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orient="horz" pos="1440">
          <p15:clr>
            <a:srgbClr val="A4A3A4"/>
          </p15:clr>
        </p15:guide>
        <p15:guide id="3" orient="horz">
          <p15:clr>
            <a:srgbClr val="A4A3A4"/>
          </p15:clr>
        </p15:guide>
        <p15:guide id="4" pos="3840">
          <p15:clr>
            <a:srgbClr val="A4A3A4"/>
          </p15:clr>
        </p15:guide>
        <p15:guide id="5" pos="192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6" roundtripDataSignature="AMtx7miIya95CL25K1cO6cDXEehlhOKo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DD9E02-82BB-4E8E-ADEF-C8F1B57AFB3D}">
  <a:tblStyle styleId="{20DD9E02-82BB-4E8E-ADEF-C8F1B57AFB3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FF8"/>
          </a:solidFill>
        </a:fill>
      </a:tcStyle>
    </a:wholeTbl>
    <a:band1H>
      <a:tcTxStyle/>
      <a:tcStyle>
        <a:tcBdr/>
        <a:fill>
          <a:solidFill>
            <a:srgbClr val="CADFF1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F1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02" y="-66"/>
      </p:cViewPr>
      <p:guideLst>
        <p:guide orient="horz" pos="2880"/>
        <p:guide orient="horz" pos="1440"/>
        <p:guide orient="horz"/>
        <p:guide pos="3840"/>
        <p:guide pos="19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117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16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1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9425" y="720075"/>
            <a:ext cx="4877025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85127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5962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1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5577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52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354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53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71218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4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72331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55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066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56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12125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57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7699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58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82722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59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25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dc84f39af6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dc84f39af6_0_156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9848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44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43595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dc84f39af6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dc84f39af6_0_162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5863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5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4459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46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123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47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080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8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2216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9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466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dc84f39af6_0_168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gdc84f39af6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4671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0:notes"/>
          <p:cNvSpPr txBox="1">
            <a:spLocks noGrp="1"/>
          </p:cNvSpPr>
          <p:nvPr>
            <p:ph type="body" idx="1"/>
          </p:nvPr>
        </p:nvSpPr>
        <p:spPr>
          <a:xfrm>
            <a:off x="731500" y="4560550"/>
            <a:ext cx="5852150" cy="432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976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6"/>
          <p:cNvSpPr txBox="1">
            <a:spLocks noGrp="1"/>
          </p:cNvSpPr>
          <p:nvPr>
            <p:ph type="ctrTitle"/>
          </p:nvPr>
        </p:nvSpPr>
        <p:spPr>
          <a:xfrm>
            <a:off x="914400" y="685800"/>
            <a:ext cx="5486400" cy="28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48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Rockwell"/>
              <a:buNone/>
              <a:defRPr sz="5400"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6"/>
          <p:cNvSpPr txBox="1">
            <a:spLocks noGrp="1"/>
          </p:cNvSpPr>
          <p:nvPr>
            <p:ph type="subTitle" idx="1"/>
          </p:nvPr>
        </p:nvSpPr>
        <p:spPr>
          <a:xfrm>
            <a:off x="838200" y="4225160"/>
            <a:ext cx="54864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909090"/>
              </a:buClr>
              <a:buSzPts val="2800"/>
              <a:buNone/>
              <a:defRPr>
                <a:solidFill>
                  <a:srgbClr val="909090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909090"/>
              </a:buClr>
              <a:buSzPts val="2400"/>
              <a:buNone/>
              <a:defRPr>
                <a:solidFill>
                  <a:srgbClr val="909090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2000"/>
              <a:buNone/>
              <a:defRPr>
                <a:solidFill>
                  <a:srgbClr val="909090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96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23" name="Google Shape;23;p96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96"/>
          <p:cNvSpPr/>
          <p:nvPr/>
        </p:nvSpPr>
        <p:spPr>
          <a:xfrm>
            <a:off x="0" y="6477000"/>
            <a:ext cx="88392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96"/>
          <p:cNvSpPr/>
          <p:nvPr/>
        </p:nvSpPr>
        <p:spPr>
          <a:xfrm>
            <a:off x="0" y="4572000"/>
            <a:ext cx="9144000" cy="2286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96"/>
          <p:cNvSpPr txBox="1"/>
          <p:nvPr/>
        </p:nvSpPr>
        <p:spPr>
          <a:xfrm>
            <a:off x="5203947" y="6096000"/>
            <a:ext cx="394005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Fundamentals</a:t>
            </a:r>
            <a:r>
              <a:rPr lang="en-US"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1800">
                <a:solidFill>
                  <a:schemeClr val="lt2"/>
                </a:solidFill>
                <a:latin typeface="Rockwell"/>
                <a:ea typeface="Rockwell"/>
                <a:cs typeface="Rockwell"/>
                <a:sym typeface="Rockwell"/>
              </a:rPr>
              <a:t>of Web Development</a:t>
            </a:r>
            <a:endParaRPr sz="1800">
              <a:solidFill>
                <a:schemeClr val="l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" name="Google Shape;27;p9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96"/>
          <p:cNvSpPr txBox="1"/>
          <p:nvPr/>
        </p:nvSpPr>
        <p:spPr>
          <a:xfrm>
            <a:off x="0" y="6096000"/>
            <a:ext cx="37718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Randy Connolly </a:t>
            </a:r>
            <a:r>
              <a:rPr lang="en-US" sz="1800">
                <a:solidFill>
                  <a:schemeClr val="lt2"/>
                </a:solidFill>
                <a:latin typeface="Rockwell"/>
                <a:ea typeface="Rockwell"/>
                <a:cs typeface="Rockwell"/>
                <a:sym typeface="Rockwell"/>
              </a:rPr>
              <a:t>and</a:t>
            </a:r>
            <a:r>
              <a:rPr lang="en-US"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Ricardo Hoar</a:t>
            </a:r>
            <a:endParaRPr sz="18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" name="Google Shape;29;p96"/>
          <p:cNvSpPr txBox="1"/>
          <p:nvPr/>
        </p:nvSpPr>
        <p:spPr>
          <a:xfrm>
            <a:off x="5257800" y="6453003"/>
            <a:ext cx="38862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Textbook to be published by Pearson Ed in early 2014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http://www.funwebdev.com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96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96"/>
          <p:cNvSpPr/>
          <p:nvPr/>
        </p:nvSpPr>
        <p:spPr>
          <a:xfrm>
            <a:off x="0" y="6477000"/>
            <a:ext cx="88392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96"/>
          <p:cNvSpPr/>
          <p:nvPr/>
        </p:nvSpPr>
        <p:spPr>
          <a:xfrm>
            <a:off x="0" y="4572000"/>
            <a:ext cx="9144000" cy="2286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96"/>
          <p:cNvSpPr txBox="1"/>
          <p:nvPr/>
        </p:nvSpPr>
        <p:spPr>
          <a:xfrm>
            <a:off x="5203947" y="6096000"/>
            <a:ext cx="394005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Fundamentals</a:t>
            </a:r>
            <a:r>
              <a:rPr lang="en-US"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1800">
                <a:solidFill>
                  <a:schemeClr val="lt2"/>
                </a:solidFill>
                <a:latin typeface="Rockwell"/>
                <a:ea typeface="Rockwell"/>
                <a:cs typeface="Rockwell"/>
                <a:sym typeface="Rockwell"/>
              </a:rPr>
              <a:t>of Web Development</a:t>
            </a:r>
            <a:endParaRPr sz="1800">
              <a:solidFill>
                <a:schemeClr val="l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4" name="Google Shape;34;p9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96"/>
          <p:cNvSpPr txBox="1"/>
          <p:nvPr/>
        </p:nvSpPr>
        <p:spPr>
          <a:xfrm>
            <a:off x="0" y="6096000"/>
            <a:ext cx="37718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Randy Connolly </a:t>
            </a:r>
            <a:r>
              <a:rPr lang="en-US" sz="1800">
                <a:solidFill>
                  <a:schemeClr val="lt2"/>
                </a:solidFill>
                <a:latin typeface="Rockwell"/>
                <a:ea typeface="Rockwell"/>
                <a:cs typeface="Rockwell"/>
                <a:sym typeface="Rockwell"/>
              </a:rPr>
              <a:t>and</a:t>
            </a:r>
            <a:r>
              <a:rPr lang="en-US"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18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Ricardo Hoar</a:t>
            </a:r>
            <a:endParaRPr sz="18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6" name="Google Shape;36;p96"/>
          <p:cNvSpPr txBox="1"/>
          <p:nvPr/>
        </p:nvSpPr>
        <p:spPr>
          <a:xfrm>
            <a:off x="5486400" y="6453003"/>
            <a:ext cx="36576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© 2015 Pearson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http://www.funwebdev.com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ckwel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B08613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0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0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0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05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06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06"/>
          <p:cNvSpPr txBox="1">
            <a:spLocks noGrp="1"/>
          </p:cNvSpPr>
          <p:nvPr>
            <p:ph type="body" idx="1"/>
          </p:nvPr>
        </p:nvSpPr>
        <p:spPr>
          <a:xfrm rot="5400000">
            <a:off x="2232819" y="-175418"/>
            <a:ext cx="4525963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0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0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06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7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0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0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0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07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8"/>
          <p:cNvSpPr txBox="1">
            <a:spLocks noGrp="1"/>
          </p:cNvSpPr>
          <p:nvPr>
            <p:ph type="title"/>
          </p:nvPr>
        </p:nvSpPr>
        <p:spPr>
          <a:xfrm>
            <a:off x="914400" y="1984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08"/>
          <p:cNvSpPr txBox="1">
            <a:spLocks noGrp="1"/>
          </p:cNvSpPr>
          <p:nvPr>
            <p:ph type="body" idx="1"/>
          </p:nvPr>
        </p:nvSpPr>
        <p:spPr>
          <a:xfrm>
            <a:off x="3048000" y="1676400"/>
            <a:ext cx="5638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08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106" name="Google Shape;106;p108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62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500"/>
              <a:buNone/>
              <a:defRPr sz="1500"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9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09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200"/>
              <a:buNone/>
              <a:defRPr sz="22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marL="1371600" lvl="2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09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111" name="Google Shape;111;p109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500"/>
              <a:buNone/>
              <a:defRPr sz="1500"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7"/>
          <p:cNvSpPr txBox="1">
            <a:spLocks noGrp="1"/>
          </p:cNvSpPr>
          <p:nvPr>
            <p:ph type="title"/>
          </p:nvPr>
        </p:nvSpPr>
        <p:spPr>
          <a:xfrm>
            <a:off x="381000" y="5334000"/>
            <a:ext cx="80375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ckwell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1"/>
          </p:nvPr>
        </p:nvSpPr>
        <p:spPr>
          <a:xfrm>
            <a:off x="457200" y="3962400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909090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909090"/>
              </a:buClr>
              <a:buSzPts val="1800"/>
              <a:buNone/>
              <a:defRPr sz="1800">
                <a:solidFill>
                  <a:srgbClr val="909090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909090"/>
              </a:buClr>
              <a:buSzPts val="1600"/>
              <a:buNone/>
              <a:defRPr sz="1600">
                <a:solidFill>
                  <a:srgbClr val="909090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909090"/>
              </a:buClr>
              <a:buSzPts val="1400"/>
              <a:buNone/>
              <a:defRPr sz="1400">
                <a:solidFill>
                  <a:srgbClr val="909090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7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8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8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200"/>
              <a:buNone/>
              <a:defRPr sz="22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marL="1371600" lvl="2" indent="-228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8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45" name="Google Shape;45;p98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500"/>
              <a:buNone/>
              <a:defRPr sz="1500"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9"/>
          <p:cNvSpPr txBox="1">
            <a:spLocks noGrp="1"/>
          </p:cNvSpPr>
          <p:nvPr>
            <p:ph type="title"/>
          </p:nvPr>
        </p:nvSpPr>
        <p:spPr>
          <a:xfrm>
            <a:off x="914400" y="1984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9"/>
          <p:cNvSpPr txBox="1">
            <a:spLocks noGrp="1"/>
          </p:cNvSpPr>
          <p:nvPr>
            <p:ph type="body" idx="1"/>
          </p:nvPr>
        </p:nvSpPr>
        <p:spPr>
          <a:xfrm>
            <a:off x="3048000" y="1676400"/>
            <a:ext cx="5638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9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50" name="Google Shape;50;p99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62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500"/>
              <a:buNone/>
              <a:defRPr sz="1500"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0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0"/>
          <p:cNvSpPr txBox="1">
            <a:spLocks noGrp="1"/>
          </p:cNvSpPr>
          <p:nvPr>
            <p:ph type="body" idx="1"/>
          </p:nvPr>
        </p:nvSpPr>
        <p:spPr>
          <a:xfrm>
            <a:off x="9144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4" name="Google Shape;54;p100"/>
          <p:cNvSpPr txBox="1">
            <a:spLocks noGrp="1"/>
          </p:cNvSpPr>
          <p:nvPr>
            <p:ph type="body" idx="2"/>
          </p:nvPr>
        </p:nvSpPr>
        <p:spPr>
          <a:xfrm>
            <a:off x="48006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5" name="Google Shape;55;p10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00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1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10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1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2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2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03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ckwel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0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9" name="Google Shape;79;p10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0" name="Google Shape;80;p10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04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E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5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  <a:defRPr sz="4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5"/>
          <p:cNvSpPr txBox="1">
            <a:spLocks noGrp="1"/>
          </p:cNvSpPr>
          <p:nvPr>
            <p:ph type="body" idx="1"/>
          </p:nvPr>
        </p:nvSpPr>
        <p:spPr>
          <a:xfrm>
            <a:off x="914400" y="1143000"/>
            <a:ext cx="716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B08613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95"/>
          <p:cNvSpPr/>
          <p:nvPr/>
        </p:nvSpPr>
        <p:spPr>
          <a:xfrm>
            <a:off x="8839200" y="0"/>
            <a:ext cx="762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95"/>
          <p:cNvSpPr txBox="1">
            <a:spLocks noGrp="1"/>
          </p:cNvSpPr>
          <p:nvPr>
            <p:ph type="sldNum" idx="12"/>
          </p:nvPr>
        </p:nvSpPr>
        <p:spPr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cxnSp>
        <p:nvCxnSpPr>
          <p:cNvPr id="11" name="Google Shape;11;p95"/>
          <p:cNvCxnSpPr/>
          <p:nvPr/>
        </p:nvCxnSpPr>
        <p:spPr>
          <a:xfrm rot="10800000">
            <a:off x="457200" y="6553200"/>
            <a:ext cx="80010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" name="Google Shape;12;p95"/>
          <p:cNvSpPr txBox="1"/>
          <p:nvPr/>
        </p:nvSpPr>
        <p:spPr>
          <a:xfrm>
            <a:off x="5867400" y="6581001"/>
            <a:ext cx="268451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Fundamentals</a:t>
            </a:r>
            <a:r>
              <a:rPr lang="en-US"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of Web Development</a:t>
            </a:r>
            <a:endParaRPr sz="12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" name="Google Shape;13;p95"/>
          <p:cNvSpPr txBox="1"/>
          <p:nvPr/>
        </p:nvSpPr>
        <p:spPr>
          <a:xfrm>
            <a:off x="363483" y="6581001"/>
            <a:ext cx="257448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Randy Connolly </a:t>
            </a:r>
            <a:r>
              <a:rPr lang="en-US"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and </a:t>
            </a:r>
            <a:r>
              <a:rPr lang="en-US" sz="12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Ricardo Hoar</a:t>
            </a:r>
            <a:endParaRPr sz="12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" name="Google Shape;14;p9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5"/>
          <p:cNvSpPr/>
          <p:nvPr/>
        </p:nvSpPr>
        <p:spPr>
          <a:xfrm>
            <a:off x="8839200" y="0"/>
            <a:ext cx="762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" name="Google Shape;16;p95"/>
          <p:cNvCxnSpPr/>
          <p:nvPr/>
        </p:nvCxnSpPr>
        <p:spPr>
          <a:xfrm rot="10800000">
            <a:off x="457200" y="6553200"/>
            <a:ext cx="80010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" name="Google Shape;17;p95"/>
          <p:cNvSpPr txBox="1"/>
          <p:nvPr/>
        </p:nvSpPr>
        <p:spPr>
          <a:xfrm>
            <a:off x="5867400" y="6581001"/>
            <a:ext cx="268451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Fundamentals</a:t>
            </a:r>
            <a:r>
              <a:rPr lang="en-US" sz="12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 of Web Development</a:t>
            </a:r>
            <a:endParaRPr sz="12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8" name="Google Shape;18;p95"/>
          <p:cNvSpPr txBox="1"/>
          <p:nvPr/>
        </p:nvSpPr>
        <p:spPr>
          <a:xfrm>
            <a:off x="363483" y="6581001"/>
            <a:ext cx="257448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Randy Connolly </a:t>
            </a:r>
            <a:r>
              <a:rPr lang="en-US" sz="12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and </a:t>
            </a:r>
            <a:r>
              <a:rPr lang="en-US" sz="12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Ricardo Hoar</a:t>
            </a:r>
            <a:endParaRPr sz="12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"/>
          <p:cNvSpPr txBox="1">
            <a:spLocks noGrp="1"/>
          </p:cNvSpPr>
          <p:nvPr>
            <p:ph type="ctrTitle"/>
          </p:nvPr>
        </p:nvSpPr>
        <p:spPr>
          <a:xfrm>
            <a:off x="914400" y="685800"/>
            <a:ext cx="7315200" cy="28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8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Rockwell"/>
              <a:buNone/>
            </a:pPr>
            <a:r>
              <a:rPr lang="en-US"/>
              <a:t>JavaScript: Client-Side Scripting</a:t>
            </a:r>
            <a:endParaRPr/>
          </a:p>
        </p:txBody>
      </p:sp>
      <p:sp>
        <p:nvSpPr>
          <p:cNvPr id="123" name="Google Shape;123;p1"/>
          <p:cNvSpPr txBox="1">
            <a:spLocks noGrp="1"/>
          </p:cNvSpPr>
          <p:nvPr>
            <p:ph type="subTitle" idx="1"/>
          </p:nvPr>
        </p:nvSpPr>
        <p:spPr>
          <a:xfrm>
            <a:off x="801125" y="2918146"/>
            <a:ext cx="54864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600"/>
              <a:t>Chapter 6</a:t>
            </a:r>
            <a:endParaRPr sz="3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600"/>
              <a:t>With some editions by Dilvan Moreira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1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Document Object</a:t>
            </a:r>
            <a:endParaRPr/>
          </a:p>
        </p:txBody>
      </p:sp>
      <p:sp>
        <p:nvSpPr>
          <p:cNvPr id="482" name="Google Shape;482;p51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Document Object Methods</a:t>
            </a:r>
            <a:endParaRPr/>
          </a:p>
        </p:txBody>
      </p:sp>
      <p:graphicFrame>
        <p:nvGraphicFramePr>
          <p:cNvPr id="483" name="Google Shape;483;p51"/>
          <p:cNvGraphicFramePr/>
          <p:nvPr/>
        </p:nvGraphicFramePr>
        <p:xfrm>
          <a:off x="1066800" y="1676400"/>
          <a:ext cx="6629400" cy="3200400"/>
        </p:xfrm>
        <a:graphic>
          <a:graphicData uri="http://schemas.openxmlformats.org/drawingml/2006/table">
            <a:tbl>
              <a:tblPr firstRow="1" firstCol="1">
                <a:noFill/>
                <a:tableStyleId>{20DD9E02-82BB-4E8E-ADEF-C8F1B57AFB3D}</a:tableStyleId>
              </a:tblPr>
              <a:tblGrid>
                <a:gridCol w="2126425"/>
                <a:gridCol w="4502975"/>
              </a:tblGrid>
              <a:tr h="352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Method 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Description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840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createAttribute()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Creates an attribute node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25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createElement()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Creates an element node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25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createTextNode()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Create a text node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67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getElementById(id)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Returns the element node whose </a:t>
                      </a:r>
                      <a:r>
                        <a:rPr lang="en-US" sz="1800" u="none" strike="noStrike" cap="none"/>
                        <a:t>id</a:t>
                      </a:r>
                      <a:r>
                        <a:rPr lang="en-US" sz="1600" u="none" strike="noStrike" cap="none"/>
                        <a:t> attribute matches the passed </a:t>
                      </a:r>
                      <a:r>
                        <a:rPr lang="en-US" sz="1800" u="none" strike="noStrike" cap="none"/>
                        <a:t>id</a:t>
                      </a:r>
                      <a:r>
                        <a:rPr lang="en-US" sz="1600" u="none" strike="noStrike" cap="none"/>
                        <a:t> parameter.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680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getElementsByTagName(name)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Returns a nodeList of elements whose tag name matches the passed </a:t>
                      </a:r>
                      <a:r>
                        <a:rPr lang="en-US" sz="1800" u="none" strike="noStrike" cap="none"/>
                        <a:t>name</a:t>
                      </a:r>
                      <a:r>
                        <a:rPr lang="en-US" sz="1600" u="none" strike="noStrike" cap="none"/>
                        <a:t> parameter.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52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Accessing nodes</a:t>
            </a:r>
            <a:endParaRPr/>
          </a:p>
        </p:txBody>
      </p:sp>
      <p:sp>
        <p:nvSpPr>
          <p:cNvPr id="489" name="Google Shape;489;p52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getElementById(), getElementsByTagName()</a:t>
            </a:r>
            <a:endParaRPr/>
          </a:p>
        </p:txBody>
      </p:sp>
      <p:pic>
        <p:nvPicPr>
          <p:cNvPr id="490" name="Google Shape;490;p52" descr="4071506019.eps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-18211" b="-18211"/>
          <a:stretch/>
        </p:blipFill>
        <p:spPr>
          <a:xfrm>
            <a:off x="533400" y="1066800"/>
            <a:ext cx="7620000" cy="5388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53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Element node Object</a:t>
            </a:r>
            <a:endParaRPr/>
          </a:p>
        </p:txBody>
      </p:sp>
      <p:sp>
        <p:nvSpPr>
          <p:cNvPr id="496" name="Google Shape;496;p53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 type of object returned by the method </a:t>
            </a:r>
            <a:r>
              <a:rPr lang="en-US" dirty="0" err="1"/>
              <a:t>document.getElementById</a:t>
            </a:r>
            <a:r>
              <a:rPr lang="en-US" dirty="0"/>
              <a:t>() described in the previous section is an </a:t>
            </a:r>
            <a:r>
              <a:rPr lang="en-US" b="1" dirty="0"/>
              <a:t>element node </a:t>
            </a:r>
            <a:r>
              <a:rPr lang="en-US" dirty="0"/>
              <a:t>object.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This represents an HTML element in the hierarchy, contained between the opening &lt;&gt; and closing &lt;/&gt; tags for this element.</a:t>
            </a:r>
            <a:endParaRPr dirty="0"/>
          </a:p>
          <a:p>
            <a:pPr marL="342900" lvl="0" indent="-342900" algn="l" rtl="0">
              <a:spcBef>
                <a:spcPts val="164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dirty="0"/>
              <a:t>can itself contain more elements</a:t>
            </a:r>
            <a:endParaRPr dirty="0"/>
          </a:p>
        </p:txBody>
      </p:sp>
      <p:sp>
        <p:nvSpPr>
          <p:cNvPr id="497" name="Google Shape;497;p53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4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Element node Object</a:t>
            </a:r>
            <a:endParaRPr/>
          </a:p>
        </p:txBody>
      </p:sp>
      <p:sp>
        <p:nvSpPr>
          <p:cNvPr id="503" name="Google Shape;503;p54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Essential Element Node Properties</a:t>
            </a:r>
            <a:endParaRPr/>
          </a:p>
        </p:txBody>
      </p:sp>
      <p:graphicFrame>
        <p:nvGraphicFramePr>
          <p:cNvPr id="504" name="Google Shape;504;p54"/>
          <p:cNvGraphicFramePr/>
          <p:nvPr/>
        </p:nvGraphicFramePr>
        <p:xfrm>
          <a:off x="990600" y="1905000"/>
          <a:ext cx="6705600" cy="3254930"/>
        </p:xfrm>
        <a:graphic>
          <a:graphicData uri="http://schemas.openxmlformats.org/drawingml/2006/table">
            <a:tbl>
              <a:tblPr firstRow="1" firstCol="1">
                <a:noFill/>
                <a:tableStyleId>{20DD9E02-82BB-4E8E-ADEF-C8F1B57AFB3D}</a:tableStyleId>
              </a:tblPr>
              <a:tblGrid>
                <a:gridCol w="1477250"/>
                <a:gridCol w="5228350"/>
              </a:tblGrid>
              <a:tr h="386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Property 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Description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923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className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current value for the class attribute of this HTML element.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56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id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current value for the id of this element. 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743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innerHTML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Represents all the things inside of the tags. This can be read or written to and is the primary way which we update particular div's using JS.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56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style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style attribute of an element. We can read and modify this property.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56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tagName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tag name for the element.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55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Modifying a DOM element</a:t>
            </a:r>
            <a:endParaRPr/>
          </a:p>
        </p:txBody>
      </p:sp>
      <p:sp>
        <p:nvSpPr>
          <p:cNvPr id="510" name="Google Shape;510;p55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3169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 </a:t>
            </a:r>
            <a:r>
              <a:rPr lang="en-US" dirty="0" err="1"/>
              <a:t>document.write</a:t>
            </a:r>
            <a:r>
              <a:rPr lang="en-US" dirty="0"/>
              <a:t>() method is used to create output to the HTML page from JavaScript. The modern JavaScript programmer will want to write to the HTML page, but in a particular location, not always at the bottom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Using the DOM document and HTML DOM element objects, we can do exactly that using the </a:t>
            </a:r>
            <a:r>
              <a:rPr lang="en-US" b="1" dirty="0" err="1"/>
              <a:t>innerHTML</a:t>
            </a:r>
            <a:r>
              <a:rPr lang="en-US" dirty="0"/>
              <a:t> property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endParaRPr dirty="0"/>
          </a:p>
        </p:txBody>
      </p:sp>
      <p:sp>
        <p:nvSpPr>
          <p:cNvPr id="511" name="Google Shape;511;p55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  <p:pic>
        <p:nvPicPr>
          <p:cNvPr id="512" name="Google Shape;512;p55" descr="Screen Shot 2014-02-05 at 9.50.52 PM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4953000"/>
            <a:ext cx="7086600" cy="13414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56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Modifying a DOM element</a:t>
            </a:r>
            <a:endParaRPr/>
          </a:p>
        </p:txBody>
      </p:sp>
      <p:sp>
        <p:nvSpPr>
          <p:cNvPr id="518" name="Google Shape;518;p56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Although the </a:t>
            </a:r>
            <a:r>
              <a:rPr lang="en-US" dirty="0" err="1"/>
              <a:t>innerHTML</a:t>
            </a:r>
            <a:r>
              <a:rPr lang="en-US" dirty="0"/>
              <a:t> technique works well (and is very fast), there is a more verbose technique available to us that builds output using the DOM.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DOM functions </a:t>
            </a:r>
            <a:r>
              <a:rPr lang="en-US" dirty="0" err="1"/>
              <a:t>createTextNode</a:t>
            </a:r>
            <a:r>
              <a:rPr lang="en-US" dirty="0"/>
              <a:t>(), </a:t>
            </a:r>
            <a:r>
              <a:rPr lang="en-US" dirty="0" err="1"/>
              <a:t>removeChild</a:t>
            </a:r>
            <a:r>
              <a:rPr lang="en-US" dirty="0"/>
              <a:t>(), and </a:t>
            </a:r>
            <a:r>
              <a:rPr lang="en-US" dirty="0" err="1"/>
              <a:t>appendChild</a:t>
            </a:r>
            <a:r>
              <a:rPr lang="en-US" dirty="0"/>
              <a:t>() allow us to modify an element in a more rigorous way</a:t>
            </a:r>
            <a:endParaRPr dirty="0"/>
          </a:p>
        </p:txBody>
      </p:sp>
      <p:sp>
        <p:nvSpPr>
          <p:cNvPr id="519" name="Google Shape;519;p56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More verbosely, and validated</a:t>
            </a:r>
            <a:endParaRPr/>
          </a:p>
        </p:txBody>
      </p:sp>
      <p:pic>
        <p:nvPicPr>
          <p:cNvPr id="520" name="Google Shape;520;p56" descr="Screen Shot 2014-02-05 at 9.52.33 PM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4191000"/>
            <a:ext cx="7086600" cy="1863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57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Changing an element’s style</a:t>
            </a:r>
            <a:endParaRPr/>
          </a:p>
        </p:txBody>
      </p:sp>
      <p:sp>
        <p:nvSpPr>
          <p:cNvPr id="526" name="Google Shape;526;p57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784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We can add or remove any style using the </a:t>
            </a:r>
            <a:r>
              <a:rPr lang="en-US" b="1" dirty="0"/>
              <a:t>style</a:t>
            </a:r>
            <a:r>
              <a:rPr lang="en-US" dirty="0"/>
              <a:t> or </a:t>
            </a:r>
            <a:r>
              <a:rPr lang="en-US" b="1" dirty="0" err="1"/>
              <a:t>className</a:t>
            </a:r>
            <a:r>
              <a:rPr lang="en-US" dirty="0"/>
              <a:t> property of the Element node.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Its usage is shown below to change a node’s background color and add a three-pixel border.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commentTag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</a:t>
            </a:r>
            <a:r>
              <a:rPr lang="en-US" dirty="0" err="1"/>
              <a:t>specificTag</a:t>
            </a:r>
            <a:r>
              <a:rPr lang="en-US" dirty="0"/>
              <a:t>");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commentTag.</a:t>
            </a:r>
            <a:r>
              <a:rPr lang="en-US" b="1" dirty="0" err="1">
                <a:solidFill>
                  <a:schemeClr val="accent2"/>
                </a:solidFill>
              </a:rPr>
              <a:t>style.backgroundColour</a:t>
            </a:r>
            <a:r>
              <a:rPr lang="en-US" dirty="0"/>
              <a:t> = "#FFFF00";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commentTag</a:t>
            </a:r>
            <a:r>
              <a:rPr lang="en-US" dirty="0" err="1">
                <a:solidFill>
                  <a:srgbClr val="CE2933"/>
                </a:solidFill>
              </a:rPr>
              <a:t>.style.borderWidth</a:t>
            </a:r>
            <a:r>
              <a:rPr lang="en-US" dirty="0"/>
              <a:t>="3px";</a:t>
            </a:r>
            <a:endParaRPr dirty="0"/>
          </a:p>
        </p:txBody>
      </p:sp>
      <p:sp>
        <p:nvSpPr>
          <p:cNvPr id="527" name="Google Shape;527;p57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58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Changing an element’s style</a:t>
            </a:r>
            <a:endParaRPr/>
          </a:p>
        </p:txBody>
      </p:sp>
      <p:sp>
        <p:nvSpPr>
          <p:cNvPr id="533" name="Google Shape;533;p58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 </a:t>
            </a:r>
            <a:r>
              <a:rPr lang="en-US" dirty="0" err="1"/>
              <a:t>className</a:t>
            </a:r>
            <a:r>
              <a:rPr lang="en-US" dirty="0"/>
              <a:t> property is normally a better choice, because it allows the styles to be created outside the code, and thus be better accessible to designers.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commentTag</a:t>
            </a:r>
            <a:r>
              <a:rPr lang="en-US" dirty="0"/>
              <a:t> = </a:t>
            </a:r>
            <a:r>
              <a:rPr lang="en-US" dirty="0" err="1"/>
              <a:t>document.getElementById</a:t>
            </a:r>
            <a:r>
              <a:rPr lang="en-US" dirty="0"/>
              <a:t>("</a:t>
            </a:r>
            <a:r>
              <a:rPr lang="en-US" dirty="0" err="1"/>
              <a:t>specificTag</a:t>
            </a:r>
            <a:r>
              <a:rPr lang="en-US" dirty="0"/>
              <a:t>");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commentTag.</a:t>
            </a:r>
            <a:r>
              <a:rPr lang="en-US" b="1" dirty="0" err="1">
                <a:solidFill>
                  <a:srgbClr val="CE2933"/>
                </a:solidFill>
              </a:rPr>
              <a:t>className</a:t>
            </a:r>
            <a:r>
              <a:rPr lang="en-US" dirty="0"/>
              <a:t> = "</a:t>
            </a:r>
            <a:r>
              <a:rPr lang="en-US" dirty="0" err="1"/>
              <a:t>someClassName</a:t>
            </a:r>
            <a:r>
              <a:rPr lang="en-US" dirty="0"/>
              <a:t>";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HTML5 introduces the </a:t>
            </a:r>
            <a:r>
              <a:rPr lang="en-US" dirty="0" err="1"/>
              <a:t>classList</a:t>
            </a:r>
            <a:r>
              <a:rPr lang="en-US" dirty="0"/>
              <a:t> element, which allows you to add, remove, or toggle a CSS class on an element.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label.</a:t>
            </a:r>
            <a:r>
              <a:rPr lang="en-US" b="1" dirty="0" err="1">
                <a:solidFill>
                  <a:srgbClr val="CE2933"/>
                </a:solidFill>
              </a:rPr>
              <a:t>classList.addClass</a:t>
            </a:r>
            <a:r>
              <a:rPr lang="en-US" dirty="0"/>
              <a:t>("</a:t>
            </a:r>
            <a:r>
              <a:rPr lang="en-US" dirty="0" err="1"/>
              <a:t>someClassName</a:t>
            </a:r>
            <a:r>
              <a:rPr lang="en-US" dirty="0"/>
              <a:t>");</a:t>
            </a:r>
            <a:endParaRPr dirty="0"/>
          </a:p>
        </p:txBody>
      </p:sp>
      <p:sp>
        <p:nvSpPr>
          <p:cNvPr id="534" name="Google Shape;534;p58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With class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59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More Properties</a:t>
            </a:r>
            <a:endParaRPr/>
          </a:p>
        </p:txBody>
      </p:sp>
      <p:sp>
        <p:nvSpPr>
          <p:cNvPr id="540" name="Google Shape;540;p59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Some Specific HTML DOM Element Properties for Certain Tag Types</a:t>
            </a:r>
            <a:endParaRPr/>
          </a:p>
        </p:txBody>
      </p:sp>
      <p:graphicFrame>
        <p:nvGraphicFramePr>
          <p:cNvPr id="541" name="Google Shape;541;p59"/>
          <p:cNvGraphicFramePr/>
          <p:nvPr/>
        </p:nvGraphicFramePr>
        <p:xfrm>
          <a:off x="914400" y="1828800"/>
          <a:ext cx="6705600" cy="3975630"/>
        </p:xfrm>
        <a:graphic>
          <a:graphicData uri="http://schemas.openxmlformats.org/drawingml/2006/table">
            <a:tbl>
              <a:tblPr firstRow="1" firstCol="1">
                <a:noFill/>
                <a:tableStyleId>{20DD9E02-82BB-4E8E-ADEF-C8F1B57AFB3D}</a:tableStyleId>
              </a:tblPr>
              <a:tblGrid>
                <a:gridCol w="1056100"/>
                <a:gridCol w="4717700"/>
                <a:gridCol w="931800"/>
              </a:tblGrid>
              <a:tr h="364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Property 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Description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Tags </a:t>
                      </a:r>
                      <a:endParaRPr sz="18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474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href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href attribute used in a tags to specify a URL to link to.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a </a:t>
                      </a:r>
                      <a:endParaRPr sz="16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</a:tr>
              <a:tr h="1064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name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name property is  a bookmark to identify this tag. Unlike id which is available to all tags, name is limited to certain form related tags. 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a, input, textarea, form</a:t>
                      </a:r>
                      <a:endParaRPr sz="16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</a:tr>
              <a:tr h="995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src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Links to an external URL that should be loaded into the page (as opposed to href which is a link to follow when clicked) 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img, input, iframe, script</a:t>
                      </a:r>
                      <a:endParaRPr sz="16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</a:tr>
              <a:tr h="1064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value</a:t>
                      </a:r>
                      <a:endParaRPr sz="12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The value is related tot he value attribute of input tags. Often the value of an input field is user defined, and we use value to get that user input.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/>
                        <a:t>Input, textarea, submit</a:t>
                      </a:r>
                      <a:endParaRPr sz="16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dc84f39af6_0_156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</a:t>
            </a:r>
            <a:endParaRPr/>
          </a:p>
        </p:txBody>
      </p:sp>
      <p:sp>
        <p:nvSpPr>
          <p:cNvPr id="547" name="Google Shape;547;gdc84f39af6_0_156"/>
          <p:cNvSpPr txBox="1">
            <a:spLocks noGrp="1"/>
          </p:cNvSpPr>
          <p:nvPr>
            <p:ph type="body" idx="1"/>
          </p:nvPr>
        </p:nvSpPr>
        <p:spPr>
          <a:xfrm>
            <a:off x="914400" y="1410900"/>
            <a:ext cx="7142700" cy="480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&lt;html&gt;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&lt;head&gt;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&lt;script&gt;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...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&lt;/script&gt;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&lt;/head&gt;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&lt;body&gt;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&lt;form id="form1"&gt;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&lt;div&gt;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&lt;input type="text" id="num" value="12345"/&gt;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&lt;input type="text" name="number" value="num1" 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&lt;input type="text" name="number" value="num2" 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&lt;input type="text" name="number" value="num3"/&gt;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&lt;/div&gt;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&lt;br/&gt;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&lt;div id="div1" style="border-style: solid; border-width: thick; border-color: blue; width: 515px; height: 100px;"&gt;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Div Section 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&lt;/div&gt;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&lt;br/&gt;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&lt;input type="button" onclick="GetById();"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     value="Get Element By Id"/&gt;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&lt;input type="button" onclick="GetByName();"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         value="Get Element By Name" /&gt;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  &lt;/form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  &lt;/body&gt;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81">
                <a:latin typeface="Courier New"/>
                <a:ea typeface="Courier New"/>
                <a:cs typeface="Courier New"/>
                <a:sym typeface="Courier New"/>
              </a:rPr>
              <a:t>&lt;/html&gt;</a:t>
            </a:r>
            <a:endParaRPr sz="238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48" name="Google Shape;548;gdc84f39af6_0_156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44"/>
          <p:cNvSpPr txBox="1">
            <a:spLocks noGrp="1"/>
          </p:cNvSpPr>
          <p:nvPr>
            <p:ph type="title"/>
          </p:nvPr>
        </p:nvSpPr>
        <p:spPr>
          <a:xfrm>
            <a:off x="381000" y="5334000"/>
            <a:ext cx="80375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ckwell"/>
              <a:buNone/>
            </a:pPr>
            <a:r>
              <a:rPr lang="en-US"/>
              <a:t>THE DOCUMENT OBJECT MODEL (DOM)</a:t>
            </a:r>
            <a:endParaRPr/>
          </a:p>
        </p:txBody>
      </p:sp>
      <p:sp>
        <p:nvSpPr>
          <p:cNvPr id="426" name="Google Shape;426;p44"/>
          <p:cNvSpPr txBox="1">
            <a:spLocks noGrp="1"/>
          </p:cNvSpPr>
          <p:nvPr>
            <p:ph type="body" idx="1"/>
          </p:nvPr>
        </p:nvSpPr>
        <p:spPr>
          <a:xfrm>
            <a:off x="457200" y="3962400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/>
              <a:t>Section </a:t>
            </a:r>
            <a:r>
              <a:rPr lang="en-US">
                <a:solidFill>
                  <a:schemeClr val="accent1"/>
                </a:solidFill>
              </a:rPr>
              <a:t>6</a:t>
            </a:r>
            <a:r>
              <a:rPr lang="en-US"/>
              <a:t> of 8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dc84f39af6_0_162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</a:t>
            </a:r>
            <a:endParaRPr/>
          </a:p>
        </p:txBody>
      </p:sp>
      <p:sp>
        <p:nvSpPr>
          <p:cNvPr id="554" name="Google Shape;554;gdc84f39af6_0_162"/>
          <p:cNvSpPr txBox="1">
            <a:spLocks noGrp="1"/>
          </p:cNvSpPr>
          <p:nvPr>
            <p:ph type="body" idx="1"/>
          </p:nvPr>
        </p:nvSpPr>
        <p:spPr>
          <a:xfrm>
            <a:off x="660400" y="1410900"/>
            <a:ext cx="8026400" cy="490862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lang="en-US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  <a:t>function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GetById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(){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document.getElementById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("div1").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innerHTML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=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document.getElementById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("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").value;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lang="pt-BR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lang="pt-BR"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function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GetByName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(){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nums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document.getElementsByName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("number");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res='';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  for(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=0;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nums.length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++){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    res+=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nums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].value +"&lt;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/&gt;";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    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document.getElementById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("div1").</a:t>
            </a:r>
            <a:r>
              <a:rPr lang="en-US" sz="1800" dirty="0" err="1">
                <a:latin typeface="Courier New"/>
                <a:ea typeface="Courier New"/>
                <a:cs typeface="Courier New"/>
                <a:sym typeface="Courier New"/>
              </a:rPr>
              <a:t>innerHTML</a:t>
            </a: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= res;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1800" dirty="0">
                <a:latin typeface="Courier New"/>
                <a:ea typeface="Courier New"/>
                <a:cs typeface="Courier New"/>
                <a:sym typeface="Courier New"/>
              </a:rPr>
              <a:t>      }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55" name="Google Shape;555;gdc84f39af6_0_162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Questions</a:t>
            </a:r>
            <a:r>
              <a:rPr lang="pt-BR" dirty="0" smtClean="0"/>
              <a:t>?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8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4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The DOM</a:t>
            </a:r>
            <a:endParaRPr lang="en-US"/>
          </a:p>
        </p:txBody>
      </p:sp>
      <p:sp>
        <p:nvSpPr>
          <p:cNvPr id="432" name="Google Shape;432;p45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JavaScript is almost always used to interact with the HTML document in which it is contained.</a:t>
            </a:r>
          </a:p>
          <a:p>
            <a:pPr lvl="0"/>
            <a:r>
              <a:rPr lang="en-US" smtClean="0"/>
              <a:t>This is accomplished through a programming interface (API) called the Document Object Model.</a:t>
            </a:r>
          </a:p>
          <a:p>
            <a:pPr lvl="0"/>
            <a:r>
              <a:rPr lang="en-US" smtClean="0"/>
              <a:t>According to the W3C, the DOM is a:</a:t>
            </a:r>
          </a:p>
          <a:p>
            <a:pPr lvl="0"/>
            <a:r>
              <a:rPr lang="en-US" smtClean="0"/>
              <a:t>Platform- and language-neutral interface that will allow programs and scripts to dynamically access and update the content, structure and style of documents.</a:t>
            </a:r>
            <a:endParaRPr lang="en-US" dirty="0"/>
          </a:p>
        </p:txBody>
      </p:sp>
      <p:sp>
        <p:nvSpPr>
          <p:cNvPr id="433" name="Google Shape;433;p45"/>
          <p:cNvSpPr txBox="1"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mtClean="0"/>
              <a:t>Document Object Model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6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The DOM</a:t>
            </a:r>
            <a:endParaRPr/>
          </a:p>
        </p:txBody>
      </p:sp>
      <p:sp>
        <p:nvSpPr>
          <p:cNvPr id="439" name="Google Shape;439;p46"/>
          <p:cNvSpPr txBox="1">
            <a:spLocks noGrp="1"/>
          </p:cNvSpPr>
          <p:nvPr>
            <p:ph type="body" idx="1"/>
          </p:nvPr>
        </p:nvSpPr>
        <p:spPr>
          <a:xfrm>
            <a:off x="914400" y="1295401"/>
            <a:ext cx="6400800" cy="152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 Document Object Model(DOM) is the objects that make up a web page. This tree structure is formally called the </a:t>
            </a:r>
            <a:r>
              <a:rPr lang="en-US" b="1" dirty="0"/>
              <a:t>DOM Tree </a:t>
            </a:r>
            <a:r>
              <a:rPr lang="en-US" dirty="0"/>
              <a:t>with the root, or topmost object called the </a:t>
            </a:r>
            <a:r>
              <a:rPr lang="en-US" b="1" dirty="0"/>
              <a:t>Document Root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40" name="Google Shape;440;p46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Seems familiar, because it is!</a:t>
            </a:r>
            <a:endParaRPr/>
          </a:p>
        </p:txBody>
      </p:sp>
      <p:pic>
        <p:nvPicPr>
          <p:cNvPr id="441" name="Google Shape;441;p46" descr="4071506017.eps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2819400"/>
            <a:ext cx="6671456" cy="36049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7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DOM Nodes</a:t>
            </a:r>
            <a:endParaRPr/>
          </a:p>
        </p:txBody>
      </p:sp>
      <p:sp>
        <p:nvSpPr>
          <p:cNvPr id="447" name="Google Shape;447;p47"/>
          <p:cNvSpPr txBox="1">
            <a:spLocks noGrp="1"/>
          </p:cNvSpPr>
          <p:nvPr>
            <p:ph type="body" idx="1"/>
          </p:nvPr>
        </p:nvSpPr>
        <p:spPr>
          <a:xfrm>
            <a:off x="914400" y="1600199"/>
            <a:ext cx="6400800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In the DOM, each element within the HTML document is called a </a:t>
            </a:r>
            <a:r>
              <a:rPr lang="en-US" b="1" dirty="0"/>
              <a:t>node.</a:t>
            </a:r>
            <a:r>
              <a:rPr lang="en-US" dirty="0"/>
              <a:t> If the DOM is a tree, then each node is an individual branch. 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There are:</a:t>
            </a:r>
            <a:endParaRPr dirty="0"/>
          </a:p>
          <a:p>
            <a:pPr marL="342900" lvl="0" indent="-342900" algn="l" rtl="0">
              <a:spcBef>
                <a:spcPts val="164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dirty="0"/>
              <a:t>element nodes,</a:t>
            </a:r>
            <a:endParaRPr dirty="0"/>
          </a:p>
          <a:p>
            <a:pPr marL="342900" lvl="0" indent="-342900" algn="l" rtl="0">
              <a:spcBef>
                <a:spcPts val="164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dirty="0"/>
              <a:t>text nodes, and </a:t>
            </a:r>
            <a:endParaRPr dirty="0"/>
          </a:p>
          <a:p>
            <a:pPr marL="342900" lvl="0" indent="-342900" algn="l" rtl="0">
              <a:spcBef>
                <a:spcPts val="164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dirty="0"/>
              <a:t>attribute nodes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All nodes in the DOM share a common set of properties and methods.</a:t>
            </a:r>
            <a:endParaRPr b="1"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endParaRPr dirty="0"/>
          </a:p>
        </p:txBody>
      </p:sp>
      <p:sp>
        <p:nvSpPr>
          <p:cNvPr id="448" name="Google Shape;448;p47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8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DOM Nodes</a:t>
            </a:r>
            <a:endParaRPr/>
          </a:p>
        </p:txBody>
      </p:sp>
      <p:sp>
        <p:nvSpPr>
          <p:cNvPr id="454" name="Google Shape;454;p48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Element, text and attribute nodes</a:t>
            </a:r>
            <a:endParaRPr/>
          </a:p>
        </p:txBody>
      </p:sp>
      <p:pic>
        <p:nvPicPr>
          <p:cNvPr id="455" name="Google Shape;455;p48" descr="4071506018.eps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-26830" b="-26830"/>
          <a:stretch/>
        </p:blipFill>
        <p:spPr>
          <a:xfrm>
            <a:off x="762000" y="1143000"/>
            <a:ext cx="7543800" cy="53341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49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DOM Nodes</a:t>
            </a:r>
            <a:endParaRPr/>
          </a:p>
        </p:txBody>
      </p:sp>
      <p:sp>
        <p:nvSpPr>
          <p:cNvPr id="461" name="Google Shape;461;p49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Essential Node Object properties</a:t>
            </a:r>
            <a:endParaRPr/>
          </a:p>
        </p:txBody>
      </p:sp>
      <p:graphicFrame>
        <p:nvGraphicFramePr>
          <p:cNvPr id="462" name="Google Shape;462;p49"/>
          <p:cNvGraphicFramePr/>
          <p:nvPr/>
        </p:nvGraphicFramePr>
        <p:xfrm>
          <a:off x="1066800" y="1524000"/>
          <a:ext cx="6781800" cy="3733875"/>
        </p:xfrm>
        <a:graphic>
          <a:graphicData uri="http://schemas.openxmlformats.org/drawingml/2006/table">
            <a:tbl>
              <a:tblPr firstRow="1" firstCol="1">
                <a:noFill/>
                <a:tableStyleId>{20DD9E02-82BB-4E8E-ADEF-C8F1B57AFB3D}</a:tableStyleId>
              </a:tblPr>
              <a:tblGrid>
                <a:gridCol w="1494050"/>
                <a:gridCol w="5287750"/>
              </a:tblGrid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Property </a:t>
                      </a:r>
                      <a:endParaRPr sz="1400" u="none" strike="noStrike" cap="none" dirty="0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Description</a:t>
                      </a:r>
                      <a:endParaRPr sz="1400" u="none" strike="noStrike" cap="none">
                        <a:solidFill>
                          <a:srgbClr val="1F497D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71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attributes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Collection of node attributes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childNodes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A </a:t>
                      </a:r>
                      <a:r>
                        <a:rPr lang="en-US" sz="1600" u="none" strike="noStrike" cap="none" dirty="0" err="1"/>
                        <a:t>NodeList</a:t>
                      </a:r>
                      <a:r>
                        <a:rPr lang="en-US" sz="1400" u="none" strike="noStrike" cap="none" dirty="0"/>
                        <a:t> of child nodes for this node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firstChild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First child node of this node.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lastChild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Last child of this node.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nextSibling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Next sibling node for this node.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nodeName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Name of the node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nodeType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Type of the node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nodeValue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Value of the node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parentNode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Parent node for this node.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  <a:tr h="30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636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strike="noStrike" cap="none"/>
                        <a:t>previousSibling</a:t>
                      </a:r>
                      <a:endParaRPr sz="1100" u="none" strike="noStrike" cap="none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4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Previous sibling node for this node.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dc84f39af6_0_168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DOM Nodes</a:t>
            </a:r>
            <a:endParaRPr/>
          </a:p>
        </p:txBody>
      </p:sp>
      <p:sp>
        <p:nvSpPr>
          <p:cNvPr id="468" name="Google Shape;468;gdc84f39af6_0_168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Essential Node Object properties</a:t>
            </a:r>
            <a:endParaRPr/>
          </a:p>
        </p:txBody>
      </p:sp>
      <p:pic>
        <p:nvPicPr>
          <p:cNvPr id="469" name="Google Shape;469;gdc84f39af6_0_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1900" y="1295553"/>
            <a:ext cx="6321800" cy="504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50"/>
          <p:cNvSpPr txBox="1">
            <a:spLocks noGrp="1"/>
          </p:cNvSpPr>
          <p:nvPr>
            <p:ph type="title"/>
          </p:nvPr>
        </p:nvSpPr>
        <p:spPr>
          <a:xfrm>
            <a:off x="914400" y="122238"/>
            <a:ext cx="77724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ckwell"/>
              <a:buNone/>
            </a:pPr>
            <a:r>
              <a:rPr lang="en-US"/>
              <a:t>Document Object</a:t>
            </a:r>
            <a:endParaRPr/>
          </a:p>
        </p:txBody>
      </p:sp>
      <p:sp>
        <p:nvSpPr>
          <p:cNvPr id="475" name="Google Shape;475;p50"/>
          <p:cNvSpPr txBox="1">
            <a:spLocks noGrp="1"/>
          </p:cNvSpPr>
          <p:nvPr>
            <p:ph type="body" idx="2"/>
          </p:nvPr>
        </p:nvSpPr>
        <p:spPr>
          <a:xfrm>
            <a:off x="914400" y="838200"/>
            <a:ext cx="6400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/>
              <a:t>One root to ground them all</a:t>
            </a:r>
            <a:endParaRPr/>
          </a:p>
        </p:txBody>
      </p:sp>
      <p:sp>
        <p:nvSpPr>
          <p:cNvPr id="476" name="Google Shape;476;p50"/>
          <p:cNvSpPr txBox="1">
            <a:spLocks noGrp="1"/>
          </p:cNvSpPr>
          <p:nvPr>
            <p:ph type="body" idx="1"/>
          </p:nvPr>
        </p:nvSpPr>
        <p:spPr>
          <a:xfrm>
            <a:off x="914400" y="1646237"/>
            <a:ext cx="6400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The </a:t>
            </a:r>
            <a:r>
              <a:rPr lang="en-US" b="1" dirty="0"/>
              <a:t>DOM document object </a:t>
            </a:r>
            <a:r>
              <a:rPr lang="en-US" dirty="0"/>
              <a:t>is the root JavaScript object representing the entire HTML document.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/>
              <a:t>It contains some properties and methods that we will use extensively in our development and is globally accessible as </a:t>
            </a:r>
            <a:r>
              <a:rPr lang="en-US" b="1" dirty="0"/>
              <a:t>document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i="1" dirty="0">
                <a:solidFill>
                  <a:srgbClr val="009FDA"/>
                </a:solidFill>
              </a:rPr>
              <a:t>// specify the </a:t>
            </a:r>
            <a:r>
              <a:rPr lang="en-US" i="1" dirty="0" err="1">
                <a:solidFill>
                  <a:srgbClr val="009FDA"/>
                </a:solidFill>
              </a:rPr>
              <a:t>doctype</a:t>
            </a:r>
            <a:r>
              <a:rPr lang="en-US" i="1" dirty="0">
                <a:solidFill>
                  <a:srgbClr val="009FDA"/>
                </a:solidFill>
              </a:rPr>
              <a:t>, for example html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var</a:t>
            </a:r>
            <a:r>
              <a:rPr lang="en-US" dirty="0"/>
              <a:t> a = </a:t>
            </a:r>
            <a:r>
              <a:rPr lang="en-US" dirty="0">
                <a:solidFill>
                  <a:schemeClr val="accent2"/>
                </a:solidFill>
              </a:rPr>
              <a:t>document.doctype.name;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i="1" dirty="0">
                <a:solidFill>
                  <a:schemeClr val="accent1"/>
                </a:solidFill>
              </a:rPr>
              <a:t>// specify the page encoding, for example ISO-8859-1</a:t>
            </a:r>
            <a:endParaRPr dirty="0"/>
          </a:p>
          <a:p>
            <a:pPr marL="0" lvl="0" indent="0" algn="l" rtl="0">
              <a:spcBef>
                <a:spcPts val="1640"/>
              </a:spcBef>
              <a:spcAft>
                <a:spcPts val="0"/>
              </a:spcAft>
              <a:buSzPts val="2200"/>
              <a:buNone/>
            </a:pPr>
            <a:r>
              <a:rPr lang="en-US" dirty="0" err="1"/>
              <a:t>var</a:t>
            </a:r>
            <a:r>
              <a:rPr lang="en-US" dirty="0"/>
              <a:t> b = </a:t>
            </a:r>
            <a:r>
              <a:rPr lang="en-US" dirty="0" err="1">
                <a:solidFill>
                  <a:srgbClr val="CE2933"/>
                </a:solidFill>
              </a:rPr>
              <a:t>document.inputEncoding</a:t>
            </a:r>
            <a:r>
              <a:rPr lang="en-US" dirty="0">
                <a:solidFill>
                  <a:srgbClr val="CE2933"/>
                </a:solidFill>
              </a:rPr>
              <a:t>;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">
  <a:themeElements>
    <a:clrScheme name="Book Palette">
      <a:dk1>
        <a:srgbClr val="404040"/>
      </a:dk1>
      <a:lt1>
        <a:srgbClr val="F3F3E7"/>
      </a:lt1>
      <a:dk2>
        <a:srgbClr val="467082"/>
      </a:dk2>
      <a:lt2>
        <a:srgbClr val="FFFFFF"/>
      </a:lt2>
      <a:accent1>
        <a:srgbClr val="009FDA"/>
      </a:accent1>
      <a:accent2>
        <a:srgbClr val="CE2933"/>
      </a:accent2>
      <a:accent3>
        <a:srgbClr val="E6B120"/>
      </a:accent3>
      <a:accent4>
        <a:srgbClr val="467082"/>
      </a:accent4>
      <a:accent5>
        <a:srgbClr val="F3703A"/>
      </a:accent5>
      <a:accent6>
        <a:srgbClr val="00A651"/>
      </a:accent6>
      <a:hlink>
        <a:srgbClr val="7F7F7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1211</Words>
  <Application>Microsoft Office PowerPoint</Application>
  <PresentationFormat>Apresentação na tela (4:3)</PresentationFormat>
  <Paragraphs>173</Paragraphs>
  <Slides>21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Consolas</vt:lpstr>
      <vt:lpstr>Courier New</vt:lpstr>
      <vt:lpstr>Noto Sans Symbols</vt:lpstr>
      <vt:lpstr>Rockwell</vt:lpstr>
      <vt:lpstr>Presentation</vt:lpstr>
      <vt:lpstr>JavaScript: Client-Side Scripting</vt:lpstr>
      <vt:lpstr>THE DOCUMENT OBJECT MODEL (DOM)</vt:lpstr>
      <vt:lpstr>The DOM</vt:lpstr>
      <vt:lpstr>The DOM</vt:lpstr>
      <vt:lpstr>DOM Nodes</vt:lpstr>
      <vt:lpstr>DOM Nodes</vt:lpstr>
      <vt:lpstr>DOM Nodes</vt:lpstr>
      <vt:lpstr>DOM Nodes</vt:lpstr>
      <vt:lpstr>Document Object</vt:lpstr>
      <vt:lpstr>Document Object</vt:lpstr>
      <vt:lpstr>Accessing nodes</vt:lpstr>
      <vt:lpstr>Element node Object</vt:lpstr>
      <vt:lpstr>Element node Object</vt:lpstr>
      <vt:lpstr>Modifying a DOM element</vt:lpstr>
      <vt:lpstr>Modifying a DOM element</vt:lpstr>
      <vt:lpstr>Changing an element’s style</vt:lpstr>
      <vt:lpstr>Changing an element’s style</vt:lpstr>
      <vt:lpstr>More Properties</vt:lpstr>
      <vt:lpstr>Example</vt:lpstr>
      <vt:lpstr>Example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Client-Side Scripting</dc:title>
  <dc:creator>Randy Connolly</dc:creator>
  <cp:lastModifiedBy>aula</cp:lastModifiedBy>
  <cp:revision>6</cp:revision>
  <dcterms:created xsi:type="dcterms:W3CDTF">2012-11-14T17:20:48Z</dcterms:created>
  <dcterms:modified xsi:type="dcterms:W3CDTF">2025-04-04T11:34:21Z</dcterms:modified>
</cp:coreProperties>
</file>