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76" r:id="rId7"/>
    <p:sldId id="262" r:id="rId8"/>
    <p:sldId id="277" r:id="rId9"/>
    <p:sldId id="263" r:id="rId10"/>
    <p:sldId id="264" r:id="rId11"/>
    <p:sldId id="278" r:id="rId12"/>
    <p:sldId id="267" r:id="rId13"/>
    <p:sldId id="279" r:id="rId14"/>
    <p:sldId id="266" r:id="rId15"/>
    <p:sldId id="282" r:id="rId16"/>
    <p:sldId id="281" r:id="rId17"/>
    <p:sldId id="280" r:id="rId18"/>
    <p:sldId id="283" r:id="rId19"/>
    <p:sldId id="268" r:id="rId20"/>
    <p:sldId id="269" r:id="rId21"/>
    <p:sldId id="270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16C5-91D4-4131-B373-D431D75E0166}" type="datetimeFigureOut">
              <a:rPr lang="pt-BR" smtClean="0"/>
              <a:t>30/09/2020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6ADC-22E6-4E93-9D12-13F3F1A6106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501122" cy="1785950"/>
          </a:xfrm>
        </p:spPr>
        <p:txBody>
          <a:bodyPr>
            <a:noAutofit/>
          </a:bodyPr>
          <a:lstStyle/>
          <a:p>
            <a:pPr algn="l"/>
            <a:r>
              <a:rPr lang="pt-BR" sz="3200" b="1" dirty="0"/>
              <a:t>IEB5049 - </a:t>
            </a:r>
            <a:r>
              <a:rPr lang="pt-BR" sz="3200" b="1" dirty="0" err="1"/>
              <a:t>Fiscalidade</a:t>
            </a:r>
            <a:r>
              <a:rPr lang="pt-BR" sz="3200" b="1" dirty="0"/>
              <a:t> no Brasil: Colônia e Império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b="1" dirty="0"/>
              <a:t>Aula 5 - A tributação na economia açucareira. </a:t>
            </a:r>
            <a:br>
              <a:rPr lang="pt-BR" sz="3200" b="1" dirty="0"/>
            </a:br>
            <a:r>
              <a:rPr lang="pt-BR" sz="3200" b="1" dirty="0"/>
              <a:t>Seminário.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7358114" cy="257176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sz="3800" dirty="0">
                <a:solidFill>
                  <a:schemeClr val="tx1"/>
                </a:solidFill>
              </a:rPr>
              <a:t>Bibliografia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LENK, Wolfgang. </a:t>
            </a:r>
            <a:r>
              <a:rPr lang="pt-BR" dirty="0" err="1">
                <a:solidFill>
                  <a:schemeClr val="tx1"/>
                </a:solidFill>
              </a:rPr>
              <a:t>Fiscalidade</a:t>
            </a:r>
            <a:r>
              <a:rPr lang="pt-BR" dirty="0">
                <a:solidFill>
                  <a:schemeClr val="tx1"/>
                </a:solidFill>
              </a:rPr>
              <a:t> e administração fazendária na Bahia durante a guerra holandesa. História Econômica &amp; História de Empresas, 13(2), 2010, p. 53-78.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SILVA, Daniele F. </a:t>
            </a:r>
            <a:r>
              <a:rPr lang="pt-BR" dirty="0" err="1">
                <a:solidFill>
                  <a:schemeClr val="tx1"/>
                </a:solidFill>
              </a:rPr>
              <a:t>da.</a:t>
            </a:r>
            <a:r>
              <a:rPr lang="pt-BR" dirty="0">
                <a:solidFill>
                  <a:schemeClr val="tx1"/>
                </a:solidFill>
              </a:rPr>
              <a:t> Colonialismo e </a:t>
            </a:r>
            <a:r>
              <a:rPr lang="pt-BR" dirty="0" err="1">
                <a:solidFill>
                  <a:schemeClr val="tx1"/>
                </a:solidFill>
              </a:rPr>
              <a:t>Fiscalidade</a:t>
            </a:r>
            <a:r>
              <a:rPr lang="pt-BR" dirty="0">
                <a:solidFill>
                  <a:schemeClr val="tx1"/>
                </a:solidFill>
              </a:rPr>
              <a:t> na capitania de Pernambuco (1770-1793). Dissertação de Mestrado. Universidade Federal de Pernambuco, 2011. Capítulo III.</a:t>
            </a:r>
          </a:p>
          <a:p>
            <a:pPr algn="l"/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Subsídio da Carne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Valor médio do contrato: $25 contos anuais.</a:t>
            </a:r>
          </a:p>
          <a:p>
            <a:endParaRPr lang="pt-BR" dirty="0"/>
          </a:p>
          <a:p>
            <a:r>
              <a:rPr lang="pt-BR" b="1" dirty="0"/>
              <a:t>Valor elevado </a:t>
            </a:r>
            <a:r>
              <a:rPr lang="pt-BR" dirty="0"/>
              <a:t>em comparação a outras regiões, indicando robustez do mercado interno em Pernambuco.</a:t>
            </a:r>
          </a:p>
          <a:p>
            <a:endParaRPr lang="pt-BR" dirty="0"/>
          </a:p>
          <a:p>
            <a:r>
              <a:rPr lang="pt-BR" dirty="0"/>
              <a:t>Valor anual bastante estável, com aumento temporário entre 1786 e 1788.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85103DD6-6C59-E444-9009-C4E43F27F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2" y="656595"/>
            <a:ext cx="8871695" cy="5544810"/>
          </a:xfrm>
        </p:spPr>
      </p:pic>
    </p:spTree>
    <p:extLst>
      <p:ext uri="{BB962C8B-B14F-4D97-AF65-F5344CB8AC3E}">
        <p14:creationId xmlns:p14="http://schemas.microsoft.com/office/powerpoint/2010/main" val="134732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Dízima da Alfândega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10% </a:t>
            </a:r>
            <a:r>
              <a:rPr lang="pt-BR" i="1" dirty="0"/>
              <a:t>ad valorem </a:t>
            </a:r>
            <a:r>
              <a:rPr lang="pt-BR" dirty="0"/>
              <a:t>sobre importados.</a:t>
            </a:r>
          </a:p>
          <a:p>
            <a:endParaRPr lang="pt-BR" dirty="0"/>
          </a:p>
          <a:p>
            <a:r>
              <a:rPr lang="pt-BR" dirty="0"/>
              <a:t>Principal imposto em potencial </a:t>
            </a:r>
            <a:r>
              <a:rPr lang="pt-BR" dirty="0" err="1"/>
              <a:t>arrecadatório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Contrato chega a atingir 65 contos anuais (1787).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4AD607A5-97A0-714E-A836-27047F955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916371"/>
            <a:ext cx="8266386" cy="51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Outros tributos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Subsídio do tabaco</a:t>
            </a:r>
          </a:p>
          <a:p>
            <a:r>
              <a:rPr lang="pt-BR" dirty="0"/>
              <a:t>Gado de vento</a:t>
            </a:r>
          </a:p>
          <a:p>
            <a:r>
              <a:rPr lang="pt-BR" dirty="0"/>
              <a:t>Vintena do peixe</a:t>
            </a:r>
          </a:p>
          <a:p>
            <a:r>
              <a:rPr lang="pt-BR" dirty="0"/>
              <a:t>Passagem dos rios</a:t>
            </a:r>
          </a:p>
          <a:p>
            <a:r>
              <a:rPr lang="pt-BR" dirty="0"/>
              <a:t>Subsídio da aguardente da terra</a:t>
            </a:r>
          </a:p>
          <a:p>
            <a:r>
              <a:rPr lang="pt-BR" dirty="0"/>
              <a:t>Subsídios sobre vinhos e aguardentes importados</a:t>
            </a:r>
          </a:p>
          <a:p>
            <a:r>
              <a:rPr lang="pt-BR" dirty="0"/>
              <a:t>Impostos sobre escravos</a:t>
            </a:r>
          </a:p>
          <a:p>
            <a:r>
              <a:rPr lang="pt-BR" dirty="0"/>
              <a:t>Novos direitos dos ofícios</a:t>
            </a:r>
          </a:p>
          <a:p>
            <a:r>
              <a:rPr lang="pt-BR" dirty="0"/>
              <a:t>Imposto sobre as casas da ponte do Recife.</a:t>
            </a:r>
          </a:p>
          <a:p>
            <a:r>
              <a:rPr lang="pt-BR" dirty="0"/>
              <a:t>Foros sobre terras dadas por sesmarias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4E09C245-7DEC-6040-8FE8-B9106F157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3" y="980520"/>
            <a:ext cx="7835134" cy="48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6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BA2B63A9-E680-314F-8EB0-A88F05F87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0" y="1227363"/>
            <a:ext cx="7577818" cy="47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C310A692-49EB-A843-8292-1AAF3EAC2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00100"/>
            <a:ext cx="84124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61EF1A5A-E5F2-0346-B6DC-AC8BB0B19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5" y="844522"/>
            <a:ext cx="8270330" cy="51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Despesas – Civil, Eclesiástica e Militar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Composição da despesa civil:</a:t>
            </a:r>
          </a:p>
          <a:p>
            <a:pPr lvl="1"/>
            <a:r>
              <a:rPr lang="pt-BR" dirty="0"/>
              <a:t>Remessa ao Erário Régio (</a:t>
            </a:r>
            <a:r>
              <a:rPr lang="pt-BR" b="1" dirty="0"/>
              <a:t>48,1%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Despesas na Ilha de Fernando de Noronha (</a:t>
            </a:r>
            <a:r>
              <a:rPr lang="pt-BR" b="1" dirty="0"/>
              <a:t>6,2%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Ordenados (</a:t>
            </a:r>
            <a:r>
              <a:rPr lang="pt-BR" b="1" dirty="0"/>
              <a:t>15%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Demais despesas de órgãos do governo (</a:t>
            </a:r>
            <a:r>
              <a:rPr lang="pt-BR" b="1" dirty="0"/>
              <a:t>24,7%)</a:t>
            </a:r>
            <a:endParaRPr lang="pt-BR" dirty="0"/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Marcas do período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Centralização fiscal </a:t>
            </a:r>
            <a:r>
              <a:rPr lang="pt-BR" dirty="0"/>
              <a:t>(a partir de 1727): transferência de competências tributárias das Câmaras para as Provedorias.</a:t>
            </a:r>
          </a:p>
          <a:p>
            <a:endParaRPr lang="pt-BR" dirty="0"/>
          </a:p>
          <a:p>
            <a:r>
              <a:rPr lang="pt-BR" dirty="0"/>
              <a:t>Avanços no controle fiscal e na contabilidade.</a:t>
            </a:r>
          </a:p>
          <a:p>
            <a:endParaRPr lang="pt-BR" dirty="0"/>
          </a:p>
          <a:p>
            <a:r>
              <a:rPr lang="pt-BR" dirty="0" err="1"/>
              <a:t>Frequentes</a:t>
            </a:r>
            <a:r>
              <a:rPr lang="pt-BR" dirty="0"/>
              <a:t> </a:t>
            </a:r>
            <a:r>
              <a:rPr lang="pt-BR" b="1" dirty="0"/>
              <a:t>atrasos</a:t>
            </a:r>
            <a:r>
              <a:rPr lang="pt-BR" dirty="0"/>
              <a:t> nas folhas de pagamento.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Despesas – Civil, Eclesiástica e Militar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Composição da despesa eclesiástica:</a:t>
            </a:r>
          </a:p>
          <a:p>
            <a:pPr lvl="1"/>
            <a:r>
              <a:rPr lang="pt-BR" dirty="0"/>
              <a:t>Côngruas (remuneração de clérigos) (</a:t>
            </a:r>
            <a:r>
              <a:rPr lang="pt-BR" b="1" dirty="0"/>
              <a:t>94%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Obras em igrejas (</a:t>
            </a:r>
            <a:r>
              <a:rPr lang="pt-BR" b="1" dirty="0"/>
              <a:t>5%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Extraordinária (</a:t>
            </a:r>
            <a:r>
              <a:rPr lang="pt-BR" b="1" dirty="0"/>
              <a:t>1%</a:t>
            </a:r>
            <a:r>
              <a:rPr lang="pt-BR" dirty="0"/>
              <a:t>)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Despesas – Civil, Eclesiástica e Militar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Composição da despesa militar:</a:t>
            </a:r>
          </a:p>
          <a:p>
            <a:pPr lvl="1"/>
            <a:r>
              <a:rPr lang="pt-BR" dirty="0"/>
              <a:t>Soldos (</a:t>
            </a:r>
            <a:r>
              <a:rPr lang="pt-BR" b="1" dirty="0"/>
              <a:t>84%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Extraordinária (</a:t>
            </a:r>
            <a:r>
              <a:rPr lang="pt-BR" b="1" dirty="0"/>
              <a:t>7%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Fardamentos (</a:t>
            </a:r>
            <a:r>
              <a:rPr lang="pt-BR" b="1" dirty="0"/>
              <a:t>5%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Fortificações (</a:t>
            </a:r>
            <a:r>
              <a:rPr lang="pt-BR" b="1" dirty="0"/>
              <a:t>3%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Munições e apetrechos (</a:t>
            </a:r>
            <a:r>
              <a:rPr lang="pt-BR" b="1" dirty="0"/>
              <a:t>1%</a:t>
            </a:r>
            <a:r>
              <a:rPr lang="pt-BR" dirty="0"/>
              <a:t>)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b="1" dirty="0" err="1"/>
              <a:t>Fiscalidade</a:t>
            </a:r>
            <a:r>
              <a:rPr lang="pt-BR" b="1" dirty="0"/>
              <a:t> e administração fazendária na Bahia durante a guerra holandesa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Com a guerra holandesa, necessidades de </a:t>
            </a:r>
            <a:r>
              <a:rPr lang="pt-BR" b="1" dirty="0"/>
              <a:t>financiamento da defesa </a:t>
            </a:r>
            <a:r>
              <a:rPr lang="pt-BR" dirty="0"/>
              <a:t>da Bahia impõe reorganização da </a:t>
            </a:r>
            <a:r>
              <a:rPr lang="pt-BR" dirty="0" err="1"/>
              <a:t>fiscalidade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Provedor-mor enfrenta </a:t>
            </a:r>
            <a:r>
              <a:rPr lang="pt-BR" b="1" dirty="0"/>
              <a:t>isolamento político</a:t>
            </a:r>
            <a:r>
              <a:rPr lang="pt-BR" dirty="0"/>
              <a:t> crescente e perseguições na capitania.</a:t>
            </a:r>
          </a:p>
          <a:p>
            <a:endParaRPr lang="pt-BR" dirty="0"/>
          </a:p>
          <a:p>
            <a:r>
              <a:rPr lang="pt-BR" dirty="0"/>
              <a:t>Sucessivas tentativas frustradas de fazer valer o regimento fiscalista: </a:t>
            </a:r>
            <a:r>
              <a:rPr lang="pt-BR" b="1" dirty="0"/>
              <a:t>inadequação</a:t>
            </a:r>
            <a:r>
              <a:rPr lang="pt-BR" dirty="0"/>
              <a:t> entre normas e realidade política.</a:t>
            </a:r>
            <a:endParaRPr lang="pt-B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/>
              <a:t>Coroa muda de orientação em 1640: busca da </a:t>
            </a:r>
            <a:r>
              <a:rPr lang="pt-BR" sz="3000" b="1" dirty="0"/>
              <a:t>acomodação política </a:t>
            </a:r>
            <a:r>
              <a:rPr lang="pt-BR" sz="3000" dirty="0"/>
              <a:t>com as elites locais por meio da </a:t>
            </a:r>
            <a:r>
              <a:rPr lang="pt-BR" sz="3000" b="1" dirty="0"/>
              <a:t>descentralização </a:t>
            </a:r>
            <a:r>
              <a:rPr lang="pt-BR" sz="3000" dirty="0"/>
              <a:t>e da adoção da “</a:t>
            </a:r>
            <a:r>
              <a:rPr lang="pt-BR" sz="3000" b="1" dirty="0"/>
              <a:t>suavidade</a:t>
            </a:r>
            <a:r>
              <a:rPr lang="pt-BR" sz="3000" dirty="0"/>
              <a:t>” fiscal.</a:t>
            </a:r>
          </a:p>
          <a:p>
            <a:endParaRPr lang="pt-BR" sz="3000" dirty="0"/>
          </a:p>
          <a:p>
            <a:r>
              <a:rPr lang="pt-BR" sz="3000" dirty="0"/>
              <a:t>A correlação das forças políticas locais, presente no Senado da Câmara, passa a determinar a repartição social do ônus fiscal.</a:t>
            </a:r>
          </a:p>
          <a:p>
            <a:endParaRPr lang="pt-BR" sz="3000" dirty="0"/>
          </a:p>
          <a:p>
            <a:r>
              <a:rPr lang="pt-BR" sz="3000" b="1" dirty="0"/>
              <a:t>Resultados: </a:t>
            </a:r>
            <a:r>
              <a:rPr lang="pt-BR" sz="3000" dirty="0"/>
              <a:t>profusão de benefícios discricionários; evasão fiscal generalizada dos ricos e poderosos; aumento da tributação indireta; </a:t>
            </a:r>
            <a:r>
              <a:rPr lang="pt-BR" sz="3000" dirty="0" err="1"/>
              <a:t>regressividade</a:t>
            </a:r>
            <a:r>
              <a:rPr lang="pt-BR" sz="3000" dirty="0"/>
              <a:t> crescente.</a:t>
            </a:r>
            <a:endParaRPr lang="pt-BR" sz="3000" b="1" dirty="0"/>
          </a:p>
          <a:p>
            <a:endParaRPr lang="pt-BR" sz="2800" dirty="0"/>
          </a:p>
          <a:p>
            <a:endParaRPr lang="pt-B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Ponto para reflexão: </a:t>
            </a:r>
            <a:r>
              <a:rPr lang="pt-BR" dirty="0" err="1"/>
              <a:t>consequências</a:t>
            </a:r>
            <a:r>
              <a:rPr lang="pt-BR" dirty="0"/>
              <a:t> (políticas, econômicas e distributivas) da fraqueza do poder central sobre a </a:t>
            </a:r>
            <a:r>
              <a:rPr lang="pt-BR" dirty="0" err="1"/>
              <a:t>fiscalidade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Paralelos com o presente.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Receitas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257559"/>
          </a:xfrm>
        </p:spPr>
        <p:txBody>
          <a:bodyPr>
            <a:normAutofit/>
          </a:bodyPr>
          <a:lstStyle/>
          <a:p>
            <a:r>
              <a:rPr lang="pt-BR" dirty="0"/>
              <a:t>Tributos sobre:</a:t>
            </a:r>
          </a:p>
          <a:p>
            <a:pPr lvl="1"/>
            <a:r>
              <a:rPr lang="pt-BR" dirty="0"/>
              <a:t>Toda a produção (dízimo);</a:t>
            </a:r>
          </a:p>
          <a:p>
            <a:pPr lvl="1"/>
            <a:r>
              <a:rPr lang="pt-BR" dirty="0"/>
              <a:t>Consumo interno (taxas, subsídios, vintena);</a:t>
            </a:r>
          </a:p>
          <a:p>
            <a:pPr lvl="1"/>
            <a:r>
              <a:rPr lang="pt-BR" dirty="0"/>
              <a:t>Exportação;</a:t>
            </a:r>
          </a:p>
          <a:p>
            <a:pPr lvl="1"/>
            <a:r>
              <a:rPr lang="pt-BR" dirty="0"/>
              <a:t>Importação;</a:t>
            </a:r>
          </a:p>
          <a:p>
            <a:pPr lvl="1"/>
            <a:r>
              <a:rPr lang="pt-BR" dirty="0"/>
              <a:t>“Ofícios” (atividade administrativa).</a:t>
            </a:r>
          </a:p>
          <a:p>
            <a:pPr lvl="1">
              <a:buNone/>
            </a:pPr>
            <a:endParaRPr lang="pt-BR" dirty="0"/>
          </a:p>
          <a:p>
            <a:pPr lvl="1"/>
            <a:endParaRPr lang="pt-BR" dirty="0"/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4857760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/>
              <a:t>Cerca de </a:t>
            </a:r>
            <a:r>
              <a:rPr lang="pt-BR" sz="3200" b="1" dirty="0"/>
              <a:t>80% </a:t>
            </a:r>
            <a:r>
              <a:rPr lang="pt-BR" sz="3200" dirty="0"/>
              <a:t>provinham do açúcar.</a:t>
            </a:r>
            <a:endParaRPr lang="pt-BR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/>
              <a:t>Elevada </a:t>
            </a:r>
            <a:r>
              <a:rPr lang="pt-BR" sz="3200" b="1" dirty="0"/>
              <a:t>vinculação </a:t>
            </a:r>
            <a:r>
              <a:rPr lang="pt-BR" sz="3200" dirty="0"/>
              <a:t>a</a:t>
            </a:r>
            <a:r>
              <a:rPr lang="pt-BR" sz="3200" b="1" dirty="0"/>
              <a:t> </a:t>
            </a:r>
            <a:r>
              <a:rPr lang="pt-BR" sz="3200" dirty="0"/>
              <a:t>despesas: </a:t>
            </a:r>
            <a:r>
              <a:rPr lang="pt-BR" sz="3200" i="1" dirty="0"/>
              <a:t>“todos esses impostos possuíam destino certo”</a:t>
            </a:r>
            <a:r>
              <a:rPr lang="pt-BR" sz="3200" dirty="0"/>
              <a:t>. (P. 57)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800" i="1" dirty="0"/>
              <a:t>	O dízimo, principal fonte de arrecadação, servia para pagamento da folha civil e eclesiástica, além de servir na compra de miúdos (papéis, tintas, etc.) para a Fazenda Real. Já as taxas sobre o açúcar, tabaco, vinhos e aguardente eram utilizadas nas despesas militares. </a:t>
            </a:r>
            <a:r>
              <a:rPr lang="pt-BR" sz="2800" dirty="0"/>
              <a:t>(P. 57)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r>
              <a:rPr lang="pt-BR" sz="2800" dirty="0"/>
              <a:t>-&gt;	Tributação </a:t>
            </a:r>
            <a:r>
              <a:rPr lang="pt-BR" sz="2800" b="1" dirty="0"/>
              <a:t>direta</a:t>
            </a:r>
            <a:r>
              <a:rPr lang="pt-BR" sz="2800" dirty="0"/>
              <a:t> e </a:t>
            </a:r>
            <a:r>
              <a:rPr lang="pt-BR" sz="2800" b="1" dirty="0"/>
              <a:t>horizontal</a:t>
            </a:r>
            <a:r>
              <a:rPr lang="pt-BR" sz="2800" dirty="0"/>
              <a:t> (sobre a produção) financiava a administração eclesiástica e civil; tributação </a:t>
            </a:r>
            <a:r>
              <a:rPr lang="pt-BR" sz="2800" b="1" dirty="0"/>
              <a:t>indireta</a:t>
            </a:r>
            <a:r>
              <a:rPr lang="pt-BR" sz="2800" dirty="0"/>
              <a:t> (sobre o comércio) financiava as forças militares.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r>
              <a:rPr lang="pt-BR" sz="2800" b="1" dirty="0"/>
              <a:t>Questão:</a:t>
            </a:r>
            <a:r>
              <a:rPr lang="pt-BR" sz="2800" dirty="0"/>
              <a:t> em que medida a evolução das receitas influenciava o comportamento das despesas?</a:t>
            </a:r>
            <a:endParaRPr lang="pt-BR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Os Dízimos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Imposto de um décimo incidente sobre toda a produção.</a:t>
            </a:r>
          </a:p>
          <a:p>
            <a:endParaRPr lang="pt-BR" dirty="0"/>
          </a:p>
          <a:p>
            <a:r>
              <a:rPr lang="pt-BR" dirty="0"/>
              <a:t>Um bom indicador do estado da atividade econômica. (SCHWARTZ, 1979, p. 154).</a:t>
            </a:r>
          </a:p>
          <a:p>
            <a:endParaRPr lang="pt-BR" dirty="0"/>
          </a:p>
          <a:p>
            <a:r>
              <a:rPr lang="pt-BR" dirty="0"/>
              <a:t>Suas estatísticas evidenciam a riqueza de Pernambuco em comparação com outras capitanias.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50AC0825-649D-AC44-A722-06CCAE94D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3" y="921827"/>
            <a:ext cx="8022953" cy="5014346"/>
          </a:xfrm>
        </p:spPr>
      </p:pic>
    </p:spTree>
    <p:extLst>
      <p:ext uri="{BB962C8B-B14F-4D97-AF65-F5344CB8AC3E}">
        <p14:creationId xmlns:p14="http://schemas.microsoft.com/office/powerpoint/2010/main" val="121040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Subsídio do Açúcar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$060 réis por arroba de açúcar branco e $030 réis sobre o mascavado.</a:t>
            </a:r>
          </a:p>
          <a:p>
            <a:endParaRPr lang="pt-BR" dirty="0"/>
          </a:p>
          <a:p>
            <a:r>
              <a:rPr lang="pt-BR" dirty="0"/>
              <a:t>Dos valores arrecadados, se descontavam as propinas dos secretários e conselheiros.</a:t>
            </a:r>
          </a:p>
          <a:p>
            <a:endParaRPr lang="pt-BR" dirty="0"/>
          </a:p>
          <a:p>
            <a:r>
              <a:rPr lang="pt-BR" dirty="0"/>
              <a:t>Valor líquido usado para pagamento de despesas militares.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710EA6F9-89E8-9B43-831B-2CCBD742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" y="629183"/>
            <a:ext cx="8959412" cy="55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1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Outros impostos sobre o açúcar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$080 por caixa de açúcar e $040 por feixe exportado.</a:t>
            </a:r>
          </a:p>
          <a:p>
            <a:endParaRPr lang="pt-BR" dirty="0"/>
          </a:p>
          <a:p>
            <a:r>
              <a:rPr lang="pt-BR" dirty="0"/>
              <a:t>Valor do contrato dos $080 réis por caixa entre 1776 a 1778: 460$000 réis. (Correspondente a 5750 caixas exportadas)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645</Words>
  <Application>Microsoft Office PowerPoint</Application>
  <PresentationFormat>Apresentação na tela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IEB5049 - Fiscalidade no Brasil: Colônia e Império  Aula 5 - A tributação na economia açucareira.  Seminário.</vt:lpstr>
      <vt:lpstr>Marcas do período</vt:lpstr>
      <vt:lpstr>Receitas</vt:lpstr>
      <vt:lpstr>Apresentação do PowerPoint</vt:lpstr>
      <vt:lpstr>Os Dízimos</vt:lpstr>
      <vt:lpstr>Apresentação do PowerPoint</vt:lpstr>
      <vt:lpstr>Subsídio do Açúcar</vt:lpstr>
      <vt:lpstr>Apresentação do PowerPoint</vt:lpstr>
      <vt:lpstr>Outros impostos sobre o açúcar</vt:lpstr>
      <vt:lpstr>Subsídio da Carne</vt:lpstr>
      <vt:lpstr>Apresentação do PowerPoint</vt:lpstr>
      <vt:lpstr>Dízima da Alfândega</vt:lpstr>
      <vt:lpstr>Apresentação do PowerPoint</vt:lpstr>
      <vt:lpstr>Outros tributos</vt:lpstr>
      <vt:lpstr>Apresentação do PowerPoint</vt:lpstr>
      <vt:lpstr>Apresentação do PowerPoint</vt:lpstr>
      <vt:lpstr>Apresentação do PowerPoint</vt:lpstr>
      <vt:lpstr>Apresentação do PowerPoint</vt:lpstr>
      <vt:lpstr>Despesas – Civil, Eclesiástica e Militar</vt:lpstr>
      <vt:lpstr>Despesas – Civil, Eclesiástica e Militar</vt:lpstr>
      <vt:lpstr>Despesas – Civil, Eclesiástica e Militar</vt:lpstr>
      <vt:lpstr>    Fiscalidade e administração fazendária na Bahia durante a guerra holandesa  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IEB5049 - Fiscalidade no Brasil: Colônia e Império  Aula 5 - A tributação na economia açucareira.  Seminário.</dc:title>
  <dc:creator>ricardocarvalho</dc:creator>
  <cp:lastModifiedBy>Ricardo da Silva Carvalho</cp:lastModifiedBy>
  <cp:revision>11</cp:revision>
  <dcterms:created xsi:type="dcterms:W3CDTF">2020-09-15T11:09:26Z</dcterms:created>
  <dcterms:modified xsi:type="dcterms:W3CDTF">2020-09-30T23:17:48Z</dcterms:modified>
</cp:coreProperties>
</file>