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6" r:id="rId2"/>
    <p:sldId id="341" r:id="rId3"/>
    <p:sldId id="351" r:id="rId4"/>
    <p:sldId id="343" r:id="rId5"/>
    <p:sldId id="342" r:id="rId6"/>
    <p:sldId id="344" r:id="rId7"/>
    <p:sldId id="352" r:id="rId8"/>
    <p:sldId id="354" r:id="rId9"/>
    <p:sldId id="350" r:id="rId10"/>
    <p:sldId id="353" r:id="rId11"/>
    <p:sldId id="356" r:id="rId12"/>
    <p:sldId id="346" r:id="rId13"/>
    <p:sldId id="349" r:id="rId14"/>
    <p:sldId id="347" r:id="rId15"/>
    <p:sldId id="345" r:id="rId16"/>
    <p:sldId id="355" r:id="rId17"/>
    <p:sldId id="339" r:id="rId18"/>
    <p:sldId id="256" r:id="rId19"/>
    <p:sldId id="257" r:id="rId20"/>
    <p:sldId id="259" r:id="rId21"/>
    <p:sldId id="338" r:id="rId22"/>
    <p:sldId id="283" r:id="rId23"/>
    <p:sldId id="294" r:id="rId24"/>
    <p:sldId id="295" r:id="rId25"/>
    <p:sldId id="320" r:id="rId26"/>
    <p:sldId id="333" r:id="rId27"/>
    <p:sldId id="258" r:id="rId28"/>
    <p:sldId id="262" r:id="rId29"/>
    <p:sldId id="274" r:id="rId30"/>
    <p:sldId id="275" r:id="rId31"/>
    <p:sldId id="276" r:id="rId32"/>
    <p:sldId id="285" r:id="rId33"/>
    <p:sldId id="277" r:id="rId34"/>
    <p:sldId id="278" r:id="rId35"/>
    <p:sldId id="279" r:id="rId36"/>
    <p:sldId id="280" r:id="rId37"/>
    <p:sldId id="337" r:id="rId38"/>
    <p:sldId id="334" r:id="rId39"/>
    <p:sldId id="357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Y\Downloads\Simula&#231;&#245;es%20acetato%20e%20byproduct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0956369536324"/>
          <c:y val="5.0925925925925923E-2"/>
          <c:w val="0.8533067179910343"/>
          <c:h val="0.80824803149606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'[Simulações acetato e byproducts (1).xlsx]Plan1'!$B$1</c:f>
              <c:strCache>
                <c:ptCount val="1"/>
                <c:pt idx="0">
                  <c:v>Lactato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(1).xlsx]Plan1'!$B$2:$B$10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5.7716045021645002</c:v>
                </c:pt>
                <c:pt idx="2">
                  <c:v>5.07463480519481</c:v>
                </c:pt>
                <c:pt idx="3">
                  <c:v>4.3776651082251101</c:v>
                </c:pt>
                <c:pt idx="4">
                  <c:v>3.6806954112554102</c:v>
                </c:pt>
                <c:pt idx="5">
                  <c:v>2.9837257142857099</c:v>
                </c:pt>
                <c:pt idx="6">
                  <c:v>2.27806196078431</c:v>
                </c:pt>
                <c:pt idx="7">
                  <c:v>1.4801500000000001</c:v>
                </c:pt>
                <c:pt idx="8">
                  <c:v>0.48014999999999802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4C-4C8E-A3C8-1E2774F32A7C}"/>
            </c:ext>
          </c:extLst>
        </c:ser>
        <c:ser>
          <c:idx val="1"/>
          <c:order val="1"/>
          <c:tx>
            <c:strRef>
              <c:f>'[Simulações acetato e byproducts (1).xlsx]Plan1'!$C$1</c:f>
              <c:strCache>
                <c:ptCount val="1"/>
                <c:pt idx="0">
                  <c:v>Acetato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(1).xlsx]Plan1'!$C$2:$C$10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6.07463480519481</c:v>
                </c:pt>
                <c:pt idx="2">
                  <c:v>5.6806954112554102</c:v>
                </c:pt>
                <c:pt idx="3">
                  <c:v>5.27806196078431</c:v>
                </c:pt>
                <c:pt idx="4">
                  <c:v>4.4801500000000001</c:v>
                </c:pt>
                <c:pt idx="5">
                  <c:v>3.4801500000000001</c:v>
                </c:pt>
                <c:pt idx="6">
                  <c:v>2.4801500000000001</c:v>
                </c:pt>
                <c:pt idx="7">
                  <c:v>1.4801500000000001</c:v>
                </c:pt>
                <c:pt idx="8">
                  <c:v>0.48014999999999702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4C-4C8E-A3C8-1E2774F32A7C}"/>
            </c:ext>
          </c:extLst>
        </c:ser>
        <c:ser>
          <c:idx val="2"/>
          <c:order val="2"/>
          <c:tx>
            <c:strRef>
              <c:f>'[Simulações acetato e byproducts (1).xlsx]Plan1'!$D$1</c:f>
              <c:strCache>
                <c:ptCount val="1"/>
                <c:pt idx="0">
                  <c:v>Etanol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(1).xlsx]Plan1'!$D$2:$D$10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5.7932495238095196</c:v>
                </c:pt>
                <c:pt idx="2">
                  <c:v>5.1179248484848499</c:v>
                </c:pt>
                <c:pt idx="3">
                  <c:v>4.4426001731601703</c:v>
                </c:pt>
                <c:pt idx="4">
                  <c:v>3.7672754978355001</c:v>
                </c:pt>
                <c:pt idx="5">
                  <c:v>3.0919508225108201</c:v>
                </c:pt>
                <c:pt idx="6">
                  <c:v>2.3957090196078399</c:v>
                </c:pt>
                <c:pt idx="7">
                  <c:v>1.4801500000000001</c:v>
                </c:pt>
                <c:pt idx="8">
                  <c:v>0.48014999999999902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4C-4C8E-A3C8-1E2774F32A7C}"/>
            </c:ext>
          </c:extLst>
        </c:ser>
        <c:ser>
          <c:idx val="3"/>
          <c:order val="3"/>
          <c:tx>
            <c:strRef>
              <c:f>'[Simulações acetato e byproducts (1).xlsx]Plan1'!$E$1</c:f>
              <c:strCache>
                <c:ptCount val="1"/>
                <c:pt idx="0">
                  <c:v>Formiato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'[Simulações acetato e byproducts (1).xlsx]Plan1'!$A$2:$A$10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'[Simulações acetato e byproducts (1).xlsx]Plan1'!$E$2:$E$10</c:f>
              <c:numCache>
                <c:formatCode>General</c:formatCode>
                <c:ptCount val="9"/>
                <c:pt idx="0">
                  <c:v>6.4606551111111097</c:v>
                </c:pt>
                <c:pt idx="1">
                  <c:v>6.3273217777777804</c:v>
                </c:pt>
                <c:pt idx="2">
                  <c:v>6.1939884444444404</c:v>
                </c:pt>
                <c:pt idx="3">
                  <c:v>6.0606551111111102</c:v>
                </c:pt>
                <c:pt idx="4">
                  <c:v>5.8719795918367303</c:v>
                </c:pt>
                <c:pt idx="5">
                  <c:v>5.6678979591836702</c:v>
                </c:pt>
                <c:pt idx="6">
                  <c:v>5.4638163265306101</c:v>
                </c:pt>
                <c:pt idx="7">
                  <c:v>5.2214850000000004</c:v>
                </c:pt>
                <c:pt idx="8">
                  <c:v>4.7214850000000004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4C-4C8E-A3C8-1E2774F32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86464"/>
        <c:axId val="104297216"/>
      </c:scatterChart>
      <c:valAx>
        <c:axId val="104286464"/>
        <c:scaling>
          <c:orientation val="minMax"/>
          <c:max val="8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pt-BR" b="0" dirty="0"/>
                  <a:t>mmol</a:t>
                </a:r>
                <a:r>
                  <a:rPr lang="pt-BR" b="1" dirty="0"/>
                  <a:t>Subproduto</a:t>
                </a:r>
                <a:r>
                  <a:rPr lang="pt-BR" b="0" dirty="0"/>
                  <a:t>.gDW</a:t>
                </a:r>
                <a:r>
                  <a:rPr lang="pt-BR" b="0" baseline="30000" dirty="0"/>
                  <a:t>-1</a:t>
                </a:r>
                <a:r>
                  <a:rPr lang="pt-BR" b="0" dirty="0"/>
                  <a:t>.h</a:t>
                </a:r>
                <a:r>
                  <a:rPr lang="pt-BR" b="0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0.3769549770871834"/>
              <c:y val="0.938217410323709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04297216"/>
        <c:crosses val="autoZero"/>
        <c:crossBetween val="midCat"/>
      </c:valAx>
      <c:valAx>
        <c:axId val="104297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mmol</a:t>
                </a:r>
                <a:r>
                  <a:rPr lang="pt-BR" b="1" dirty="0"/>
                  <a:t>PDO</a:t>
                </a:r>
                <a:r>
                  <a:rPr lang="pt-BR" b="0" dirty="0"/>
                  <a:t>.gDW</a:t>
                </a:r>
                <a:r>
                  <a:rPr lang="pt-BR" b="0" baseline="30000" dirty="0"/>
                  <a:t>-1</a:t>
                </a:r>
                <a:r>
                  <a:rPr lang="pt-BR" b="0" dirty="0"/>
                  <a:t>.h</a:t>
                </a:r>
                <a:r>
                  <a:rPr lang="pt-BR" b="0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1.949442983397719E-2"/>
              <c:y val="0.283174759405074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04286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1244538434837"/>
          <c:y val="0.76446704578594338"/>
          <c:w val="0.5070227093661195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53D91-E6D2-4C30-9901-1BD16673CC90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0A7F-A4A4-49FF-856A-71A792708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73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CE06C-7452-4603-AF4D-E420A8957D1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32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5E66C-DC17-48F5-B370-AF96281A8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597A6-6150-4F5F-9047-8B1084912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E320E-C3F4-4F67-AE1B-CBF18B0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FE06-CC97-4B51-83FD-862D1312632A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D0E139-1571-486F-B625-ADE817F2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58DBE-922E-46B7-804B-98923A5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90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91C79-1E13-4CB5-B35A-064D83A0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8C422-748F-4035-8ED4-AE61BC5E3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240CB-4151-4190-9A63-95E07E56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88BC-17F5-4A1E-B269-079D138CAB27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BB68F-4DB1-4CCF-978B-A45608F5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52FE8-1E29-4CF6-81B7-70EC58CF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13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F26D02-1CDD-4D58-B68B-E9E2FF783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7800D3-2D6B-48DD-BA61-C807E644A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09CF8-8533-4149-B552-AAAF12AF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517F-F086-4B51-BC32-907EDA3C20F0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3669BD-14E3-4B37-A109-19F894C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73793A-95ED-46D7-AB56-2E6C16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2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6439-D66A-4233-9D65-717C2069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F3ECA-960E-4F15-8EF7-8B747362C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46BE69-044A-48D4-9F93-3456A31E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635-BEBC-4883-BEFD-27693830E89D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7D67A-40F8-4ADA-980B-3C438270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06A94-D9D2-480F-BC9D-B41E19B3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DC182-31E9-4D1F-BE22-A3926DAA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0E16EE-DF1C-4217-9820-E4372F98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57C78-8D36-4957-BFC4-E15CB630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153-B77F-4FEE-8F04-96083962AA70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A870D-07FA-4BCD-A796-BB33F1A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46BB8A-D3DC-4565-9EF1-5D1BCF21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97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2214C-2014-4D3D-BDAE-A5E3BC8E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FD270-3569-4972-B40F-FA6A2BC5E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300066-3BD3-4F07-8380-D93C0F122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4EA185-BFEE-44E7-A3F2-2056F84C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2C5-691E-492D-84F4-0236463C7C37}" type="datetime1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C1AAED-3739-4C3B-AEB5-590ADA63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A4A1A8-9F1E-4B1A-AA84-5F352CC7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4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07E89-3277-4C8D-A719-4074EDC9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D6D68E-4462-46EB-BC14-CD2C34D7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D66220-CBA0-4E2C-A5AE-4948951D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F6C3E9-A921-48D6-9094-7DBD144F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31B6F8-3360-4793-9815-2A4B8838B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50C3BB-5DA3-43BA-995C-D0A33392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8D33-C409-44F3-B744-9488812E9786}" type="datetime1">
              <a:rPr lang="pt-BR" smtClean="0"/>
              <a:t>08/06/2020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EDD416-D296-463D-8754-B867E7CE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94F998-8829-409D-84E9-9D0C0F5D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8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F4832-58F5-4E55-8ABE-F70DB1F9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355C78-D4D8-461F-B16F-3E67AA8C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CDCF-2FF5-4F4D-9B0F-EC938FD9FBAA}" type="datetime1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AD7A24-1510-4B34-A608-998412F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5F4726-FE3C-4ADD-98AB-70FFDC0C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00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937B1C-F0FF-419E-AD46-A0D89C65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BFCB-C549-40BE-A45F-AF6193B9E9EC}" type="datetime1">
              <a:rPr lang="pt-BR" smtClean="0"/>
              <a:t>08/06/2020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DCEC30-B8C3-4566-B54D-21038BA2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667A1B-8F32-44A8-A5EF-17E0C801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40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BF3B6-7462-40A9-A1FE-6E89D712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CE19C-4021-43BD-B32D-C049B767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5C3588-2C01-4733-9369-B6163537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30808-0513-4157-B05B-1A9E07B3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8DE7-EB40-4D81-A0D5-7304186F5EAE}" type="datetime1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DA63B2-0B68-44A8-8DDD-E443D47F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18AB5B-7D47-4EF3-874D-F281E0C0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8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D922F-1241-486F-87F3-10BC66EA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F8D28-E242-4F39-BF3C-80C021942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9DF5BF-7223-4F30-8848-EB6A6D8B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2AD9DE-10A5-4CB0-848C-893CDA5B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C31-6483-449C-A09B-4E0F9FB67BB5}" type="datetime1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850674-9D51-409D-AED6-826C8F40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76D18E-3573-4E66-9EBD-5C6240B3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2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7F6467-0062-400B-B949-E52F4A8A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301EC9-420B-4526-9291-BFE6404F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F2732-263C-409C-96DB-59A8186FD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BFFB-4D45-43C7-A50D-0F57EC80FD57}" type="datetime1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61DAD-7230-40EB-8FE5-47971D7A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1AE52-B7A7-4CFC-96AF-E541BBDA2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5E11C-3199-4B10-94E7-00878C8DF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biocyc.org/" TargetMode="External"/><Relationship Id="rId3" Type="http://schemas.openxmlformats.org/officeDocument/2006/relationships/hyperlink" Target="http://systemsbiology.ucsd.edu/InSilicoOrganisms/OtherOrganisms" TargetMode="External"/><Relationship Id="rId7" Type="http://schemas.openxmlformats.org/officeDocument/2006/relationships/hyperlink" Target="https://www.genome.jp/kegg/" TargetMode="External"/><Relationship Id="rId2" Type="http://schemas.openxmlformats.org/officeDocument/2006/relationships/hyperlink" Target="http://systemsbiology.ucsd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brapy.readthedocs.io/en/latest/index.html" TargetMode="External"/><Relationship Id="rId5" Type="http://schemas.openxmlformats.org/officeDocument/2006/relationships/hyperlink" Target="https://escher.github.io/#/" TargetMode="External"/><Relationship Id="rId4" Type="http://schemas.openxmlformats.org/officeDocument/2006/relationships/hyperlink" Target="http://bigg.ucsd.edu/" TargetMode="External"/><Relationship Id="rId9" Type="http://schemas.openxmlformats.org/officeDocument/2006/relationships/hyperlink" Target="https://ecocyc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424A7-CE4C-437B-81CE-00E08C05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6" y="2936048"/>
            <a:ext cx="11115261" cy="106611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“</a:t>
            </a:r>
            <a:r>
              <a:rPr lang="pt-BR" sz="2800" dirty="0" smtClean="0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COBRA</a:t>
            </a:r>
            <a:r>
              <a:rPr lang="pt-BR" sz="28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– </a:t>
            </a:r>
            <a:r>
              <a:rPr lang="pt-BR" sz="2800" dirty="0" err="1" smtClean="0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CO</a:t>
            </a:r>
            <a:r>
              <a:rPr lang="pt-BR" sz="28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nstraint-</a:t>
            </a:r>
            <a:r>
              <a:rPr lang="pt-BR" sz="2800" dirty="0" err="1" smtClean="0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B</a:t>
            </a:r>
            <a:r>
              <a:rPr lang="pt-BR" sz="28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ased</a:t>
            </a:r>
            <a:r>
              <a:rPr lang="pt-BR" sz="28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 smtClean="0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R</a:t>
            </a:r>
            <a:r>
              <a:rPr lang="pt-BR" sz="28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econstruction</a:t>
            </a:r>
            <a:r>
              <a:rPr lang="pt-BR" sz="28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and</a:t>
            </a:r>
            <a:r>
              <a:rPr lang="pt-BR" sz="28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A</a:t>
            </a:r>
            <a:r>
              <a:rPr lang="pt-BR" sz="28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nalysis</a:t>
            </a:r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”</a:t>
            </a:r>
            <a:endParaRPr lang="pt-BR" sz="2800" dirty="0">
              <a:latin typeface="Bodoni MT" panose="02070603080606020203" pitchFamily="18" charset="0"/>
            </a:endParaRPr>
          </a:p>
        </p:txBody>
      </p:sp>
      <p:pic>
        <p:nvPicPr>
          <p:cNvPr id="10" name="Picture 67" descr="image">
            <a:extLst>
              <a:ext uri="{FF2B5EF4-FFF2-40B4-BE49-F238E27FC236}">
                <a16:creationId xmlns:a16="http://schemas.microsoft.com/office/drawing/2014/main" id="{7E53845A-CA8F-4BCF-975E-398B9F2E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84" y="295625"/>
            <a:ext cx="577086" cy="90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554904C-4292-485D-9148-B962E0252665}"/>
              </a:ext>
            </a:extLst>
          </p:cNvPr>
          <p:cNvSpPr txBox="1">
            <a:spLocks/>
          </p:cNvSpPr>
          <p:nvPr/>
        </p:nvSpPr>
        <p:spPr>
          <a:xfrm>
            <a:off x="2168388" y="398255"/>
            <a:ext cx="8499612" cy="136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BMM 5729 - Análise sistêmica e engenharia do metabolismo microbiano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63B9D10-03A2-485D-A227-E3598DB4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49" y="340336"/>
            <a:ext cx="789405" cy="9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usp logo">
            <a:extLst>
              <a:ext uri="{FF2B5EF4-FFF2-40B4-BE49-F238E27FC236}">
                <a16:creationId xmlns:a16="http://schemas.microsoft.com/office/drawing/2014/main" id="{0C0D4E69-56EE-4CEC-ACBB-6826A3F7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" y="534252"/>
            <a:ext cx="2239617" cy="6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482F1D8-4F76-46D2-B2FE-3B9E46882D47}"/>
              </a:ext>
            </a:extLst>
          </p:cNvPr>
          <p:cNvSpPr txBox="1">
            <a:spLocks/>
          </p:cNvSpPr>
          <p:nvPr/>
        </p:nvSpPr>
        <p:spPr>
          <a:xfrm>
            <a:off x="6959839" y="5878029"/>
            <a:ext cx="5232161" cy="70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Henrique da Costa Oliveira</a:t>
            </a:r>
          </a:p>
          <a:p>
            <a:pPr algn="ctr"/>
            <a:r>
              <a:rPr lang="pt-BR" sz="1800" dirty="0"/>
              <a:t>henriq.oliveira@usp.br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91424A7-CE4C-437B-81CE-00E08C05109C}"/>
              </a:ext>
            </a:extLst>
          </p:cNvPr>
          <p:cNvSpPr txBox="1">
            <a:spLocks/>
          </p:cNvSpPr>
          <p:nvPr/>
        </p:nvSpPr>
        <p:spPr>
          <a:xfrm>
            <a:off x="520145" y="3537941"/>
            <a:ext cx="11115261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“Reconstrução e Análise baseadas em restrições”</a:t>
            </a:r>
            <a:endParaRPr lang="pt-BR" sz="2800" dirty="0">
              <a:latin typeface="Bodoni MT" panose="02070603080606020203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e otimização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00092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i="1" dirty="0" smtClean="0"/>
              <a:t>Distal </a:t>
            </a:r>
            <a:r>
              <a:rPr lang="pt-BR" i="1" dirty="0" err="1" smtClean="0"/>
              <a:t>and</a:t>
            </a:r>
            <a:r>
              <a:rPr lang="pt-BR" i="1" dirty="0" smtClean="0"/>
              <a:t> proximal </a:t>
            </a:r>
            <a:r>
              <a:rPr lang="pt-BR" i="1" dirty="0" err="1" smtClean="0"/>
              <a:t>causation</a:t>
            </a:r>
            <a:endParaRPr lang="pt-BR" i="1" dirty="0" smtClean="0"/>
          </a:p>
          <a:p>
            <a:pPr marL="0" indent="0">
              <a:buNone/>
            </a:pPr>
            <a:r>
              <a:rPr lang="pt-BR" baseline="30000" dirty="0" smtClean="0"/>
              <a:t>Causalidade</a:t>
            </a:r>
            <a:endParaRPr lang="pt-BR" baseline="30000" dirty="0"/>
          </a:p>
          <a:p>
            <a:pPr marL="0" indent="0">
              <a:buNone/>
            </a:pPr>
            <a:r>
              <a:rPr lang="pt-BR" dirty="0" smtClean="0"/>
              <a:t>Mesmas perguntas, respondidas</a:t>
            </a:r>
          </a:p>
          <a:p>
            <a:pPr marL="0" indent="0">
              <a:buNone/>
            </a:pPr>
            <a:r>
              <a:rPr lang="pt-BR" dirty="0" smtClean="0"/>
              <a:t>de formas diferentes:</a:t>
            </a:r>
          </a:p>
          <a:p>
            <a:pPr marL="0" indent="0">
              <a:buNone/>
            </a:pPr>
            <a:r>
              <a:rPr lang="pt-BR" dirty="0" smtClean="0"/>
              <a:t>     Por que o navio afundou?</a:t>
            </a:r>
          </a:p>
          <a:p>
            <a:pPr marL="0" indent="0">
              <a:buNone/>
            </a:pPr>
            <a:r>
              <a:rPr lang="pt-BR" dirty="0" smtClean="0"/>
              <a:t>PC – Porque a água adentrou o casco; a densidade do navio ficou maior que a da água; afundou.</a:t>
            </a:r>
          </a:p>
          <a:p>
            <a:pPr marL="0" indent="0">
              <a:buNone/>
            </a:pPr>
            <a:r>
              <a:rPr lang="pt-BR" dirty="0" smtClean="0"/>
              <a:t>DC – Porque o navio atingiu uma rocha, o que causou um buraco no casco.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23" y="1690688"/>
            <a:ext cx="4885483" cy="469856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57293" y="6273278"/>
            <a:ext cx="4162736" cy="448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i="1" dirty="0" err="1" smtClean="0"/>
              <a:t>What</a:t>
            </a:r>
            <a:r>
              <a:rPr lang="pt-BR" i="1" dirty="0" smtClean="0"/>
              <a:t> do </a:t>
            </a:r>
            <a:r>
              <a:rPr lang="pt-BR" i="1" dirty="0" err="1" smtClean="0"/>
              <a:t>microbes</a:t>
            </a:r>
            <a:r>
              <a:rPr lang="pt-BR" i="1" dirty="0" smtClean="0"/>
              <a:t> </a:t>
            </a:r>
            <a:r>
              <a:rPr lang="pt-BR" i="1" dirty="0" err="1" smtClean="0"/>
              <a:t>strive</a:t>
            </a:r>
            <a:r>
              <a:rPr lang="pt-BR" i="1" dirty="0" smtClean="0"/>
              <a:t> for?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14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em escala genômica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938" y="198097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/>
              <a:t>GEM</a:t>
            </a:r>
          </a:p>
          <a:p>
            <a:pPr marL="0" indent="0">
              <a:buNone/>
            </a:pPr>
            <a:r>
              <a:rPr lang="pt-BR" sz="2000" dirty="0" smtClean="0"/>
              <a:t>(</a:t>
            </a:r>
            <a:r>
              <a:rPr lang="pt-BR" sz="2000" dirty="0" err="1" smtClean="0"/>
              <a:t>Genome-scale</a:t>
            </a:r>
            <a:r>
              <a:rPr lang="pt-BR" sz="2000" dirty="0" smtClean="0"/>
              <a:t> </a:t>
            </a:r>
            <a:r>
              <a:rPr lang="pt-BR" sz="2000" dirty="0" err="1" smtClean="0"/>
              <a:t>models</a:t>
            </a:r>
            <a:r>
              <a:rPr lang="pt-BR" sz="2000" dirty="0" smtClean="0"/>
              <a:t>)</a:t>
            </a:r>
          </a:p>
          <a:p>
            <a:pPr marL="0" indent="0">
              <a:buNone/>
            </a:pPr>
            <a:endParaRPr lang="it-IT" sz="2000" i="1" dirty="0" smtClean="0"/>
          </a:p>
          <a:p>
            <a:pPr marL="0" indent="0">
              <a:buNone/>
            </a:pPr>
            <a:r>
              <a:rPr lang="it-IT" sz="2000" i="1" dirty="0" smtClean="0"/>
              <a:t>Escherichia </a:t>
            </a:r>
            <a:r>
              <a:rPr lang="it-IT" sz="2000" i="1" dirty="0"/>
              <a:t>coli str. </a:t>
            </a:r>
            <a:r>
              <a:rPr lang="it-IT" sz="2000" i="1" dirty="0" smtClean="0"/>
              <a:t>K-12</a:t>
            </a:r>
          </a:p>
          <a:p>
            <a:pPr marL="0" indent="0">
              <a:buNone/>
            </a:pPr>
            <a:r>
              <a:rPr lang="it-IT" sz="2000" i="1" dirty="0" smtClean="0"/>
              <a:t>substr</a:t>
            </a:r>
            <a:r>
              <a:rPr lang="it-IT" sz="2000" i="1" dirty="0"/>
              <a:t>. MG1655</a:t>
            </a:r>
            <a:endParaRPr lang="pt-BR" sz="2000" i="1" dirty="0"/>
          </a:p>
          <a:p>
            <a:pPr marL="0" indent="0">
              <a:buNone/>
            </a:pPr>
            <a:r>
              <a:rPr lang="pt-BR" sz="2000" b="1" dirty="0" smtClean="0"/>
              <a:t>Core :</a:t>
            </a:r>
          </a:p>
          <a:p>
            <a:pPr marL="0" indent="0">
              <a:buNone/>
            </a:pPr>
            <a:r>
              <a:rPr lang="pt-BR" sz="2000" dirty="0" smtClean="0"/>
              <a:t>72 metabólitos</a:t>
            </a:r>
          </a:p>
          <a:p>
            <a:pPr marL="0" indent="0">
              <a:buNone/>
            </a:pPr>
            <a:r>
              <a:rPr lang="pt-BR" sz="2000" dirty="0" smtClean="0"/>
              <a:t>95 reações</a:t>
            </a:r>
          </a:p>
          <a:p>
            <a:pPr marL="0" indent="0">
              <a:buNone/>
            </a:pPr>
            <a:r>
              <a:rPr lang="pt-BR" sz="2000" b="1" dirty="0" err="1" smtClean="0"/>
              <a:t>Genômico</a:t>
            </a:r>
            <a:r>
              <a:rPr lang="pt-BR" sz="2000" b="1" dirty="0" smtClean="0"/>
              <a:t> : </a:t>
            </a:r>
          </a:p>
          <a:p>
            <a:pPr marL="0" indent="0">
              <a:buNone/>
            </a:pPr>
            <a:r>
              <a:rPr lang="pt-BR" sz="2000" dirty="0"/>
              <a:t>1</a:t>
            </a:r>
            <a:r>
              <a:rPr lang="pt-BR" sz="2000" dirty="0" smtClean="0"/>
              <a:t>668 metabólitos</a:t>
            </a:r>
          </a:p>
          <a:p>
            <a:pPr marL="0" indent="0">
              <a:buNone/>
            </a:pPr>
            <a:r>
              <a:rPr lang="pt-BR" sz="2000" dirty="0" smtClean="0"/>
              <a:t>2388 reações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33" y="1554163"/>
            <a:ext cx="702436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1051746"/>
            <a:ext cx="8592749" cy="5487166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12</a:t>
            </a:fld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1º passo: Ter conhecimento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037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1452286"/>
            <a:ext cx="9040487" cy="395342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2630" cy="2838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98" y="1985554"/>
            <a:ext cx="4271937" cy="27481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08" y="3897281"/>
            <a:ext cx="4886092" cy="296071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62549" y="9026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Realidade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15796" y="1445181"/>
            <a:ext cx="1676400" cy="65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Reconstrução de rede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534789" y="3527949"/>
            <a:ext cx="87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GEM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02" y="212701"/>
            <a:ext cx="7430924" cy="6099856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780680"/>
            <a:ext cx="9861890" cy="5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037" y="1825625"/>
            <a:ext cx="1061792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err="1" smtClean="0"/>
              <a:t>GEMs</a:t>
            </a:r>
            <a:r>
              <a:rPr lang="pt-BR" dirty="0" smtClean="0"/>
              <a:t> – </a:t>
            </a:r>
            <a:r>
              <a:rPr lang="pt-BR" dirty="0" err="1" smtClean="0"/>
              <a:t>Genome-scale</a:t>
            </a:r>
            <a:r>
              <a:rPr lang="pt-BR" dirty="0" smtClean="0"/>
              <a:t> </a:t>
            </a:r>
            <a:r>
              <a:rPr lang="pt-BR" dirty="0" err="1" smtClean="0"/>
              <a:t>Models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BiGG</a:t>
            </a:r>
            <a:r>
              <a:rPr lang="pt-BR" dirty="0" smtClean="0"/>
              <a:t> </a:t>
            </a:r>
            <a:r>
              <a:rPr lang="pt-BR" dirty="0"/>
              <a:t>- </a:t>
            </a:r>
            <a:r>
              <a:rPr lang="pt-BR" dirty="0" err="1"/>
              <a:t>biochemistry</a:t>
            </a:r>
            <a:r>
              <a:rPr lang="pt-BR" dirty="0"/>
              <a:t>, </a:t>
            </a:r>
            <a:r>
              <a:rPr lang="pt-BR" dirty="0" err="1" smtClean="0"/>
              <a:t>genetics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genomics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COBRA toolbox – pacote para o </a:t>
            </a:r>
            <a:r>
              <a:rPr lang="pt-BR" dirty="0" err="1" smtClean="0"/>
              <a:t>matlab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cobrapy</a:t>
            </a:r>
            <a:r>
              <a:rPr lang="pt-BR" dirty="0" smtClean="0"/>
              <a:t> – pacote para o </a:t>
            </a:r>
            <a:r>
              <a:rPr lang="pt-BR" dirty="0" err="1" smtClean="0"/>
              <a:t>python</a:t>
            </a:r>
            <a:r>
              <a:rPr lang="pt-BR" dirty="0" smtClean="0"/>
              <a:t>, com funções similares ao item anterior</a:t>
            </a:r>
          </a:p>
          <a:p>
            <a:pPr marL="0" indent="0">
              <a:buNone/>
            </a:pPr>
            <a:r>
              <a:rPr lang="pt-BR" dirty="0" smtClean="0"/>
              <a:t>SBML file - Systems </a:t>
            </a:r>
            <a:r>
              <a:rPr lang="pt-BR" dirty="0" err="1"/>
              <a:t>Biology</a:t>
            </a:r>
            <a:r>
              <a:rPr lang="pt-BR" dirty="0"/>
              <a:t> </a:t>
            </a:r>
            <a:r>
              <a:rPr lang="pt-BR" dirty="0" err="1"/>
              <a:t>Markup</a:t>
            </a:r>
            <a:r>
              <a:rPr lang="pt-BR" dirty="0"/>
              <a:t> </a:t>
            </a:r>
            <a:r>
              <a:rPr lang="pt-BR" dirty="0" err="1" smtClean="0"/>
              <a:t>Language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XML – formato para </a:t>
            </a:r>
            <a:r>
              <a:rPr lang="pt-BR" dirty="0"/>
              <a:t>a criação de documentos com dados organizados de forma </a:t>
            </a:r>
            <a:r>
              <a:rPr lang="pt-BR" dirty="0" smtClean="0"/>
              <a:t>hierárquica</a:t>
            </a:r>
          </a:p>
          <a:p>
            <a:pPr marL="0" indent="0">
              <a:buNone/>
            </a:pPr>
            <a:r>
              <a:rPr lang="pt-BR" dirty="0" smtClean="0"/>
              <a:t>JSON </a:t>
            </a:r>
            <a:r>
              <a:rPr lang="pt-BR" dirty="0"/>
              <a:t>- </a:t>
            </a:r>
            <a:r>
              <a:rPr lang="pt-BR" dirty="0" err="1"/>
              <a:t>JavaScript</a:t>
            </a:r>
            <a:r>
              <a:rPr lang="pt-BR" dirty="0"/>
              <a:t> </a:t>
            </a:r>
            <a:r>
              <a:rPr lang="pt-BR" dirty="0" err="1"/>
              <a:t>Object</a:t>
            </a:r>
            <a:r>
              <a:rPr lang="pt-BR" dirty="0"/>
              <a:t> </a:t>
            </a:r>
            <a:r>
              <a:rPr lang="pt-BR" dirty="0" err="1" smtClean="0"/>
              <a:t>Notation</a:t>
            </a:r>
            <a:r>
              <a:rPr lang="pt-BR" dirty="0" smtClean="0"/>
              <a:t>, principalmente para </a:t>
            </a:r>
            <a:r>
              <a:rPr lang="pt-BR" i="1" dirty="0" err="1" smtClean="0"/>
              <a:t>escher</a:t>
            </a:r>
            <a:endParaRPr lang="pt-BR" i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5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90CAC54-087E-41BC-A9EF-A959BF23E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818" y="593794"/>
            <a:ext cx="6798365" cy="439876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COnstraint-Based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CFCD3A-B11D-4C9B-93B3-7312B0F1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63" y="1203725"/>
            <a:ext cx="7211875" cy="5532051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9715F-DFC3-48C4-A691-5010A41E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 Balance </a:t>
            </a:r>
            <a:r>
              <a:rPr lang="pt-BR" dirty="0" err="1"/>
              <a:t>Analysis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B48BA-B6A8-4EFE-AA4C-524264F3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28" y="1696278"/>
            <a:ext cx="8029278" cy="469789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95" y="518849"/>
            <a:ext cx="4020111" cy="57157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98" y="1920616"/>
            <a:ext cx="6656964" cy="3491071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3F2FD9-6C8C-4805-94DB-0486DC6D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1" y="0"/>
            <a:ext cx="5943355" cy="4417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E58B68-79A5-46F2-AFE9-06EFFD55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9" y="4510396"/>
            <a:ext cx="6439378" cy="23476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EA9AE3-7F15-4AF6-8FF1-2E8F1B37B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61" y="4174434"/>
            <a:ext cx="5952768" cy="219024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1B449EC0-F02D-445A-B316-54FCF575E505}"/>
              </a:ext>
            </a:extLst>
          </p:cNvPr>
          <p:cNvSpPr txBox="1"/>
          <p:nvPr/>
        </p:nvSpPr>
        <p:spPr>
          <a:xfrm>
            <a:off x="6644468" y="1295399"/>
            <a:ext cx="5229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/>
                <a:cs typeface="Arial"/>
              </a:rPr>
              <a:t>Numa rede metabólica real vamos ter muito mais que três reações. Então é um problema N-dimensional onde N é o número de reações. </a:t>
            </a:r>
          </a:p>
          <a:p>
            <a:endParaRPr lang="pt-BR" b="1" dirty="0">
              <a:latin typeface="Arial"/>
              <a:cs typeface="Arial"/>
            </a:endParaRPr>
          </a:p>
          <a:p>
            <a:r>
              <a:rPr lang="pt-BR" b="1" dirty="0">
                <a:latin typeface="Arial"/>
                <a:cs typeface="Arial"/>
              </a:rPr>
              <a:t>Para enfrentar esta complexidade, o uso das ferramentas computacionais vira uma necessidade.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4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mall-network.JPG">
            <a:extLst>
              <a:ext uri="{FF2B5EF4-FFF2-40B4-BE49-F238E27FC236}">
                <a16:creationId xmlns:a16="http://schemas.microsoft.com/office/drawing/2014/main" id="{C83EA833-DE38-4F5F-AB71-D1EB5CD6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5"/>
          <a:stretch/>
        </p:blipFill>
        <p:spPr>
          <a:xfrm>
            <a:off x="1431235" y="1656521"/>
            <a:ext cx="9144000" cy="407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443" y="1676401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/>
              <a:t> Qual é a quantidade mínima de glicose que tem que ser consumida para que uma grama de biomassa se duplique?</a:t>
            </a:r>
          </a:p>
          <a:p>
            <a:r>
              <a:rPr lang="pt-BR" dirty="0"/>
              <a:t> </a:t>
            </a:r>
          </a:p>
          <a:p>
            <a:pPr>
              <a:buFontTx/>
              <a:buChar char="-"/>
            </a:pPr>
            <a:r>
              <a:rPr lang="pt-BR" dirty="0"/>
              <a:t> Que vias metabólicas devem ser utilizadas para maximizar a produção de um metabólito de interesse biotecnológico?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 Qual é capacidade máxima de geração de NADPH de uma determinada rede metabólica?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04801"/>
            <a:ext cx="833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Análise do Balanço dos Fluxos é uma ferramenta para o estudo do metabolismo </a:t>
            </a:r>
            <a:r>
              <a:rPr lang="pt-BR" i="1" dirty="0"/>
              <a:t>como um problema de otimização </a:t>
            </a:r>
            <a:r>
              <a:rPr lang="pt-BR" dirty="0"/>
              <a:t>(</a:t>
            </a:r>
            <a:r>
              <a:rPr lang="pt-BR" u="sng" dirty="0"/>
              <a:t>Definição inicial</a:t>
            </a:r>
            <a:r>
              <a:rPr lang="pt-BR" dirty="0"/>
              <a:t>)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 descr="Supp Fig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677771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0" y="87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Modelo </a:t>
            </a:r>
            <a:r>
              <a:rPr lang="es-ES_tradnl" i="1" dirty="0"/>
              <a:t>in-</a:t>
            </a:r>
            <a:r>
              <a:rPr lang="es-ES_tradnl" i="1" dirty="0" err="1"/>
              <a:t>silico</a:t>
            </a:r>
            <a:r>
              <a:rPr lang="es-ES_tradnl" i="1" dirty="0"/>
              <a:t> </a:t>
            </a:r>
            <a:r>
              <a:rPr lang="es-ES_tradnl" dirty="0" err="1"/>
              <a:t>Ecolicore</a:t>
            </a:r>
            <a:r>
              <a:rPr lang="es-ES_tradnl" dirty="0"/>
              <a:t> (95 </a:t>
            </a:r>
            <a:r>
              <a:rPr lang="es-ES_tradnl" dirty="0" err="1"/>
              <a:t>reações</a:t>
            </a:r>
            <a:r>
              <a:rPr lang="es-ES_tradnl" dirty="0"/>
              <a:t>, 72 </a:t>
            </a:r>
            <a:r>
              <a:rPr lang="es-ES_tradnl" dirty="0" err="1"/>
              <a:t>metabólitos</a:t>
            </a:r>
            <a:r>
              <a:rPr lang="es-ES_tradnl" dirty="0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8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58913"/>
              </p:ext>
            </p:extLst>
          </p:nvPr>
        </p:nvGraphicFramePr>
        <p:xfrm>
          <a:off x="1985961" y="3500438"/>
          <a:ext cx="8453438" cy="714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/>
                        <a:t>EX_glc</a:t>
                      </a:r>
                      <a:r>
                        <a:rPr lang="es-CL" sz="1600" u="none" strike="noStrike" dirty="0"/>
                        <a:t>(e)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D-</a:t>
                      </a:r>
                      <a:r>
                        <a:rPr lang="es-CL" sz="1600" u="none" strike="noStrike" dirty="0" err="1"/>
                        <a:t>Glucose</a:t>
                      </a:r>
                      <a:r>
                        <a:rPr lang="es-CL" sz="1600" u="none" strike="noStrike" dirty="0"/>
                        <a:t> </a:t>
                      </a:r>
                      <a:r>
                        <a:rPr lang="es-CL" sz="1600" u="none" strike="noStrike" dirty="0" err="1"/>
                        <a:t>exchange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glc-D[e] &lt;==&gt;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EX_o2(e)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O2 </a:t>
                      </a:r>
                      <a:r>
                        <a:rPr lang="es-CL" sz="1600" u="none" strike="noStrike" dirty="0" err="1"/>
                        <a:t>exchange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o</a:t>
                      </a:r>
                      <a:r>
                        <a:rPr lang="es-CL" sz="1600" u="none" strike="noStrike" dirty="0"/>
                        <a:t>2[e] &lt;==&gt;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51553"/>
              </p:ext>
            </p:extLst>
          </p:nvPr>
        </p:nvGraphicFramePr>
        <p:xfrm>
          <a:off x="2057401" y="1057355"/>
          <a:ext cx="8382001" cy="251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PFK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 err="1"/>
                        <a:t>phosphofructokinase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 atp[c] + f6p[c] --&gt; adp[c] + fdp[c] + h[c]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40883"/>
              </p:ext>
            </p:extLst>
          </p:nvPr>
        </p:nvGraphicFramePr>
        <p:xfrm>
          <a:off x="2057400" y="2198314"/>
          <a:ext cx="8382001" cy="251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PGI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glucose-6-phosphate </a:t>
                      </a:r>
                      <a:r>
                        <a:rPr lang="es-CL" sz="1600" u="none" strike="noStrike" dirty="0" err="1"/>
                        <a:t>isomerase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/>
                        <a:t> g6p[c] &lt;==&gt; f6p[c]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057399" y="1626810"/>
            <a:ext cx="121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Reversíveis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57400" y="6287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Irreversíveis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985962" y="2926316"/>
            <a:ext cx="265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Intercâmbio com o “além”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228600"/>
            <a:ext cx="200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Tipos de </a:t>
            </a:r>
            <a:r>
              <a:rPr lang="es-ES_tradnl" dirty="0" err="1"/>
              <a:t>reações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1" y="5047565"/>
            <a:ext cx="838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Sendo</a:t>
            </a:r>
            <a:r>
              <a:rPr lang="en-US" dirty="0"/>
              <a:t> que</a:t>
            </a:r>
            <a:r>
              <a:rPr lang="pt-BR" dirty="0"/>
              <a:t> na FBA as concentrações são IRRELEVANTES, todo metabólito precisa ter, como mínimo, uma reação pela qual é formado e uma reação pela qual é consumido: não existem “becos”.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1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2114" y="1689654"/>
            <a:ext cx="87630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1.496 3pg[c] + 3.7478 </a:t>
            </a:r>
            <a:r>
              <a:rPr lang="en-US" dirty="0" err="1"/>
              <a:t>accoa</a:t>
            </a:r>
            <a:r>
              <a:rPr lang="en-US" dirty="0"/>
              <a:t>[c] + 59.81 </a:t>
            </a:r>
            <a:r>
              <a:rPr lang="en-US" dirty="0" err="1"/>
              <a:t>atp</a:t>
            </a:r>
            <a:r>
              <a:rPr lang="en-US" dirty="0"/>
              <a:t>[c] + 0.361 e4p[c] + 0.0709 f6p[c] + 0.129 g3p[c] + 0.205 g6p[c] + 0.2557 </a:t>
            </a:r>
            <a:r>
              <a:rPr lang="en-US" dirty="0" err="1"/>
              <a:t>gln_L</a:t>
            </a:r>
            <a:r>
              <a:rPr lang="en-US" dirty="0"/>
              <a:t>[c] + 4.9414 </a:t>
            </a:r>
            <a:r>
              <a:rPr lang="en-US" dirty="0" err="1"/>
              <a:t>glu_L</a:t>
            </a:r>
            <a:r>
              <a:rPr lang="en-US" dirty="0"/>
              <a:t>[c] + 59.81 h2o[c] + 3.547 </a:t>
            </a:r>
            <a:r>
              <a:rPr lang="en-US" dirty="0" err="1"/>
              <a:t>nad</a:t>
            </a:r>
            <a:r>
              <a:rPr lang="en-US" dirty="0"/>
              <a:t>[c] + 13.0279 </a:t>
            </a:r>
            <a:r>
              <a:rPr lang="en-US" dirty="0" err="1"/>
              <a:t>nadph</a:t>
            </a:r>
            <a:r>
              <a:rPr lang="en-US" dirty="0"/>
              <a:t>[c] + 1.7867 </a:t>
            </a:r>
            <a:r>
              <a:rPr lang="en-US" dirty="0" err="1"/>
              <a:t>oaa</a:t>
            </a:r>
            <a:r>
              <a:rPr lang="en-US" dirty="0"/>
              <a:t>[c] + 0.5191 pep[c] + 2.8328 </a:t>
            </a:r>
            <a:r>
              <a:rPr lang="en-US" dirty="0" err="1"/>
              <a:t>pyr</a:t>
            </a:r>
            <a:r>
              <a:rPr lang="en-US" dirty="0"/>
              <a:t>[c] + 0.8977 r5p[c] </a:t>
            </a:r>
          </a:p>
          <a:p>
            <a:endParaRPr lang="en-US" dirty="0"/>
          </a:p>
          <a:p>
            <a:r>
              <a:rPr lang="ro-RO" dirty="0"/>
              <a:t>-&gt;	59.81 adp[c] + 4.1182 akg[c] + 3.7478 coa[c] + 59.81 h[c] + 3.547 nadh[c] + 13.0279 nadp[c] + 59.81 pi[c]  </a:t>
            </a:r>
            <a:r>
              <a:rPr lang="ro-RO" dirty="0">
                <a:solidFill>
                  <a:srgbClr val="FF0000"/>
                </a:solidFill>
              </a:rPr>
              <a:t>+ 1 grama de biomassa (implícita)</a:t>
            </a:r>
            <a:r>
              <a:rPr lang="ro-RO" dirty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4739" y="7510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/>
              <a:t>Reação</a:t>
            </a:r>
            <a:r>
              <a:rPr lang="en-US" dirty="0"/>
              <a:t>” especial: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Biomassa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6119" y="3776870"/>
            <a:ext cx="42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Este “</a:t>
            </a:r>
            <a:r>
              <a:rPr lang="en-US" dirty="0" err="1"/>
              <a:t>fluxo</a:t>
            </a:r>
            <a:r>
              <a:rPr lang="en-US" dirty="0"/>
              <a:t>” se </a:t>
            </a:r>
            <a:r>
              <a:rPr lang="en-US" dirty="0" err="1"/>
              <a:t>expressa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de h</a:t>
            </a:r>
            <a:r>
              <a:rPr lang="en-US" baseline="30000" dirty="0"/>
              <a:t>-1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25</a:t>
            </a:fld>
            <a:endParaRPr lang="pt-BR"/>
          </a:p>
        </p:txBody>
      </p:sp>
      <p:sp>
        <p:nvSpPr>
          <p:cNvPr id="9" name="TextBox 5"/>
          <p:cNvSpPr txBox="1"/>
          <p:nvPr/>
        </p:nvSpPr>
        <p:spPr>
          <a:xfrm>
            <a:off x="436658" y="5615582"/>
            <a:ext cx="765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NADH16 : 4.0 </a:t>
            </a:r>
            <a:r>
              <a:rPr lang="pt-BR" dirty="0" err="1"/>
              <a:t>h_c</a:t>
            </a:r>
            <a:r>
              <a:rPr lang="pt-BR" dirty="0"/>
              <a:t> + </a:t>
            </a:r>
            <a:r>
              <a:rPr lang="pt-BR" dirty="0" err="1"/>
              <a:t>nadh_c</a:t>
            </a:r>
            <a:r>
              <a:rPr lang="pt-BR" dirty="0"/>
              <a:t> + q8_c --&gt; 3.0 </a:t>
            </a:r>
            <a:r>
              <a:rPr lang="pt-BR" dirty="0" err="1"/>
              <a:t>h_e</a:t>
            </a:r>
            <a:r>
              <a:rPr lang="pt-BR" dirty="0"/>
              <a:t> + </a:t>
            </a:r>
            <a:r>
              <a:rPr lang="pt-BR" dirty="0" err="1"/>
              <a:t>nad_c</a:t>
            </a:r>
            <a:r>
              <a:rPr lang="pt-BR" dirty="0"/>
              <a:t> + </a:t>
            </a:r>
            <a:r>
              <a:rPr lang="pt-BR" dirty="0" smtClean="0"/>
              <a:t>q8h2_c</a:t>
            </a:r>
          </a:p>
          <a:p>
            <a:r>
              <a:rPr lang="pt-BR" dirty="0"/>
              <a:t>CYTBD : 2.0 </a:t>
            </a:r>
            <a:r>
              <a:rPr lang="pt-BR" dirty="0" err="1"/>
              <a:t>h_c</a:t>
            </a:r>
            <a:r>
              <a:rPr lang="pt-BR" dirty="0"/>
              <a:t> + 0.5 o2_c + q8h2_c --&gt; h2o_c + 2.0 </a:t>
            </a:r>
            <a:r>
              <a:rPr lang="pt-BR" dirty="0" err="1"/>
              <a:t>h_e</a:t>
            </a:r>
            <a:r>
              <a:rPr lang="pt-BR" dirty="0"/>
              <a:t> + </a:t>
            </a:r>
            <a:r>
              <a:rPr lang="pt-BR" dirty="0" smtClean="0"/>
              <a:t>q8_c</a:t>
            </a:r>
          </a:p>
          <a:p>
            <a:r>
              <a:rPr lang="pt-BR" dirty="0" smtClean="0"/>
              <a:t>ATPS4r </a:t>
            </a:r>
            <a:r>
              <a:rPr lang="pt-BR" dirty="0"/>
              <a:t>: </a:t>
            </a:r>
            <a:r>
              <a:rPr lang="pt-BR" dirty="0" err="1"/>
              <a:t>adp_c</a:t>
            </a:r>
            <a:r>
              <a:rPr lang="pt-BR" dirty="0"/>
              <a:t> + 4.0 </a:t>
            </a:r>
            <a:r>
              <a:rPr lang="pt-BR" dirty="0" err="1"/>
              <a:t>h_e</a:t>
            </a:r>
            <a:r>
              <a:rPr lang="pt-BR" dirty="0"/>
              <a:t> + </a:t>
            </a:r>
            <a:r>
              <a:rPr lang="pt-BR" dirty="0" err="1"/>
              <a:t>pi_c</a:t>
            </a:r>
            <a:r>
              <a:rPr lang="pt-BR" dirty="0"/>
              <a:t> &lt;=&gt; </a:t>
            </a:r>
            <a:r>
              <a:rPr lang="pt-BR" dirty="0" err="1"/>
              <a:t>atp_c</a:t>
            </a:r>
            <a:r>
              <a:rPr lang="pt-BR" dirty="0"/>
              <a:t> + h2o_c + 3.0 </a:t>
            </a:r>
            <a:r>
              <a:rPr lang="pt-BR" dirty="0" err="1" smtClean="0"/>
              <a:t>h_c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19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69" y="2070652"/>
            <a:ext cx="6180901" cy="403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448" y="1189383"/>
            <a:ext cx="55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Outra</a:t>
            </a:r>
            <a:r>
              <a:rPr lang="en-US" dirty="0"/>
              <a:t> “</a:t>
            </a:r>
            <a:r>
              <a:rPr lang="en-US" dirty="0" err="1"/>
              <a:t>reação</a:t>
            </a:r>
            <a:r>
              <a:rPr lang="en-US" dirty="0"/>
              <a:t>” especial: ATP de </a:t>
            </a:r>
            <a:r>
              <a:rPr lang="en-US" dirty="0" err="1"/>
              <a:t>manutenção</a:t>
            </a:r>
            <a:endParaRPr lang="en-US" dirty="0"/>
          </a:p>
        </p:txBody>
      </p:sp>
      <p:pic>
        <p:nvPicPr>
          <p:cNvPr id="6" name="Picture 5" descr="220px-Chemostat_s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30" y="2560983"/>
            <a:ext cx="2364154" cy="33528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4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3531" y="6426200"/>
            <a:ext cx="9010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Resultado de imagem para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48" y="5258525"/>
            <a:ext cx="3111500" cy="175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" name="Group 447"/>
          <p:cNvGrpSpPr>
            <a:grpSpLocks/>
          </p:cNvGrpSpPr>
          <p:nvPr/>
        </p:nvGrpSpPr>
        <p:grpSpPr bwMode="auto">
          <a:xfrm>
            <a:off x="4127079" y="3250095"/>
            <a:ext cx="3325813" cy="2800350"/>
            <a:chOff x="2853" y="727"/>
            <a:chExt cx="2378" cy="2645"/>
          </a:xfrm>
        </p:grpSpPr>
        <p:grpSp>
          <p:nvGrpSpPr>
            <p:cNvPr id="451" name="Group 448"/>
            <p:cNvGrpSpPr>
              <a:grpSpLocks/>
            </p:cNvGrpSpPr>
            <p:nvPr/>
          </p:nvGrpSpPr>
          <p:grpSpPr bwMode="auto">
            <a:xfrm>
              <a:off x="2853" y="727"/>
              <a:ext cx="2378" cy="2645"/>
              <a:chOff x="2853" y="727"/>
              <a:chExt cx="2378" cy="2645"/>
            </a:xfrm>
          </p:grpSpPr>
          <p:sp>
            <p:nvSpPr>
              <p:cNvPr id="532" name="Freeform 449"/>
              <p:cNvSpPr>
                <a:spLocks/>
              </p:cNvSpPr>
              <p:nvPr/>
            </p:nvSpPr>
            <p:spPr bwMode="auto">
              <a:xfrm>
                <a:off x="2853" y="1905"/>
                <a:ext cx="1000" cy="1467"/>
              </a:xfrm>
              <a:custGeom>
                <a:avLst/>
                <a:gdLst>
                  <a:gd name="T0" fmla="*/ 2433 w 400"/>
                  <a:gd name="T1" fmla="*/ 3166 h 550"/>
                  <a:gd name="T2" fmla="*/ 1975 w 400"/>
                  <a:gd name="T3" fmla="*/ 2854 h 550"/>
                  <a:gd name="T4" fmla="*/ 1800 w 400"/>
                  <a:gd name="T5" fmla="*/ 2795 h 550"/>
                  <a:gd name="T6" fmla="*/ 1488 w 400"/>
                  <a:gd name="T7" fmla="*/ 2064 h 550"/>
                  <a:gd name="T8" fmla="*/ 783 w 400"/>
                  <a:gd name="T9" fmla="*/ 1374 h 550"/>
                  <a:gd name="T10" fmla="*/ 233 w 400"/>
                  <a:gd name="T11" fmla="*/ 982 h 550"/>
                  <a:gd name="T12" fmla="*/ 270 w 400"/>
                  <a:gd name="T13" fmla="*/ 461 h 550"/>
                  <a:gd name="T14" fmla="*/ 750 w 400"/>
                  <a:gd name="T15" fmla="*/ 200 h 550"/>
                  <a:gd name="T16" fmla="*/ 820 w 400"/>
                  <a:gd name="T17" fmla="*/ 192 h 550"/>
                  <a:gd name="T18" fmla="*/ 813 w 400"/>
                  <a:gd name="T19" fmla="*/ 0 h 550"/>
                  <a:gd name="T20" fmla="*/ 725 w 400"/>
                  <a:gd name="T21" fmla="*/ 8 h 550"/>
                  <a:gd name="T22" fmla="*/ 138 w 400"/>
                  <a:gd name="T23" fmla="*/ 384 h 550"/>
                  <a:gd name="T24" fmla="*/ 113 w 400"/>
                  <a:gd name="T25" fmla="*/ 1059 h 550"/>
                  <a:gd name="T26" fmla="*/ 750 w 400"/>
                  <a:gd name="T27" fmla="*/ 1515 h 550"/>
                  <a:gd name="T28" fmla="*/ 1363 w 400"/>
                  <a:gd name="T29" fmla="*/ 2078 h 550"/>
                  <a:gd name="T30" fmla="*/ 1770 w 400"/>
                  <a:gd name="T31" fmla="*/ 2897 h 550"/>
                  <a:gd name="T32" fmla="*/ 1975 w 400"/>
                  <a:gd name="T33" fmla="*/ 2961 h 550"/>
                  <a:gd name="T34" fmla="*/ 2370 w 400"/>
                  <a:gd name="T35" fmla="*/ 3201 h 550"/>
                  <a:gd name="T36" fmla="*/ 2308 w 400"/>
                  <a:gd name="T37" fmla="*/ 3558 h 550"/>
                  <a:gd name="T38" fmla="*/ 2150 w 400"/>
                  <a:gd name="T39" fmla="*/ 3913 h 550"/>
                  <a:gd name="T40" fmla="*/ 2320 w 400"/>
                  <a:gd name="T41" fmla="*/ 3606 h 550"/>
                  <a:gd name="T42" fmla="*/ 2433 w 400"/>
                  <a:gd name="T43" fmla="*/ 3166 h 5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0" h="550">
                    <a:moveTo>
                      <a:pt x="389" y="445"/>
                    </a:moveTo>
                    <a:cubicBezTo>
                      <a:pt x="376" y="413"/>
                      <a:pt x="343" y="406"/>
                      <a:pt x="316" y="401"/>
                    </a:cubicBezTo>
                    <a:cubicBezTo>
                      <a:pt x="306" y="399"/>
                      <a:pt x="295" y="397"/>
                      <a:pt x="288" y="393"/>
                    </a:cubicBezTo>
                    <a:cubicBezTo>
                      <a:pt x="249" y="374"/>
                      <a:pt x="242" y="335"/>
                      <a:pt x="238" y="290"/>
                    </a:cubicBezTo>
                    <a:cubicBezTo>
                      <a:pt x="232" y="222"/>
                      <a:pt x="175" y="207"/>
                      <a:pt x="125" y="193"/>
                    </a:cubicBezTo>
                    <a:cubicBezTo>
                      <a:pt x="86" y="183"/>
                      <a:pt x="49" y="169"/>
                      <a:pt x="37" y="138"/>
                    </a:cubicBezTo>
                    <a:cubicBezTo>
                      <a:pt x="25" y="109"/>
                      <a:pt x="29" y="86"/>
                      <a:pt x="43" y="65"/>
                    </a:cubicBezTo>
                    <a:cubicBezTo>
                      <a:pt x="57" y="41"/>
                      <a:pt x="86" y="31"/>
                      <a:pt x="120" y="28"/>
                    </a:cubicBezTo>
                    <a:cubicBezTo>
                      <a:pt x="124" y="28"/>
                      <a:pt x="128" y="28"/>
                      <a:pt x="131" y="27"/>
                    </a:cubicBezTo>
                    <a:cubicBezTo>
                      <a:pt x="129" y="22"/>
                      <a:pt x="126" y="9"/>
                      <a:pt x="130" y="0"/>
                    </a:cubicBezTo>
                    <a:cubicBezTo>
                      <a:pt x="126" y="0"/>
                      <a:pt x="121" y="1"/>
                      <a:pt x="116" y="1"/>
                    </a:cubicBezTo>
                    <a:cubicBezTo>
                      <a:pt x="75" y="4"/>
                      <a:pt x="40" y="24"/>
                      <a:pt x="22" y="54"/>
                    </a:cubicBezTo>
                    <a:cubicBezTo>
                      <a:pt x="10" y="73"/>
                      <a:pt x="0" y="105"/>
                      <a:pt x="18" y="149"/>
                    </a:cubicBezTo>
                    <a:cubicBezTo>
                      <a:pt x="34" y="190"/>
                      <a:pt x="78" y="201"/>
                      <a:pt x="120" y="213"/>
                    </a:cubicBezTo>
                    <a:cubicBezTo>
                      <a:pt x="168" y="226"/>
                      <a:pt x="214" y="238"/>
                      <a:pt x="218" y="292"/>
                    </a:cubicBezTo>
                    <a:cubicBezTo>
                      <a:pt x="222" y="339"/>
                      <a:pt x="234" y="383"/>
                      <a:pt x="283" y="407"/>
                    </a:cubicBezTo>
                    <a:cubicBezTo>
                      <a:pt x="293" y="411"/>
                      <a:pt x="304" y="414"/>
                      <a:pt x="316" y="416"/>
                    </a:cubicBezTo>
                    <a:cubicBezTo>
                      <a:pt x="340" y="421"/>
                      <a:pt x="370" y="428"/>
                      <a:pt x="379" y="450"/>
                    </a:cubicBezTo>
                    <a:cubicBezTo>
                      <a:pt x="386" y="466"/>
                      <a:pt x="382" y="483"/>
                      <a:pt x="369" y="500"/>
                    </a:cubicBezTo>
                    <a:cubicBezTo>
                      <a:pt x="358" y="515"/>
                      <a:pt x="343" y="527"/>
                      <a:pt x="344" y="550"/>
                    </a:cubicBezTo>
                    <a:cubicBezTo>
                      <a:pt x="343" y="534"/>
                      <a:pt x="361" y="520"/>
                      <a:pt x="371" y="507"/>
                    </a:cubicBezTo>
                    <a:cubicBezTo>
                      <a:pt x="384" y="490"/>
                      <a:pt x="400" y="472"/>
                      <a:pt x="389" y="445"/>
                    </a:cubicBezTo>
                    <a:close/>
                  </a:path>
                </a:pathLst>
              </a:custGeom>
              <a:solidFill>
                <a:srgbClr val="E56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3" name="Freeform 450"/>
              <p:cNvSpPr>
                <a:spLocks/>
              </p:cNvSpPr>
              <p:nvPr/>
            </p:nvSpPr>
            <p:spPr bwMode="auto">
              <a:xfrm>
                <a:off x="3408" y="2703"/>
                <a:ext cx="145" cy="274"/>
              </a:xfrm>
              <a:custGeom>
                <a:avLst/>
                <a:gdLst>
                  <a:gd name="T0" fmla="*/ 0 w 58"/>
                  <a:gd name="T1" fmla="*/ 0 h 103"/>
                  <a:gd name="T2" fmla="*/ 363 w 58"/>
                  <a:gd name="T3" fmla="*/ 729 h 103"/>
                  <a:gd name="T4" fmla="*/ 363 w 58"/>
                  <a:gd name="T5" fmla="*/ 729 h 103"/>
                  <a:gd name="T6" fmla="*/ 113 w 58"/>
                  <a:gd name="T7" fmla="*/ 388 h 103"/>
                  <a:gd name="T8" fmla="*/ 0 w 58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03">
                    <a:moveTo>
                      <a:pt x="0" y="0"/>
                    </a:moveTo>
                    <a:cubicBezTo>
                      <a:pt x="4" y="37"/>
                      <a:pt x="14" y="79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37" y="92"/>
                      <a:pt x="26" y="73"/>
                      <a:pt x="18" y="55"/>
                    </a:cubicBezTo>
                    <a:cubicBezTo>
                      <a:pt x="9" y="38"/>
                      <a:pt x="2" y="1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4" name="Freeform 451"/>
              <p:cNvSpPr>
                <a:spLocks/>
              </p:cNvSpPr>
              <p:nvPr/>
            </p:nvSpPr>
            <p:spPr bwMode="auto">
              <a:xfrm>
                <a:off x="2946" y="2303"/>
                <a:ext cx="472" cy="296"/>
              </a:xfrm>
              <a:custGeom>
                <a:avLst/>
                <a:gdLst>
                  <a:gd name="T0" fmla="*/ 0 w 189"/>
                  <a:gd name="T1" fmla="*/ 0 h 111"/>
                  <a:gd name="T2" fmla="*/ 529 w 189"/>
                  <a:gd name="T3" fmla="*/ 371 h 111"/>
                  <a:gd name="T4" fmla="*/ 562 w 189"/>
                  <a:gd name="T5" fmla="*/ 376 h 111"/>
                  <a:gd name="T6" fmla="*/ 1179 w 189"/>
                  <a:gd name="T7" fmla="*/ 789 h 111"/>
                  <a:gd name="T8" fmla="*/ 1179 w 189"/>
                  <a:gd name="T9" fmla="*/ 789 h 111"/>
                  <a:gd name="T10" fmla="*/ 567 w 189"/>
                  <a:gd name="T11" fmla="*/ 355 h 111"/>
                  <a:gd name="T12" fmla="*/ 537 w 189"/>
                  <a:gd name="T13" fmla="*/ 341 h 111"/>
                  <a:gd name="T14" fmla="*/ 0 w 189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9" h="111">
                    <a:moveTo>
                      <a:pt x="0" y="0"/>
                    </a:moveTo>
                    <a:cubicBezTo>
                      <a:pt x="15" y="30"/>
                      <a:pt x="51" y="43"/>
                      <a:pt x="85" y="52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128" y="64"/>
                      <a:pt x="169" y="73"/>
                      <a:pt x="189" y="111"/>
                    </a:cubicBezTo>
                    <a:cubicBezTo>
                      <a:pt x="189" y="111"/>
                      <a:pt x="189" y="111"/>
                      <a:pt x="189" y="111"/>
                    </a:cubicBezTo>
                    <a:cubicBezTo>
                      <a:pt x="169" y="72"/>
                      <a:pt x="130" y="60"/>
                      <a:pt x="91" y="50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53" y="39"/>
                      <a:pt x="14" y="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5" name="Freeform 452"/>
              <p:cNvSpPr>
                <a:spLocks/>
              </p:cNvSpPr>
              <p:nvPr/>
            </p:nvSpPr>
            <p:spPr bwMode="auto">
              <a:xfrm>
                <a:off x="2853" y="1905"/>
                <a:ext cx="1000" cy="1467"/>
              </a:xfrm>
              <a:custGeom>
                <a:avLst/>
                <a:gdLst>
                  <a:gd name="T0" fmla="*/ 2433 w 400"/>
                  <a:gd name="T1" fmla="*/ 3166 h 550"/>
                  <a:gd name="T2" fmla="*/ 1975 w 400"/>
                  <a:gd name="T3" fmla="*/ 2854 h 550"/>
                  <a:gd name="T4" fmla="*/ 1800 w 400"/>
                  <a:gd name="T5" fmla="*/ 2795 h 550"/>
                  <a:gd name="T6" fmla="*/ 1488 w 400"/>
                  <a:gd name="T7" fmla="*/ 2064 h 550"/>
                  <a:gd name="T8" fmla="*/ 783 w 400"/>
                  <a:gd name="T9" fmla="*/ 1374 h 550"/>
                  <a:gd name="T10" fmla="*/ 233 w 400"/>
                  <a:gd name="T11" fmla="*/ 982 h 550"/>
                  <a:gd name="T12" fmla="*/ 270 w 400"/>
                  <a:gd name="T13" fmla="*/ 461 h 550"/>
                  <a:gd name="T14" fmla="*/ 750 w 400"/>
                  <a:gd name="T15" fmla="*/ 200 h 550"/>
                  <a:gd name="T16" fmla="*/ 820 w 400"/>
                  <a:gd name="T17" fmla="*/ 192 h 550"/>
                  <a:gd name="T18" fmla="*/ 813 w 400"/>
                  <a:gd name="T19" fmla="*/ 0 h 550"/>
                  <a:gd name="T20" fmla="*/ 725 w 400"/>
                  <a:gd name="T21" fmla="*/ 8 h 550"/>
                  <a:gd name="T22" fmla="*/ 138 w 400"/>
                  <a:gd name="T23" fmla="*/ 384 h 550"/>
                  <a:gd name="T24" fmla="*/ 113 w 400"/>
                  <a:gd name="T25" fmla="*/ 1059 h 550"/>
                  <a:gd name="T26" fmla="*/ 750 w 400"/>
                  <a:gd name="T27" fmla="*/ 1515 h 550"/>
                  <a:gd name="T28" fmla="*/ 1363 w 400"/>
                  <a:gd name="T29" fmla="*/ 2078 h 550"/>
                  <a:gd name="T30" fmla="*/ 1770 w 400"/>
                  <a:gd name="T31" fmla="*/ 2897 h 550"/>
                  <a:gd name="T32" fmla="*/ 1975 w 400"/>
                  <a:gd name="T33" fmla="*/ 2961 h 550"/>
                  <a:gd name="T34" fmla="*/ 2370 w 400"/>
                  <a:gd name="T35" fmla="*/ 3201 h 550"/>
                  <a:gd name="T36" fmla="*/ 2308 w 400"/>
                  <a:gd name="T37" fmla="*/ 3558 h 550"/>
                  <a:gd name="T38" fmla="*/ 2150 w 400"/>
                  <a:gd name="T39" fmla="*/ 3913 h 550"/>
                  <a:gd name="T40" fmla="*/ 2320 w 400"/>
                  <a:gd name="T41" fmla="*/ 3606 h 550"/>
                  <a:gd name="T42" fmla="*/ 2433 w 400"/>
                  <a:gd name="T43" fmla="*/ 3166 h 5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0" h="550">
                    <a:moveTo>
                      <a:pt x="389" y="445"/>
                    </a:moveTo>
                    <a:cubicBezTo>
                      <a:pt x="376" y="413"/>
                      <a:pt x="343" y="406"/>
                      <a:pt x="316" y="401"/>
                    </a:cubicBezTo>
                    <a:cubicBezTo>
                      <a:pt x="306" y="399"/>
                      <a:pt x="295" y="397"/>
                      <a:pt x="288" y="393"/>
                    </a:cubicBezTo>
                    <a:cubicBezTo>
                      <a:pt x="249" y="374"/>
                      <a:pt x="242" y="335"/>
                      <a:pt x="238" y="290"/>
                    </a:cubicBezTo>
                    <a:cubicBezTo>
                      <a:pt x="232" y="222"/>
                      <a:pt x="175" y="207"/>
                      <a:pt x="125" y="193"/>
                    </a:cubicBezTo>
                    <a:cubicBezTo>
                      <a:pt x="86" y="183"/>
                      <a:pt x="49" y="169"/>
                      <a:pt x="37" y="138"/>
                    </a:cubicBezTo>
                    <a:cubicBezTo>
                      <a:pt x="25" y="109"/>
                      <a:pt x="29" y="86"/>
                      <a:pt x="43" y="65"/>
                    </a:cubicBezTo>
                    <a:cubicBezTo>
                      <a:pt x="57" y="41"/>
                      <a:pt x="86" y="31"/>
                      <a:pt x="120" y="28"/>
                    </a:cubicBezTo>
                    <a:cubicBezTo>
                      <a:pt x="124" y="28"/>
                      <a:pt x="128" y="28"/>
                      <a:pt x="131" y="27"/>
                    </a:cubicBezTo>
                    <a:cubicBezTo>
                      <a:pt x="129" y="22"/>
                      <a:pt x="126" y="9"/>
                      <a:pt x="130" y="0"/>
                    </a:cubicBezTo>
                    <a:cubicBezTo>
                      <a:pt x="126" y="0"/>
                      <a:pt x="121" y="1"/>
                      <a:pt x="116" y="1"/>
                    </a:cubicBezTo>
                    <a:cubicBezTo>
                      <a:pt x="75" y="4"/>
                      <a:pt x="40" y="24"/>
                      <a:pt x="22" y="54"/>
                    </a:cubicBezTo>
                    <a:cubicBezTo>
                      <a:pt x="10" y="73"/>
                      <a:pt x="0" y="105"/>
                      <a:pt x="18" y="149"/>
                    </a:cubicBezTo>
                    <a:cubicBezTo>
                      <a:pt x="34" y="190"/>
                      <a:pt x="78" y="201"/>
                      <a:pt x="120" y="213"/>
                    </a:cubicBezTo>
                    <a:cubicBezTo>
                      <a:pt x="168" y="226"/>
                      <a:pt x="214" y="238"/>
                      <a:pt x="218" y="292"/>
                    </a:cubicBezTo>
                    <a:cubicBezTo>
                      <a:pt x="222" y="339"/>
                      <a:pt x="234" y="383"/>
                      <a:pt x="283" y="407"/>
                    </a:cubicBezTo>
                    <a:cubicBezTo>
                      <a:pt x="293" y="411"/>
                      <a:pt x="304" y="414"/>
                      <a:pt x="316" y="416"/>
                    </a:cubicBezTo>
                    <a:cubicBezTo>
                      <a:pt x="340" y="421"/>
                      <a:pt x="370" y="428"/>
                      <a:pt x="379" y="450"/>
                    </a:cubicBezTo>
                    <a:cubicBezTo>
                      <a:pt x="386" y="466"/>
                      <a:pt x="382" y="483"/>
                      <a:pt x="369" y="500"/>
                    </a:cubicBezTo>
                    <a:cubicBezTo>
                      <a:pt x="358" y="515"/>
                      <a:pt x="343" y="527"/>
                      <a:pt x="344" y="550"/>
                    </a:cubicBezTo>
                    <a:cubicBezTo>
                      <a:pt x="343" y="534"/>
                      <a:pt x="361" y="520"/>
                      <a:pt x="371" y="507"/>
                    </a:cubicBezTo>
                    <a:cubicBezTo>
                      <a:pt x="384" y="490"/>
                      <a:pt x="400" y="472"/>
                      <a:pt x="389" y="44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6" name="Freeform 453"/>
              <p:cNvSpPr>
                <a:spLocks/>
              </p:cNvSpPr>
              <p:nvPr/>
            </p:nvSpPr>
            <p:spPr bwMode="auto">
              <a:xfrm>
                <a:off x="2878" y="1919"/>
                <a:ext cx="275" cy="248"/>
              </a:xfrm>
              <a:custGeom>
                <a:avLst/>
                <a:gdLst>
                  <a:gd name="T0" fmla="*/ 0 w 110"/>
                  <a:gd name="T1" fmla="*/ 661 h 93"/>
                  <a:gd name="T2" fmla="*/ 688 w 110"/>
                  <a:gd name="T3" fmla="*/ 0 h 93"/>
                  <a:gd name="T4" fmla="*/ 0 w 110"/>
                  <a:gd name="T5" fmla="*/ 661 h 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" h="93">
                    <a:moveTo>
                      <a:pt x="0" y="93"/>
                    </a:moveTo>
                    <a:cubicBezTo>
                      <a:pt x="2" y="73"/>
                      <a:pt x="18" y="8"/>
                      <a:pt x="110" y="0"/>
                    </a:cubicBezTo>
                    <a:cubicBezTo>
                      <a:pt x="91" y="0"/>
                      <a:pt x="17" y="24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7" name="Freeform 454"/>
              <p:cNvSpPr>
                <a:spLocks/>
              </p:cNvSpPr>
              <p:nvPr/>
            </p:nvSpPr>
            <p:spPr bwMode="auto">
              <a:xfrm>
                <a:off x="3111" y="1001"/>
                <a:ext cx="1955" cy="1315"/>
              </a:xfrm>
              <a:custGeom>
                <a:avLst/>
                <a:gdLst>
                  <a:gd name="T0" fmla="*/ 75 w 782"/>
                  <a:gd name="T1" fmla="*/ 2641 h 493"/>
                  <a:gd name="T2" fmla="*/ 1183 w 782"/>
                  <a:gd name="T3" fmla="*/ 3401 h 493"/>
                  <a:gd name="T4" fmla="*/ 4000 w 782"/>
                  <a:gd name="T5" fmla="*/ 3030 h 493"/>
                  <a:gd name="T6" fmla="*/ 4725 w 782"/>
                  <a:gd name="T7" fmla="*/ 1054 h 493"/>
                  <a:gd name="T8" fmla="*/ 2900 w 782"/>
                  <a:gd name="T9" fmla="*/ 213 h 493"/>
                  <a:gd name="T10" fmla="*/ 920 w 782"/>
                  <a:gd name="T11" fmla="*/ 1323 h 493"/>
                  <a:gd name="T12" fmla="*/ 75 w 782"/>
                  <a:gd name="T13" fmla="*/ 2641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493">
                    <a:moveTo>
                      <a:pt x="12" y="371"/>
                    </a:moveTo>
                    <a:cubicBezTo>
                      <a:pt x="24" y="426"/>
                      <a:pt x="73" y="493"/>
                      <a:pt x="189" y="478"/>
                    </a:cubicBezTo>
                    <a:cubicBezTo>
                      <a:pt x="288" y="465"/>
                      <a:pt x="503" y="486"/>
                      <a:pt x="640" y="426"/>
                    </a:cubicBezTo>
                    <a:cubicBezTo>
                      <a:pt x="779" y="365"/>
                      <a:pt x="782" y="228"/>
                      <a:pt x="756" y="148"/>
                    </a:cubicBezTo>
                    <a:cubicBezTo>
                      <a:pt x="708" y="2"/>
                      <a:pt x="575" y="0"/>
                      <a:pt x="464" y="30"/>
                    </a:cubicBezTo>
                    <a:cubicBezTo>
                      <a:pt x="353" y="60"/>
                      <a:pt x="241" y="151"/>
                      <a:pt x="147" y="186"/>
                    </a:cubicBezTo>
                    <a:cubicBezTo>
                      <a:pt x="7" y="237"/>
                      <a:pt x="0" y="315"/>
                      <a:pt x="12" y="371"/>
                    </a:cubicBezTo>
                    <a:close/>
                  </a:path>
                </a:pathLst>
              </a:custGeom>
              <a:solidFill>
                <a:srgbClr val="D8D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8" name="Freeform 455"/>
              <p:cNvSpPr>
                <a:spLocks/>
              </p:cNvSpPr>
              <p:nvPr/>
            </p:nvSpPr>
            <p:spPr bwMode="auto">
              <a:xfrm>
                <a:off x="3218" y="1063"/>
                <a:ext cx="1265" cy="626"/>
              </a:xfrm>
              <a:custGeom>
                <a:avLst/>
                <a:gdLst>
                  <a:gd name="T0" fmla="*/ 3163 w 506"/>
                  <a:gd name="T1" fmla="*/ 0 h 235"/>
                  <a:gd name="T2" fmla="*/ 2645 w 506"/>
                  <a:gd name="T3" fmla="*/ 99 h 235"/>
                  <a:gd name="T4" fmla="*/ 658 w 506"/>
                  <a:gd name="T5" fmla="*/ 1215 h 235"/>
                  <a:gd name="T6" fmla="*/ 0 w 506"/>
                  <a:gd name="T7" fmla="*/ 1668 h 235"/>
                  <a:gd name="T8" fmla="*/ 713 w 506"/>
                  <a:gd name="T9" fmla="*/ 1255 h 235"/>
                  <a:gd name="T10" fmla="*/ 1863 w 506"/>
                  <a:gd name="T11" fmla="*/ 589 h 235"/>
                  <a:gd name="T12" fmla="*/ 3163 w 50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6" h="235">
                    <a:moveTo>
                      <a:pt x="506" y="0"/>
                    </a:moveTo>
                    <a:cubicBezTo>
                      <a:pt x="478" y="2"/>
                      <a:pt x="450" y="7"/>
                      <a:pt x="423" y="14"/>
                    </a:cubicBezTo>
                    <a:cubicBezTo>
                      <a:pt x="311" y="44"/>
                      <a:pt x="200" y="136"/>
                      <a:pt x="105" y="171"/>
                    </a:cubicBezTo>
                    <a:cubicBezTo>
                      <a:pt x="54" y="189"/>
                      <a:pt x="21" y="212"/>
                      <a:pt x="0" y="235"/>
                    </a:cubicBezTo>
                    <a:cubicBezTo>
                      <a:pt x="25" y="217"/>
                      <a:pt x="63" y="195"/>
                      <a:pt x="114" y="177"/>
                    </a:cubicBezTo>
                    <a:cubicBezTo>
                      <a:pt x="164" y="160"/>
                      <a:pt x="244" y="115"/>
                      <a:pt x="298" y="83"/>
                    </a:cubicBezTo>
                    <a:cubicBezTo>
                      <a:pt x="351" y="51"/>
                      <a:pt x="456" y="5"/>
                      <a:pt x="506" y="0"/>
                    </a:cubicBezTo>
                    <a:close/>
                  </a:path>
                </a:pathLst>
              </a:custGeom>
              <a:solidFill>
                <a:srgbClr val="FBFC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9" name="Freeform 456"/>
              <p:cNvSpPr>
                <a:spLocks/>
              </p:cNvSpPr>
              <p:nvPr/>
            </p:nvSpPr>
            <p:spPr bwMode="auto">
              <a:xfrm>
                <a:off x="3476" y="1583"/>
                <a:ext cx="1387" cy="618"/>
              </a:xfrm>
              <a:custGeom>
                <a:avLst/>
                <a:gdLst>
                  <a:gd name="T0" fmla="*/ 0 w 555"/>
                  <a:gd name="T1" fmla="*/ 1553 h 232"/>
                  <a:gd name="T2" fmla="*/ 717 w 555"/>
                  <a:gd name="T3" fmla="*/ 1596 h 232"/>
                  <a:gd name="T4" fmla="*/ 1887 w 555"/>
                  <a:gd name="T5" fmla="*/ 1548 h 232"/>
                  <a:gd name="T6" fmla="*/ 2767 w 555"/>
                  <a:gd name="T7" fmla="*/ 1305 h 232"/>
                  <a:gd name="T8" fmla="*/ 3311 w 555"/>
                  <a:gd name="T9" fmla="*/ 0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5" h="232">
                    <a:moveTo>
                      <a:pt x="0" y="219"/>
                    </a:moveTo>
                    <a:cubicBezTo>
                      <a:pt x="24" y="232"/>
                      <a:pt x="61" y="229"/>
                      <a:pt x="115" y="225"/>
                    </a:cubicBezTo>
                    <a:cubicBezTo>
                      <a:pt x="169" y="220"/>
                      <a:pt x="242" y="225"/>
                      <a:pt x="302" y="218"/>
                    </a:cubicBezTo>
                    <a:cubicBezTo>
                      <a:pt x="362" y="211"/>
                      <a:pt x="430" y="191"/>
                      <a:pt x="443" y="184"/>
                    </a:cubicBezTo>
                    <a:cubicBezTo>
                      <a:pt x="471" y="175"/>
                      <a:pt x="555" y="124"/>
                      <a:pt x="530" y="0"/>
                    </a:cubicBezTo>
                  </a:path>
                </a:pathLst>
              </a:custGeom>
              <a:solidFill>
                <a:srgbClr val="C7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0" name="Freeform 457"/>
              <p:cNvSpPr>
                <a:spLocks/>
              </p:cNvSpPr>
              <p:nvPr/>
            </p:nvSpPr>
            <p:spPr bwMode="auto">
              <a:xfrm>
                <a:off x="3291" y="1100"/>
                <a:ext cx="1755" cy="1187"/>
              </a:xfrm>
              <a:custGeom>
                <a:avLst/>
                <a:gdLst>
                  <a:gd name="T0" fmla="*/ 4233 w 702"/>
                  <a:gd name="T1" fmla="*/ 803 h 445"/>
                  <a:gd name="T2" fmla="*/ 3633 w 702"/>
                  <a:gd name="T3" fmla="*/ 0 h 445"/>
                  <a:gd name="T4" fmla="*/ 4063 w 702"/>
                  <a:gd name="T5" fmla="*/ 704 h 445"/>
                  <a:gd name="T6" fmla="*/ 3413 w 702"/>
                  <a:gd name="T7" fmla="*/ 2662 h 445"/>
                  <a:gd name="T8" fmla="*/ 608 w 702"/>
                  <a:gd name="T9" fmla="*/ 3038 h 445"/>
                  <a:gd name="T10" fmla="*/ 0 w 702"/>
                  <a:gd name="T11" fmla="*/ 2931 h 445"/>
                  <a:gd name="T12" fmla="*/ 763 w 702"/>
                  <a:gd name="T13" fmla="*/ 3102 h 445"/>
                  <a:gd name="T14" fmla="*/ 3520 w 702"/>
                  <a:gd name="T15" fmla="*/ 2739 h 445"/>
                  <a:gd name="T16" fmla="*/ 4233 w 702"/>
                  <a:gd name="T17" fmla="*/ 803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2" h="445">
                    <a:moveTo>
                      <a:pt x="677" y="113"/>
                    </a:moveTo>
                    <a:cubicBezTo>
                      <a:pt x="657" y="53"/>
                      <a:pt x="622" y="18"/>
                      <a:pt x="581" y="0"/>
                    </a:cubicBezTo>
                    <a:cubicBezTo>
                      <a:pt x="610" y="20"/>
                      <a:pt x="635" y="52"/>
                      <a:pt x="650" y="99"/>
                    </a:cubicBezTo>
                    <a:cubicBezTo>
                      <a:pt x="676" y="177"/>
                      <a:pt x="681" y="314"/>
                      <a:pt x="546" y="374"/>
                    </a:cubicBezTo>
                    <a:cubicBezTo>
                      <a:pt x="412" y="433"/>
                      <a:pt x="194" y="414"/>
                      <a:pt x="97" y="427"/>
                    </a:cubicBezTo>
                    <a:cubicBezTo>
                      <a:pt x="58" y="432"/>
                      <a:pt x="25" y="422"/>
                      <a:pt x="0" y="412"/>
                    </a:cubicBezTo>
                    <a:cubicBezTo>
                      <a:pt x="28" y="431"/>
                      <a:pt x="67" y="443"/>
                      <a:pt x="122" y="436"/>
                    </a:cubicBezTo>
                    <a:cubicBezTo>
                      <a:pt x="219" y="423"/>
                      <a:pt x="429" y="445"/>
                      <a:pt x="563" y="385"/>
                    </a:cubicBezTo>
                    <a:cubicBezTo>
                      <a:pt x="699" y="325"/>
                      <a:pt x="702" y="192"/>
                      <a:pt x="677" y="113"/>
                    </a:cubicBezTo>
                    <a:close/>
                  </a:path>
                </a:pathLst>
              </a:custGeom>
              <a:solidFill>
                <a:srgbClr val="C7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1" name="Freeform 458"/>
              <p:cNvSpPr>
                <a:spLocks/>
              </p:cNvSpPr>
              <p:nvPr/>
            </p:nvSpPr>
            <p:spPr bwMode="auto">
              <a:xfrm>
                <a:off x="3596" y="1401"/>
                <a:ext cx="1452" cy="886"/>
              </a:xfrm>
              <a:custGeom>
                <a:avLst/>
                <a:gdLst>
                  <a:gd name="T0" fmla="*/ 1812 w 581"/>
                  <a:gd name="T1" fmla="*/ 2159 h 332"/>
                  <a:gd name="T2" fmla="*/ 2662 w 581"/>
                  <a:gd name="T3" fmla="*/ 1924 h 332"/>
                  <a:gd name="T4" fmla="*/ 3466 w 581"/>
                  <a:gd name="T5" fmla="*/ 0 h 332"/>
                  <a:gd name="T6" fmla="*/ 2754 w 581"/>
                  <a:gd name="T7" fmla="*/ 1937 h 332"/>
                  <a:gd name="T8" fmla="*/ 0 w 581"/>
                  <a:gd name="T9" fmla="*/ 2300 h 332"/>
                  <a:gd name="T10" fmla="*/ 1812 w 581"/>
                  <a:gd name="T11" fmla="*/ 2159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1" h="332">
                    <a:moveTo>
                      <a:pt x="290" y="303"/>
                    </a:moveTo>
                    <a:cubicBezTo>
                      <a:pt x="338" y="295"/>
                      <a:pt x="405" y="282"/>
                      <a:pt x="426" y="270"/>
                    </a:cubicBezTo>
                    <a:cubicBezTo>
                      <a:pt x="581" y="209"/>
                      <a:pt x="561" y="68"/>
                      <a:pt x="555" y="0"/>
                    </a:cubicBezTo>
                    <a:cubicBezTo>
                      <a:pt x="580" y="79"/>
                      <a:pt x="577" y="212"/>
                      <a:pt x="441" y="272"/>
                    </a:cubicBezTo>
                    <a:cubicBezTo>
                      <a:pt x="307" y="332"/>
                      <a:pt x="97" y="310"/>
                      <a:pt x="0" y="323"/>
                    </a:cubicBezTo>
                    <a:cubicBezTo>
                      <a:pt x="38" y="315"/>
                      <a:pt x="230" y="312"/>
                      <a:pt x="290" y="303"/>
                    </a:cubicBezTo>
                    <a:close/>
                  </a:path>
                </a:pathLst>
              </a:custGeom>
              <a:solidFill>
                <a:srgbClr val="B3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2" name="Freeform 459"/>
              <p:cNvSpPr>
                <a:spLocks/>
              </p:cNvSpPr>
              <p:nvPr/>
            </p:nvSpPr>
            <p:spPr bwMode="auto">
              <a:xfrm>
                <a:off x="3366" y="1255"/>
                <a:ext cx="1395" cy="861"/>
              </a:xfrm>
              <a:custGeom>
                <a:avLst/>
                <a:gdLst>
                  <a:gd name="T0" fmla="*/ 2075 w 558"/>
                  <a:gd name="T1" fmla="*/ 115 h 323"/>
                  <a:gd name="T2" fmla="*/ 25 w 558"/>
                  <a:gd name="T3" fmla="*/ 1242 h 323"/>
                  <a:gd name="T4" fmla="*/ 0 w 558"/>
                  <a:gd name="T5" fmla="*/ 1719 h 323"/>
                  <a:gd name="T6" fmla="*/ 245 w 558"/>
                  <a:gd name="T7" fmla="*/ 2282 h 323"/>
                  <a:gd name="T8" fmla="*/ 850 w 558"/>
                  <a:gd name="T9" fmla="*/ 2282 h 323"/>
                  <a:gd name="T10" fmla="*/ 2583 w 558"/>
                  <a:gd name="T11" fmla="*/ 2111 h 323"/>
                  <a:gd name="T12" fmla="*/ 3258 w 558"/>
                  <a:gd name="T13" fmla="*/ 1775 h 323"/>
                  <a:gd name="T14" fmla="*/ 3488 w 558"/>
                  <a:gd name="T15" fmla="*/ 754 h 323"/>
                  <a:gd name="T16" fmla="*/ 3170 w 558"/>
                  <a:gd name="T17" fmla="*/ 128 h 323"/>
                  <a:gd name="T18" fmla="*/ 2658 w 558"/>
                  <a:gd name="T19" fmla="*/ 13 h 3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8" h="323">
                    <a:moveTo>
                      <a:pt x="332" y="16"/>
                    </a:moveTo>
                    <a:cubicBezTo>
                      <a:pt x="4" y="175"/>
                      <a:pt x="4" y="175"/>
                      <a:pt x="4" y="175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39" y="321"/>
                      <a:pt x="39" y="321"/>
                      <a:pt x="39" y="321"/>
                    </a:cubicBezTo>
                    <a:cubicBezTo>
                      <a:pt x="39" y="321"/>
                      <a:pt x="135" y="319"/>
                      <a:pt x="136" y="321"/>
                    </a:cubicBezTo>
                    <a:cubicBezTo>
                      <a:pt x="137" y="323"/>
                      <a:pt x="413" y="297"/>
                      <a:pt x="413" y="297"/>
                    </a:cubicBezTo>
                    <a:cubicBezTo>
                      <a:pt x="521" y="250"/>
                      <a:pt x="521" y="250"/>
                      <a:pt x="521" y="250"/>
                    </a:cubicBezTo>
                    <a:cubicBezTo>
                      <a:pt x="523" y="248"/>
                      <a:pt x="558" y="106"/>
                      <a:pt x="558" y="106"/>
                    </a:cubicBezTo>
                    <a:cubicBezTo>
                      <a:pt x="507" y="18"/>
                      <a:pt x="507" y="18"/>
                      <a:pt x="507" y="18"/>
                    </a:cubicBezTo>
                    <a:cubicBezTo>
                      <a:pt x="507" y="18"/>
                      <a:pt x="425" y="0"/>
                      <a:pt x="425" y="2"/>
                    </a:cubicBezTo>
                  </a:path>
                </a:pathLst>
              </a:custGeom>
              <a:solidFill>
                <a:srgbClr val="0E9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3" name="Freeform 460"/>
              <p:cNvSpPr>
                <a:spLocks/>
              </p:cNvSpPr>
              <p:nvPr/>
            </p:nvSpPr>
            <p:spPr bwMode="auto">
              <a:xfrm>
                <a:off x="4496" y="1215"/>
                <a:ext cx="337" cy="842"/>
              </a:xfrm>
              <a:custGeom>
                <a:avLst/>
                <a:gdLst>
                  <a:gd name="T0" fmla="*/ 67 w 135"/>
                  <a:gd name="T1" fmla="*/ 2022 h 316"/>
                  <a:gd name="T2" fmla="*/ 180 w 135"/>
                  <a:gd name="T3" fmla="*/ 2244 h 316"/>
                  <a:gd name="T4" fmla="*/ 736 w 135"/>
                  <a:gd name="T5" fmla="*/ 802 h 316"/>
                  <a:gd name="T6" fmla="*/ 37 w 135"/>
                  <a:gd name="T7" fmla="*/ 0 h 316"/>
                  <a:gd name="T8" fmla="*/ 0 w 135"/>
                  <a:gd name="T9" fmla="*/ 248 h 316"/>
                  <a:gd name="T10" fmla="*/ 12 w 135"/>
                  <a:gd name="T11" fmla="*/ 248 h 316"/>
                  <a:gd name="T12" fmla="*/ 517 w 135"/>
                  <a:gd name="T13" fmla="*/ 858 h 316"/>
                  <a:gd name="T14" fmla="*/ 67 w 135"/>
                  <a:gd name="T15" fmla="*/ 2022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316">
                    <a:moveTo>
                      <a:pt x="11" y="285"/>
                    </a:moveTo>
                    <a:cubicBezTo>
                      <a:pt x="29" y="316"/>
                      <a:pt x="29" y="316"/>
                      <a:pt x="29" y="316"/>
                    </a:cubicBezTo>
                    <a:cubicBezTo>
                      <a:pt x="119" y="290"/>
                      <a:pt x="135" y="185"/>
                      <a:pt x="118" y="113"/>
                    </a:cubicBezTo>
                    <a:cubicBezTo>
                      <a:pt x="102" y="46"/>
                      <a:pt x="57" y="1"/>
                      <a:pt x="6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37" y="37"/>
                      <a:pt x="70" y="69"/>
                      <a:pt x="83" y="121"/>
                    </a:cubicBezTo>
                    <a:cubicBezTo>
                      <a:pt x="95" y="175"/>
                      <a:pt x="87" y="269"/>
                      <a:pt x="11" y="285"/>
                    </a:cubicBezTo>
                    <a:close/>
                  </a:path>
                </a:pathLst>
              </a:custGeom>
              <a:solidFill>
                <a:srgbClr val="E6E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4" name="Freeform 461"/>
              <p:cNvSpPr>
                <a:spLocks/>
              </p:cNvSpPr>
              <p:nvPr/>
            </p:nvSpPr>
            <p:spPr bwMode="auto">
              <a:xfrm>
                <a:off x="4523" y="1292"/>
                <a:ext cx="265" cy="752"/>
              </a:xfrm>
              <a:custGeom>
                <a:avLst/>
                <a:gdLst>
                  <a:gd name="T0" fmla="*/ 0 w 106"/>
                  <a:gd name="T1" fmla="*/ 21 h 282"/>
                  <a:gd name="T2" fmla="*/ 488 w 106"/>
                  <a:gd name="T3" fmla="*/ 675 h 282"/>
                  <a:gd name="T4" fmla="*/ 38 w 106"/>
                  <a:gd name="T5" fmla="*/ 1843 h 282"/>
                  <a:gd name="T6" fmla="*/ 125 w 106"/>
                  <a:gd name="T7" fmla="*/ 2005 h 282"/>
                  <a:gd name="T8" fmla="*/ 288 w 106"/>
                  <a:gd name="T9" fmla="*/ 1779 h 282"/>
                  <a:gd name="T10" fmla="*/ 513 w 106"/>
                  <a:gd name="T11" fmla="*/ 683 h 282"/>
                  <a:gd name="T12" fmla="*/ 0 w 106"/>
                  <a:gd name="T13" fmla="*/ 21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282">
                    <a:moveTo>
                      <a:pt x="0" y="3"/>
                    </a:moveTo>
                    <a:cubicBezTo>
                      <a:pt x="34" y="5"/>
                      <a:pt x="65" y="43"/>
                      <a:pt x="78" y="95"/>
                    </a:cubicBezTo>
                    <a:cubicBezTo>
                      <a:pt x="90" y="149"/>
                      <a:pt x="82" y="243"/>
                      <a:pt x="6" y="259"/>
                    </a:cubicBezTo>
                    <a:cubicBezTo>
                      <a:pt x="20" y="282"/>
                      <a:pt x="20" y="282"/>
                      <a:pt x="20" y="282"/>
                    </a:cubicBezTo>
                    <a:cubicBezTo>
                      <a:pt x="20" y="273"/>
                      <a:pt x="28" y="262"/>
                      <a:pt x="46" y="250"/>
                    </a:cubicBezTo>
                    <a:cubicBezTo>
                      <a:pt x="64" y="239"/>
                      <a:pt x="106" y="185"/>
                      <a:pt x="82" y="96"/>
                    </a:cubicBezTo>
                    <a:cubicBezTo>
                      <a:pt x="56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8F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5" name="Freeform 462"/>
              <p:cNvSpPr>
                <a:spLocks/>
              </p:cNvSpPr>
              <p:nvPr/>
            </p:nvSpPr>
            <p:spPr bwMode="auto">
              <a:xfrm>
                <a:off x="3291" y="1687"/>
                <a:ext cx="235" cy="488"/>
              </a:xfrm>
              <a:custGeom>
                <a:avLst/>
                <a:gdLst>
                  <a:gd name="T0" fmla="*/ 570 w 94"/>
                  <a:gd name="T1" fmla="*/ 1293 h 183"/>
                  <a:gd name="T2" fmla="*/ 588 w 94"/>
                  <a:gd name="T3" fmla="*/ 1037 h 183"/>
                  <a:gd name="T4" fmla="*/ 570 w 94"/>
                  <a:gd name="T5" fmla="*/ 1037 h 183"/>
                  <a:gd name="T6" fmla="*/ 288 w 94"/>
                  <a:gd name="T7" fmla="*/ 691 h 183"/>
                  <a:gd name="T8" fmla="*/ 288 w 94"/>
                  <a:gd name="T9" fmla="*/ 243 h 183"/>
                  <a:gd name="T10" fmla="*/ 345 w 94"/>
                  <a:gd name="T11" fmla="*/ 171 h 183"/>
                  <a:gd name="T12" fmla="*/ 183 w 94"/>
                  <a:gd name="T13" fmla="*/ 0 h 183"/>
                  <a:gd name="T14" fmla="*/ 75 w 94"/>
                  <a:gd name="T15" fmla="*/ 760 h 183"/>
                  <a:gd name="T16" fmla="*/ 570 w 94"/>
                  <a:gd name="T17" fmla="*/ 1293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83">
                    <a:moveTo>
                      <a:pt x="91" y="182"/>
                    </a:moveTo>
                    <a:cubicBezTo>
                      <a:pt x="94" y="146"/>
                      <a:pt x="94" y="146"/>
                      <a:pt x="94" y="146"/>
                    </a:cubicBezTo>
                    <a:cubicBezTo>
                      <a:pt x="93" y="146"/>
                      <a:pt x="92" y="146"/>
                      <a:pt x="91" y="146"/>
                    </a:cubicBezTo>
                    <a:cubicBezTo>
                      <a:pt x="62" y="146"/>
                      <a:pt x="49" y="109"/>
                      <a:pt x="46" y="97"/>
                    </a:cubicBezTo>
                    <a:cubicBezTo>
                      <a:pt x="38" y="69"/>
                      <a:pt x="41" y="45"/>
                      <a:pt x="46" y="34"/>
                    </a:cubicBezTo>
                    <a:cubicBezTo>
                      <a:pt x="49" y="29"/>
                      <a:pt x="52" y="25"/>
                      <a:pt x="55" y="2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18"/>
                      <a:pt x="0" y="67"/>
                      <a:pt x="12" y="107"/>
                    </a:cubicBezTo>
                    <a:cubicBezTo>
                      <a:pt x="25" y="154"/>
                      <a:pt x="55" y="183"/>
                      <a:pt x="91" y="182"/>
                    </a:cubicBezTo>
                    <a:close/>
                  </a:path>
                </a:pathLst>
              </a:custGeom>
              <a:solidFill>
                <a:srgbClr val="A8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6" name="Freeform 463"/>
              <p:cNvSpPr>
                <a:spLocks/>
              </p:cNvSpPr>
              <p:nvPr/>
            </p:nvSpPr>
            <p:spPr bwMode="auto">
              <a:xfrm>
                <a:off x="3363" y="1209"/>
                <a:ext cx="1148" cy="544"/>
              </a:xfrm>
              <a:custGeom>
                <a:avLst/>
                <a:gdLst>
                  <a:gd name="T0" fmla="*/ 2871 w 459"/>
                  <a:gd name="T1" fmla="*/ 13 h 204"/>
                  <a:gd name="T2" fmla="*/ 2826 w 459"/>
                  <a:gd name="T3" fmla="*/ 8 h 204"/>
                  <a:gd name="T4" fmla="*/ 2271 w 459"/>
                  <a:gd name="T5" fmla="*/ 85 h 204"/>
                  <a:gd name="T6" fmla="*/ 1308 w 459"/>
                  <a:gd name="T7" fmla="*/ 568 h 204"/>
                  <a:gd name="T8" fmla="*/ 700 w 459"/>
                  <a:gd name="T9" fmla="*/ 904 h 204"/>
                  <a:gd name="T10" fmla="*/ 20 w 459"/>
                  <a:gd name="T11" fmla="*/ 1259 h 204"/>
                  <a:gd name="T12" fmla="*/ 0 w 459"/>
                  <a:gd name="T13" fmla="*/ 1272 h 204"/>
                  <a:gd name="T14" fmla="*/ 163 w 459"/>
                  <a:gd name="T15" fmla="*/ 1443 h 204"/>
                  <a:gd name="T16" fmla="*/ 163 w 459"/>
                  <a:gd name="T17" fmla="*/ 1443 h 204"/>
                  <a:gd name="T18" fmla="*/ 775 w 459"/>
                  <a:gd name="T19" fmla="*/ 1144 h 204"/>
                  <a:gd name="T20" fmla="*/ 1413 w 459"/>
                  <a:gd name="T21" fmla="*/ 797 h 204"/>
                  <a:gd name="T22" fmla="*/ 2326 w 459"/>
                  <a:gd name="T23" fmla="*/ 328 h 204"/>
                  <a:gd name="T24" fmla="*/ 2821 w 459"/>
                  <a:gd name="T25" fmla="*/ 264 h 204"/>
                  <a:gd name="T26" fmla="*/ 2834 w 459"/>
                  <a:gd name="T27" fmla="*/ 264 h 204"/>
                  <a:gd name="T28" fmla="*/ 2871 w 459"/>
                  <a:gd name="T29" fmla="*/ 13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9" h="204">
                    <a:moveTo>
                      <a:pt x="459" y="2"/>
                    </a:moveTo>
                    <a:cubicBezTo>
                      <a:pt x="457" y="1"/>
                      <a:pt x="455" y="1"/>
                      <a:pt x="452" y="1"/>
                    </a:cubicBezTo>
                    <a:cubicBezTo>
                      <a:pt x="424" y="0"/>
                      <a:pt x="393" y="4"/>
                      <a:pt x="363" y="12"/>
                    </a:cubicBezTo>
                    <a:cubicBezTo>
                      <a:pt x="316" y="24"/>
                      <a:pt x="262" y="53"/>
                      <a:pt x="209" y="80"/>
                    </a:cubicBezTo>
                    <a:cubicBezTo>
                      <a:pt x="172" y="99"/>
                      <a:pt x="138" y="117"/>
                      <a:pt x="112" y="127"/>
                    </a:cubicBezTo>
                    <a:cubicBezTo>
                      <a:pt x="69" y="143"/>
                      <a:pt x="27" y="162"/>
                      <a:pt x="3" y="177"/>
                    </a:cubicBezTo>
                    <a:cubicBezTo>
                      <a:pt x="2" y="178"/>
                      <a:pt x="1" y="178"/>
                      <a:pt x="0" y="179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4"/>
                      <a:pt x="26" y="203"/>
                      <a:pt x="26" y="203"/>
                    </a:cubicBezTo>
                    <a:cubicBezTo>
                      <a:pt x="46" y="192"/>
                      <a:pt x="80" y="177"/>
                      <a:pt x="124" y="161"/>
                    </a:cubicBezTo>
                    <a:cubicBezTo>
                      <a:pt x="153" y="150"/>
                      <a:pt x="188" y="132"/>
                      <a:pt x="226" y="112"/>
                    </a:cubicBezTo>
                    <a:cubicBezTo>
                      <a:pt x="277" y="86"/>
                      <a:pt x="330" y="58"/>
                      <a:pt x="372" y="46"/>
                    </a:cubicBezTo>
                    <a:cubicBezTo>
                      <a:pt x="399" y="39"/>
                      <a:pt x="426" y="36"/>
                      <a:pt x="451" y="37"/>
                    </a:cubicBezTo>
                    <a:cubicBezTo>
                      <a:pt x="452" y="37"/>
                      <a:pt x="452" y="37"/>
                      <a:pt x="453" y="37"/>
                    </a:cubicBezTo>
                    <a:lnTo>
                      <a:pt x="459" y="2"/>
                    </a:lnTo>
                    <a:close/>
                  </a:path>
                </a:pathLst>
              </a:custGeom>
              <a:solidFill>
                <a:srgbClr val="C2D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7" name="Freeform 464"/>
              <p:cNvSpPr>
                <a:spLocks/>
              </p:cNvSpPr>
              <p:nvPr/>
            </p:nvSpPr>
            <p:spPr bwMode="auto">
              <a:xfrm>
                <a:off x="3378" y="1217"/>
                <a:ext cx="1073" cy="523"/>
              </a:xfrm>
              <a:custGeom>
                <a:avLst/>
                <a:gdLst>
                  <a:gd name="T0" fmla="*/ 2684 w 429"/>
                  <a:gd name="T1" fmla="*/ 8 h 196"/>
                  <a:gd name="T2" fmla="*/ 2264 w 429"/>
                  <a:gd name="T3" fmla="*/ 77 h 196"/>
                  <a:gd name="T4" fmla="*/ 1296 w 429"/>
                  <a:gd name="T5" fmla="*/ 568 h 196"/>
                  <a:gd name="T6" fmla="*/ 688 w 429"/>
                  <a:gd name="T7" fmla="*/ 905 h 196"/>
                  <a:gd name="T8" fmla="*/ 0 w 429"/>
                  <a:gd name="T9" fmla="*/ 1254 h 196"/>
                  <a:gd name="T10" fmla="*/ 133 w 429"/>
                  <a:gd name="T11" fmla="*/ 1396 h 196"/>
                  <a:gd name="T12" fmla="*/ 270 w 429"/>
                  <a:gd name="T13" fmla="*/ 1174 h 196"/>
                  <a:gd name="T14" fmla="*/ 945 w 429"/>
                  <a:gd name="T15" fmla="*/ 841 h 196"/>
                  <a:gd name="T16" fmla="*/ 1921 w 429"/>
                  <a:gd name="T17" fmla="*/ 264 h 196"/>
                  <a:gd name="T18" fmla="*/ 2684 w 429"/>
                  <a:gd name="T19" fmla="*/ 8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" h="196">
                    <a:moveTo>
                      <a:pt x="429" y="1"/>
                    </a:moveTo>
                    <a:cubicBezTo>
                      <a:pt x="407" y="2"/>
                      <a:pt x="384" y="5"/>
                      <a:pt x="362" y="11"/>
                    </a:cubicBezTo>
                    <a:cubicBezTo>
                      <a:pt x="315" y="24"/>
                      <a:pt x="260" y="52"/>
                      <a:pt x="207" y="80"/>
                    </a:cubicBezTo>
                    <a:cubicBezTo>
                      <a:pt x="171" y="99"/>
                      <a:pt x="137" y="117"/>
                      <a:pt x="110" y="127"/>
                    </a:cubicBezTo>
                    <a:cubicBezTo>
                      <a:pt x="71" y="141"/>
                      <a:pt x="25" y="161"/>
                      <a:pt x="0" y="176"/>
                    </a:cubicBezTo>
                    <a:cubicBezTo>
                      <a:pt x="21" y="196"/>
                      <a:pt x="21" y="196"/>
                      <a:pt x="21" y="196"/>
                    </a:cubicBezTo>
                    <a:cubicBezTo>
                      <a:pt x="17" y="186"/>
                      <a:pt x="19" y="175"/>
                      <a:pt x="43" y="165"/>
                    </a:cubicBezTo>
                    <a:cubicBezTo>
                      <a:pt x="67" y="155"/>
                      <a:pt x="119" y="133"/>
                      <a:pt x="151" y="118"/>
                    </a:cubicBezTo>
                    <a:cubicBezTo>
                      <a:pt x="182" y="102"/>
                      <a:pt x="283" y="50"/>
                      <a:pt x="307" y="37"/>
                    </a:cubicBezTo>
                    <a:cubicBezTo>
                      <a:pt x="332" y="24"/>
                      <a:pt x="410" y="0"/>
                      <a:pt x="429" y="1"/>
                    </a:cubicBezTo>
                    <a:close/>
                  </a:path>
                </a:pathLst>
              </a:custGeom>
              <a:solidFill>
                <a:srgbClr val="A8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8" name="Freeform 465"/>
              <p:cNvSpPr>
                <a:spLocks/>
              </p:cNvSpPr>
              <p:nvPr/>
            </p:nvSpPr>
            <p:spPr bwMode="auto">
              <a:xfrm>
                <a:off x="3518" y="1975"/>
                <a:ext cx="1050" cy="202"/>
              </a:xfrm>
              <a:custGeom>
                <a:avLst/>
                <a:gdLst>
                  <a:gd name="T0" fmla="*/ 2513 w 420"/>
                  <a:gd name="T1" fmla="*/ 0 h 76"/>
                  <a:gd name="T2" fmla="*/ 2513 w 420"/>
                  <a:gd name="T3" fmla="*/ 8 h 76"/>
                  <a:gd name="T4" fmla="*/ 1033 w 420"/>
                  <a:gd name="T5" fmla="*/ 218 h 76"/>
                  <a:gd name="T6" fmla="*/ 488 w 420"/>
                  <a:gd name="T7" fmla="*/ 247 h 76"/>
                  <a:gd name="T8" fmla="*/ 38 w 420"/>
                  <a:gd name="T9" fmla="*/ 268 h 76"/>
                  <a:gd name="T10" fmla="*/ 20 w 420"/>
                  <a:gd name="T11" fmla="*/ 268 h 76"/>
                  <a:gd name="T12" fmla="*/ 0 w 420"/>
                  <a:gd name="T13" fmla="*/ 524 h 76"/>
                  <a:gd name="T14" fmla="*/ 13 w 420"/>
                  <a:gd name="T15" fmla="*/ 524 h 76"/>
                  <a:gd name="T16" fmla="*/ 513 w 420"/>
                  <a:gd name="T17" fmla="*/ 502 h 76"/>
                  <a:gd name="T18" fmla="*/ 1033 w 420"/>
                  <a:gd name="T19" fmla="*/ 473 h 76"/>
                  <a:gd name="T20" fmla="*/ 2600 w 420"/>
                  <a:gd name="T21" fmla="*/ 239 h 76"/>
                  <a:gd name="T22" fmla="*/ 2625 w 420"/>
                  <a:gd name="T23" fmla="*/ 218 h 76"/>
                  <a:gd name="T24" fmla="*/ 2513 w 420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0" h="76">
                    <a:moveTo>
                      <a:pt x="402" y="0"/>
                    </a:moveTo>
                    <a:cubicBezTo>
                      <a:pt x="402" y="0"/>
                      <a:pt x="402" y="1"/>
                      <a:pt x="402" y="1"/>
                    </a:cubicBezTo>
                    <a:cubicBezTo>
                      <a:pt x="339" y="28"/>
                      <a:pt x="242" y="30"/>
                      <a:pt x="165" y="31"/>
                    </a:cubicBezTo>
                    <a:cubicBezTo>
                      <a:pt x="130" y="32"/>
                      <a:pt x="99" y="32"/>
                      <a:pt x="78" y="35"/>
                    </a:cubicBezTo>
                    <a:cubicBezTo>
                      <a:pt x="49" y="39"/>
                      <a:pt x="26" y="40"/>
                      <a:pt x="6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2" y="74"/>
                    </a:cubicBezTo>
                    <a:cubicBezTo>
                      <a:pt x="24" y="76"/>
                      <a:pt x="52" y="75"/>
                      <a:pt x="82" y="71"/>
                    </a:cubicBezTo>
                    <a:cubicBezTo>
                      <a:pt x="102" y="68"/>
                      <a:pt x="131" y="68"/>
                      <a:pt x="165" y="67"/>
                    </a:cubicBezTo>
                    <a:cubicBezTo>
                      <a:pt x="246" y="66"/>
                      <a:pt x="347" y="64"/>
                      <a:pt x="416" y="34"/>
                    </a:cubicBezTo>
                    <a:cubicBezTo>
                      <a:pt x="417" y="33"/>
                      <a:pt x="419" y="32"/>
                      <a:pt x="420" y="31"/>
                    </a:cubicBez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EFF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9" name="Freeform 466"/>
              <p:cNvSpPr>
                <a:spLocks/>
              </p:cNvSpPr>
              <p:nvPr/>
            </p:nvSpPr>
            <p:spPr bwMode="auto">
              <a:xfrm>
                <a:off x="3563" y="2001"/>
                <a:ext cx="935" cy="102"/>
              </a:xfrm>
              <a:custGeom>
                <a:avLst/>
                <a:gdLst>
                  <a:gd name="T0" fmla="*/ 2338 w 374"/>
                  <a:gd name="T1" fmla="*/ 0 h 38"/>
                  <a:gd name="T2" fmla="*/ 920 w 374"/>
                  <a:gd name="T3" fmla="*/ 188 h 38"/>
                  <a:gd name="T4" fmla="*/ 375 w 374"/>
                  <a:gd name="T5" fmla="*/ 223 h 38"/>
                  <a:gd name="T6" fmla="*/ 0 w 374"/>
                  <a:gd name="T7" fmla="*/ 252 h 38"/>
                  <a:gd name="T8" fmla="*/ 413 w 374"/>
                  <a:gd name="T9" fmla="*/ 266 h 38"/>
                  <a:gd name="T10" fmla="*/ 1163 w 374"/>
                  <a:gd name="T11" fmla="*/ 244 h 38"/>
                  <a:gd name="T12" fmla="*/ 2338 w 374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4" h="38">
                    <a:moveTo>
                      <a:pt x="374" y="0"/>
                    </a:moveTo>
                    <a:cubicBezTo>
                      <a:pt x="312" y="23"/>
                      <a:pt x="220" y="25"/>
                      <a:pt x="147" y="26"/>
                    </a:cubicBezTo>
                    <a:cubicBezTo>
                      <a:pt x="112" y="27"/>
                      <a:pt x="81" y="28"/>
                      <a:pt x="60" y="31"/>
                    </a:cubicBezTo>
                    <a:cubicBezTo>
                      <a:pt x="37" y="33"/>
                      <a:pt x="17" y="35"/>
                      <a:pt x="0" y="35"/>
                    </a:cubicBezTo>
                    <a:cubicBezTo>
                      <a:pt x="21" y="38"/>
                      <a:pt x="47" y="37"/>
                      <a:pt x="66" y="37"/>
                    </a:cubicBezTo>
                    <a:cubicBezTo>
                      <a:pt x="86" y="37"/>
                      <a:pt x="150" y="34"/>
                      <a:pt x="186" y="34"/>
                    </a:cubicBezTo>
                    <a:cubicBezTo>
                      <a:pt x="222" y="34"/>
                      <a:pt x="340" y="20"/>
                      <a:pt x="3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0" name="Freeform 467"/>
              <p:cNvSpPr>
                <a:spLocks/>
              </p:cNvSpPr>
              <p:nvPr/>
            </p:nvSpPr>
            <p:spPr bwMode="auto">
              <a:xfrm>
                <a:off x="3428" y="1305"/>
                <a:ext cx="1068" cy="459"/>
              </a:xfrm>
              <a:custGeom>
                <a:avLst/>
                <a:gdLst>
                  <a:gd name="T0" fmla="*/ 2659 w 427"/>
                  <a:gd name="T1" fmla="*/ 8 h 172"/>
                  <a:gd name="T2" fmla="*/ 2164 w 427"/>
                  <a:gd name="T3" fmla="*/ 72 h 172"/>
                  <a:gd name="T4" fmla="*/ 1251 w 427"/>
                  <a:gd name="T5" fmla="*/ 542 h 172"/>
                  <a:gd name="T6" fmla="*/ 613 w 427"/>
                  <a:gd name="T7" fmla="*/ 891 h 172"/>
                  <a:gd name="T8" fmla="*/ 0 w 427"/>
                  <a:gd name="T9" fmla="*/ 1190 h 172"/>
                  <a:gd name="T10" fmla="*/ 33 w 427"/>
                  <a:gd name="T11" fmla="*/ 1225 h 172"/>
                  <a:gd name="T12" fmla="*/ 625 w 427"/>
                  <a:gd name="T13" fmla="*/ 934 h 172"/>
                  <a:gd name="T14" fmla="*/ 1263 w 427"/>
                  <a:gd name="T15" fmla="*/ 584 h 172"/>
                  <a:gd name="T16" fmla="*/ 2176 w 427"/>
                  <a:gd name="T17" fmla="*/ 115 h 172"/>
                  <a:gd name="T18" fmla="*/ 2659 w 427"/>
                  <a:gd name="T19" fmla="*/ 51 h 172"/>
                  <a:gd name="T20" fmla="*/ 2664 w 427"/>
                  <a:gd name="T21" fmla="*/ 51 h 172"/>
                  <a:gd name="T22" fmla="*/ 2671 w 427"/>
                  <a:gd name="T23" fmla="*/ 8 h 172"/>
                  <a:gd name="T24" fmla="*/ 2659 w 427"/>
                  <a:gd name="T25" fmla="*/ 8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7" h="172">
                    <a:moveTo>
                      <a:pt x="425" y="1"/>
                    </a:moveTo>
                    <a:cubicBezTo>
                      <a:pt x="400" y="0"/>
                      <a:pt x="373" y="3"/>
                      <a:pt x="346" y="10"/>
                    </a:cubicBezTo>
                    <a:cubicBezTo>
                      <a:pt x="304" y="22"/>
                      <a:pt x="251" y="50"/>
                      <a:pt x="200" y="76"/>
                    </a:cubicBezTo>
                    <a:cubicBezTo>
                      <a:pt x="162" y="96"/>
                      <a:pt x="127" y="114"/>
                      <a:pt x="98" y="125"/>
                    </a:cubicBezTo>
                    <a:cubicBezTo>
                      <a:pt x="54" y="141"/>
                      <a:pt x="20" y="156"/>
                      <a:pt x="0" y="167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5" y="160"/>
                      <a:pt x="60" y="145"/>
                      <a:pt x="100" y="131"/>
                    </a:cubicBezTo>
                    <a:cubicBezTo>
                      <a:pt x="129" y="120"/>
                      <a:pt x="165" y="101"/>
                      <a:pt x="202" y="82"/>
                    </a:cubicBezTo>
                    <a:cubicBezTo>
                      <a:pt x="253" y="55"/>
                      <a:pt x="306" y="27"/>
                      <a:pt x="348" y="16"/>
                    </a:cubicBezTo>
                    <a:cubicBezTo>
                      <a:pt x="374" y="9"/>
                      <a:pt x="400" y="6"/>
                      <a:pt x="425" y="7"/>
                    </a:cubicBezTo>
                    <a:cubicBezTo>
                      <a:pt x="426" y="7"/>
                      <a:pt x="426" y="7"/>
                      <a:pt x="426" y="7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6" y="1"/>
                      <a:pt x="426" y="1"/>
                      <a:pt x="425" y="1"/>
                    </a:cubicBezTo>
                    <a:close/>
                  </a:path>
                </a:pathLst>
              </a:custGeom>
              <a:solidFill>
                <a:srgbClr val="EB7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1" name="Freeform 468"/>
              <p:cNvSpPr>
                <a:spLocks/>
              </p:cNvSpPr>
              <p:nvPr/>
            </p:nvSpPr>
            <p:spPr bwMode="auto">
              <a:xfrm>
                <a:off x="3386" y="1751"/>
                <a:ext cx="142" cy="325"/>
              </a:xfrm>
              <a:custGeom>
                <a:avLst/>
                <a:gdLst>
                  <a:gd name="T0" fmla="*/ 87 w 57"/>
                  <a:gd name="T1" fmla="*/ 503 h 122"/>
                  <a:gd name="T2" fmla="*/ 87 w 57"/>
                  <a:gd name="T3" fmla="*/ 93 h 122"/>
                  <a:gd name="T4" fmla="*/ 130 w 57"/>
                  <a:gd name="T5" fmla="*/ 43 h 122"/>
                  <a:gd name="T6" fmla="*/ 137 w 57"/>
                  <a:gd name="T7" fmla="*/ 35 h 122"/>
                  <a:gd name="T8" fmla="*/ 105 w 57"/>
                  <a:gd name="T9" fmla="*/ 0 h 122"/>
                  <a:gd name="T10" fmla="*/ 105 w 57"/>
                  <a:gd name="T11" fmla="*/ 0 h 122"/>
                  <a:gd name="T12" fmla="*/ 50 w 57"/>
                  <a:gd name="T13" fmla="*/ 72 h 122"/>
                  <a:gd name="T14" fmla="*/ 50 w 57"/>
                  <a:gd name="T15" fmla="*/ 517 h 122"/>
                  <a:gd name="T16" fmla="*/ 311 w 57"/>
                  <a:gd name="T17" fmla="*/ 866 h 122"/>
                  <a:gd name="T18" fmla="*/ 311 w 57"/>
                  <a:gd name="T19" fmla="*/ 866 h 122"/>
                  <a:gd name="T20" fmla="*/ 311 w 57"/>
                  <a:gd name="T21" fmla="*/ 866 h 122"/>
                  <a:gd name="T22" fmla="*/ 311 w 57"/>
                  <a:gd name="T23" fmla="*/ 866 h 122"/>
                  <a:gd name="T24" fmla="*/ 329 w 57"/>
                  <a:gd name="T25" fmla="*/ 866 h 122"/>
                  <a:gd name="T26" fmla="*/ 349 w 57"/>
                  <a:gd name="T27" fmla="*/ 866 h 122"/>
                  <a:gd name="T28" fmla="*/ 349 w 57"/>
                  <a:gd name="T29" fmla="*/ 836 h 122"/>
                  <a:gd name="T30" fmla="*/ 349 w 57"/>
                  <a:gd name="T31" fmla="*/ 831 h 122"/>
                  <a:gd name="T32" fmla="*/ 354 w 57"/>
                  <a:gd name="T33" fmla="*/ 823 h 122"/>
                  <a:gd name="T34" fmla="*/ 324 w 57"/>
                  <a:gd name="T35" fmla="*/ 823 h 122"/>
                  <a:gd name="T36" fmla="*/ 87 w 57"/>
                  <a:gd name="T37" fmla="*/ 503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22">
                    <a:moveTo>
                      <a:pt x="14" y="71"/>
                    </a:moveTo>
                    <a:cubicBezTo>
                      <a:pt x="6" y="44"/>
                      <a:pt x="10" y="21"/>
                      <a:pt x="14" y="13"/>
                    </a:cubicBezTo>
                    <a:cubicBezTo>
                      <a:pt x="16" y="9"/>
                      <a:pt x="20" y="6"/>
                      <a:pt x="21" y="6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1" y="5"/>
                      <a:pt x="8" y="10"/>
                    </a:cubicBezTo>
                    <a:cubicBezTo>
                      <a:pt x="3" y="21"/>
                      <a:pt x="0" y="45"/>
                      <a:pt x="8" y="73"/>
                    </a:cubicBezTo>
                    <a:cubicBezTo>
                      <a:pt x="11" y="84"/>
                      <a:pt x="23" y="120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2"/>
                      <a:pt x="52" y="122"/>
                      <a:pt x="53" y="122"/>
                    </a:cubicBezTo>
                    <a:cubicBezTo>
                      <a:pt x="54" y="122"/>
                      <a:pt x="55" y="122"/>
                      <a:pt x="56" y="122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7"/>
                      <a:pt x="56" y="117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28" y="116"/>
                      <a:pt x="17" y="82"/>
                      <a:pt x="14" y="71"/>
                    </a:cubicBezTo>
                    <a:close/>
                  </a:path>
                </a:pathLst>
              </a:custGeom>
              <a:solidFill>
                <a:srgbClr val="E5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2" name="Freeform 469"/>
              <p:cNvSpPr>
                <a:spLocks/>
              </p:cNvSpPr>
              <p:nvPr/>
            </p:nvSpPr>
            <p:spPr bwMode="auto">
              <a:xfrm>
                <a:off x="4493" y="1308"/>
                <a:ext cx="240" cy="667"/>
              </a:xfrm>
              <a:custGeom>
                <a:avLst/>
                <a:gdLst>
                  <a:gd name="T0" fmla="*/ 525 w 96"/>
                  <a:gd name="T1" fmla="*/ 611 h 250"/>
                  <a:gd name="T2" fmla="*/ 20 w 96"/>
                  <a:gd name="T3" fmla="*/ 0 h 250"/>
                  <a:gd name="T4" fmla="*/ 8 w 96"/>
                  <a:gd name="T5" fmla="*/ 0 h 250"/>
                  <a:gd name="T6" fmla="*/ 0 w 96"/>
                  <a:gd name="T7" fmla="*/ 43 h 250"/>
                  <a:gd name="T8" fmla="*/ 0 w 96"/>
                  <a:gd name="T9" fmla="*/ 43 h 250"/>
                  <a:gd name="T10" fmla="*/ 8 w 96"/>
                  <a:gd name="T11" fmla="*/ 43 h 250"/>
                  <a:gd name="T12" fmla="*/ 20 w 96"/>
                  <a:gd name="T13" fmla="*/ 43 h 250"/>
                  <a:gd name="T14" fmla="*/ 488 w 96"/>
                  <a:gd name="T15" fmla="*/ 627 h 250"/>
                  <a:gd name="T16" fmla="*/ 395 w 96"/>
                  <a:gd name="T17" fmla="*/ 1481 h 250"/>
                  <a:gd name="T18" fmla="*/ 70 w 96"/>
                  <a:gd name="T19" fmla="*/ 1745 h 250"/>
                  <a:gd name="T20" fmla="*/ 58 w 96"/>
                  <a:gd name="T21" fmla="*/ 1745 h 250"/>
                  <a:gd name="T22" fmla="*/ 75 w 96"/>
                  <a:gd name="T23" fmla="*/ 1780 h 250"/>
                  <a:gd name="T24" fmla="*/ 525 w 96"/>
                  <a:gd name="T25" fmla="*/ 611 h 2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250">
                    <a:moveTo>
                      <a:pt x="84" y="86"/>
                    </a:moveTo>
                    <a:cubicBezTo>
                      <a:pt x="71" y="34"/>
                      <a:pt x="38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6" y="8"/>
                      <a:pt x="67" y="41"/>
                      <a:pt x="78" y="88"/>
                    </a:cubicBezTo>
                    <a:cubicBezTo>
                      <a:pt x="86" y="123"/>
                      <a:pt x="85" y="174"/>
                      <a:pt x="63" y="208"/>
                    </a:cubicBezTo>
                    <a:cubicBezTo>
                      <a:pt x="51" y="228"/>
                      <a:pt x="33" y="240"/>
                      <a:pt x="11" y="245"/>
                    </a:cubicBezTo>
                    <a:cubicBezTo>
                      <a:pt x="10" y="245"/>
                      <a:pt x="9" y="245"/>
                      <a:pt x="9" y="245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88" y="234"/>
                      <a:pt x="96" y="140"/>
                      <a:pt x="84" y="86"/>
                    </a:cubicBezTo>
                    <a:close/>
                  </a:path>
                </a:pathLst>
              </a:custGeom>
              <a:solidFill>
                <a:srgbClr val="F2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3" name="Freeform 470"/>
              <p:cNvSpPr>
                <a:spLocks/>
              </p:cNvSpPr>
              <p:nvPr/>
            </p:nvSpPr>
            <p:spPr bwMode="auto">
              <a:xfrm>
                <a:off x="3526" y="1961"/>
                <a:ext cx="997" cy="120"/>
              </a:xfrm>
              <a:custGeom>
                <a:avLst/>
                <a:gdLst>
                  <a:gd name="T0" fmla="*/ 2474 w 399"/>
                  <a:gd name="T1" fmla="*/ 0 h 45"/>
                  <a:gd name="T2" fmla="*/ 1004 w 399"/>
                  <a:gd name="T3" fmla="*/ 213 h 45"/>
                  <a:gd name="T4" fmla="*/ 462 w 399"/>
                  <a:gd name="T5" fmla="*/ 243 h 45"/>
                  <a:gd name="T6" fmla="*/ 17 w 399"/>
                  <a:gd name="T7" fmla="*/ 264 h 45"/>
                  <a:gd name="T8" fmla="*/ 5 w 399"/>
                  <a:gd name="T9" fmla="*/ 264 h 45"/>
                  <a:gd name="T10" fmla="*/ 0 w 399"/>
                  <a:gd name="T11" fmla="*/ 307 h 45"/>
                  <a:gd name="T12" fmla="*/ 17 w 399"/>
                  <a:gd name="T13" fmla="*/ 307 h 45"/>
                  <a:gd name="T14" fmla="*/ 467 w 399"/>
                  <a:gd name="T15" fmla="*/ 285 h 45"/>
                  <a:gd name="T16" fmla="*/ 1012 w 399"/>
                  <a:gd name="T17" fmla="*/ 256 h 45"/>
                  <a:gd name="T18" fmla="*/ 2491 w 399"/>
                  <a:gd name="T19" fmla="*/ 43 h 45"/>
                  <a:gd name="T20" fmla="*/ 2491 w 399"/>
                  <a:gd name="T21" fmla="*/ 35 h 45"/>
                  <a:gd name="T22" fmla="*/ 2474 w 399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9" h="45">
                    <a:moveTo>
                      <a:pt x="396" y="0"/>
                    </a:moveTo>
                    <a:cubicBezTo>
                      <a:pt x="334" y="27"/>
                      <a:pt x="238" y="29"/>
                      <a:pt x="161" y="30"/>
                    </a:cubicBezTo>
                    <a:cubicBezTo>
                      <a:pt x="126" y="31"/>
                      <a:pt x="96" y="31"/>
                      <a:pt x="74" y="34"/>
                    </a:cubicBezTo>
                    <a:cubicBezTo>
                      <a:pt x="44" y="38"/>
                      <a:pt x="21" y="39"/>
                      <a:pt x="3" y="37"/>
                    </a:cubicBezTo>
                    <a:cubicBezTo>
                      <a:pt x="3" y="37"/>
                      <a:pt x="1" y="37"/>
                      <a:pt x="1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3" y="43"/>
                    </a:cubicBezTo>
                    <a:cubicBezTo>
                      <a:pt x="23" y="45"/>
                      <a:pt x="46" y="44"/>
                      <a:pt x="75" y="40"/>
                    </a:cubicBezTo>
                    <a:cubicBezTo>
                      <a:pt x="96" y="37"/>
                      <a:pt x="127" y="37"/>
                      <a:pt x="162" y="36"/>
                    </a:cubicBezTo>
                    <a:cubicBezTo>
                      <a:pt x="239" y="35"/>
                      <a:pt x="336" y="33"/>
                      <a:pt x="399" y="6"/>
                    </a:cubicBezTo>
                    <a:cubicBezTo>
                      <a:pt x="399" y="6"/>
                      <a:pt x="399" y="5"/>
                      <a:pt x="399" y="5"/>
                    </a:cubicBez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7C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4" name="Freeform 471"/>
              <p:cNvSpPr>
                <a:spLocks noEditPoints="1"/>
              </p:cNvSpPr>
              <p:nvPr/>
            </p:nvSpPr>
            <p:spPr bwMode="auto">
              <a:xfrm>
                <a:off x="3413" y="1356"/>
                <a:ext cx="1265" cy="699"/>
              </a:xfrm>
              <a:custGeom>
                <a:avLst/>
                <a:gdLst>
                  <a:gd name="T0" fmla="*/ 3133 w 506"/>
                  <a:gd name="T1" fmla="*/ 504 h 262"/>
                  <a:gd name="T2" fmla="*/ 2958 w 506"/>
                  <a:gd name="T3" fmla="*/ 120 h 262"/>
                  <a:gd name="T4" fmla="*/ 2708 w 506"/>
                  <a:gd name="T5" fmla="*/ 0 h 262"/>
                  <a:gd name="T6" fmla="*/ 2250 w 506"/>
                  <a:gd name="T7" fmla="*/ 72 h 262"/>
                  <a:gd name="T8" fmla="*/ 1350 w 506"/>
                  <a:gd name="T9" fmla="*/ 520 h 262"/>
                  <a:gd name="T10" fmla="*/ 1150 w 506"/>
                  <a:gd name="T11" fmla="*/ 640 h 262"/>
                  <a:gd name="T12" fmla="*/ 725 w 506"/>
                  <a:gd name="T13" fmla="*/ 875 h 262"/>
                  <a:gd name="T14" fmla="*/ 345 w 506"/>
                  <a:gd name="T15" fmla="*/ 1046 h 262"/>
                  <a:gd name="T16" fmla="*/ 50 w 506"/>
                  <a:gd name="T17" fmla="*/ 1481 h 262"/>
                  <a:gd name="T18" fmla="*/ 95 w 506"/>
                  <a:gd name="T19" fmla="*/ 1651 h 262"/>
                  <a:gd name="T20" fmla="*/ 225 w 506"/>
                  <a:gd name="T21" fmla="*/ 1809 h 262"/>
                  <a:gd name="T22" fmla="*/ 738 w 506"/>
                  <a:gd name="T23" fmla="*/ 1814 h 262"/>
                  <a:gd name="T24" fmla="*/ 1288 w 506"/>
                  <a:gd name="T25" fmla="*/ 1788 h 262"/>
                  <a:gd name="T26" fmla="*/ 2633 w 506"/>
                  <a:gd name="T27" fmla="*/ 1622 h 262"/>
                  <a:gd name="T28" fmla="*/ 2638 w 506"/>
                  <a:gd name="T29" fmla="*/ 1622 h 262"/>
                  <a:gd name="T30" fmla="*/ 3020 w 506"/>
                  <a:gd name="T31" fmla="*/ 1331 h 262"/>
                  <a:gd name="T32" fmla="*/ 3163 w 506"/>
                  <a:gd name="T33" fmla="*/ 798 h 262"/>
                  <a:gd name="T34" fmla="*/ 3133 w 506"/>
                  <a:gd name="T35" fmla="*/ 504 h 262"/>
                  <a:gd name="T36" fmla="*/ 2988 w 506"/>
                  <a:gd name="T37" fmla="*/ 1302 h 262"/>
                  <a:gd name="T38" fmla="*/ 2620 w 506"/>
                  <a:gd name="T39" fmla="*/ 1587 h 262"/>
                  <a:gd name="T40" fmla="*/ 1288 w 506"/>
                  <a:gd name="T41" fmla="*/ 1745 h 262"/>
                  <a:gd name="T42" fmla="*/ 733 w 506"/>
                  <a:gd name="T43" fmla="*/ 1772 h 262"/>
                  <a:gd name="T44" fmla="*/ 238 w 506"/>
                  <a:gd name="T45" fmla="*/ 1766 h 262"/>
                  <a:gd name="T46" fmla="*/ 125 w 506"/>
                  <a:gd name="T47" fmla="*/ 1638 h 262"/>
                  <a:gd name="T48" fmla="*/ 83 w 506"/>
                  <a:gd name="T49" fmla="*/ 1473 h 262"/>
                  <a:gd name="T50" fmla="*/ 358 w 506"/>
                  <a:gd name="T51" fmla="*/ 1089 h 262"/>
                  <a:gd name="T52" fmla="*/ 738 w 506"/>
                  <a:gd name="T53" fmla="*/ 918 h 262"/>
                  <a:gd name="T54" fmla="*/ 1370 w 506"/>
                  <a:gd name="T55" fmla="*/ 555 h 262"/>
                  <a:gd name="T56" fmla="*/ 2258 w 506"/>
                  <a:gd name="T57" fmla="*/ 107 h 262"/>
                  <a:gd name="T58" fmla="*/ 2708 w 506"/>
                  <a:gd name="T59" fmla="*/ 43 h 262"/>
                  <a:gd name="T60" fmla="*/ 2933 w 506"/>
                  <a:gd name="T61" fmla="*/ 149 h 262"/>
                  <a:gd name="T62" fmla="*/ 3095 w 506"/>
                  <a:gd name="T63" fmla="*/ 512 h 262"/>
                  <a:gd name="T64" fmla="*/ 3125 w 506"/>
                  <a:gd name="T65" fmla="*/ 798 h 262"/>
                  <a:gd name="T66" fmla="*/ 2988 w 506"/>
                  <a:gd name="T67" fmla="*/ 1302 h 2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6" h="262">
                    <a:moveTo>
                      <a:pt x="501" y="71"/>
                    </a:moveTo>
                    <a:cubicBezTo>
                      <a:pt x="496" y="50"/>
                      <a:pt x="487" y="32"/>
                      <a:pt x="473" y="17"/>
                    </a:cubicBezTo>
                    <a:cubicBezTo>
                      <a:pt x="465" y="10"/>
                      <a:pt x="455" y="2"/>
                      <a:pt x="433" y="0"/>
                    </a:cubicBezTo>
                    <a:cubicBezTo>
                      <a:pt x="409" y="0"/>
                      <a:pt x="385" y="3"/>
                      <a:pt x="360" y="10"/>
                    </a:cubicBezTo>
                    <a:cubicBezTo>
                      <a:pt x="318" y="21"/>
                      <a:pt x="266" y="47"/>
                      <a:pt x="216" y="73"/>
                    </a:cubicBezTo>
                    <a:cubicBezTo>
                      <a:pt x="184" y="90"/>
                      <a:pt x="184" y="90"/>
                      <a:pt x="184" y="90"/>
                    </a:cubicBezTo>
                    <a:cubicBezTo>
                      <a:pt x="160" y="103"/>
                      <a:pt x="137" y="116"/>
                      <a:pt x="116" y="123"/>
                    </a:cubicBezTo>
                    <a:cubicBezTo>
                      <a:pt x="98" y="130"/>
                      <a:pt x="73" y="140"/>
                      <a:pt x="55" y="147"/>
                    </a:cubicBezTo>
                    <a:cubicBezTo>
                      <a:pt x="31" y="157"/>
                      <a:pt x="0" y="173"/>
                      <a:pt x="8" y="208"/>
                    </a:cubicBezTo>
                    <a:cubicBezTo>
                      <a:pt x="9" y="217"/>
                      <a:pt x="12" y="225"/>
                      <a:pt x="15" y="232"/>
                    </a:cubicBezTo>
                    <a:cubicBezTo>
                      <a:pt x="15" y="234"/>
                      <a:pt x="21" y="248"/>
                      <a:pt x="36" y="254"/>
                    </a:cubicBezTo>
                    <a:cubicBezTo>
                      <a:pt x="59" y="262"/>
                      <a:pt x="101" y="258"/>
                      <a:pt x="118" y="255"/>
                    </a:cubicBezTo>
                    <a:cubicBezTo>
                      <a:pt x="141" y="252"/>
                      <a:pt x="171" y="252"/>
                      <a:pt x="206" y="251"/>
                    </a:cubicBezTo>
                    <a:cubicBezTo>
                      <a:pt x="275" y="250"/>
                      <a:pt x="360" y="248"/>
                      <a:pt x="421" y="228"/>
                    </a:cubicBezTo>
                    <a:cubicBezTo>
                      <a:pt x="422" y="228"/>
                      <a:pt x="422" y="228"/>
                      <a:pt x="422" y="228"/>
                    </a:cubicBezTo>
                    <a:cubicBezTo>
                      <a:pt x="450" y="219"/>
                      <a:pt x="471" y="205"/>
                      <a:pt x="483" y="187"/>
                    </a:cubicBezTo>
                    <a:cubicBezTo>
                      <a:pt x="497" y="166"/>
                      <a:pt x="506" y="138"/>
                      <a:pt x="506" y="112"/>
                    </a:cubicBezTo>
                    <a:cubicBezTo>
                      <a:pt x="506" y="98"/>
                      <a:pt x="504" y="84"/>
                      <a:pt x="501" y="71"/>
                    </a:cubicBezTo>
                    <a:close/>
                    <a:moveTo>
                      <a:pt x="478" y="183"/>
                    </a:moveTo>
                    <a:cubicBezTo>
                      <a:pt x="459" y="211"/>
                      <a:pt x="425" y="221"/>
                      <a:pt x="419" y="223"/>
                    </a:cubicBezTo>
                    <a:cubicBezTo>
                      <a:pt x="359" y="242"/>
                      <a:pt x="275" y="244"/>
                      <a:pt x="206" y="245"/>
                    </a:cubicBezTo>
                    <a:cubicBezTo>
                      <a:pt x="171" y="246"/>
                      <a:pt x="140" y="246"/>
                      <a:pt x="117" y="249"/>
                    </a:cubicBezTo>
                    <a:cubicBezTo>
                      <a:pt x="94" y="252"/>
                      <a:pt x="57" y="255"/>
                      <a:pt x="38" y="248"/>
                    </a:cubicBezTo>
                    <a:cubicBezTo>
                      <a:pt x="27" y="244"/>
                      <a:pt x="22" y="234"/>
                      <a:pt x="20" y="230"/>
                    </a:cubicBezTo>
                    <a:cubicBezTo>
                      <a:pt x="17" y="223"/>
                      <a:pt x="15" y="215"/>
                      <a:pt x="13" y="207"/>
                    </a:cubicBezTo>
                    <a:cubicBezTo>
                      <a:pt x="8" y="181"/>
                      <a:pt x="26" y="165"/>
                      <a:pt x="57" y="153"/>
                    </a:cubicBezTo>
                    <a:cubicBezTo>
                      <a:pt x="74" y="146"/>
                      <a:pt x="98" y="136"/>
                      <a:pt x="118" y="129"/>
                    </a:cubicBezTo>
                    <a:cubicBezTo>
                      <a:pt x="148" y="118"/>
                      <a:pt x="181" y="98"/>
                      <a:pt x="219" y="78"/>
                    </a:cubicBezTo>
                    <a:cubicBezTo>
                      <a:pt x="269" y="52"/>
                      <a:pt x="320" y="26"/>
                      <a:pt x="361" y="15"/>
                    </a:cubicBezTo>
                    <a:cubicBezTo>
                      <a:pt x="386" y="9"/>
                      <a:pt x="409" y="6"/>
                      <a:pt x="433" y="6"/>
                    </a:cubicBezTo>
                    <a:cubicBezTo>
                      <a:pt x="452" y="8"/>
                      <a:pt x="461" y="14"/>
                      <a:pt x="469" y="21"/>
                    </a:cubicBezTo>
                    <a:cubicBezTo>
                      <a:pt x="481" y="34"/>
                      <a:pt x="490" y="51"/>
                      <a:pt x="495" y="72"/>
                    </a:cubicBezTo>
                    <a:cubicBezTo>
                      <a:pt x="498" y="84"/>
                      <a:pt x="500" y="98"/>
                      <a:pt x="500" y="112"/>
                    </a:cubicBezTo>
                    <a:cubicBezTo>
                      <a:pt x="500" y="137"/>
                      <a:pt x="491" y="164"/>
                      <a:pt x="478" y="183"/>
                    </a:cubicBezTo>
                    <a:close/>
                  </a:path>
                </a:pathLst>
              </a:custGeom>
              <a:solidFill>
                <a:srgbClr val="A7C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" name="Freeform 472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308 w 492"/>
                  <a:gd name="T1" fmla="*/ 1045 h 249"/>
                  <a:gd name="T2" fmla="*/ 688 w 492"/>
                  <a:gd name="T3" fmla="*/ 875 h 249"/>
                  <a:gd name="T4" fmla="*/ 1320 w 492"/>
                  <a:gd name="T5" fmla="*/ 512 h 249"/>
                  <a:gd name="T6" fmla="*/ 2208 w 492"/>
                  <a:gd name="T7" fmla="*/ 64 h 249"/>
                  <a:gd name="T8" fmla="*/ 2658 w 492"/>
                  <a:gd name="T9" fmla="*/ 0 h 249"/>
                  <a:gd name="T10" fmla="*/ 2883 w 492"/>
                  <a:gd name="T11" fmla="*/ 107 h 249"/>
                  <a:gd name="T12" fmla="*/ 3045 w 492"/>
                  <a:gd name="T13" fmla="*/ 469 h 249"/>
                  <a:gd name="T14" fmla="*/ 3075 w 492"/>
                  <a:gd name="T15" fmla="*/ 755 h 249"/>
                  <a:gd name="T16" fmla="*/ 2938 w 492"/>
                  <a:gd name="T17" fmla="*/ 1259 h 249"/>
                  <a:gd name="T18" fmla="*/ 2570 w 492"/>
                  <a:gd name="T19" fmla="*/ 1544 h 249"/>
                  <a:gd name="T20" fmla="*/ 1238 w 492"/>
                  <a:gd name="T21" fmla="*/ 1699 h 249"/>
                  <a:gd name="T22" fmla="*/ 683 w 492"/>
                  <a:gd name="T23" fmla="*/ 1728 h 249"/>
                  <a:gd name="T24" fmla="*/ 188 w 492"/>
                  <a:gd name="T25" fmla="*/ 1720 h 249"/>
                  <a:gd name="T26" fmla="*/ 75 w 492"/>
                  <a:gd name="T27" fmla="*/ 1592 h 249"/>
                  <a:gd name="T28" fmla="*/ 33 w 492"/>
                  <a:gd name="T29" fmla="*/ 1429 h 249"/>
                  <a:gd name="T30" fmla="*/ 308 w 492"/>
                  <a:gd name="T31" fmla="*/ 104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9" y="147"/>
                    </a:move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lose/>
                  </a:path>
                </a:pathLst>
              </a:custGeom>
              <a:solidFill>
                <a:srgbClr val="EE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6" name="Freeform 473"/>
              <p:cNvSpPr>
                <a:spLocks/>
              </p:cNvSpPr>
              <p:nvPr/>
            </p:nvSpPr>
            <p:spPr bwMode="auto">
              <a:xfrm>
                <a:off x="3433" y="1372"/>
                <a:ext cx="1205" cy="637"/>
              </a:xfrm>
              <a:custGeom>
                <a:avLst/>
                <a:gdLst>
                  <a:gd name="T0" fmla="*/ 138 w 482"/>
                  <a:gd name="T1" fmla="*/ 1626 h 239"/>
                  <a:gd name="T2" fmla="*/ 413 w 482"/>
                  <a:gd name="T3" fmla="*/ 1250 h 239"/>
                  <a:gd name="T4" fmla="*/ 795 w 482"/>
                  <a:gd name="T5" fmla="*/ 1079 h 239"/>
                  <a:gd name="T6" fmla="*/ 1420 w 482"/>
                  <a:gd name="T7" fmla="*/ 717 h 239"/>
                  <a:gd name="T8" fmla="*/ 2313 w 482"/>
                  <a:gd name="T9" fmla="*/ 269 h 239"/>
                  <a:gd name="T10" fmla="*/ 2758 w 482"/>
                  <a:gd name="T11" fmla="*/ 205 h 239"/>
                  <a:gd name="T12" fmla="*/ 2983 w 482"/>
                  <a:gd name="T13" fmla="*/ 312 h 239"/>
                  <a:gd name="T14" fmla="*/ 3013 w 482"/>
                  <a:gd name="T15" fmla="*/ 349 h 239"/>
                  <a:gd name="T16" fmla="*/ 2883 w 482"/>
                  <a:gd name="T17" fmla="*/ 107 h 239"/>
                  <a:gd name="T18" fmla="*/ 2658 w 482"/>
                  <a:gd name="T19" fmla="*/ 0 h 239"/>
                  <a:gd name="T20" fmla="*/ 2208 w 482"/>
                  <a:gd name="T21" fmla="*/ 64 h 239"/>
                  <a:gd name="T22" fmla="*/ 1320 w 482"/>
                  <a:gd name="T23" fmla="*/ 512 h 239"/>
                  <a:gd name="T24" fmla="*/ 688 w 482"/>
                  <a:gd name="T25" fmla="*/ 874 h 239"/>
                  <a:gd name="T26" fmla="*/ 308 w 482"/>
                  <a:gd name="T27" fmla="*/ 1045 h 239"/>
                  <a:gd name="T28" fmla="*/ 33 w 482"/>
                  <a:gd name="T29" fmla="*/ 1429 h 239"/>
                  <a:gd name="T30" fmla="*/ 75 w 482"/>
                  <a:gd name="T31" fmla="*/ 1591 h 239"/>
                  <a:gd name="T32" fmla="*/ 150 w 482"/>
                  <a:gd name="T33" fmla="*/ 1698 h 239"/>
                  <a:gd name="T34" fmla="*/ 138 w 482"/>
                  <a:gd name="T35" fmla="*/ 1626 h 2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82" h="239">
                    <a:moveTo>
                      <a:pt x="22" y="229"/>
                    </a:moveTo>
                    <a:cubicBezTo>
                      <a:pt x="17" y="204"/>
                      <a:pt x="34" y="188"/>
                      <a:pt x="66" y="176"/>
                    </a:cubicBezTo>
                    <a:cubicBezTo>
                      <a:pt x="82" y="169"/>
                      <a:pt x="107" y="159"/>
                      <a:pt x="127" y="152"/>
                    </a:cubicBezTo>
                    <a:cubicBezTo>
                      <a:pt x="157" y="141"/>
                      <a:pt x="189" y="121"/>
                      <a:pt x="227" y="101"/>
                    </a:cubicBezTo>
                    <a:cubicBezTo>
                      <a:pt x="278" y="74"/>
                      <a:pt x="329" y="49"/>
                      <a:pt x="370" y="38"/>
                    </a:cubicBezTo>
                    <a:cubicBezTo>
                      <a:pt x="394" y="32"/>
                      <a:pt x="418" y="28"/>
                      <a:pt x="441" y="29"/>
                    </a:cubicBezTo>
                    <a:cubicBezTo>
                      <a:pt x="460" y="31"/>
                      <a:pt x="469" y="37"/>
                      <a:pt x="477" y="44"/>
                    </a:cubicBezTo>
                    <a:cubicBezTo>
                      <a:pt x="479" y="46"/>
                      <a:pt x="480" y="47"/>
                      <a:pt x="482" y="49"/>
                    </a:cubicBezTo>
                    <a:cubicBezTo>
                      <a:pt x="477" y="36"/>
                      <a:pt x="469" y="25"/>
                      <a:pt x="461" y="15"/>
                    </a:cubicBezTo>
                    <a:cubicBezTo>
                      <a:pt x="453" y="8"/>
                      <a:pt x="444" y="2"/>
                      <a:pt x="425" y="0"/>
                    </a:cubicBezTo>
                    <a:cubicBezTo>
                      <a:pt x="401" y="0"/>
                      <a:pt x="378" y="3"/>
                      <a:pt x="353" y="9"/>
                    </a:cubicBezTo>
                    <a:cubicBezTo>
                      <a:pt x="312" y="20"/>
                      <a:pt x="261" y="46"/>
                      <a:pt x="211" y="72"/>
                    </a:cubicBezTo>
                    <a:cubicBezTo>
                      <a:pt x="173" y="92"/>
                      <a:pt x="140" y="112"/>
                      <a:pt x="110" y="123"/>
                    </a:cubicBezTo>
                    <a:cubicBezTo>
                      <a:pt x="90" y="130"/>
                      <a:pt x="66" y="140"/>
                      <a:pt x="49" y="147"/>
                    </a:cubicBezTo>
                    <a:cubicBezTo>
                      <a:pt x="18" y="159"/>
                      <a:pt x="0" y="175"/>
                      <a:pt x="5" y="201"/>
                    </a:cubicBezTo>
                    <a:cubicBezTo>
                      <a:pt x="7" y="209"/>
                      <a:pt x="9" y="217"/>
                      <a:pt x="12" y="224"/>
                    </a:cubicBezTo>
                    <a:cubicBezTo>
                      <a:pt x="13" y="227"/>
                      <a:pt x="17" y="234"/>
                      <a:pt x="24" y="239"/>
                    </a:cubicBezTo>
                    <a:cubicBezTo>
                      <a:pt x="24" y="236"/>
                      <a:pt x="23" y="233"/>
                      <a:pt x="22" y="229"/>
                    </a:cubicBezTo>
                    <a:close/>
                  </a:path>
                </a:pathLst>
              </a:custGeom>
              <a:solidFill>
                <a:srgbClr val="E0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7" name="Freeform 474"/>
              <p:cNvSpPr>
                <a:spLocks/>
              </p:cNvSpPr>
              <p:nvPr/>
            </p:nvSpPr>
            <p:spPr bwMode="auto">
              <a:xfrm>
                <a:off x="3288" y="1697"/>
                <a:ext cx="115" cy="246"/>
              </a:xfrm>
              <a:custGeom>
                <a:avLst/>
                <a:gdLst>
                  <a:gd name="T0" fmla="*/ 288 w 46"/>
                  <a:gd name="T1" fmla="*/ 107 h 92"/>
                  <a:gd name="T2" fmla="*/ 195 w 46"/>
                  <a:gd name="T3" fmla="*/ 0 h 92"/>
                  <a:gd name="T4" fmla="*/ 83 w 46"/>
                  <a:gd name="T5" fmla="*/ 658 h 92"/>
                  <a:gd name="T6" fmla="*/ 158 w 46"/>
                  <a:gd name="T7" fmla="*/ 166 h 92"/>
                  <a:gd name="T8" fmla="*/ 288 w 46"/>
                  <a:gd name="T9" fmla="*/ 107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92">
                    <a:moveTo>
                      <a:pt x="46" y="15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0" y="22"/>
                      <a:pt x="13" y="92"/>
                    </a:cubicBezTo>
                    <a:cubicBezTo>
                      <a:pt x="12" y="71"/>
                      <a:pt x="15" y="39"/>
                      <a:pt x="25" y="23"/>
                    </a:cubicBezTo>
                    <a:cubicBezTo>
                      <a:pt x="33" y="11"/>
                      <a:pt x="41" y="11"/>
                      <a:pt x="46" y="15"/>
                    </a:cubicBezTo>
                    <a:close/>
                  </a:path>
                </a:pathLst>
              </a:custGeom>
              <a:solidFill>
                <a:srgbClr val="96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8" name="Freeform 475"/>
              <p:cNvSpPr>
                <a:spLocks/>
              </p:cNvSpPr>
              <p:nvPr/>
            </p:nvSpPr>
            <p:spPr bwMode="auto">
              <a:xfrm>
                <a:off x="3356" y="2039"/>
                <a:ext cx="162" cy="125"/>
              </a:xfrm>
              <a:custGeom>
                <a:avLst/>
                <a:gdLst>
                  <a:gd name="T0" fmla="*/ 0 w 65"/>
                  <a:gd name="T1" fmla="*/ 0 h 47"/>
                  <a:gd name="T2" fmla="*/ 391 w 65"/>
                  <a:gd name="T3" fmla="*/ 332 h 47"/>
                  <a:gd name="T4" fmla="*/ 404 w 65"/>
                  <a:gd name="T5" fmla="*/ 128 h 47"/>
                  <a:gd name="T6" fmla="*/ 0 w 65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47">
                    <a:moveTo>
                      <a:pt x="0" y="0"/>
                    </a:moveTo>
                    <a:cubicBezTo>
                      <a:pt x="6" y="18"/>
                      <a:pt x="31" y="46"/>
                      <a:pt x="63" y="4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1" y="30"/>
                      <a:pt x="21" y="37"/>
                      <a:pt x="0" y="0"/>
                    </a:cubicBezTo>
                    <a:close/>
                  </a:path>
                </a:pathLst>
              </a:custGeom>
              <a:solidFill>
                <a:srgbClr val="96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9" name="Freeform 476"/>
              <p:cNvSpPr>
                <a:spLocks/>
              </p:cNvSpPr>
              <p:nvPr/>
            </p:nvSpPr>
            <p:spPr bwMode="auto">
              <a:xfrm>
                <a:off x="3456" y="1857"/>
                <a:ext cx="80" cy="147"/>
              </a:xfrm>
              <a:custGeom>
                <a:avLst/>
                <a:gdLst>
                  <a:gd name="T0" fmla="*/ 200 w 32"/>
                  <a:gd name="T1" fmla="*/ 0 h 55"/>
                  <a:gd name="T2" fmla="*/ 163 w 32"/>
                  <a:gd name="T3" fmla="*/ 163 h 55"/>
                  <a:gd name="T4" fmla="*/ 150 w 32"/>
                  <a:gd name="T5" fmla="*/ 342 h 55"/>
                  <a:gd name="T6" fmla="*/ 33 w 32"/>
                  <a:gd name="T7" fmla="*/ 337 h 55"/>
                  <a:gd name="T8" fmla="*/ 88 w 32"/>
                  <a:gd name="T9" fmla="*/ 2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5">
                    <a:moveTo>
                      <a:pt x="32" y="0"/>
                    </a:moveTo>
                    <a:cubicBezTo>
                      <a:pt x="27" y="7"/>
                      <a:pt x="26" y="15"/>
                      <a:pt x="26" y="23"/>
                    </a:cubicBezTo>
                    <a:cubicBezTo>
                      <a:pt x="25" y="29"/>
                      <a:pt x="28" y="43"/>
                      <a:pt x="24" y="48"/>
                    </a:cubicBezTo>
                    <a:cubicBezTo>
                      <a:pt x="19" y="55"/>
                      <a:pt x="8" y="55"/>
                      <a:pt x="5" y="47"/>
                    </a:cubicBezTo>
                    <a:cubicBezTo>
                      <a:pt x="0" y="35"/>
                      <a:pt x="9" y="15"/>
                      <a:pt x="14" y="4"/>
                    </a:cubicBezTo>
                  </a:path>
                </a:pathLst>
              </a:custGeom>
              <a:solidFill>
                <a:srgbClr val="E0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0" name="Freeform 477"/>
              <p:cNvSpPr>
                <a:spLocks/>
              </p:cNvSpPr>
              <p:nvPr/>
            </p:nvSpPr>
            <p:spPr bwMode="auto">
              <a:xfrm>
                <a:off x="3248" y="1732"/>
                <a:ext cx="73" cy="275"/>
              </a:xfrm>
              <a:custGeom>
                <a:avLst/>
                <a:gdLst>
                  <a:gd name="T0" fmla="*/ 184 w 29"/>
                  <a:gd name="T1" fmla="*/ 734 h 103"/>
                  <a:gd name="T2" fmla="*/ 171 w 29"/>
                  <a:gd name="T3" fmla="*/ 0 h 103"/>
                  <a:gd name="T4" fmla="*/ 184 w 29"/>
                  <a:gd name="T5" fmla="*/ 734 h 1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03">
                    <a:moveTo>
                      <a:pt x="29" y="103"/>
                    </a:moveTo>
                    <a:cubicBezTo>
                      <a:pt x="18" y="76"/>
                      <a:pt x="11" y="36"/>
                      <a:pt x="27" y="0"/>
                    </a:cubicBezTo>
                    <a:cubicBezTo>
                      <a:pt x="17" y="18"/>
                      <a:pt x="0" y="56"/>
                      <a:pt x="29" y="103"/>
                    </a:cubicBezTo>
                    <a:close/>
                  </a:path>
                </a:pathLst>
              </a:custGeom>
              <a:solidFill>
                <a:srgbClr val="FBFC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1" name="Line 478"/>
              <p:cNvSpPr>
                <a:spLocks noChangeShapeType="1"/>
              </p:cNvSpPr>
              <p:nvPr/>
            </p:nvSpPr>
            <p:spPr bwMode="auto">
              <a:xfrm flipH="1">
                <a:off x="3526" y="2071"/>
                <a:ext cx="7" cy="98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2" name="Line 479"/>
              <p:cNvSpPr>
                <a:spLocks noChangeShapeType="1"/>
              </p:cNvSpPr>
              <p:nvPr/>
            </p:nvSpPr>
            <p:spPr bwMode="auto">
              <a:xfrm>
                <a:off x="3373" y="1684"/>
                <a:ext cx="70" cy="72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3" name="Line 480"/>
              <p:cNvSpPr>
                <a:spLocks noChangeShapeType="1"/>
              </p:cNvSpPr>
              <p:nvPr/>
            </p:nvSpPr>
            <p:spPr bwMode="auto">
              <a:xfrm>
                <a:off x="4528" y="1964"/>
                <a:ext cx="50" cy="91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" name="Line 481"/>
              <p:cNvSpPr>
                <a:spLocks noChangeShapeType="1"/>
              </p:cNvSpPr>
              <p:nvPr/>
            </p:nvSpPr>
            <p:spPr bwMode="auto">
              <a:xfrm flipH="1">
                <a:off x="4503" y="1223"/>
                <a:ext cx="15" cy="96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" name="Freeform 482"/>
              <p:cNvSpPr>
                <a:spLocks/>
              </p:cNvSpPr>
              <p:nvPr/>
            </p:nvSpPr>
            <p:spPr bwMode="auto">
              <a:xfrm>
                <a:off x="3428" y="1305"/>
                <a:ext cx="1068" cy="459"/>
              </a:xfrm>
              <a:custGeom>
                <a:avLst/>
                <a:gdLst>
                  <a:gd name="T0" fmla="*/ 2659 w 427"/>
                  <a:gd name="T1" fmla="*/ 8 h 172"/>
                  <a:gd name="T2" fmla="*/ 2164 w 427"/>
                  <a:gd name="T3" fmla="*/ 72 h 172"/>
                  <a:gd name="T4" fmla="*/ 1251 w 427"/>
                  <a:gd name="T5" fmla="*/ 542 h 172"/>
                  <a:gd name="T6" fmla="*/ 613 w 427"/>
                  <a:gd name="T7" fmla="*/ 891 h 172"/>
                  <a:gd name="T8" fmla="*/ 0 w 427"/>
                  <a:gd name="T9" fmla="*/ 1190 h 172"/>
                  <a:gd name="T10" fmla="*/ 33 w 427"/>
                  <a:gd name="T11" fmla="*/ 1225 h 172"/>
                  <a:gd name="T12" fmla="*/ 625 w 427"/>
                  <a:gd name="T13" fmla="*/ 934 h 172"/>
                  <a:gd name="T14" fmla="*/ 1263 w 427"/>
                  <a:gd name="T15" fmla="*/ 584 h 172"/>
                  <a:gd name="T16" fmla="*/ 2176 w 427"/>
                  <a:gd name="T17" fmla="*/ 115 h 172"/>
                  <a:gd name="T18" fmla="*/ 2659 w 427"/>
                  <a:gd name="T19" fmla="*/ 51 h 172"/>
                  <a:gd name="T20" fmla="*/ 2664 w 427"/>
                  <a:gd name="T21" fmla="*/ 51 h 172"/>
                  <a:gd name="T22" fmla="*/ 2671 w 427"/>
                  <a:gd name="T23" fmla="*/ 8 h 172"/>
                  <a:gd name="T24" fmla="*/ 2659 w 427"/>
                  <a:gd name="T25" fmla="*/ 8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7" h="172">
                    <a:moveTo>
                      <a:pt x="425" y="1"/>
                    </a:moveTo>
                    <a:cubicBezTo>
                      <a:pt x="400" y="0"/>
                      <a:pt x="373" y="3"/>
                      <a:pt x="346" y="10"/>
                    </a:cubicBezTo>
                    <a:cubicBezTo>
                      <a:pt x="304" y="22"/>
                      <a:pt x="251" y="50"/>
                      <a:pt x="200" y="76"/>
                    </a:cubicBezTo>
                    <a:cubicBezTo>
                      <a:pt x="162" y="96"/>
                      <a:pt x="127" y="114"/>
                      <a:pt x="98" y="125"/>
                    </a:cubicBezTo>
                    <a:cubicBezTo>
                      <a:pt x="54" y="141"/>
                      <a:pt x="20" y="156"/>
                      <a:pt x="0" y="167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5" y="160"/>
                      <a:pt x="60" y="145"/>
                      <a:pt x="100" y="131"/>
                    </a:cubicBezTo>
                    <a:cubicBezTo>
                      <a:pt x="129" y="120"/>
                      <a:pt x="165" y="101"/>
                      <a:pt x="202" y="82"/>
                    </a:cubicBezTo>
                    <a:cubicBezTo>
                      <a:pt x="253" y="55"/>
                      <a:pt x="306" y="27"/>
                      <a:pt x="348" y="16"/>
                    </a:cubicBezTo>
                    <a:cubicBezTo>
                      <a:pt x="374" y="9"/>
                      <a:pt x="400" y="6"/>
                      <a:pt x="425" y="7"/>
                    </a:cubicBezTo>
                    <a:cubicBezTo>
                      <a:pt x="426" y="7"/>
                      <a:pt x="426" y="7"/>
                      <a:pt x="426" y="7"/>
                    </a:cubicBezTo>
                    <a:cubicBezTo>
                      <a:pt x="427" y="1"/>
                      <a:pt x="427" y="1"/>
                      <a:pt x="427" y="1"/>
                    </a:cubicBezTo>
                    <a:cubicBezTo>
                      <a:pt x="426" y="1"/>
                      <a:pt x="426" y="1"/>
                      <a:pt x="425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" name="Freeform 483"/>
              <p:cNvSpPr>
                <a:spLocks/>
              </p:cNvSpPr>
              <p:nvPr/>
            </p:nvSpPr>
            <p:spPr bwMode="auto">
              <a:xfrm>
                <a:off x="3386" y="1751"/>
                <a:ext cx="142" cy="325"/>
              </a:xfrm>
              <a:custGeom>
                <a:avLst/>
                <a:gdLst>
                  <a:gd name="T0" fmla="*/ 87 w 57"/>
                  <a:gd name="T1" fmla="*/ 503 h 122"/>
                  <a:gd name="T2" fmla="*/ 87 w 57"/>
                  <a:gd name="T3" fmla="*/ 93 h 122"/>
                  <a:gd name="T4" fmla="*/ 130 w 57"/>
                  <a:gd name="T5" fmla="*/ 43 h 122"/>
                  <a:gd name="T6" fmla="*/ 137 w 57"/>
                  <a:gd name="T7" fmla="*/ 35 h 122"/>
                  <a:gd name="T8" fmla="*/ 105 w 57"/>
                  <a:gd name="T9" fmla="*/ 0 h 122"/>
                  <a:gd name="T10" fmla="*/ 105 w 57"/>
                  <a:gd name="T11" fmla="*/ 0 h 122"/>
                  <a:gd name="T12" fmla="*/ 50 w 57"/>
                  <a:gd name="T13" fmla="*/ 72 h 122"/>
                  <a:gd name="T14" fmla="*/ 50 w 57"/>
                  <a:gd name="T15" fmla="*/ 517 h 122"/>
                  <a:gd name="T16" fmla="*/ 311 w 57"/>
                  <a:gd name="T17" fmla="*/ 866 h 122"/>
                  <a:gd name="T18" fmla="*/ 311 w 57"/>
                  <a:gd name="T19" fmla="*/ 866 h 122"/>
                  <a:gd name="T20" fmla="*/ 311 w 57"/>
                  <a:gd name="T21" fmla="*/ 866 h 122"/>
                  <a:gd name="T22" fmla="*/ 311 w 57"/>
                  <a:gd name="T23" fmla="*/ 866 h 122"/>
                  <a:gd name="T24" fmla="*/ 329 w 57"/>
                  <a:gd name="T25" fmla="*/ 866 h 122"/>
                  <a:gd name="T26" fmla="*/ 349 w 57"/>
                  <a:gd name="T27" fmla="*/ 866 h 122"/>
                  <a:gd name="T28" fmla="*/ 349 w 57"/>
                  <a:gd name="T29" fmla="*/ 836 h 122"/>
                  <a:gd name="T30" fmla="*/ 349 w 57"/>
                  <a:gd name="T31" fmla="*/ 831 h 122"/>
                  <a:gd name="T32" fmla="*/ 354 w 57"/>
                  <a:gd name="T33" fmla="*/ 823 h 122"/>
                  <a:gd name="T34" fmla="*/ 324 w 57"/>
                  <a:gd name="T35" fmla="*/ 823 h 122"/>
                  <a:gd name="T36" fmla="*/ 87 w 57"/>
                  <a:gd name="T37" fmla="*/ 503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22">
                    <a:moveTo>
                      <a:pt x="14" y="71"/>
                    </a:moveTo>
                    <a:cubicBezTo>
                      <a:pt x="6" y="44"/>
                      <a:pt x="10" y="21"/>
                      <a:pt x="14" y="13"/>
                    </a:cubicBezTo>
                    <a:cubicBezTo>
                      <a:pt x="16" y="9"/>
                      <a:pt x="20" y="6"/>
                      <a:pt x="21" y="6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1" y="5"/>
                      <a:pt x="8" y="10"/>
                    </a:cubicBezTo>
                    <a:cubicBezTo>
                      <a:pt x="3" y="21"/>
                      <a:pt x="0" y="45"/>
                      <a:pt x="8" y="73"/>
                    </a:cubicBezTo>
                    <a:cubicBezTo>
                      <a:pt x="11" y="84"/>
                      <a:pt x="23" y="120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2"/>
                      <a:pt x="52" y="122"/>
                      <a:pt x="53" y="122"/>
                    </a:cubicBezTo>
                    <a:cubicBezTo>
                      <a:pt x="54" y="122"/>
                      <a:pt x="55" y="122"/>
                      <a:pt x="56" y="122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7"/>
                      <a:pt x="56" y="117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28" y="116"/>
                      <a:pt x="17" y="82"/>
                      <a:pt x="14" y="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" name="Freeform 484"/>
              <p:cNvSpPr>
                <a:spLocks/>
              </p:cNvSpPr>
              <p:nvPr/>
            </p:nvSpPr>
            <p:spPr bwMode="auto">
              <a:xfrm>
                <a:off x="4493" y="1308"/>
                <a:ext cx="240" cy="667"/>
              </a:xfrm>
              <a:custGeom>
                <a:avLst/>
                <a:gdLst>
                  <a:gd name="T0" fmla="*/ 525 w 96"/>
                  <a:gd name="T1" fmla="*/ 611 h 250"/>
                  <a:gd name="T2" fmla="*/ 20 w 96"/>
                  <a:gd name="T3" fmla="*/ 0 h 250"/>
                  <a:gd name="T4" fmla="*/ 8 w 96"/>
                  <a:gd name="T5" fmla="*/ 0 h 250"/>
                  <a:gd name="T6" fmla="*/ 0 w 96"/>
                  <a:gd name="T7" fmla="*/ 43 h 250"/>
                  <a:gd name="T8" fmla="*/ 0 w 96"/>
                  <a:gd name="T9" fmla="*/ 43 h 250"/>
                  <a:gd name="T10" fmla="*/ 8 w 96"/>
                  <a:gd name="T11" fmla="*/ 43 h 250"/>
                  <a:gd name="T12" fmla="*/ 20 w 96"/>
                  <a:gd name="T13" fmla="*/ 43 h 250"/>
                  <a:gd name="T14" fmla="*/ 488 w 96"/>
                  <a:gd name="T15" fmla="*/ 627 h 250"/>
                  <a:gd name="T16" fmla="*/ 395 w 96"/>
                  <a:gd name="T17" fmla="*/ 1481 h 250"/>
                  <a:gd name="T18" fmla="*/ 70 w 96"/>
                  <a:gd name="T19" fmla="*/ 1745 h 250"/>
                  <a:gd name="T20" fmla="*/ 58 w 96"/>
                  <a:gd name="T21" fmla="*/ 1745 h 250"/>
                  <a:gd name="T22" fmla="*/ 75 w 96"/>
                  <a:gd name="T23" fmla="*/ 1780 h 250"/>
                  <a:gd name="T24" fmla="*/ 525 w 96"/>
                  <a:gd name="T25" fmla="*/ 611 h 2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250">
                    <a:moveTo>
                      <a:pt x="84" y="86"/>
                    </a:moveTo>
                    <a:cubicBezTo>
                      <a:pt x="71" y="34"/>
                      <a:pt x="38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6" y="8"/>
                      <a:pt x="67" y="41"/>
                      <a:pt x="78" y="88"/>
                    </a:cubicBezTo>
                    <a:cubicBezTo>
                      <a:pt x="86" y="123"/>
                      <a:pt x="85" y="174"/>
                      <a:pt x="63" y="208"/>
                    </a:cubicBezTo>
                    <a:cubicBezTo>
                      <a:pt x="51" y="228"/>
                      <a:pt x="33" y="240"/>
                      <a:pt x="11" y="245"/>
                    </a:cubicBezTo>
                    <a:cubicBezTo>
                      <a:pt x="10" y="245"/>
                      <a:pt x="9" y="245"/>
                      <a:pt x="9" y="245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88" y="234"/>
                      <a:pt x="96" y="140"/>
                      <a:pt x="84" y="8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" name="Freeform 485"/>
              <p:cNvSpPr>
                <a:spLocks/>
              </p:cNvSpPr>
              <p:nvPr/>
            </p:nvSpPr>
            <p:spPr bwMode="auto">
              <a:xfrm>
                <a:off x="3526" y="1961"/>
                <a:ext cx="997" cy="120"/>
              </a:xfrm>
              <a:custGeom>
                <a:avLst/>
                <a:gdLst>
                  <a:gd name="T0" fmla="*/ 2474 w 399"/>
                  <a:gd name="T1" fmla="*/ 0 h 45"/>
                  <a:gd name="T2" fmla="*/ 1004 w 399"/>
                  <a:gd name="T3" fmla="*/ 213 h 45"/>
                  <a:gd name="T4" fmla="*/ 462 w 399"/>
                  <a:gd name="T5" fmla="*/ 243 h 45"/>
                  <a:gd name="T6" fmla="*/ 17 w 399"/>
                  <a:gd name="T7" fmla="*/ 264 h 45"/>
                  <a:gd name="T8" fmla="*/ 5 w 399"/>
                  <a:gd name="T9" fmla="*/ 264 h 45"/>
                  <a:gd name="T10" fmla="*/ 0 w 399"/>
                  <a:gd name="T11" fmla="*/ 307 h 45"/>
                  <a:gd name="T12" fmla="*/ 17 w 399"/>
                  <a:gd name="T13" fmla="*/ 307 h 45"/>
                  <a:gd name="T14" fmla="*/ 467 w 399"/>
                  <a:gd name="T15" fmla="*/ 285 h 45"/>
                  <a:gd name="T16" fmla="*/ 1012 w 399"/>
                  <a:gd name="T17" fmla="*/ 256 h 45"/>
                  <a:gd name="T18" fmla="*/ 2491 w 399"/>
                  <a:gd name="T19" fmla="*/ 43 h 45"/>
                  <a:gd name="T20" fmla="*/ 2491 w 399"/>
                  <a:gd name="T21" fmla="*/ 35 h 45"/>
                  <a:gd name="T22" fmla="*/ 2474 w 399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9" h="45">
                    <a:moveTo>
                      <a:pt x="396" y="0"/>
                    </a:moveTo>
                    <a:cubicBezTo>
                      <a:pt x="334" y="27"/>
                      <a:pt x="238" y="29"/>
                      <a:pt x="161" y="30"/>
                    </a:cubicBezTo>
                    <a:cubicBezTo>
                      <a:pt x="126" y="31"/>
                      <a:pt x="96" y="31"/>
                      <a:pt x="74" y="34"/>
                    </a:cubicBezTo>
                    <a:cubicBezTo>
                      <a:pt x="44" y="38"/>
                      <a:pt x="21" y="39"/>
                      <a:pt x="3" y="37"/>
                    </a:cubicBezTo>
                    <a:cubicBezTo>
                      <a:pt x="3" y="37"/>
                      <a:pt x="1" y="37"/>
                      <a:pt x="1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3" y="43"/>
                    </a:cubicBezTo>
                    <a:cubicBezTo>
                      <a:pt x="23" y="45"/>
                      <a:pt x="46" y="44"/>
                      <a:pt x="75" y="40"/>
                    </a:cubicBezTo>
                    <a:cubicBezTo>
                      <a:pt x="96" y="37"/>
                      <a:pt x="127" y="37"/>
                      <a:pt x="162" y="36"/>
                    </a:cubicBezTo>
                    <a:cubicBezTo>
                      <a:pt x="239" y="35"/>
                      <a:pt x="336" y="33"/>
                      <a:pt x="399" y="6"/>
                    </a:cubicBezTo>
                    <a:cubicBezTo>
                      <a:pt x="399" y="6"/>
                      <a:pt x="399" y="5"/>
                      <a:pt x="399" y="5"/>
                    </a:cubicBezTo>
                    <a:lnTo>
                      <a:pt x="39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9" name="Freeform 486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308 w 492"/>
                  <a:gd name="T1" fmla="*/ 1045 h 249"/>
                  <a:gd name="T2" fmla="*/ 688 w 492"/>
                  <a:gd name="T3" fmla="*/ 875 h 249"/>
                  <a:gd name="T4" fmla="*/ 1320 w 492"/>
                  <a:gd name="T5" fmla="*/ 512 h 249"/>
                  <a:gd name="T6" fmla="*/ 2208 w 492"/>
                  <a:gd name="T7" fmla="*/ 64 h 249"/>
                  <a:gd name="T8" fmla="*/ 2658 w 492"/>
                  <a:gd name="T9" fmla="*/ 0 h 249"/>
                  <a:gd name="T10" fmla="*/ 2883 w 492"/>
                  <a:gd name="T11" fmla="*/ 107 h 249"/>
                  <a:gd name="T12" fmla="*/ 3045 w 492"/>
                  <a:gd name="T13" fmla="*/ 469 h 249"/>
                  <a:gd name="T14" fmla="*/ 3075 w 492"/>
                  <a:gd name="T15" fmla="*/ 755 h 249"/>
                  <a:gd name="T16" fmla="*/ 2938 w 492"/>
                  <a:gd name="T17" fmla="*/ 1259 h 249"/>
                  <a:gd name="T18" fmla="*/ 2570 w 492"/>
                  <a:gd name="T19" fmla="*/ 1544 h 249"/>
                  <a:gd name="T20" fmla="*/ 1238 w 492"/>
                  <a:gd name="T21" fmla="*/ 1699 h 249"/>
                  <a:gd name="T22" fmla="*/ 683 w 492"/>
                  <a:gd name="T23" fmla="*/ 1728 h 249"/>
                  <a:gd name="T24" fmla="*/ 188 w 492"/>
                  <a:gd name="T25" fmla="*/ 1720 h 249"/>
                  <a:gd name="T26" fmla="*/ 75 w 492"/>
                  <a:gd name="T27" fmla="*/ 1592 h 249"/>
                  <a:gd name="T28" fmla="*/ 33 w 492"/>
                  <a:gd name="T29" fmla="*/ 1429 h 249"/>
                  <a:gd name="T30" fmla="*/ 308 w 492"/>
                  <a:gd name="T31" fmla="*/ 104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9" y="147"/>
                    </a:move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0" name="Freeform 487"/>
              <p:cNvSpPr>
                <a:spLocks/>
              </p:cNvSpPr>
              <p:nvPr/>
            </p:nvSpPr>
            <p:spPr bwMode="auto">
              <a:xfrm>
                <a:off x="3413" y="1356"/>
                <a:ext cx="1265" cy="699"/>
              </a:xfrm>
              <a:custGeom>
                <a:avLst/>
                <a:gdLst>
                  <a:gd name="T0" fmla="*/ 3133 w 506"/>
                  <a:gd name="T1" fmla="*/ 504 h 262"/>
                  <a:gd name="T2" fmla="*/ 2958 w 506"/>
                  <a:gd name="T3" fmla="*/ 120 h 262"/>
                  <a:gd name="T4" fmla="*/ 2708 w 506"/>
                  <a:gd name="T5" fmla="*/ 0 h 262"/>
                  <a:gd name="T6" fmla="*/ 2250 w 506"/>
                  <a:gd name="T7" fmla="*/ 72 h 262"/>
                  <a:gd name="T8" fmla="*/ 1350 w 506"/>
                  <a:gd name="T9" fmla="*/ 520 h 262"/>
                  <a:gd name="T10" fmla="*/ 1150 w 506"/>
                  <a:gd name="T11" fmla="*/ 640 h 262"/>
                  <a:gd name="T12" fmla="*/ 725 w 506"/>
                  <a:gd name="T13" fmla="*/ 875 h 262"/>
                  <a:gd name="T14" fmla="*/ 345 w 506"/>
                  <a:gd name="T15" fmla="*/ 1046 h 262"/>
                  <a:gd name="T16" fmla="*/ 50 w 506"/>
                  <a:gd name="T17" fmla="*/ 1481 h 262"/>
                  <a:gd name="T18" fmla="*/ 95 w 506"/>
                  <a:gd name="T19" fmla="*/ 1651 h 262"/>
                  <a:gd name="T20" fmla="*/ 225 w 506"/>
                  <a:gd name="T21" fmla="*/ 1809 h 262"/>
                  <a:gd name="T22" fmla="*/ 738 w 506"/>
                  <a:gd name="T23" fmla="*/ 1814 h 262"/>
                  <a:gd name="T24" fmla="*/ 1288 w 506"/>
                  <a:gd name="T25" fmla="*/ 1788 h 262"/>
                  <a:gd name="T26" fmla="*/ 2633 w 506"/>
                  <a:gd name="T27" fmla="*/ 1622 h 262"/>
                  <a:gd name="T28" fmla="*/ 2638 w 506"/>
                  <a:gd name="T29" fmla="*/ 1622 h 262"/>
                  <a:gd name="T30" fmla="*/ 3020 w 506"/>
                  <a:gd name="T31" fmla="*/ 1331 h 262"/>
                  <a:gd name="T32" fmla="*/ 3163 w 506"/>
                  <a:gd name="T33" fmla="*/ 798 h 262"/>
                  <a:gd name="T34" fmla="*/ 3133 w 506"/>
                  <a:gd name="T35" fmla="*/ 504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6" h="262">
                    <a:moveTo>
                      <a:pt x="501" y="71"/>
                    </a:moveTo>
                    <a:cubicBezTo>
                      <a:pt x="496" y="50"/>
                      <a:pt x="487" y="32"/>
                      <a:pt x="473" y="17"/>
                    </a:cubicBezTo>
                    <a:cubicBezTo>
                      <a:pt x="465" y="10"/>
                      <a:pt x="455" y="2"/>
                      <a:pt x="433" y="0"/>
                    </a:cubicBezTo>
                    <a:cubicBezTo>
                      <a:pt x="409" y="0"/>
                      <a:pt x="385" y="3"/>
                      <a:pt x="360" y="10"/>
                    </a:cubicBezTo>
                    <a:cubicBezTo>
                      <a:pt x="318" y="21"/>
                      <a:pt x="266" y="47"/>
                      <a:pt x="216" y="73"/>
                    </a:cubicBezTo>
                    <a:cubicBezTo>
                      <a:pt x="184" y="90"/>
                      <a:pt x="184" y="90"/>
                      <a:pt x="184" y="90"/>
                    </a:cubicBezTo>
                    <a:cubicBezTo>
                      <a:pt x="160" y="103"/>
                      <a:pt x="137" y="116"/>
                      <a:pt x="116" y="123"/>
                    </a:cubicBezTo>
                    <a:cubicBezTo>
                      <a:pt x="98" y="130"/>
                      <a:pt x="73" y="140"/>
                      <a:pt x="55" y="147"/>
                    </a:cubicBezTo>
                    <a:cubicBezTo>
                      <a:pt x="31" y="157"/>
                      <a:pt x="0" y="173"/>
                      <a:pt x="8" y="208"/>
                    </a:cubicBezTo>
                    <a:cubicBezTo>
                      <a:pt x="9" y="217"/>
                      <a:pt x="12" y="225"/>
                      <a:pt x="15" y="232"/>
                    </a:cubicBezTo>
                    <a:cubicBezTo>
                      <a:pt x="15" y="234"/>
                      <a:pt x="21" y="248"/>
                      <a:pt x="36" y="254"/>
                    </a:cubicBezTo>
                    <a:cubicBezTo>
                      <a:pt x="59" y="262"/>
                      <a:pt x="101" y="258"/>
                      <a:pt x="118" y="255"/>
                    </a:cubicBezTo>
                    <a:cubicBezTo>
                      <a:pt x="141" y="252"/>
                      <a:pt x="171" y="252"/>
                      <a:pt x="206" y="251"/>
                    </a:cubicBezTo>
                    <a:cubicBezTo>
                      <a:pt x="275" y="250"/>
                      <a:pt x="360" y="248"/>
                      <a:pt x="421" y="228"/>
                    </a:cubicBezTo>
                    <a:cubicBezTo>
                      <a:pt x="422" y="228"/>
                      <a:pt x="422" y="228"/>
                      <a:pt x="422" y="228"/>
                    </a:cubicBezTo>
                    <a:cubicBezTo>
                      <a:pt x="450" y="219"/>
                      <a:pt x="471" y="205"/>
                      <a:pt x="483" y="187"/>
                    </a:cubicBezTo>
                    <a:cubicBezTo>
                      <a:pt x="497" y="166"/>
                      <a:pt x="506" y="138"/>
                      <a:pt x="506" y="112"/>
                    </a:cubicBezTo>
                    <a:cubicBezTo>
                      <a:pt x="506" y="98"/>
                      <a:pt x="504" y="84"/>
                      <a:pt x="501" y="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1" name="Freeform 488"/>
              <p:cNvSpPr>
                <a:spLocks/>
              </p:cNvSpPr>
              <p:nvPr/>
            </p:nvSpPr>
            <p:spPr bwMode="auto">
              <a:xfrm>
                <a:off x="3111" y="1001"/>
                <a:ext cx="1955" cy="1315"/>
              </a:xfrm>
              <a:custGeom>
                <a:avLst/>
                <a:gdLst>
                  <a:gd name="T0" fmla="*/ 75 w 782"/>
                  <a:gd name="T1" fmla="*/ 2641 h 493"/>
                  <a:gd name="T2" fmla="*/ 1183 w 782"/>
                  <a:gd name="T3" fmla="*/ 3401 h 493"/>
                  <a:gd name="T4" fmla="*/ 4000 w 782"/>
                  <a:gd name="T5" fmla="*/ 3030 h 493"/>
                  <a:gd name="T6" fmla="*/ 4725 w 782"/>
                  <a:gd name="T7" fmla="*/ 1054 h 493"/>
                  <a:gd name="T8" fmla="*/ 2900 w 782"/>
                  <a:gd name="T9" fmla="*/ 213 h 493"/>
                  <a:gd name="T10" fmla="*/ 920 w 782"/>
                  <a:gd name="T11" fmla="*/ 1323 h 493"/>
                  <a:gd name="T12" fmla="*/ 75 w 782"/>
                  <a:gd name="T13" fmla="*/ 2641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493">
                    <a:moveTo>
                      <a:pt x="12" y="371"/>
                    </a:moveTo>
                    <a:cubicBezTo>
                      <a:pt x="24" y="426"/>
                      <a:pt x="73" y="493"/>
                      <a:pt x="189" y="478"/>
                    </a:cubicBezTo>
                    <a:cubicBezTo>
                      <a:pt x="288" y="465"/>
                      <a:pt x="503" y="486"/>
                      <a:pt x="640" y="426"/>
                    </a:cubicBezTo>
                    <a:cubicBezTo>
                      <a:pt x="779" y="365"/>
                      <a:pt x="782" y="228"/>
                      <a:pt x="756" y="148"/>
                    </a:cubicBezTo>
                    <a:cubicBezTo>
                      <a:pt x="708" y="2"/>
                      <a:pt x="575" y="0"/>
                      <a:pt x="464" y="30"/>
                    </a:cubicBezTo>
                    <a:cubicBezTo>
                      <a:pt x="353" y="60"/>
                      <a:pt x="241" y="151"/>
                      <a:pt x="147" y="186"/>
                    </a:cubicBezTo>
                    <a:cubicBezTo>
                      <a:pt x="7" y="237"/>
                      <a:pt x="0" y="315"/>
                      <a:pt x="12" y="3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2" name="Freeform 489"/>
              <p:cNvSpPr>
                <a:spLocks/>
              </p:cNvSpPr>
              <p:nvPr/>
            </p:nvSpPr>
            <p:spPr bwMode="auto">
              <a:xfrm>
                <a:off x="4496" y="1215"/>
                <a:ext cx="337" cy="842"/>
              </a:xfrm>
              <a:custGeom>
                <a:avLst/>
                <a:gdLst>
                  <a:gd name="T0" fmla="*/ 67 w 135"/>
                  <a:gd name="T1" fmla="*/ 2022 h 316"/>
                  <a:gd name="T2" fmla="*/ 180 w 135"/>
                  <a:gd name="T3" fmla="*/ 2244 h 316"/>
                  <a:gd name="T4" fmla="*/ 736 w 135"/>
                  <a:gd name="T5" fmla="*/ 802 h 316"/>
                  <a:gd name="T6" fmla="*/ 37 w 135"/>
                  <a:gd name="T7" fmla="*/ 0 h 316"/>
                  <a:gd name="T8" fmla="*/ 0 w 135"/>
                  <a:gd name="T9" fmla="*/ 248 h 316"/>
                  <a:gd name="T10" fmla="*/ 12 w 135"/>
                  <a:gd name="T11" fmla="*/ 248 h 316"/>
                  <a:gd name="T12" fmla="*/ 517 w 135"/>
                  <a:gd name="T13" fmla="*/ 858 h 316"/>
                  <a:gd name="T14" fmla="*/ 67 w 135"/>
                  <a:gd name="T15" fmla="*/ 2022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316">
                    <a:moveTo>
                      <a:pt x="11" y="285"/>
                    </a:moveTo>
                    <a:cubicBezTo>
                      <a:pt x="29" y="316"/>
                      <a:pt x="29" y="316"/>
                      <a:pt x="29" y="316"/>
                    </a:cubicBezTo>
                    <a:cubicBezTo>
                      <a:pt x="119" y="290"/>
                      <a:pt x="135" y="185"/>
                      <a:pt x="118" y="113"/>
                    </a:cubicBezTo>
                    <a:cubicBezTo>
                      <a:pt x="102" y="46"/>
                      <a:pt x="57" y="1"/>
                      <a:pt x="6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37" y="37"/>
                      <a:pt x="70" y="69"/>
                      <a:pt x="83" y="121"/>
                    </a:cubicBezTo>
                    <a:cubicBezTo>
                      <a:pt x="95" y="175"/>
                      <a:pt x="87" y="269"/>
                      <a:pt x="11" y="2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3" name="Freeform 490"/>
              <p:cNvSpPr>
                <a:spLocks/>
              </p:cNvSpPr>
              <p:nvPr/>
            </p:nvSpPr>
            <p:spPr bwMode="auto">
              <a:xfrm>
                <a:off x="3291" y="1687"/>
                <a:ext cx="235" cy="488"/>
              </a:xfrm>
              <a:custGeom>
                <a:avLst/>
                <a:gdLst>
                  <a:gd name="T0" fmla="*/ 570 w 94"/>
                  <a:gd name="T1" fmla="*/ 1293 h 183"/>
                  <a:gd name="T2" fmla="*/ 588 w 94"/>
                  <a:gd name="T3" fmla="*/ 1037 h 183"/>
                  <a:gd name="T4" fmla="*/ 570 w 94"/>
                  <a:gd name="T5" fmla="*/ 1037 h 183"/>
                  <a:gd name="T6" fmla="*/ 288 w 94"/>
                  <a:gd name="T7" fmla="*/ 691 h 183"/>
                  <a:gd name="T8" fmla="*/ 288 w 94"/>
                  <a:gd name="T9" fmla="*/ 243 h 183"/>
                  <a:gd name="T10" fmla="*/ 345 w 94"/>
                  <a:gd name="T11" fmla="*/ 171 h 183"/>
                  <a:gd name="T12" fmla="*/ 183 w 94"/>
                  <a:gd name="T13" fmla="*/ 0 h 183"/>
                  <a:gd name="T14" fmla="*/ 75 w 94"/>
                  <a:gd name="T15" fmla="*/ 760 h 183"/>
                  <a:gd name="T16" fmla="*/ 570 w 94"/>
                  <a:gd name="T17" fmla="*/ 1293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83">
                    <a:moveTo>
                      <a:pt x="91" y="182"/>
                    </a:moveTo>
                    <a:cubicBezTo>
                      <a:pt x="94" y="146"/>
                      <a:pt x="94" y="146"/>
                      <a:pt x="94" y="146"/>
                    </a:cubicBezTo>
                    <a:cubicBezTo>
                      <a:pt x="93" y="146"/>
                      <a:pt x="92" y="146"/>
                      <a:pt x="91" y="146"/>
                    </a:cubicBezTo>
                    <a:cubicBezTo>
                      <a:pt x="62" y="146"/>
                      <a:pt x="49" y="109"/>
                      <a:pt x="46" y="97"/>
                    </a:cubicBezTo>
                    <a:cubicBezTo>
                      <a:pt x="38" y="69"/>
                      <a:pt x="41" y="45"/>
                      <a:pt x="46" y="34"/>
                    </a:cubicBezTo>
                    <a:cubicBezTo>
                      <a:pt x="49" y="29"/>
                      <a:pt x="52" y="25"/>
                      <a:pt x="55" y="2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18"/>
                      <a:pt x="0" y="67"/>
                      <a:pt x="12" y="107"/>
                    </a:cubicBezTo>
                    <a:cubicBezTo>
                      <a:pt x="25" y="154"/>
                      <a:pt x="55" y="183"/>
                      <a:pt x="91" y="18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4" name="Freeform 491"/>
              <p:cNvSpPr>
                <a:spLocks/>
              </p:cNvSpPr>
              <p:nvPr/>
            </p:nvSpPr>
            <p:spPr bwMode="auto">
              <a:xfrm>
                <a:off x="3363" y="1209"/>
                <a:ext cx="1148" cy="544"/>
              </a:xfrm>
              <a:custGeom>
                <a:avLst/>
                <a:gdLst>
                  <a:gd name="T0" fmla="*/ 2871 w 459"/>
                  <a:gd name="T1" fmla="*/ 13 h 204"/>
                  <a:gd name="T2" fmla="*/ 2826 w 459"/>
                  <a:gd name="T3" fmla="*/ 8 h 204"/>
                  <a:gd name="T4" fmla="*/ 2271 w 459"/>
                  <a:gd name="T5" fmla="*/ 85 h 204"/>
                  <a:gd name="T6" fmla="*/ 1308 w 459"/>
                  <a:gd name="T7" fmla="*/ 568 h 204"/>
                  <a:gd name="T8" fmla="*/ 700 w 459"/>
                  <a:gd name="T9" fmla="*/ 904 h 204"/>
                  <a:gd name="T10" fmla="*/ 20 w 459"/>
                  <a:gd name="T11" fmla="*/ 1259 h 204"/>
                  <a:gd name="T12" fmla="*/ 0 w 459"/>
                  <a:gd name="T13" fmla="*/ 1272 h 204"/>
                  <a:gd name="T14" fmla="*/ 163 w 459"/>
                  <a:gd name="T15" fmla="*/ 1443 h 204"/>
                  <a:gd name="T16" fmla="*/ 163 w 459"/>
                  <a:gd name="T17" fmla="*/ 1443 h 204"/>
                  <a:gd name="T18" fmla="*/ 775 w 459"/>
                  <a:gd name="T19" fmla="*/ 1144 h 204"/>
                  <a:gd name="T20" fmla="*/ 1413 w 459"/>
                  <a:gd name="T21" fmla="*/ 797 h 204"/>
                  <a:gd name="T22" fmla="*/ 2326 w 459"/>
                  <a:gd name="T23" fmla="*/ 328 h 204"/>
                  <a:gd name="T24" fmla="*/ 2821 w 459"/>
                  <a:gd name="T25" fmla="*/ 264 h 204"/>
                  <a:gd name="T26" fmla="*/ 2834 w 459"/>
                  <a:gd name="T27" fmla="*/ 264 h 204"/>
                  <a:gd name="T28" fmla="*/ 2871 w 459"/>
                  <a:gd name="T29" fmla="*/ 13 h 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9" h="204">
                    <a:moveTo>
                      <a:pt x="459" y="2"/>
                    </a:moveTo>
                    <a:cubicBezTo>
                      <a:pt x="457" y="1"/>
                      <a:pt x="455" y="1"/>
                      <a:pt x="452" y="1"/>
                    </a:cubicBezTo>
                    <a:cubicBezTo>
                      <a:pt x="424" y="0"/>
                      <a:pt x="393" y="4"/>
                      <a:pt x="363" y="12"/>
                    </a:cubicBezTo>
                    <a:cubicBezTo>
                      <a:pt x="316" y="24"/>
                      <a:pt x="262" y="53"/>
                      <a:pt x="209" y="80"/>
                    </a:cubicBezTo>
                    <a:cubicBezTo>
                      <a:pt x="172" y="99"/>
                      <a:pt x="138" y="117"/>
                      <a:pt x="112" y="127"/>
                    </a:cubicBezTo>
                    <a:cubicBezTo>
                      <a:pt x="69" y="143"/>
                      <a:pt x="27" y="162"/>
                      <a:pt x="3" y="177"/>
                    </a:cubicBezTo>
                    <a:cubicBezTo>
                      <a:pt x="2" y="178"/>
                      <a:pt x="1" y="178"/>
                      <a:pt x="0" y="179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4"/>
                      <a:pt x="26" y="203"/>
                      <a:pt x="26" y="203"/>
                    </a:cubicBezTo>
                    <a:cubicBezTo>
                      <a:pt x="46" y="192"/>
                      <a:pt x="80" y="177"/>
                      <a:pt x="124" y="161"/>
                    </a:cubicBezTo>
                    <a:cubicBezTo>
                      <a:pt x="153" y="150"/>
                      <a:pt x="188" y="132"/>
                      <a:pt x="226" y="112"/>
                    </a:cubicBezTo>
                    <a:cubicBezTo>
                      <a:pt x="277" y="86"/>
                      <a:pt x="330" y="58"/>
                      <a:pt x="372" y="46"/>
                    </a:cubicBezTo>
                    <a:cubicBezTo>
                      <a:pt x="399" y="39"/>
                      <a:pt x="426" y="36"/>
                      <a:pt x="451" y="37"/>
                    </a:cubicBezTo>
                    <a:cubicBezTo>
                      <a:pt x="452" y="37"/>
                      <a:pt x="452" y="37"/>
                      <a:pt x="453" y="37"/>
                    </a:cubicBezTo>
                    <a:lnTo>
                      <a:pt x="45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5" name="Freeform 492"/>
              <p:cNvSpPr>
                <a:spLocks/>
              </p:cNvSpPr>
              <p:nvPr/>
            </p:nvSpPr>
            <p:spPr bwMode="auto">
              <a:xfrm>
                <a:off x="3518" y="1975"/>
                <a:ext cx="1050" cy="202"/>
              </a:xfrm>
              <a:custGeom>
                <a:avLst/>
                <a:gdLst>
                  <a:gd name="T0" fmla="*/ 2513 w 420"/>
                  <a:gd name="T1" fmla="*/ 0 h 76"/>
                  <a:gd name="T2" fmla="*/ 2513 w 420"/>
                  <a:gd name="T3" fmla="*/ 8 h 76"/>
                  <a:gd name="T4" fmla="*/ 1033 w 420"/>
                  <a:gd name="T5" fmla="*/ 218 h 76"/>
                  <a:gd name="T6" fmla="*/ 488 w 420"/>
                  <a:gd name="T7" fmla="*/ 247 h 76"/>
                  <a:gd name="T8" fmla="*/ 38 w 420"/>
                  <a:gd name="T9" fmla="*/ 268 h 76"/>
                  <a:gd name="T10" fmla="*/ 20 w 420"/>
                  <a:gd name="T11" fmla="*/ 268 h 76"/>
                  <a:gd name="T12" fmla="*/ 0 w 420"/>
                  <a:gd name="T13" fmla="*/ 524 h 76"/>
                  <a:gd name="T14" fmla="*/ 13 w 420"/>
                  <a:gd name="T15" fmla="*/ 524 h 76"/>
                  <a:gd name="T16" fmla="*/ 513 w 420"/>
                  <a:gd name="T17" fmla="*/ 502 h 76"/>
                  <a:gd name="T18" fmla="*/ 1033 w 420"/>
                  <a:gd name="T19" fmla="*/ 473 h 76"/>
                  <a:gd name="T20" fmla="*/ 2600 w 420"/>
                  <a:gd name="T21" fmla="*/ 239 h 76"/>
                  <a:gd name="T22" fmla="*/ 2625 w 420"/>
                  <a:gd name="T23" fmla="*/ 218 h 76"/>
                  <a:gd name="T24" fmla="*/ 2513 w 420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0" h="76">
                    <a:moveTo>
                      <a:pt x="402" y="0"/>
                    </a:moveTo>
                    <a:cubicBezTo>
                      <a:pt x="402" y="0"/>
                      <a:pt x="402" y="1"/>
                      <a:pt x="402" y="1"/>
                    </a:cubicBezTo>
                    <a:cubicBezTo>
                      <a:pt x="339" y="28"/>
                      <a:pt x="242" y="30"/>
                      <a:pt x="165" y="31"/>
                    </a:cubicBezTo>
                    <a:cubicBezTo>
                      <a:pt x="130" y="32"/>
                      <a:pt x="99" y="32"/>
                      <a:pt x="78" y="35"/>
                    </a:cubicBezTo>
                    <a:cubicBezTo>
                      <a:pt x="49" y="39"/>
                      <a:pt x="26" y="40"/>
                      <a:pt x="6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2" y="74"/>
                    </a:cubicBezTo>
                    <a:cubicBezTo>
                      <a:pt x="24" y="76"/>
                      <a:pt x="52" y="75"/>
                      <a:pt x="82" y="71"/>
                    </a:cubicBezTo>
                    <a:cubicBezTo>
                      <a:pt x="102" y="68"/>
                      <a:pt x="131" y="68"/>
                      <a:pt x="165" y="67"/>
                    </a:cubicBezTo>
                    <a:cubicBezTo>
                      <a:pt x="246" y="66"/>
                      <a:pt x="347" y="64"/>
                      <a:pt x="416" y="34"/>
                    </a:cubicBezTo>
                    <a:cubicBezTo>
                      <a:pt x="417" y="33"/>
                      <a:pt x="419" y="32"/>
                      <a:pt x="420" y="31"/>
                    </a:cubicBezTo>
                    <a:lnTo>
                      <a:pt x="40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6" name="Freeform 493"/>
              <p:cNvSpPr>
                <a:spLocks noEditPoints="1"/>
              </p:cNvSpPr>
              <p:nvPr/>
            </p:nvSpPr>
            <p:spPr bwMode="auto">
              <a:xfrm>
                <a:off x="3526" y="1383"/>
                <a:ext cx="1087" cy="608"/>
              </a:xfrm>
              <a:custGeom>
                <a:avLst/>
                <a:gdLst>
                  <a:gd name="T0" fmla="*/ 2067 w 435"/>
                  <a:gd name="T1" fmla="*/ 384 h 228"/>
                  <a:gd name="T2" fmla="*/ 1699 w 435"/>
                  <a:gd name="T3" fmla="*/ 512 h 228"/>
                  <a:gd name="T4" fmla="*/ 1529 w 435"/>
                  <a:gd name="T5" fmla="*/ 853 h 228"/>
                  <a:gd name="T6" fmla="*/ 1349 w 435"/>
                  <a:gd name="T7" fmla="*/ 683 h 228"/>
                  <a:gd name="T8" fmla="*/ 800 w 435"/>
                  <a:gd name="T9" fmla="*/ 875 h 228"/>
                  <a:gd name="T10" fmla="*/ 637 w 435"/>
                  <a:gd name="T11" fmla="*/ 1016 h 228"/>
                  <a:gd name="T12" fmla="*/ 417 w 435"/>
                  <a:gd name="T13" fmla="*/ 1301 h 228"/>
                  <a:gd name="T14" fmla="*/ 217 w 435"/>
                  <a:gd name="T15" fmla="*/ 1429 h 228"/>
                  <a:gd name="T16" fmla="*/ 542 w 435"/>
                  <a:gd name="T17" fmla="*/ 1379 h 228"/>
                  <a:gd name="T18" fmla="*/ 1042 w 435"/>
                  <a:gd name="T19" fmla="*/ 1395 h 228"/>
                  <a:gd name="T20" fmla="*/ 1987 w 435"/>
                  <a:gd name="T21" fmla="*/ 1336 h 228"/>
                  <a:gd name="T22" fmla="*/ 2474 w 435"/>
                  <a:gd name="T23" fmla="*/ 392 h 228"/>
                  <a:gd name="T24" fmla="*/ 1599 w 435"/>
                  <a:gd name="T25" fmla="*/ 627 h 228"/>
                  <a:gd name="T26" fmla="*/ 1237 w 435"/>
                  <a:gd name="T27" fmla="*/ 789 h 228"/>
                  <a:gd name="T28" fmla="*/ 555 w 435"/>
                  <a:gd name="T29" fmla="*/ 939 h 228"/>
                  <a:gd name="T30" fmla="*/ 562 w 435"/>
                  <a:gd name="T31" fmla="*/ 1187 h 228"/>
                  <a:gd name="T32" fmla="*/ 255 w 435"/>
                  <a:gd name="T33" fmla="*/ 1365 h 228"/>
                  <a:gd name="T34" fmla="*/ 467 w 435"/>
                  <a:gd name="T35" fmla="*/ 1309 h 228"/>
                  <a:gd name="T36" fmla="*/ 800 w 435"/>
                  <a:gd name="T37" fmla="*/ 1216 h 228"/>
                  <a:gd name="T38" fmla="*/ 880 w 435"/>
                  <a:gd name="T39" fmla="*/ 1173 h 228"/>
                  <a:gd name="T40" fmla="*/ 1017 w 435"/>
                  <a:gd name="T41" fmla="*/ 853 h 228"/>
                  <a:gd name="T42" fmla="*/ 1050 w 435"/>
                  <a:gd name="T43" fmla="*/ 952 h 228"/>
                  <a:gd name="T44" fmla="*/ 1162 w 435"/>
                  <a:gd name="T45" fmla="*/ 861 h 228"/>
                  <a:gd name="T46" fmla="*/ 1299 w 435"/>
                  <a:gd name="T47" fmla="*/ 861 h 228"/>
                  <a:gd name="T48" fmla="*/ 742 w 435"/>
                  <a:gd name="T49" fmla="*/ 1323 h 228"/>
                  <a:gd name="T50" fmla="*/ 1000 w 435"/>
                  <a:gd name="T51" fmla="*/ 1203 h 228"/>
                  <a:gd name="T52" fmla="*/ 1050 w 435"/>
                  <a:gd name="T53" fmla="*/ 1152 h 228"/>
                  <a:gd name="T54" fmla="*/ 1092 w 435"/>
                  <a:gd name="T55" fmla="*/ 1293 h 228"/>
                  <a:gd name="T56" fmla="*/ 1387 w 435"/>
                  <a:gd name="T57" fmla="*/ 888 h 228"/>
                  <a:gd name="T58" fmla="*/ 987 w 435"/>
                  <a:gd name="T59" fmla="*/ 1352 h 228"/>
                  <a:gd name="T60" fmla="*/ 1262 w 435"/>
                  <a:gd name="T61" fmla="*/ 1315 h 228"/>
                  <a:gd name="T62" fmla="*/ 1424 w 435"/>
                  <a:gd name="T63" fmla="*/ 1024 h 228"/>
                  <a:gd name="T64" fmla="*/ 1399 w 435"/>
                  <a:gd name="T65" fmla="*/ 1229 h 228"/>
                  <a:gd name="T66" fmla="*/ 1617 w 435"/>
                  <a:gd name="T67" fmla="*/ 733 h 228"/>
                  <a:gd name="T68" fmla="*/ 1537 w 435"/>
                  <a:gd name="T69" fmla="*/ 1229 h 228"/>
                  <a:gd name="T70" fmla="*/ 1112 w 435"/>
                  <a:gd name="T71" fmla="*/ 1464 h 228"/>
                  <a:gd name="T72" fmla="*/ 1637 w 435"/>
                  <a:gd name="T73" fmla="*/ 1229 h 228"/>
                  <a:gd name="T74" fmla="*/ 1992 w 435"/>
                  <a:gd name="T75" fmla="*/ 717 h 228"/>
                  <a:gd name="T76" fmla="*/ 2042 w 435"/>
                  <a:gd name="T77" fmla="*/ 653 h 228"/>
                  <a:gd name="T78" fmla="*/ 2316 w 435"/>
                  <a:gd name="T79" fmla="*/ 533 h 228"/>
                  <a:gd name="T80" fmla="*/ 2241 w 435"/>
                  <a:gd name="T81" fmla="*/ 256 h 228"/>
                  <a:gd name="T82" fmla="*/ 2336 w 435"/>
                  <a:gd name="T83" fmla="*/ 179 h 228"/>
                  <a:gd name="T84" fmla="*/ 2511 w 435"/>
                  <a:gd name="T85" fmla="*/ 541 h 228"/>
                  <a:gd name="T86" fmla="*/ 2092 w 435"/>
                  <a:gd name="T87" fmla="*/ 683 h 228"/>
                  <a:gd name="T88" fmla="*/ 1824 w 435"/>
                  <a:gd name="T89" fmla="*/ 968 h 228"/>
                  <a:gd name="T90" fmla="*/ 1874 w 435"/>
                  <a:gd name="T91" fmla="*/ 947 h 228"/>
                  <a:gd name="T92" fmla="*/ 2099 w 435"/>
                  <a:gd name="T93" fmla="*/ 989 h 228"/>
                  <a:gd name="T94" fmla="*/ 2191 w 435"/>
                  <a:gd name="T95" fmla="*/ 1016 h 228"/>
                  <a:gd name="T96" fmla="*/ 2224 w 435"/>
                  <a:gd name="T97" fmla="*/ 824 h 228"/>
                  <a:gd name="T98" fmla="*/ 2354 w 435"/>
                  <a:gd name="T99" fmla="*/ 584 h 228"/>
                  <a:gd name="T100" fmla="*/ 2454 w 435"/>
                  <a:gd name="T101" fmla="*/ 611 h 228"/>
                  <a:gd name="T102" fmla="*/ 2379 w 435"/>
                  <a:gd name="T103" fmla="*/ 896 h 228"/>
                  <a:gd name="T104" fmla="*/ 2561 w 435"/>
                  <a:gd name="T105" fmla="*/ 725 h 228"/>
                  <a:gd name="T106" fmla="*/ 2241 w 435"/>
                  <a:gd name="T107" fmla="*/ 1053 h 228"/>
                  <a:gd name="T108" fmla="*/ 2149 w 435"/>
                  <a:gd name="T109" fmla="*/ 1053 h 228"/>
                  <a:gd name="T110" fmla="*/ 2254 w 435"/>
                  <a:gd name="T111" fmla="*/ 1101 h 228"/>
                  <a:gd name="T112" fmla="*/ 2466 w 435"/>
                  <a:gd name="T113" fmla="*/ 973 h 228"/>
                  <a:gd name="T114" fmla="*/ 2524 w 435"/>
                  <a:gd name="T115" fmla="*/ 947 h 228"/>
                  <a:gd name="T116" fmla="*/ 2117 w 435"/>
                  <a:gd name="T117" fmla="*/ 1195 h 2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35" h="228">
                    <a:moveTo>
                      <a:pt x="364" y="3"/>
                    </a:moveTo>
                    <a:cubicBezTo>
                      <a:pt x="361" y="6"/>
                      <a:pt x="360" y="9"/>
                      <a:pt x="360" y="12"/>
                    </a:cubicBezTo>
                    <a:cubicBezTo>
                      <a:pt x="360" y="18"/>
                      <a:pt x="365" y="25"/>
                      <a:pt x="367" y="29"/>
                    </a:cubicBezTo>
                    <a:cubicBezTo>
                      <a:pt x="370" y="32"/>
                      <a:pt x="370" y="32"/>
                      <a:pt x="370" y="32"/>
                    </a:cubicBezTo>
                    <a:cubicBezTo>
                      <a:pt x="372" y="36"/>
                      <a:pt x="374" y="39"/>
                      <a:pt x="376" y="43"/>
                    </a:cubicBezTo>
                    <a:cubicBezTo>
                      <a:pt x="373" y="37"/>
                      <a:pt x="368" y="31"/>
                      <a:pt x="363" y="29"/>
                    </a:cubicBezTo>
                    <a:cubicBezTo>
                      <a:pt x="357" y="26"/>
                      <a:pt x="352" y="27"/>
                      <a:pt x="346" y="29"/>
                    </a:cubicBezTo>
                    <a:cubicBezTo>
                      <a:pt x="339" y="32"/>
                      <a:pt x="332" y="40"/>
                      <a:pt x="331" y="47"/>
                    </a:cubicBezTo>
                    <a:cubicBezTo>
                      <a:pt x="330" y="48"/>
                      <a:pt x="330" y="49"/>
                      <a:pt x="330" y="51"/>
                    </a:cubicBezTo>
                    <a:cubicBezTo>
                      <a:pt x="330" y="52"/>
                      <a:pt x="331" y="53"/>
                      <a:pt x="331" y="54"/>
                    </a:cubicBezTo>
                    <a:cubicBezTo>
                      <a:pt x="324" y="55"/>
                      <a:pt x="319" y="58"/>
                      <a:pt x="316" y="63"/>
                    </a:cubicBezTo>
                    <a:cubicBezTo>
                      <a:pt x="315" y="64"/>
                      <a:pt x="315" y="66"/>
                      <a:pt x="314" y="68"/>
                    </a:cubicBezTo>
                    <a:cubicBezTo>
                      <a:pt x="307" y="65"/>
                      <a:pt x="300" y="66"/>
                      <a:pt x="294" y="69"/>
                    </a:cubicBezTo>
                    <a:cubicBezTo>
                      <a:pt x="288" y="72"/>
                      <a:pt x="283" y="78"/>
                      <a:pt x="281" y="88"/>
                    </a:cubicBezTo>
                    <a:cubicBezTo>
                      <a:pt x="280" y="91"/>
                      <a:pt x="279" y="94"/>
                      <a:pt x="279" y="97"/>
                    </a:cubicBezTo>
                    <a:cubicBezTo>
                      <a:pt x="276" y="98"/>
                      <a:pt x="274" y="98"/>
                      <a:pt x="272" y="100"/>
                    </a:cubicBezTo>
                    <a:cubicBezTo>
                      <a:pt x="271" y="101"/>
                      <a:pt x="269" y="102"/>
                      <a:pt x="268" y="104"/>
                    </a:cubicBezTo>
                    <a:cubicBezTo>
                      <a:pt x="268" y="102"/>
                      <a:pt x="267" y="100"/>
                      <a:pt x="266" y="99"/>
                    </a:cubicBezTo>
                    <a:cubicBezTo>
                      <a:pt x="265" y="97"/>
                      <a:pt x="263" y="95"/>
                      <a:pt x="261" y="93"/>
                    </a:cubicBezTo>
                    <a:cubicBezTo>
                      <a:pt x="266" y="87"/>
                      <a:pt x="272" y="80"/>
                      <a:pt x="272" y="72"/>
                    </a:cubicBezTo>
                    <a:cubicBezTo>
                      <a:pt x="272" y="68"/>
                      <a:pt x="270" y="63"/>
                      <a:pt x="265" y="57"/>
                    </a:cubicBezTo>
                    <a:cubicBezTo>
                      <a:pt x="256" y="48"/>
                      <a:pt x="244" y="46"/>
                      <a:pt x="231" y="51"/>
                    </a:cubicBezTo>
                    <a:cubicBezTo>
                      <a:pt x="226" y="54"/>
                      <a:pt x="219" y="59"/>
                      <a:pt x="218" y="67"/>
                    </a:cubicBezTo>
                    <a:cubicBezTo>
                      <a:pt x="218" y="67"/>
                      <a:pt x="218" y="68"/>
                      <a:pt x="218" y="68"/>
                    </a:cubicBezTo>
                    <a:cubicBezTo>
                      <a:pt x="218" y="71"/>
                      <a:pt x="219" y="76"/>
                      <a:pt x="224" y="80"/>
                    </a:cubicBezTo>
                    <a:cubicBezTo>
                      <a:pt x="224" y="80"/>
                      <a:pt x="225" y="80"/>
                      <a:pt x="225" y="80"/>
                    </a:cubicBezTo>
                    <a:cubicBezTo>
                      <a:pt x="234" y="85"/>
                      <a:pt x="234" y="85"/>
                      <a:pt x="234" y="85"/>
                    </a:cubicBezTo>
                    <a:cubicBezTo>
                      <a:pt x="240" y="88"/>
                      <a:pt x="246" y="90"/>
                      <a:pt x="251" y="94"/>
                    </a:cubicBezTo>
                    <a:cubicBezTo>
                      <a:pt x="247" y="100"/>
                      <a:pt x="243" y="105"/>
                      <a:pt x="243" y="112"/>
                    </a:cubicBezTo>
                    <a:cubicBezTo>
                      <a:pt x="243" y="115"/>
                      <a:pt x="244" y="117"/>
                      <a:pt x="245" y="120"/>
                    </a:cubicBezTo>
                    <a:cubicBezTo>
                      <a:pt x="247" y="126"/>
                      <a:pt x="251" y="129"/>
                      <a:pt x="255" y="131"/>
                    </a:cubicBezTo>
                    <a:cubicBezTo>
                      <a:pt x="256" y="132"/>
                      <a:pt x="258" y="134"/>
                      <a:pt x="258" y="135"/>
                    </a:cubicBezTo>
                    <a:cubicBezTo>
                      <a:pt x="258" y="135"/>
                      <a:pt x="258" y="135"/>
                      <a:pt x="258" y="136"/>
                    </a:cubicBezTo>
                    <a:cubicBezTo>
                      <a:pt x="258" y="136"/>
                      <a:pt x="258" y="137"/>
                      <a:pt x="256" y="139"/>
                    </a:cubicBezTo>
                    <a:cubicBezTo>
                      <a:pt x="254" y="142"/>
                      <a:pt x="252" y="144"/>
                      <a:pt x="249" y="144"/>
                    </a:cubicBezTo>
                    <a:cubicBezTo>
                      <a:pt x="249" y="144"/>
                      <a:pt x="249" y="143"/>
                      <a:pt x="248" y="142"/>
                    </a:cubicBezTo>
                    <a:cubicBezTo>
                      <a:pt x="245" y="133"/>
                      <a:pt x="242" y="125"/>
                      <a:pt x="239" y="118"/>
                    </a:cubicBezTo>
                    <a:cubicBezTo>
                      <a:pt x="238" y="112"/>
                      <a:pt x="236" y="109"/>
                      <a:pt x="233" y="107"/>
                    </a:cubicBezTo>
                    <a:cubicBezTo>
                      <a:pt x="233" y="107"/>
                      <a:pt x="233" y="107"/>
                      <a:pt x="233" y="107"/>
                    </a:cubicBezTo>
                    <a:cubicBezTo>
                      <a:pt x="228" y="100"/>
                      <a:pt x="223" y="96"/>
                      <a:pt x="216" y="96"/>
                    </a:cubicBezTo>
                    <a:cubicBezTo>
                      <a:pt x="209" y="96"/>
                      <a:pt x="205" y="99"/>
                      <a:pt x="202" y="104"/>
                    </a:cubicBezTo>
                    <a:cubicBezTo>
                      <a:pt x="200" y="103"/>
                      <a:pt x="197" y="102"/>
                      <a:pt x="194" y="102"/>
                    </a:cubicBezTo>
                    <a:cubicBezTo>
                      <a:pt x="188" y="102"/>
                      <a:pt x="183" y="104"/>
                      <a:pt x="181" y="109"/>
                    </a:cubicBezTo>
                    <a:cubicBezTo>
                      <a:pt x="180" y="109"/>
                      <a:pt x="180" y="110"/>
                      <a:pt x="179" y="111"/>
                    </a:cubicBezTo>
                    <a:cubicBezTo>
                      <a:pt x="176" y="111"/>
                      <a:pt x="172" y="112"/>
                      <a:pt x="169" y="113"/>
                    </a:cubicBezTo>
                    <a:cubicBezTo>
                      <a:pt x="169" y="114"/>
                      <a:pt x="168" y="114"/>
                      <a:pt x="168" y="114"/>
                    </a:cubicBezTo>
                    <a:cubicBezTo>
                      <a:pt x="161" y="109"/>
                      <a:pt x="153" y="108"/>
                      <a:pt x="146" y="112"/>
                    </a:cubicBezTo>
                    <a:cubicBezTo>
                      <a:pt x="144" y="108"/>
                      <a:pt x="142" y="106"/>
                      <a:pt x="139" y="105"/>
                    </a:cubicBezTo>
                    <a:cubicBezTo>
                      <a:pt x="134" y="105"/>
                      <a:pt x="131" y="111"/>
                      <a:pt x="130" y="113"/>
                    </a:cubicBezTo>
                    <a:cubicBezTo>
                      <a:pt x="129" y="116"/>
                      <a:pt x="128" y="120"/>
                      <a:pt x="128" y="123"/>
                    </a:cubicBezTo>
                    <a:cubicBezTo>
                      <a:pt x="128" y="126"/>
                      <a:pt x="129" y="129"/>
                      <a:pt x="129" y="131"/>
                    </a:cubicBezTo>
                    <a:cubicBezTo>
                      <a:pt x="128" y="133"/>
                      <a:pt x="128" y="135"/>
                      <a:pt x="127" y="137"/>
                    </a:cubicBezTo>
                    <a:cubicBezTo>
                      <a:pt x="127" y="136"/>
                      <a:pt x="126" y="135"/>
                      <a:pt x="125" y="134"/>
                    </a:cubicBezTo>
                    <a:cubicBezTo>
                      <a:pt x="123" y="132"/>
                      <a:pt x="121" y="131"/>
                      <a:pt x="117" y="131"/>
                    </a:cubicBezTo>
                    <a:cubicBezTo>
                      <a:pt x="113" y="131"/>
                      <a:pt x="109" y="132"/>
                      <a:pt x="105" y="133"/>
                    </a:cubicBezTo>
                    <a:cubicBezTo>
                      <a:pt x="100" y="127"/>
                      <a:pt x="95" y="122"/>
                      <a:pt x="91" y="122"/>
                    </a:cubicBezTo>
                    <a:cubicBezTo>
                      <a:pt x="88" y="122"/>
                      <a:pt x="84" y="122"/>
                      <a:pt x="81" y="129"/>
                    </a:cubicBezTo>
                    <a:cubicBezTo>
                      <a:pt x="79" y="136"/>
                      <a:pt x="77" y="142"/>
                      <a:pt x="81" y="146"/>
                    </a:cubicBezTo>
                    <a:cubicBezTo>
                      <a:pt x="85" y="150"/>
                      <a:pt x="91" y="147"/>
                      <a:pt x="99" y="144"/>
                    </a:cubicBezTo>
                    <a:cubicBezTo>
                      <a:pt x="100" y="143"/>
                      <a:pt x="101" y="143"/>
                      <a:pt x="102" y="143"/>
                    </a:cubicBezTo>
                    <a:cubicBezTo>
                      <a:pt x="106" y="149"/>
                      <a:pt x="110" y="156"/>
                      <a:pt x="111" y="159"/>
                    </a:cubicBezTo>
                    <a:cubicBezTo>
                      <a:pt x="112" y="163"/>
                      <a:pt x="112" y="168"/>
                      <a:pt x="112" y="174"/>
                    </a:cubicBezTo>
                    <a:cubicBezTo>
                      <a:pt x="112" y="186"/>
                      <a:pt x="110" y="199"/>
                      <a:pt x="103" y="201"/>
                    </a:cubicBezTo>
                    <a:cubicBezTo>
                      <a:pt x="101" y="197"/>
                      <a:pt x="99" y="193"/>
                      <a:pt x="98" y="189"/>
                    </a:cubicBezTo>
                    <a:cubicBezTo>
                      <a:pt x="97" y="187"/>
                      <a:pt x="97" y="186"/>
                      <a:pt x="96" y="184"/>
                    </a:cubicBezTo>
                    <a:cubicBezTo>
                      <a:pt x="96" y="183"/>
                      <a:pt x="96" y="182"/>
                      <a:pt x="96" y="182"/>
                    </a:cubicBezTo>
                    <a:cubicBezTo>
                      <a:pt x="97" y="176"/>
                      <a:pt x="98" y="172"/>
                      <a:pt x="98" y="167"/>
                    </a:cubicBezTo>
                    <a:cubicBezTo>
                      <a:pt x="98" y="162"/>
                      <a:pt x="97" y="157"/>
                      <a:pt x="93" y="154"/>
                    </a:cubicBezTo>
                    <a:cubicBezTo>
                      <a:pt x="91" y="151"/>
                      <a:pt x="87" y="150"/>
                      <a:pt x="82" y="150"/>
                    </a:cubicBezTo>
                    <a:cubicBezTo>
                      <a:pt x="72" y="152"/>
                      <a:pt x="69" y="167"/>
                      <a:pt x="67" y="183"/>
                    </a:cubicBezTo>
                    <a:cubicBezTo>
                      <a:pt x="66" y="190"/>
                      <a:pt x="65" y="198"/>
                      <a:pt x="63" y="204"/>
                    </a:cubicBezTo>
                    <a:cubicBezTo>
                      <a:pt x="63" y="204"/>
                      <a:pt x="63" y="204"/>
                      <a:pt x="63" y="204"/>
                    </a:cubicBezTo>
                    <a:cubicBezTo>
                      <a:pt x="62" y="194"/>
                      <a:pt x="61" y="182"/>
                      <a:pt x="49" y="180"/>
                    </a:cubicBezTo>
                    <a:cubicBezTo>
                      <a:pt x="45" y="180"/>
                      <a:pt x="42" y="181"/>
                      <a:pt x="40" y="183"/>
                    </a:cubicBezTo>
                    <a:cubicBezTo>
                      <a:pt x="38" y="174"/>
                      <a:pt x="35" y="166"/>
                      <a:pt x="27" y="165"/>
                    </a:cubicBezTo>
                    <a:cubicBezTo>
                      <a:pt x="10" y="164"/>
                      <a:pt x="4" y="182"/>
                      <a:pt x="3" y="193"/>
                    </a:cubicBezTo>
                    <a:cubicBezTo>
                      <a:pt x="1" y="207"/>
                      <a:pt x="0" y="218"/>
                      <a:pt x="6" y="224"/>
                    </a:cubicBezTo>
                    <a:cubicBezTo>
                      <a:pt x="8" y="226"/>
                      <a:pt x="11" y="228"/>
                      <a:pt x="15" y="228"/>
                    </a:cubicBezTo>
                    <a:cubicBezTo>
                      <a:pt x="23" y="228"/>
                      <a:pt x="27" y="219"/>
                      <a:pt x="31" y="209"/>
                    </a:cubicBezTo>
                    <a:cubicBezTo>
                      <a:pt x="32" y="206"/>
                      <a:pt x="33" y="204"/>
                      <a:pt x="35" y="201"/>
                    </a:cubicBezTo>
                    <a:cubicBezTo>
                      <a:pt x="36" y="208"/>
                      <a:pt x="38" y="214"/>
                      <a:pt x="42" y="216"/>
                    </a:cubicBezTo>
                    <a:cubicBezTo>
                      <a:pt x="48" y="220"/>
                      <a:pt x="54" y="222"/>
                      <a:pt x="58" y="220"/>
                    </a:cubicBezTo>
                    <a:cubicBezTo>
                      <a:pt x="59" y="222"/>
                      <a:pt x="60" y="223"/>
                      <a:pt x="61" y="224"/>
                    </a:cubicBezTo>
                    <a:cubicBezTo>
                      <a:pt x="64" y="226"/>
                      <a:pt x="67" y="227"/>
                      <a:pt x="72" y="226"/>
                    </a:cubicBezTo>
                    <a:cubicBezTo>
                      <a:pt x="83" y="225"/>
                      <a:pt x="85" y="216"/>
                      <a:pt x="85" y="207"/>
                    </a:cubicBezTo>
                    <a:cubicBezTo>
                      <a:pt x="85" y="202"/>
                      <a:pt x="84" y="198"/>
                      <a:pt x="84" y="194"/>
                    </a:cubicBezTo>
                    <a:cubicBezTo>
                      <a:pt x="84" y="191"/>
                      <a:pt x="83" y="186"/>
                      <a:pt x="83" y="183"/>
                    </a:cubicBezTo>
                    <a:cubicBezTo>
                      <a:pt x="83" y="181"/>
                      <a:pt x="83" y="179"/>
                      <a:pt x="84" y="178"/>
                    </a:cubicBezTo>
                    <a:cubicBezTo>
                      <a:pt x="85" y="179"/>
                      <a:pt x="86" y="182"/>
                      <a:pt x="88" y="185"/>
                    </a:cubicBezTo>
                    <a:cubicBezTo>
                      <a:pt x="87" y="188"/>
                      <a:pt x="87" y="192"/>
                      <a:pt x="87" y="194"/>
                    </a:cubicBezTo>
                    <a:cubicBezTo>
                      <a:pt x="87" y="200"/>
                      <a:pt x="88" y="205"/>
                      <a:pt x="91" y="207"/>
                    </a:cubicBezTo>
                    <a:cubicBezTo>
                      <a:pt x="93" y="209"/>
                      <a:pt x="96" y="210"/>
                      <a:pt x="98" y="210"/>
                    </a:cubicBezTo>
                    <a:cubicBezTo>
                      <a:pt x="103" y="217"/>
                      <a:pt x="108" y="221"/>
                      <a:pt x="116" y="220"/>
                    </a:cubicBezTo>
                    <a:cubicBezTo>
                      <a:pt x="122" y="218"/>
                      <a:pt x="126" y="215"/>
                      <a:pt x="128" y="211"/>
                    </a:cubicBezTo>
                    <a:cubicBezTo>
                      <a:pt x="130" y="212"/>
                      <a:pt x="132" y="212"/>
                      <a:pt x="133" y="212"/>
                    </a:cubicBezTo>
                    <a:cubicBezTo>
                      <a:pt x="141" y="211"/>
                      <a:pt x="146" y="200"/>
                      <a:pt x="148" y="192"/>
                    </a:cubicBezTo>
                    <a:cubicBezTo>
                      <a:pt x="150" y="194"/>
                      <a:pt x="151" y="196"/>
                      <a:pt x="153" y="197"/>
                    </a:cubicBezTo>
                    <a:cubicBezTo>
                      <a:pt x="157" y="199"/>
                      <a:pt x="161" y="198"/>
                      <a:pt x="165" y="194"/>
                    </a:cubicBezTo>
                    <a:cubicBezTo>
                      <a:pt x="166" y="194"/>
                      <a:pt x="166" y="195"/>
                      <a:pt x="167" y="195"/>
                    </a:cubicBezTo>
                    <a:cubicBezTo>
                      <a:pt x="167" y="195"/>
                      <a:pt x="167" y="196"/>
                      <a:pt x="167" y="196"/>
                    </a:cubicBezTo>
                    <a:cubicBezTo>
                      <a:pt x="167" y="203"/>
                      <a:pt x="169" y="209"/>
                      <a:pt x="174" y="212"/>
                    </a:cubicBezTo>
                    <a:cubicBezTo>
                      <a:pt x="176" y="214"/>
                      <a:pt x="181" y="216"/>
                      <a:pt x="187" y="213"/>
                    </a:cubicBezTo>
                    <a:cubicBezTo>
                      <a:pt x="192" y="211"/>
                      <a:pt x="195" y="208"/>
                      <a:pt x="197" y="204"/>
                    </a:cubicBezTo>
                    <a:cubicBezTo>
                      <a:pt x="198" y="204"/>
                      <a:pt x="198" y="204"/>
                      <a:pt x="199" y="204"/>
                    </a:cubicBezTo>
                    <a:cubicBezTo>
                      <a:pt x="206" y="204"/>
                      <a:pt x="212" y="201"/>
                      <a:pt x="217" y="196"/>
                    </a:cubicBezTo>
                    <a:cubicBezTo>
                      <a:pt x="223" y="199"/>
                      <a:pt x="230" y="200"/>
                      <a:pt x="238" y="198"/>
                    </a:cubicBezTo>
                    <a:cubicBezTo>
                      <a:pt x="249" y="196"/>
                      <a:pt x="255" y="190"/>
                      <a:pt x="259" y="183"/>
                    </a:cubicBezTo>
                    <a:cubicBezTo>
                      <a:pt x="264" y="190"/>
                      <a:pt x="270" y="194"/>
                      <a:pt x="278" y="194"/>
                    </a:cubicBezTo>
                    <a:cubicBezTo>
                      <a:pt x="290" y="193"/>
                      <a:pt x="297" y="187"/>
                      <a:pt x="301" y="180"/>
                    </a:cubicBezTo>
                    <a:cubicBezTo>
                      <a:pt x="305" y="185"/>
                      <a:pt x="310" y="188"/>
                      <a:pt x="318" y="188"/>
                    </a:cubicBezTo>
                    <a:cubicBezTo>
                      <a:pt x="325" y="188"/>
                      <a:pt x="330" y="186"/>
                      <a:pt x="333" y="184"/>
                    </a:cubicBezTo>
                    <a:cubicBezTo>
                      <a:pt x="333" y="184"/>
                      <a:pt x="334" y="184"/>
                      <a:pt x="335" y="184"/>
                    </a:cubicBezTo>
                    <a:cubicBezTo>
                      <a:pt x="344" y="183"/>
                      <a:pt x="354" y="175"/>
                      <a:pt x="361" y="168"/>
                    </a:cubicBezTo>
                    <a:cubicBezTo>
                      <a:pt x="365" y="171"/>
                      <a:pt x="369" y="173"/>
                      <a:pt x="373" y="173"/>
                    </a:cubicBezTo>
                    <a:cubicBezTo>
                      <a:pt x="379" y="173"/>
                      <a:pt x="384" y="171"/>
                      <a:pt x="388" y="167"/>
                    </a:cubicBezTo>
                    <a:cubicBezTo>
                      <a:pt x="403" y="167"/>
                      <a:pt x="415" y="164"/>
                      <a:pt x="423" y="154"/>
                    </a:cubicBezTo>
                    <a:cubicBezTo>
                      <a:pt x="431" y="143"/>
                      <a:pt x="435" y="130"/>
                      <a:pt x="435" y="118"/>
                    </a:cubicBezTo>
                    <a:cubicBezTo>
                      <a:pt x="435" y="107"/>
                      <a:pt x="432" y="96"/>
                      <a:pt x="426" y="88"/>
                    </a:cubicBezTo>
                    <a:cubicBezTo>
                      <a:pt x="422" y="82"/>
                      <a:pt x="417" y="79"/>
                      <a:pt x="411" y="77"/>
                    </a:cubicBezTo>
                    <a:cubicBezTo>
                      <a:pt x="407" y="69"/>
                      <a:pt x="402" y="62"/>
                      <a:pt x="396" y="55"/>
                    </a:cubicBezTo>
                    <a:cubicBezTo>
                      <a:pt x="400" y="49"/>
                      <a:pt x="403" y="43"/>
                      <a:pt x="403" y="36"/>
                    </a:cubicBezTo>
                    <a:cubicBezTo>
                      <a:pt x="403" y="32"/>
                      <a:pt x="402" y="28"/>
                      <a:pt x="399" y="23"/>
                    </a:cubicBezTo>
                    <a:cubicBezTo>
                      <a:pt x="397" y="17"/>
                      <a:pt x="385" y="4"/>
                      <a:pt x="375" y="2"/>
                    </a:cubicBezTo>
                    <a:cubicBezTo>
                      <a:pt x="370" y="0"/>
                      <a:pt x="366" y="2"/>
                      <a:pt x="364" y="3"/>
                    </a:cubicBezTo>
                    <a:close/>
                    <a:moveTo>
                      <a:pt x="226" y="68"/>
                    </a:moveTo>
                    <a:cubicBezTo>
                      <a:pt x="226" y="68"/>
                      <a:pt x="226" y="68"/>
                      <a:pt x="226" y="68"/>
                    </a:cubicBezTo>
                    <a:cubicBezTo>
                      <a:pt x="226" y="64"/>
                      <a:pt x="231" y="60"/>
                      <a:pt x="235" y="59"/>
                    </a:cubicBezTo>
                    <a:cubicBezTo>
                      <a:pt x="244" y="54"/>
                      <a:pt x="253" y="56"/>
                      <a:pt x="260" y="63"/>
                    </a:cubicBezTo>
                    <a:cubicBezTo>
                      <a:pt x="263" y="66"/>
                      <a:pt x="264" y="69"/>
                      <a:pt x="264" y="72"/>
                    </a:cubicBezTo>
                    <a:cubicBezTo>
                      <a:pt x="264" y="77"/>
                      <a:pt x="261" y="82"/>
                      <a:pt x="256" y="88"/>
                    </a:cubicBezTo>
                    <a:cubicBezTo>
                      <a:pt x="250" y="84"/>
                      <a:pt x="244" y="81"/>
                      <a:pt x="238" y="78"/>
                    </a:cubicBezTo>
                    <a:cubicBezTo>
                      <a:pt x="238" y="78"/>
                      <a:pt x="230" y="74"/>
                      <a:pt x="229" y="74"/>
                    </a:cubicBezTo>
                    <a:cubicBezTo>
                      <a:pt x="227" y="72"/>
                      <a:pt x="226" y="70"/>
                      <a:pt x="226" y="68"/>
                    </a:cubicBezTo>
                    <a:close/>
                    <a:moveTo>
                      <a:pt x="138" y="116"/>
                    </a:moveTo>
                    <a:cubicBezTo>
                      <a:pt x="138" y="115"/>
                      <a:pt x="138" y="115"/>
                      <a:pt x="138" y="114"/>
                    </a:cubicBezTo>
                    <a:cubicBezTo>
                      <a:pt x="139" y="115"/>
                      <a:pt x="139" y="115"/>
                      <a:pt x="139" y="116"/>
                    </a:cubicBezTo>
                    <a:cubicBezTo>
                      <a:pt x="139" y="117"/>
                      <a:pt x="138" y="117"/>
                      <a:pt x="137" y="118"/>
                    </a:cubicBezTo>
                    <a:cubicBezTo>
                      <a:pt x="137" y="117"/>
                      <a:pt x="137" y="117"/>
                      <a:pt x="138" y="116"/>
                    </a:cubicBezTo>
                    <a:close/>
                    <a:moveTo>
                      <a:pt x="194" y="110"/>
                    </a:moveTo>
                    <a:cubicBezTo>
                      <a:pt x="197" y="110"/>
                      <a:pt x="198" y="111"/>
                      <a:pt x="198" y="111"/>
                    </a:cubicBezTo>
                    <a:cubicBezTo>
                      <a:pt x="198" y="111"/>
                      <a:pt x="199" y="112"/>
                      <a:pt x="199" y="113"/>
                    </a:cubicBezTo>
                    <a:cubicBezTo>
                      <a:pt x="199" y="114"/>
                      <a:pt x="198" y="115"/>
                      <a:pt x="198" y="117"/>
                    </a:cubicBezTo>
                    <a:cubicBezTo>
                      <a:pt x="194" y="115"/>
                      <a:pt x="191" y="114"/>
                      <a:pt x="187" y="113"/>
                    </a:cubicBezTo>
                    <a:cubicBezTo>
                      <a:pt x="188" y="112"/>
                      <a:pt x="190" y="110"/>
                      <a:pt x="194" y="110"/>
                    </a:cubicBezTo>
                    <a:close/>
                    <a:moveTo>
                      <a:pt x="89" y="132"/>
                    </a:moveTo>
                    <a:cubicBezTo>
                      <a:pt x="89" y="130"/>
                      <a:pt x="90" y="130"/>
                      <a:pt x="90" y="130"/>
                    </a:cubicBezTo>
                    <a:cubicBezTo>
                      <a:pt x="91" y="130"/>
                      <a:pt x="94" y="132"/>
                      <a:pt x="97" y="136"/>
                    </a:cubicBezTo>
                    <a:cubicBezTo>
                      <a:pt x="97" y="136"/>
                      <a:pt x="97" y="136"/>
                      <a:pt x="96" y="136"/>
                    </a:cubicBezTo>
                    <a:cubicBezTo>
                      <a:pt x="93" y="138"/>
                      <a:pt x="89" y="139"/>
                      <a:pt x="87" y="140"/>
                    </a:cubicBezTo>
                    <a:cubicBezTo>
                      <a:pt x="87" y="139"/>
                      <a:pt x="87" y="136"/>
                      <a:pt x="89" y="132"/>
                    </a:cubicBezTo>
                    <a:close/>
                    <a:moveTo>
                      <a:pt x="12" y="218"/>
                    </a:moveTo>
                    <a:cubicBezTo>
                      <a:pt x="8" y="214"/>
                      <a:pt x="10" y="199"/>
                      <a:pt x="10" y="194"/>
                    </a:cubicBezTo>
                    <a:cubicBezTo>
                      <a:pt x="11" y="186"/>
                      <a:pt x="16" y="173"/>
                      <a:pt x="26" y="173"/>
                    </a:cubicBezTo>
                    <a:cubicBezTo>
                      <a:pt x="30" y="173"/>
                      <a:pt x="31" y="182"/>
                      <a:pt x="33" y="189"/>
                    </a:cubicBezTo>
                    <a:cubicBezTo>
                      <a:pt x="29" y="194"/>
                      <a:pt x="26" y="200"/>
                      <a:pt x="24" y="205"/>
                    </a:cubicBezTo>
                    <a:cubicBezTo>
                      <a:pt x="22" y="211"/>
                      <a:pt x="18" y="220"/>
                      <a:pt x="15" y="220"/>
                    </a:cubicBezTo>
                    <a:cubicBezTo>
                      <a:pt x="13" y="220"/>
                      <a:pt x="12" y="219"/>
                      <a:pt x="12" y="218"/>
                    </a:cubicBezTo>
                    <a:close/>
                    <a:moveTo>
                      <a:pt x="83" y="158"/>
                    </a:moveTo>
                    <a:cubicBezTo>
                      <a:pt x="86" y="158"/>
                      <a:pt x="87" y="159"/>
                      <a:pt x="88" y="159"/>
                    </a:cubicBezTo>
                    <a:cubicBezTo>
                      <a:pt x="89" y="161"/>
                      <a:pt x="90" y="164"/>
                      <a:pt x="90" y="167"/>
                    </a:cubicBezTo>
                    <a:cubicBezTo>
                      <a:pt x="90" y="169"/>
                      <a:pt x="89" y="170"/>
                      <a:pt x="89" y="172"/>
                    </a:cubicBezTo>
                    <a:cubicBezTo>
                      <a:pt x="88" y="172"/>
                      <a:pt x="88" y="171"/>
                      <a:pt x="87" y="170"/>
                    </a:cubicBezTo>
                    <a:cubicBezTo>
                      <a:pt x="85" y="170"/>
                      <a:pt x="83" y="170"/>
                      <a:pt x="81" y="171"/>
                    </a:cubicBezTo>
                    <a:cubicBezTo>
                      <a:pt x="78" y="172"/>
                      <a:pt x="77" y="175"/>
                      <a:pt x="76" y="177"/>
                    </a:cubicBezTo>
                    <a:cubicBezTo>
                      <a:pt x="77" y="168"/>
                      <a:pt x="80" y="159"/>
                      <a:pt x="83" y="158"/>
                    </a:cubicBezTo>
                    <a:close/>
                    <a:moveTo>
                      <a:pt x="48" y="188"/>
                    </a:moveTo>
                    <a:cubicBezTo>
                      <a:pt x="53" y="189"/>
                      <a:pt x="54" y="193"/>
                      <a:pt x="55" y="204"/>
                    </a:cubicBezTo>
                    <a:cubicBezTo>
                      <a:pt x="55" y="207"/>
                      <a:pt x="55" y="210"/>
                      <a:pt x="56" y="213"/>
                    </a:cubicBezTo>
                    <a:cubicBezTo>
                      <a:pt x="53" y="213"/>
                      <a:pt x="49" y="212"/>
                      <a:pt x="47" y="210"/>
                    </a:cubicBezTo>
                    <a:cubicBezTo>
                      <a:pt x="43" y="208"/>
                      <a:pt x="42" y="199"/>
                      <a:pt x="41" y="192"/>
                    </a:cubicBezTo>
                    <a:cubicBezTo>
                      <a:pt x="43" y="189"/>
                      <a:pt x="45" y="188"/>
                      <a:pt x="48" y="188"/>
                    </a:cubicBezTo>
                    <a:close/>
                    <a:moveTo>
                      <a:pt x="75" y="184"/>
                    </a:moveTo>
                    <a:cubicBezTo>
                      <a:pt x="75" y="183"/>
                      <a:pt x="75" y="182"/>
                      <a:pt x="75" y="181"/>
                    </a:cubicBezTo>
                    <a:cubicBezTo>
                      <a:pt x="75" y="182"/>
                      <a:pt x="75" y="183"/>
                      <a:pt x="75" y="183"/>
                    </a:cubicBezTo>
                    <a:cubicBezTo>
                      <a:pt x="75" y="187"/>
                      <a:pt x="76" y="191"/>
                      <a:pt x="76" y="195"/>
                    </a:cubicBezTo>
                    <a:cubicBezTo>
                      <a:pt x="77" y="200"/>
                      <a:pt x="77" y="204"/>
                      <a:pt x="77" y="207"/>
                    </a:cubicBezTo>
                    <a:cubicBezTo>
                      <a:pt x="77" y="214"/>
                      <a:pt x="75" y="218"/>
                      <a:pt x="71" y="218"/>
                    </a:cubicBezTo>
                    <a:cubicBezTo>
                      <a:pt x="68" y="219"/>
                      <a:pt x="67" y="218"/>
                      <a:pt x="66" y="218"/>
                    </a:cubicBezTo>
                    <a:cubicBezTo>
                      <a:pt x="66" y="217"/>
                      <a:pt x="66" y="217"/>
                      <a:pt x="65" y="216"/>
                    </a:cubicBezTo>
                    <a:cubicBezTo>
                      <a:pt x="71" y="209"/>
                      <a:pt x="73" y="197"/>
                      <a:pt x="75" y="184"/>
                    </a:cubicBezTo>
                    <a:close/>
                    <a:moveTo>
                      <a:pt x="118" y="139"/>
                    </a:moveTo>
                    <a:cubicBezTo>
                      <a:pt x="119" y="139"/>
                      <a:pt x="119" y="139"/>
                      <a:pt x="119" y="139"/>
                    </a:cubicBezTo>
                    <a:cubicBezTo>
                      <a:pt x="121" y="141"/>
                      <a:pt x="122" y="145"/>
                      <a:pt x="122" y="151"/>
                    </a:cubicBezTo>
                    <a:cubicBezTo>
                      <a:pt x="122" y="157"/>
                      <a:pt x="121" y="164"/>
                      <a:pt x="120" y="170"/>
                    </a:cubicBezTo>
                    <a:cubicBezTo>
                      <a:pt x="120" y="172"/>
                      <a:pt x="120" y="173"/>
                      <a:pt x="120" y="174"/>
                    </a:cubicBezTo>
                    <a:cubicBezTo>
                      <a:pt x="120" y="174"/>
                      <a:pt x="120" y="174"/>
                      <a:pt x="120" y="174"/>
                    </a:cubicBezTo>
                    <a:cubicBezTo>
                      <a:pt x="120" y="167"/>
                      <a:pt x="119" y="161"/>
                      <a:pt x="119" y="158"/>
                    </a:cubicBezTo>
                    <a:cubicBezTo>
                      <a:pt x="118" y="155"/>
                      <a:pt x="115" y="148"/>
                      <a:pt x="110" y="140"/>
                    </a:cubicBezTo>
                    <a:cubicBezTo>
                      <a:pt x="112" y="139"/>
                      <a:pt x="115" y="139"/>
                      <a:pt x="118" y="139"/>
                    </a:cubicBezTo>
                    <a:close/>
                    <a:moveTo>
                      <a:pt x="128" y="171"/>
                    </a:moveTo>
                    <a:cubicBezTo>
                      <a:pt x="129" y="168"/>
                      <a:pt x="129" y="164"/>
                      <a:pt x="129" y="161"/>
                    </a:cubicBezTo>
                    <a:cubicBezTo>
                      <a:pt x="130" y="163"/>
                      <a:pt x="131" y="165"/>
                      <a:pt x="132" y="167"/>
                    </a:cubicBezTo>
                    <a:cubicBezTo>
                      <a:pt x="133" y="169"/>
                      <a:pt x="135" y="171"/>
                      <a:pt x="136" y="172"/>
                    </a:cubicBezTo>
                    <a:cubicBezTo>
                      <a:pt x="135" y="173"/>
                      <a:pt x="134" y="173"/>
                      <a:pt x="132" y="173"/>
                    </a:cubicBezTo>
                    <a:cubicBezTo>
                      <a:pt x="130" y="174"/>
                      <a:pt x="129" y="176"/>
                      <a:pt x="128" y="177"/>
                    </a:cubicBezTo>
                    <a:cubicBezTo>
                      <a:pt x="128" y="175"/>
                      <a:pt x="128" y="173"/>
                      <a:pt x="128" y="171"/>
                    </a:cubicBezTo>
                    <a:close/>
                    <a:moveTo>
                      <a:pt x="139" y="163"/>
                    </a:moveTo>
                    <a:cubicBezTo>
                      <a:pt x="136" y="158"/>
                      <a:pt x="134" y="153"/>
                      <a:pt x="134" y="147"/>
                    </a:cubicBezTo>
                    <a:cubicBezTo>
                      <a:pt x="135" y="148"/>
                      <a:pt x="135" y="150"/>
                      <a:pt x="136" y="151"/>
                    </a:cubicBezTo>
                    <a:cubicBezTo>
                      <a:pt x="137" y="156"/>
                      <a:pt x="139" y="160"/>
                      <a:pt x="141" y="165"/>
                    </a:cubicBezTo>
                    <a:cubicBezTo>
                      <a:pt x="140" y="164"/>
                      <a:pt x="139" y="163"/>
                      <a:pt x="139" y="163"/>
                    </a:cubicBezTo>
                    <a:close/>
                    <a:moveTo>
                      <a:pt x="142" y="124"/>
                    </a:moveTo>
                    <a:cubicBezTo>
                      <a:pt x="144" y="131"/>
                      <a:pt x="146" y="138"/>
                      <a:pt x="147" y="142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9" y="151"/>
                      <a:pt x="149" y="153"/>
                      <a:pt x="149" y="156"/>
                    </a:cubicBezTo>
                    <a:cubicBezTo>
                      <a:pt x="149" y="158"/>
                      <a:pt x="149" y="160"/>
                      <a:pt x="148" y="163"/>
                    </a:cubicBezTo>
                    <a:cubicBezTo>
                      <a:pt x="147" y="158"/>
                      <a:pt x="145" y="153"/>
                      <a:pt x="143" y="148"/>
                    </a:cubicBezTo>
                    <a:cubicBezTo>
                      <a:pt x="141" y="142"/>
                      <a:pt x="139" y="137"/>
                      <a:pt x="137" y="132"/>
                    </a:cubicBezTo>
                    <a:cubicBezTo>
                      <a:pt x="139" y="129"/>
                      <a:pt x="140" y="126"/>
                      <a:pt x="142" y="124"/>
                    </a:cubicBezTo>
                    <a:close/>
                    <a:moveTo>
                      <a:pt x="163" y="120"/>
                    </a:moveTo>
                    <a:cubicBezTo>
                      <a:pt x="161" y="124"/>
                      <a:pt x="160" y="129"/>
                      <a:pt x="160" y="134"/>
                    </a:cubicBezTo>
                    <a:cubicBezTo>
                      <a:pt x="160" y="135"/>
                      <a:pt x="160" y="137"/>
                      <a:pt x="160" y="138"/>
                    </a:cubicBezTo>
                    <a:cubicBezTo>
                      <a:pt x="160" y="141"/>
                      <a:pt x="161" y="143"/>
                      <a:pt x="162" y="146"/>
                    </a:cubicBezTo>
                    <a:cubicBezTo>
                      <a:pt x="159" y="148"/>
                      <a:pt x="158" y="150"/>
                      <a:pt x="157" y="152"/>
                    </a:cubicBezTo>
                    <a:cubicBezTo>
                      <a:pt x="157" y="150"/>
                      <a:pt x="156" y="148"/>
                      <a:pt x="156" y="146"/>
                    </a:cubicBezTo>
                    <a:cubicBezTo>
                      <a:pt x="155" y="140"/>
                      <a:pt x="155" y="140"/>
                      <a:pt x="155" y="140"/>
                    </a:cubicBezTo>
                    <a:cubicBezTo>
                      <a:pt x="153" y="131"/>
                      <a:pt x="151" y="124"/>
                      <a:pt x="149" y="119"/>
                    </a:cubicBezTo>
                    <a:cubicBezTo>
                      <a:pt x="153" y="117"/>
                      <a:pt x="158" y="117"/>
                      <a:pt x="163" y="120"/>
                    </a:cubicBezTo>
                    <a:close/>
                    <a:moveTo>
                      <a:pt x="168" y="137"/>
                    </a:moveTo>
                    <a:cubicBezTo>
                      <a:pt x="168" y="136"/>
                      <a:pt x="168" y="135"/>
                      <a:pt x="168" y="134"/>
                    </a:cubicBezTo>
                    <a:cubicBezTo>
                      <a:pt x="168" y="131"/>
                      <a:pt x="168" y="129"/>
                      <a:pt x="169" y="126"/>
                    </a:cubicBezTo>
                    <a:cubicBezTo>
                      <a:pt x="174" y="132"/>
                      <a:pt x="178" y="141"/>
                      <a:pt x="182" y="151"/>
                    </a:cubicBezTo>
                    <a:cubicBezTo>
                      <a:pt x="174" y="148"/>
                      <a:pt x="168" y="144"/>
                      <a:pt x="168" y="137"/>
                    </a:cubicBezTo>
                    <a:close/>
                    <a:moveTo>
                      <a:pt x="178" y="119"/>
                    </a:moveTo>
                    <a:cubicBezTo>
                      <a:pt x="178" y="119"/>
                      <a:pt x="178" y="119"/>
                      <a:pt x="178" y="120"/>
                    </a:cubicBezTo>
                    <a:cubicBezTo>
                      <a:pt x="178" y="122"/>
                      <a:pt x="178" y="124"/>
                      <a:pt x="179" y="126"/>
                    </a:cubicBezTo>
                    <a:cubicBezTo>
                      <a:pt x="177" y="125"/>
                      <a:pt x="176" y="123"/>
                      <a:pt x="175" y="121"/>
                    </a:cubicBezTo>
                    <a:cubicBezTo>
                      <a:pt x="175" y="121"/>
                      <a:pt x="174" y="121"/>
                      <a:pt x="174" y="120"/>
                    </a:cubicBezTo>
                    <a:cubicBezTo>
                      <a:pt x="175" y="120"/>
                      <a:pt x="176" y="119"/>
                      <a:pt x="178" y="119"/>
                    </a:cubicBezTo>
                    <a:close/>
                    <a:moveTo>
                      <a:pt x="186" y="121"/>
                    </a:moveTo>
                    <a:cubicBezTo>
                      <a:pt x="189" y="121"/>
                      <a:pt x="193" y="123"/>
                      <a:pt x="197" y="125"/>
                    </a:cubicBezTo>
                    <a:cubicBezTo>
                      <a:pt x="196" y="130"/>
                      <a:pt x="196" y="135"/>
                      <a:pt x="196" y="140"/>
                    </a:cubicBezTo>
                    <a:cubicBezTo>
                      <a:pt x="196" y="144"/>
                      <a:pt x="195" y="148"/>
                      <a:pt x="195" y="152"/>
                    </a:cubicBezTo>
                    <a:cubicBezTo>
                      <a:pt x="191" y="142"/>
                      <a:pt x="186" y="130"/>
                      <a:pt x="186" y="121"/>
                    </a:cubicBezTo>
                    <a:close/>
                    <a:moveTo>
                      <a:pt x="216" y="104"/>
                    </a:moveTo>
                    <a:cubicBezTo>
                      <a:pt x="219" y="104"/>
                      <a:pt x="221" y="105"/>
                      <a:pt x="223" y="108"/>
                    </a:cubicBezTo>
                    <a:cubicBezTo>
                      <a:pt x="222" y="109"/>
                      <a:pt x="220" y="110"/>
                      <a:pt x="219" y="111"/>
                    </a:cubicBezTo>
                    <a:cubicBezTo>
                      <a:pt x="215" y="114"/>
                      <a:pt x="214" y="119"/>
                      <a:pt x="21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2" y="124"/>
                      <a:pt x="210" y="123"/>
                      <a:pt x="208" y="121"/>
                    </a:cubicBezTo>
                    <a:cubicBezTo>
                      <a:pt x="208" y="121"/>
                      <a:pt x="208" y="120"/>
                      <a:pt x="208" y="119"/>
                    </a:cubicBezTo>
                    <a:cubicBezTo>
                      <a:pt x="208" y="117"/>
                      <a:pt x="207" y="115"/>
                      <a:pt x="207" y="113"/>
                    </a:cubicBezTo>
                    <a:cubicBezTo>
                      <a:pt x="209" y="107"/>
                      <a:pt x="211" y="104"/>
                      <a:pt x="216" y="104"/>
                    </a:cubicBezTo>
                    <a:close/>
                    <a:moveTo>
                      <a:pt x="119" y="186"/>
                    </a:moveTo>
                    <a:cubicBezTo>
                      <a:pt x="119" y="187"/>
                      <a:pt x="119" y="189"/>
                      <a:pt x="119" y="190"/>
                    </a:cubicBezTo>
                    <a:cubicBezTo>
                      <a:pt x="119" y="196"/>
                      <a:pt x="120" y="201"/>
                      <a:pt x="121" y="204"/>
                    </a:cubicBezTo>
                    <a:cubicBezTo>
                      <a:pt x="122" y="204"/>
                      <a:pt x="122" y="205"/>
                      <a:pt x="122" y="205"/>
                    </a:cubicBezTo>
                    <a:cubicBezTo>
                      <a:pt x="121" y="208"/>
                      <a:pt x="118" y="211"/>
                      <a:pt x="114" y="212"/>
                    </a:cubicBezTo>
                    <a:cubicBezTo>
                      <a:pt x="112" y="212"/>
                      <a:pt x="109" y="211"/>
                      <a:pt x="107" y="208"/>
                    </a:cubicBezTo>
                    <a:cubicBezTo>
                      <a:pt x="114" y="204"/>
                      <a:pt x="118" y="195"/>
                      <a:pt x="119" y="186"/>
                    </a:cubicBezTo>
                    <a:close/>
                    <a:moveTo>
                      <a:pt x="132" y="194"/>
                    </a:moveTo>
                    <a:cubicBezTo>
                      <a:pt x="132" y="188"/>
                      <a:pt x="133" y="182"/>
                      <a:pt x="136" y="181"/>
                    </a:cubicBezTo>
                    <a:cubicBezTo>
                      <a:pt x="137" y="180"/>
                      <a:pt x="140" y="180"/>
                      <a:pt x="143" y="182"/>
                    </a:cubicBezTo>
                    <a:cubicBezTo>
                      <a:pt x="143" y="182"/>
                      <a:pt x="143" y="182"/>
                      <a:pt x="143" y="183"/>
                    </a:cubicBezTo>
                    <a:cubicBezTo>
                      <a:pt x="141" y="192"/>
                      <a:pt x="135" y="203"/>
                      <a:pt x="132" y="204"/>
                    </a:cubicBezTo>
                    <a:cubicBezTo>
                      <a:pt x="132" y="204"/>
                      <a:pt x="131" y="204"/>
                      <a:pt x="131" y="203"/>
                    </a:cubicBezTo>
                    <a:cubicBezTo>
                      <a:pt x="131" y="200"/>
                      <a:pt x="132" y="197"/>
                      <a:pt x="132" y="194"/>
                    </a:cubicBezTo>
                    <a:close/>
                    <a:moveTo>
                      <a:pt x="156" y="167"/>
                    </a:moveTo>
                    <a:cubicBezTo>
                      <a:pt x="156" y="164"/>
                      <a:pt x="157" y="161"/>
                      <a:pt x="157" y="157"/>
                    </a:cubicBezTo>
                    <a:cubicBezTo>
                      <a:pt x="157" y="161"/>
                      <a:pt x="159" y="165"/>
                      <a:pt x="160" y="169"/>
                    </a:cubicBezTo>
                    <a:cubicBezTo>
                      <a:pt x="162" y="174"/>
                      <a:pt x="164" y="178"/>
                      <a:pt x="164" y="182"/>
                    </a:cubicBezTo>
                    <a:cubicBezTo>
                      <a:pt x="164" y="182"/>
                      <a:pt x="164" y="182"/>
                      <a:pt x="164" y="182"/>
                    </a:cubicBezTo>
                    <a:cubicBezTo>
                      <a:pt x="162" y="182"/>
                      <a:pt x="160" y="181"/>
                      <a:pt x="158" y="180"/>
                    </a:cubicBezTo>
                    <a:cubicBezTo>
                      <a:pt x="157" y="179"/>
                      <a:pt x="155" y="178"/>
                      <a:pt x="154" y="178"/>
                    </a:cubicBezTo>
                    <a:cubicBezTo>
                      <a:pt x="154" y="174"/>
                      <a:pt x="155" y="171"/>
                      <a:pt x="156" y="167"/>
                    </a:cubicBezTo>
                    <a:close/>
                    <a:moveTo>
                      <a:pt x="168" y="166"/>
                    </a:moveTo>
                    <a:cubicBezTo>
                      <a:pt x="166" y="161"/>
                      <a:pt x="165" y="158"/>
                      <a:pt x="165" y="156"/>
                    </a:cubicBezTo>
                    <a:cubicBezTo>
                      <a:pt x="165" y="154"/>
                      <a:pt x="165" y="153"/>
                      <a:pt x="166" y="153"/>
                    </a:cubicBezTo>
                    <a:cubicBezTo>
                      <a:pt x="166" y="153"/>
                      <a:pt x="167" y="152"/>
                      <a:pt x="167" y="152"/>
                    </a:cubicBezTo>
                    <a:cubicBezTo>
                      <a:pt x="168" y="154"/>
                      <a:pt x="168" y="157"/>
                      <a:pt x="168" y="162"/>
                    </a:cubicBezTo>
                    <a:cubicBezTo>
                      <a:pt x="168" y="164"/>
                      <a:pt x="168" y="166"/>
                      <a:pt x="168" y="168"/>
                    </a:cubicBezTo>
                    <a:cubicBezTo>
                      <a:pt x="168" y="167"/>
                      <a:pt x="168" y="166"/>
                      <a:pt x="168" y="166"/>
                    </a:cubicBezTo>
                    <a:close/>
                    <a:moveTo>
                      <a:pt x="175" y="182"/>
                    </a:moveTo>
                    <a:cubicBezTo>
                      <a:pt x="176" y="174"/>
                      <a:pt x="176" y="168"/>
                      <a:pt x="176" y="162"/>
                    </a:cubicBezTo>
                    <a:cubicBezTo>
                      <a:pt x="176" y="160"/>
                      <a:pt x="176" y="159"/>
                      <a:pt x="176" y="157"/>
                    </a:cubicBezTo>
                    <a:cubicBezTo>
                      <a:pt x="180" y="159"/>
                      <a:pt x="183" y="160"/>
                      <a:pt x="187" y="161"/>
                    </a:cubicBezTo>
                    <a:cubicBezTo>
                      <a:pt x="188" y="164"/>
                      <a:pt x="190" y="167"/>
                      <a:pt x="192" y="170"/>
                    </a:cubicBezTo>
                    <a:cubicBezTo>
                      <a:pt x="190" y="176"/>
                      <a:pt x="188" y="180"/>
                      <a:pt x="184" y="181"/>
                    </a:cubicBezTo>
                    <a:cubicBezTo>
                      <a:pt x="181" y="183"/>
                      <a:pt x="178" y="184"/>
                      <a:pt x="175" y="184"/>
                    </a:cubicBezTo>
                    <a:cubicBezTo>
                      <a:pt x="175" y="183"/>
                      <a:pt x="175" y="182"/>
                      <a:pt x="175" y="182"/>
                    </a:cubicBezTo>
                    <a:close/>
                    <a:moveTo>
                      <a:pt x="204" y="155"/>
                    </a:moveTo>
                    <a:cubicBezTo>
                      <a:pt x="204" y="149"/>
                      <a:pt x="205" y="143"/>
                      <a:pt x="206" y="137"/>
                    </a:cubicBezTo>
                    <a:cubicBezTo>
                      <a:pt x="206" y="135"/>
                      <a:pt x="207" y="132"/>
                      <a:pt x="207" y="130"/>
                    </a:cubicBezTo>
                    <a:cubicBezTo>
                      <a:pt x="209" y="132"/>
                      <a:pt x="212" y="134"/>
                      <a:pt x="215" y="135"/>
                    </a:cubicBezTo>
                    <a:cubicBezTo>
                      <a:pt x="215" y="138"/>
                      <a:pt x="216" y="142"/>
                      <a:pt x="217" y="145"/>
                    </a:cubicBezTo>
                    <a:cubicBezTo>
                      <a:pt x="218" y="150"/>
                      <a:pt x="219" y="157"/>
                      <a:pt x="219" y="162"/>
                    </a:cubicBezTo>
                    <a:cubicBezTo>
                      <a:pt x="219" y="163"/>
                      <a:pt x="219" y="164"/>
                      <a:pt x="219" y="165"/>
                    </a:cubicBezTo>
                    <a:cubicBezTo>
                      <a:pt x="215" y="162"/>
                      <a:pt x="210" y="160"/>
                      <a:pt x="205" y="158"/>
                    </a:cubicBezTo>
                    <a:cubicBezTo>
                      <a:pt x="205" y="157"/>
                      <a:pt x="204" y="156"/>
                      <a:pt x="204" y="155"/>
                    </a:cubicBezTo>
                    <a:close/>
                    <a:moveTo>
                      <a:pt x="222" y="125"/>
                    </a:moveTo>
                    <a:cubicBezTo>
                      <a:pt x="222" y="121"/>
                      <a:pt x="223" y="119"/>
                      <a:pt x="224" y="117"/>
                    </a:cubicBezTo>
                    <a:cubicBezTo>
                      <a:pt x="226" y="116"/>
                      <a:pt x="227" y="115"/>
                      <a:pt x="228" y="115"/>
                    </a:cubicBezTo>
                    <a:cubicBezTo>
                      <a:pt x="229" y="116"/>
                      <a:pt x="230" y="118"/>
                      <a:pt x="231" y="121"/>
                    </a:cubicBezTo>
                    <a:cubicBezTo>
                      <a:pt x="231" y="122"/>
                      <a:pt x="232" y="124"/>
                      <a:pt x="232" y="127"/>
                    </a:cubicBezTo>
                    <a:cubicBezTo>
                      <a:pt x="232" y="130"/>
                      <a:pt x="231" y="133"/>
                      <a:pt x="231" y="137"/>
                    </a:cubicBezTo>
                    <a:cubicBezTo>
                      <a:pt x="228" y="135"/>
                      <a:pt x="226" y="133"/>
                      <a:pt x="223" y="131"/>
                    </a:cubicBezTo>
                    <a:cubicBezTo>
                      <a:pt x="222" y="129"/>
                      <a:pt x="222" y="127"/>
                      <a:pt x="222" y="125"/>
                    </a:cubicBezTo>
                    <a:close/>
                    <a:moveTo>
                      <a:pt x="157" y="190"/>
                    </a:moveTo>
                    <a:cubicBezTo>
                      <a:pt x="156" y="190"/>
                      <a:pt x="156" y="189"/>
                      <a:pt x="155" y="188"/>
                    </a:cubicBezTo>
                    <a:cubicBezTo>
                      <a:pt x="156" y="189"/>
                      <a:pt x="157" y="189"/>
                      <a:pt x="158" y="190"/>
                    </a:cubicBezTo>
                    <a:cubicBezTo>
                      <a:pt x="157" y="190"/>
                      <a:pt x="157" y="190"/>
                      <a:pt x="157" y="190"/>
                    </a:cubicBezTo>
                    <a:close/>
                    <a:moveTo>
                      <a:pt x="188" y="189"/>
                    </a:moveTo>
                    <a:cubicBezTo>
                      <a:pt x="190" y="187"/>
                      <a:pt x="192" y="185"/>
                      <a:pt x="194" y="183"/>
                    </a:cubicBezTo>
                    <a:cubicBezTo>
                      <a:pt x="194" y="187"/>
                      <a:pt x="193" y="192"/>
                      <a:pt x="192" y="195"/>
                    </a:cubicBezTo>
                    <a:cubicBezTo>
                      <a:pt x="188" y="195"/>
                      <a:pt x="183" y="193"/>
                      <a:pt x="178" y="191"/>
                    </a:cubicBezTo>
                    <a:cubicBezTo>
                      <a:pt x="181" y="191"/>
                      <a:pt x="184" y="190"/>
                      <a:pt x="188" y="189"/>
                    </a:cubicBezTo>
                    <a:close/>
                    <a:moveTo>
                      <a:pt x="202" y="185"/>
                    </a:moveTo>
                    <a:cubicBezTo>
                      <a:pt x="204" y="188"/>
                      <a:pt x="207" y="190"/>
                      <a:pt x="209" y="192"/>
                    </a:cubicBezTo>
                    <a:cubicBezTo>
                      <a:pt x="207" y="194"/>
                      <a:pt x="204" y="195"/>
                      <a:pt x="200" y="196"/>
                    </a:cubicBezTo>
                    <a:cubicBezTo>
                      <a:pt x="201" y="192"/>
                      <a:pt x="202" y="189"/>
                      <a:pt x="202" y="185"/>
                    </a:cubicBezTo>
                    <a:close/>
                    <a:moveTo>
                      <a:pt x="203" y="173"/>
                    </a:moveTo>
                    <a:cubicBezTo>
                      <a:pt x="206" y="176"/>
                      <a:pt x="210" y="177"/>
                      <a:pt x="214" y="177"/>
                    </a:cubicBezTo>
                    <a:cubicBezTo>
                      <a:pt x="215" y="177"/>
                      <a:pt x="216" y="177"/>
                      <a:pt x="217" y="177"/>
                    </a:cubicBezTo>
                    <a:cubicBezTo>
                      <a:pt x="217" y="177"/>
                      <a:pt x="217" y="177"/>
                      <a:pt x="217" y="177"/>
                    </a:cubicBezTo>
                    <a:cubicBezTo>
                      <a:pt x="217" y="180"/>
                      <a:pt x="216" y="183"/>
                      <a:pt x="214" y="186"/>
                    </a:cubicBezTo>
                    <a:cubicBezTo>
                      <a:pt x="210" y="183"/>
                      <a:pt x="206" y="178"/>
                      <a:pt x="203" y="173"/>
                    </a:cubicBezTo>
                    <a:close/>
                    <a:moveTo>
                      <a:pt x="227" y="162"/>
                    </a:moveTo>
                    <a:cubicBezTo>
                      <a:pt x="227" y="156"/>
                      <a:pt x="226" y="150"/>
                      <a:pt x="224" y="143"/>
                    </a:cubicBezTo>
                    <a:cubicBezTo>
                      <a:pt x="224" y="143"/>
                      <a:pt x="224" y="142"/>
                      <a:pt x="224" y="142"/>
                    </a:cubicBezTo>
                    <a:cubicBezTo>
                      <a:pt x="225" y="142"/>
                      <a:pt x="226" y="143"/>
                      <a:pt x="228" y="144"/>
                    </a:cubicBezTo>
                    <a:cubicBezTo>
                      <a:pt x="230" y="146"/>
                      <a:pt x="230" y="146"/>
                      <a:pt x="230" y="146"/>
                    </a:cubicBezTo>
                    <a:cubicBezTo>
                      <a:pt x="230" y="146"/>
                      <a:pt x="230" y="146"/>
                      <a:pt x="231" y="146"/>
                    </a:cubicBezTo>
                    <a:cubicBezTo>
                      <a:pt x="230" y="152"/>
                      <a:pt x="230" y="158"/>
                      <a:pt x="230" y="162"/>
                    </a:cubicBezTo>
                    <a:cubicBezTo>
                      <a:pt x="230" y="168"/>
                      <a:pt x="231" y="172"/>
                      <a:pt x="232" y="174"/>
                    </a:cubicBezTo>
                    <a:cubicBezTo>
                      <a:pt x="236" y="179"/>
                      <a:pt x="241" y="181"/>
                      <a:pt x="246" y="181"/>
                    </a:cubicBezTo>
                    <a:cubicBezTo>
                      <a:pt x="248" y="181"/>
                      <a:pt x="250" y="181"/>
                      <a:pt x="252" y="180"/>
                    </a:cubicBezTo>
                    <a:cubicBezTo>
                      <a:pt x="249" y="185"/>
                      <a:pt x="244" y="189"/>
                      <a:pt x="236" y="190"/>
                    </a:cubicBezTo>
                    <a:cubicBezTo>
                      <a:pt x="231" y="192"/>
                      <a:pt x="226" y="191"/>
                      <a:pt x="221" y="189"/>
                    </a:cubicBezTo>
                    <a:cubicBezTo>
                      <a:pt x="224" y="185"/>
                      <a:pt x="225" y="181"/>
                      <a:pt x="225" y="177"/>
                    </a:cubicBezTo>
                    <a:cubicBezTo>
                      <a:pt x="225" y="176"/>
                      <a:pt x="224" y="174"/>
                      <a:pt x="224" y="173"/>
                    </a:cubicBezTo>
                    <a:cubicBezTo>
                      <a:pt x="226" y="170"/>
                      <a:pt x="227" y="166"/>
                      <a:pt x="227" y="162"/>
                    </a:cubicBezTo>
                    <a:close/>
                    <a:moveTo>
                      <a:pt x="239" y="139"/>
                    </a:moveTo>
                    <a:cubicBezTo>
                      <a:pt x="239" y="140"/>
                      <a:pt x="240" y="142"/>
                      <a:pt x="240" y="143"/>
                    </a:cubicBezTo>
                    <a:cubicBezTo>
                      <a:pt x="240" y="142"/>
                      <a:pt x="239" y="142"/>
                      <a:pt x="239" y="142"/>
                    </a:cubicBezTo>
                    <a:cubicBezTo>
                      <a:pt x="239" y="141"/>
                      <a:pt x="239" y="140"/>
                      <a:pt x="239" y="139"/>
                    </a:cubicBezTo>
                    <a:close/>
                    <a:moveTo>
                      <a:pt x="259" y="125"/>
                    </a:moveTo>
                    <a:cubicBezTo>
                      <a:pt x="256" y="123"/>
                      <a:pt x="254" y="121"/>
                      <a:pt x="252" y="117"/>
                    </a:cubicBezTo>
                    <a:cubicBezTo>
                      <a:pt x="252" y="115"/>
                      <a:pt x="251" y="114"/>
                      <a:pt x="251" y="112"/>
                    </a:cubicBezTo>
                    <a:cubicBezTo>
                      <a:pt x="251" y="108"/>
                      <a:pt x="254" y="104"/>
                      <a:pt x="257" y="100"/>
                    </a:cubicBezTo>
                    <a:cubicBezTo>
                      <a:pt x="257" y="101"/>
                      <a:pt x="258" y="102"/>
                      <a:pt x="259" y="103"/>
                    </a:cubicBezTo>
                    <a:cubicBezTo>
                      <a:pt x="261" y="106"/>
                      <a:pt x="262" y="110"/>
                      <a:pt x="263" y="114"/>
                    </a:cubicBezTo>
                    <a:cubicBezTo>
                      <a:pt x="262" y="118"/>
                      <a:pt x="261" y="121"/>
                      <a:pt x="260" y="125"/>
                    </a:cubicBezTo>
                    <a:cubicBezTo>
                      <a:pt x="260" y="125"/>
                      <a:pt x="260" y="125"/>
                      <a:pt x="259" y="125"/>
                    </a:cubicBezTo>
                    <a:close/>
                    <a:moveTo>
                      <a:pt x="246" y="173"/>
                    </a:moveTo>
                    <a:cubicBezTo>
                      <a:pt x="243" y="173"/>
                      <a:pt x="241" y="172"/>
                      <a:pt x="239" y="169"/>
                    </a:cubicBezTo>
                    <a:cubicBezTo>
                      <a:pt x="238" y="168"/>
                      <a:pt x="238" y="166"/>
                      <a:pt x="238" y="162"/>
                    </a:cubicBezTo>
                    <a:cubicBezTo>
                      <a:pt x="238" y="159"/>
                      <a:pt x="238" y="155"/>
                      <a:pt x="238" y="151"/>
                    </a:cubicBezTo>
                    <a:cubicBezTo>
                      <a:pt x="240" y="152"/>
                      <a:pt x="242" y="152"/>
                      <a:pt x="244" y="153"/>
                    </a:cubicBezTo>
                    <a:cubicBezTo>
                      <a:pt x="246" y="159"/>
                      <a:pt x="249" y="165"/>
                      <a:pt x="252" y="171"/>
                    </a:cubicBezTo>
                    <a:cubicBezTo>
                      <a:pt x="250" y="172"/>
                      <a:pt x="248" y="173"/>
                      <a:pt x="246" y="173"/>
                    </a:cubicBezTo>
                    <a:close/>
                    <a:moveTo>
                      <a:pt x="257" y="150"/>
                    </a:moveTo>
                    <a:cubicBezTo>
                      <a:pt x="257" y="153"/>
                      <a:pt x="256" y="156"/>
                      <a:pt x="256" y="156"/>
                    </a:cubicBezTo>
                    <a:cubicBezTo>
                      <a:pt x="256" y="158"/>
                      <a:pt x="256" y="159"/>
                      <a:pt x="256" y="161"/>
                    </a:cubicBezTo>
                    <a:cubicBezTo>
                      <a:pt x="255" y="158"/>
                      <a:pt x="254" y="155"/>
                      <a:pt x="252" y="152"/>
                    </a:cubicBezTo>
                    <a:cubicBezTo>
                      <a:pt x="254" y="152"/>
                      <a:pt x="255" y="151"/>
                      <a:pt x="257" y="150"/>
                    </a:cubicBezTo>
                    <a:close/>
                    <a:moveTo>
                      <a:pt x="178" y="206"/>
                    </a:moveTo>
                    <a:cubicBezTo>
                      <a:pt x="177" y="205"/>
                      <a:pt x="176" y="202"/>
                      <a:pt x="175" y="199"/>
                    </a:cubicBezTo>
                    <a:cubicBezTo>
                      <a:pt x="179" y="201"/>
                      <a:pt x="184" y="202"/>
                      <a:pt x="188" y="203"/>
                    </a:cubicBezTo>
                    <a:cubicBezTo>
                      <a:pt x="187" y="204"/>
                      <a:pt x="186" y="205"/>
                      <a:pt x="184" y="206"/>
                    </a:cubicBezTo>
                    <a:cubicBezTo>
                      <a:pt x="182" y="207"/>
                      <a:pt x="180" y="207"/>
                      <a:pt x="178" y="206"/>
                    </a:cubicBezTo>
                    <a:close/>
                    <a:moveTo>
                      <a:pt x="277" y="106"/>
                    </a:moveTo>
                    <a:cubicBezTo>
                      <a:pt x="278" y="106"/>
                      <a:pt x="278" y="106"/>
                      <a:pt x="279" y="106"/>
                    </a:cubicBezTo>
                    <a:cubicBezTo>
                      <a:pt x="280" y="115"/>
                      <a:pt x="285" y="121"/>
                      <a:pt x="291" y="126"/>
                    </a:cubicBezTo>
                    <a:cubicBezTo>
                      <a:pt x="291" y="127"/>
                      <a:pt x="291" y="127"/>
                      <a:pt x="291" y="128"/>
                    </a:cubicBezTo>
                    <a:cubicBezTo>
                      <a:pt x="291" y="128"/>
                      <a:pt x="291" y="128"/>
                      <a:pt x="290" y="128"/>
                    </a:cubicBezTo>
                    <a:cubicBezTo>
                      <a:pt x="278" y="133"/>
                      <a:pt x="274" y="142"/>
                      <a:pt x="274" y="150"/>
                    </a:cubicBezTo>
                    <a:cubicBezTo>
                      <a:pt x="274" y="152"/>
                      <a:pt x="275" y="155"/>
                      <a:pt x="275" y="157"/>
                    </a:cubicBezTo>
                    <a:cubicBezTo>
                      <a:pt x="278" y="165"/>
                      <a:pt x="284" y="173"/>
                      <a:pt x="293" y="177"/>
                    </a:cubicBezTo>
                    <a:cubicBezTo>
                      <a:pt x="290" y="182"/>
                      <a:pt x="286" y="185"/>
                      <a:pt x="278" y="186"/>
                    </a:cubicBezTo>
                    <a:cubicBezTo>
                      <a:pt x="272" y="186"/>
                      <a:pt x="267" y="181"/>
                      <a:pt x="262" y="173"/>
                    </a:cubicBezTo>
                    <a:cubicBezTo>
                      <a:pt x="262" y="173"/>
                      <a:pt x="262" y="173"/>
                      <a:pt x="262" y="173"/>
                    </a:cubicBezTo>
                    <a:cubicBezTo>
                      <a:pt x="262" y="173"/>
                      <a:pt x="263" y="173"/>
                      <a:pt x="263" y="173"/>
                    </a:cubicBezTo>
                    <a:cubicBezTo>
                      <a:pt x="270" y="164"/>
                      <a:pt x="274" y="149"/>
                      <a:pt x="274" y="134"/>
                    </a:cubicBezTo>
                    <a:cubicBezTo>
                      <a:pt x="274" y="128"/>
                      <a:pt x="273" y="121"/>
                      <a:pt x="272" y="115"/>
                    </a:cubicBezTo>
                    <a:cubicBezTo>
                      <a:pt x="273" y="111"/>
                      <a:pt x="275" y="108"/>
                      <a:pt x="277" y="106"/>
                    </a:cubicBezTo>
                    <a:close/>
                    <a:moveTo>
                      <a:pt x="288" y="90"/>
                    </a:moveTo>
                    <a:cubicBezTo>
                      <a:pt x="290" y="83"/>
                      <a:pt x="293" y="78"/>
                      <a:pt x="298" y="76"/>
                    </a:cubicBezTo>
                    <a:cubicBezTo>
                      <a:pt x="302" y="74"/>
                      <a:pt x="307" y="74"/>
                      <a:pt x="313" y="76"/>
                    </a:cubicBezTo>
                    <a:cubicBezTo>
                      <a:pt x="313" y="76"/>
                      <a:pt x="313" y="76"/>
                      <a:pt x="313" y="76"/>
                    </a:cubicBezTo>
                    <a:cubicBezTo>
                      <a:pt x="313" y="85"/>
                      <a:pt x="316" y="94"/>
                      <a:pt x="319" y="101"/>
                    </a:cubicBezTo>
                    <a:cubicBezTo>
                      <a:pt x="316" y="106"/>
                      <a:pt x="315" y="111"/>
                      <a:pt x="315" y="116"/>
                    </a:cubicBezTo>
                    <a:cubicBezTo>
                      <a:pt x="315" y="117"/>
                      <a:pt x="315" y="119"/>
                      <a:pt x="315" y="121"/>
                    </a:cubicBezTo>
                    <a:cubicBezTo>
                      <a:pt x="315" y="121"/>
                      <a:pt x="314" y="121"/>
                      <a:pt x="314" y="121"/>
                    </a:cubicBezTo>
                    <a:cubicBezTo>
                      <a:pt x="310" y="122"/>
                      <a:pt x="306" y="123"/>
                      <a:pt x="302" y="124"/>
                    </a:cubicBezTo>
                    <a:cubicBezTo>
                      <a:pt x="301" y="123"/>
                      <a:pt x="300" y="123"/>
                      <a:pt x="299" y="122"/>
                    </a:cubicBezTo>
                    <a:cubicBezTo>
                      <a:pt x="298" y="111"/>
                      <a:pt x="295" y="102"/>
                      <a:pt x="287" y="98"/>
                    </a:cubicBezTo>
                    <a:cubicBezTo>
                      <a:pt x="287" y="96"/>
                      <a:pt x="287" y="93"/>
                      <a:pt x="288" y="90"/>
                    </a:cubicBezTo>
                    <a:close/>
                    <a:moveTo>
                      <a:pt x="321" y="80"/>
                    </a:moveTo>
                    <a:cubicBezTo>
                      <a:pt x="325" y="82"/>
                      <a:pt x="327" y="85"/>
                      <a:pt x="330" y="89"/>
                    </a:cubicBezTo>
                    <a:cubicBezTo>
                      <a:pt x="329" y="90"/>
                      <a:pt x="328" y="91"/>
                      <a:pt x="327" y="92"/>
                    </a:cubicBezTo>
                    <a:cubicBezTo>
                      <a:pt x="327" y="93"/>
                      <a:pt x="326" y="93"/>
                      <a:pt x="326" y="93"/>
                    </a:cubicBezTo>
                    <a:cubicBezTo>
                      <a:pt x="326" y="93"/>
                      <a:pt x="325" y="94"/>
                      <a:pt x="325" y="94"/>
                    </a:cubicBezTo>
                    <a:cubicBezTo>
                      <a:pt x="323" y="89"/>
                      <a:pt x="322" y="84"/>
                      <a:pt x="321" y="80"/>
                    </a:cubicBezTo>
                    <a:close/>
                    <a:moveTo>
                      <a:pt x="323" y="67"/>
                    </a:moveTo>
                    <a:cubicBezTo>
                      <a:pt x="325" y="64"/>
                      <a:pt x="329" y="62"/>
                      <a:pt x="334" y="61"/>
                    </a:cubicBezTo>
                    <a:cubicBezTo>
                      <a:pt x="334" y="61"/>
                      <a:pt x="334" y="61"/>
                      <a:pt x="334" y="61"/>
                    </a:cubicBezTo>
                    <a:cubicBezTo>
                      <a:pt x="339" y="67"/>
                      <a:pt x="350" y="68"/>
                      <a:pt x="361" y="68"/>
                    </a:cubicBezTo>
                    <a:cubicBezTo>
                      <a:pt x="362" y="69"/>
                      <a:pt x="364" y="69"/>
                      <a:pt x="365" y="69"/>
                    </a:cubicBezTo>
                    <a:cubicBezTo>
                      <a:pt x="367" y="70"/>
                      <a:pt x="368" y="71"/>
                      <a:pt x="369" y="72"/>
                    </a:cubicBezTo>
                    <a:cubicBezTo>
                      <a:pt x="370" y="73"/>
                      <a:pt x="371" y="74"/>
                      <a:pt x="371" y="75"/>
                    </a:cubicBezTo>
                    <a:cubicBezTo>
                      <a:pt x="368" y="80"/>
                      <a:pt x="366" y="85"/>
                      <a:pt x="366" y="92"/>
                    </a:cubicBezTo>
                    <a:cubicBezTo>
                      <a:pt x="366" y="93"/>
                      <a:pt x="367" y="94"/>
                      <a:pt x="367" y="95"/>
                    </a:cubicBezTo>
                    <a:cubicBezTo>
                      <a:pt x="360" y="88"/>
                      <a:pt x="350" y="84"/>
                      <a:pt x="342" y="84"/>
                    </a:cubicBezTo>
                    <a:cubicBezTo>
                      <a:pt x="340" y="84"/>
                      <a:pt x="339" y="85"/>
                      <a:pt x="337" y="85"/>
                    </a:cubicBezTo>
                    <a:cubicBezTo>
                      <a:pt x="333" y="79"/>
                      <a:pt x="328" y="74"/>
                      <a:pt x="321" y="71"/>
                    </a:cubicBezTo>
                    <a:cubicBezTo>
                      <a:pt x="322" y="69"/>
                      <a:pt x="322" y="68"/>
                      <a:pt x="323" y="67"/>
                    </a:cubicBezTo>
                    <a:close/>
                    <a:moveTo>
                      <a:pt x="338" y="51"/>
                    </a:moveTo>
                    <a:cubicBezTo>
                      <a:pt x="338" y="50"/>
                      <a:pt x="338" y="49"/>
                      <a:pt x="338" y="49"/>
                    </a:cubicBezTo>
                    <a:cubicBezTo>
                      <a:pt x="340" y="44"/>
                      <a:pt x="344" y="39"/>
                      <a:pt x="349" y="36"/>
                    </a:cubicBezTo>
                    <a:cubicBezTo>
                      <a:pt x="353" y="35"/>
                      <a:pt x="356" y="35"/>
                      <a:pt x="359" y="36"/>
                    </a:cubicBezTo>
                    <a:cubicBezTo>
                      <a:pt x="367" y="40"/>
                      <a:pt x="372" y="51"/>
                      <a:pt x="377" y="63"/>
                    </a:cubicBezTo>
                    <a:cubicBezTo>
                      <a:pt x="374" y="62"/>
                      <a:pt x="371" y="61"/>
                      <a:pt x="368" y="61"/>
                    </a:cubicBezTo>
                    <a:cubicBezTo>
                      <a:pt x="360" y="56"/>
                      <a:pt x="349" y="53"/>
                      <a:pt x="339" y="53"/>
                    </a:cubicBezTo>
                    <a:cubicBezTo>
                      <a:pt x="338" y="52"/>
                      <a:pt x="338" y="51"/>
                      <a:pt x="338" y="51"/>
                    </a:cubicBezTo>
                    <a:close/>
                    <a:moveTo>
                      <a:pt x="377" y="43"/>
                    </a:moveTo>
                    <a:cubicBezTo>
                      <a:pt x="380" y="47"/>
                      <a:pt x="383" y="51"/>
                      <a:pt x="386" y="55"/>
                    </a:cubicBezTo>
                    <a:cubicBezTo>
                      <a:pt x="385" y="56"/>
                      <a:pt x="384" y="57"/>
                      <a:pt x="384" y="58"/>
                    </a:cubicBezTo>
                    <a:cubicBezTo>
                      <a:pt x="382" y="53"/>
                      <a:pt x="379" y="48"/>
                      <a:pt x="377" y="43"/>
                    </a:cubicBezTo>
                    <a:close/>
                    <a:moveTo>
                      <a:pt x="377" y="29"/>
                    </a:moveTo>
                    <a:cubicBezTo>
                      <a:pt x="374" y="25"/>
                      <a:pt x="374" y="25"/>
                      <a:pt x="374" y="25"/>
                    </a:cubicBezTo>
                    <a:cubicBezTo>
                      <a:pt x="372" y="21"/>
                      <a:pt x="368" y="15"/>
                      <a:pt x="368" y="12"/>
                    </a:cubicBezTo>
                    <a:cubicBezTo>
                      <a:pt x="368" y="11"/>
                      <a:pt x="368" y="10"/>
                      <a:pt x="369" y="10"/>
                    </a:cubicBezTo>
                    <a:cubicBezTo>
                      <a:pt x="369" y="9"/>
                      <a:pt x="371" y="9"/>
                      <a:pt x="373" y="9"/>
                    </a:cubicBezTo>
                    <a:cubicBezTo>
                      <a:pt x="380" y="11"/>
                      <a:pt x="390" y="22"/>
                      <a:pt x="392" y="26"/>
                    </a:cubicBezTo>
                    <a:cubicBezTo>
                      <a:pt x="394" y="30"/>
                      <a:pt x="395" y="33"/>
                      <a:pt x="395" y="36"/>
                    </a:cubicBezTo>
                    <a:cubicBezTo>
                      <a:pt x="395" y="41"/>
                      <a:pt x="393" y="45"/>
                      <a:pt x="391" y="48"/>
                    </a:cubicBezTo>
                    <a:cubicBezTo>
                      <a:pt x="385" y="42"/>
                      <a:pt x="380" y="35"/>
                      <a:pt x="377" y="29"/>
                    </a:cubicBezTo>
                    <a:close/>
                    <a:moveTo>
                      <a:pt x="388" y="66"/>
                    </a:moveTo>
                    <a:cubicBezTo>
                      <a:pt x="389" y="64"/>
                      <a:pt x="390" y="63"/>
                      <a:pt x="391" y="62"/>
                    </a:cubicBezTo>
                    <a:cubicBezTo>
                      <a:pt x="395" y="67"/>
                      <a:pt x="399" y="71"/>
                      <a:pt x="402" y="76"/>
                    </a:cubicBezTo>
                    <a:cubicBezTo>
                      <a:pt x="400" y="77"/>
                      <a:pt x="399" y="77"/>
                      <a:pt x="397" y="77"/>
                    </a:cubicBezTo>
                    <a:cubicBezTo>
                      <a:pt x="394" y="74"/>
                      <a:pt x="391" y="71"/>
                      <a:pt x="387" y="68"/>
                    </a:cubicBezTo>
                    <a:cubicBezTo>
                      <a:pt x="387" y="68"/>
                      <a:pt x="387" y="67"/>
                      <a:pt x="387" y="67"/>
                    </a:cubicBezTo>
                    <a:cubicBezTo>
                      <a:pt x="387" y="67"/>
                      <a:pt x="388" y="66"/>
                      <a:pt x="388" y="66"/>
                    </a:cubicBezTo>
                    <a:close/>
                    <a:moveTo>
                      <a:pt x="323" y="116"/>
                    </a:moveTo>
                    <a:cubicBezTo>
                      <a:pt x="323" y="115"/>
                      <a:pt x="323" y="114"/>
                      <a:pt x="323" y="113"/>
                    </a:cubicBezTo>
                    <a:cubicBezTo>
                      <a:pt x="324" y="115"/>
                      <a:pt x="324" y="117"/>
                      <a:pt x="325" y="119"/>
                    </a:cubicBezTo>
                    <a:cubicBezTo>
                      <a:pt x="324" y="119"/>
                      <a:pt x="324" y="119"/>
                      <a:pt x="323" y="119"/>
                    </a:cubicBezTo>
                    <a:cubicBezTo>
                      <a:pt x="323" y="118"/>
                      <a:pt x="323" y="117"/>
                      <a:pt x="323" y="116"/>
                    </a:cubicBezTo>
                    <a:close/>
                    <a:moveTo>
                      <a:pt x="335" y="96"/>
                    </a:moveTo>
                    <a:cubicBezTo>
                      <a:pt x="336" y="98"/>
                      <a:pt x="337" y="101"/>
                      <a:pt x="338" y="103"/>
                    </a:cubicBezTo>
                    <a:cubicBezTo>
                      <a:pt x="339" y="105"/>
                      <a:pt x="340" y="106"/>
                      <a:pt x="341" y="108"/>
                    </a:cubicBezTo>
                    <a:cubicBezTo>
                      <a:pt x="339" y="110"/>
                      <a:pt x="337" y="112"/>
                      <a:pt x="335" y="113"/>
                    </a:cubicBezTo>
                    <a:cubicBezTo>
                      <a:pt x="333" y="111"/>
                      <a:pt x="332" y="108"/>
                      <a:pt x="330" y="105"/>
                    </a:cubicBezTo>
                    <a:cubicBezTo>
                      <a:pt x="330" y="104"/>
                      <a:pt x="330" y="103"/>
                      <a:pt x="330" y="102"/>
                    </a:cubicBezTo>
                    <a:cubicBezTo>
                      <a:pt x="331" y="101"/>
                      <a:pt x="332" y="99"/>
                      <a:pt x="332" y="98"/>
                    </a:cubicBezTo>
                    <a:cubicBezTo>
                      <a:pt x="333" y="97"/>
                      <a:pt x="334" y="97"/>
                      <a:pt x="335" y="96"/>
                    </a:cubicBezTo>
                    <a:close/>
                    <a:moveTo>
                      <a:pt x="283" y="155"/>
                    </a:moveTo>
                    <a:cubicBezTo>
                      <a:pt x="283" y="154"/>
                      <a:pt x="282" y="152"/>
                      <a:pt x="282" y="150"/>
                    </a:cubicBezTo>
                    <a:cubicBezTo>
                      <a:pt x="282" y="146"/>
                      <a:pt x="284" y="140"/>
                      <a:pt x="292" y="136"/>
                    </a:cubicBezTo>
                    <a:cubicBezTo>
                      <a:pt x="292" y="137"/>
                      <a:pt x="292" y="138"/>
                      <a:pt x="292" y="138"/>
                    </a:cubicBezTo>
                    <a:cubicBezTo>
                      <a:pt x="292" y="148"/>
                      <a:pt x="292" y="159"/>
                      <a:pt x="295" y="168"/>
                    </a:cubicBezTo>
                    <a:cubicBezTo>
                      <a:pt x="289" y="165"/>
                      <a:pt x="284" y="160"/>
                      <a:pt x="283" y="155"/>
                    </a:cubicBezTo>
                    <a:close/>
                    <a:moveTo>
                      <a:pt x="300" y="133"/>
                    </a:moveTo>
                    <a:cubicBezTo>
                      <a:pt x="305" y="136"/>
                      <a:pt x="310" y="140"/>
                      <a:pt x="313" y="144"/>
                    </a:cubicBezTo>
                    <a:cubicBezTo>
                      <a:pt x="312" y="144"/>
                      <a:pt x="310" y="144"/>
                      <a:pt x="309" y="144"/>
                    </a:cubicBezTo>
                    <a:cubicBezTo>
                      <a:pt x="304" y="145"/>
                      <a:pt x="302" y="150"/>
                      <a:pt x="300" y="155"/>
                    </a:cubicBezTo>
                    <a:cubicBezTo>
                      <a:pt x="300" y="150"/>
                      <a:pt x="300" y="144"/>
                      <a:pt x="300" y="138"/>
                    </a:cubicBezTo>
                    <a:cubicBezTo>
                      <a:pt x="300" y="136"/>
                      <a:pt x="300" y="135"/>
                      <a:pt x="299" y="133"/>
                    </a:cubicBezTo>
                    <a:cubicBezTo>
                      <a:pt x="300" y="133"/>
                      <a:pt x="300" y="133"/>
                      <a:pt x="300" y="133"/>
                    </a:cubicBezTo>
                    <a:close/>
                    <a:moveTo>
                      <a:pt x="315" y="129"/>
                    </a:moveTo>
                    <a:cubicBezTo>
                      <a:pt x="316" y="129"/>
                      <a:pt x="317" y="129"/>
                      <a:pt x="318" y="129"/>
                    </a:cubicBezTo>
                    <a:cubicBezTo>
                      <a:pt x="319" y="131"/>
                      <a:pt x="320" y="133"/>
                      <a:pt x="321" y="136"/>
                    </a:cubicBezTo>
                    <a:cubicBezTo>
                      <a:pt x="323" y="139"/>
                      <a:pt x="325" y="143"/>
                      <a:pt x="326" y="147"/>
                    </a:cubicBezTo>
                    <a:cubicBezTo>
                      <a:pt x="325" y="147"/>
                      <a:pt x="324" y="147"/>
                      <a:pt x="323" y="147"/>
                    </a:cubicBezTo>
                    <a:cubicBezTo>
                      <a:pt x="320" y="139"/>
                      <a:pt x="315" y="134"/>
                      <a:pt x="310" y="130"/>
                    </a:cubicBezTo>
                    <a:cubicBezTo>
                      <a:pt x="312" y="130"/>
                      <a:pt x="313" y="130"/>
                      <a:pt x="315" y="129"/>
                    </a:cubicBezTo>
                    <a:close/>
                    <a:moveTo>
                      <a:pt x="328" y="126"/>
                    </a:moveTo>
                    <a:cubicBezTo>
                      <a:pt x="329" y="128"/>
                      <a:pt x="330" y="129"/>
                      <a:pt x="330" y="130"/>
                    </a:cubicBezTo>
                    <a:cubicBezTo>
                      <a:pt x="332" y="133"/>
                      <a:pt x="334" y="136"/>
                      <a:pt x="336" y="139"/>
                    </a:cubicBezTo>
                    <a:cubicBezTo>
                      <a:pt x="336" y="140"/>
                      <a:pt x="336" y="141"/>
                      <a:pt x="336" y="142"/>
                    </a:cubicBezTo>
                    <a:cubicBezTo>
                      <a:pt x="336" y="145"/>
                      <a:pt x="336" y="147"/>
                      <a:pt x="336" y="149"/>
                    </a:cubicBezTo>
                    <a:cubicBezTo>
                      <a:pt x="333" y="140"/>
                      <a:pt x="329" y="133"/>
                      <a:pt x="328" y="132"/>
                    </a:cubicBezTo>
                    <a:cubicBezTo>
                      <a:pt x="327" y="130"/>
                      <a:pt x="326" y="128"/>
                      <a:pt x="326" y="127"/>
                    </a:cubicBezTo>
                    <a:cubicBezTo>
                      <a:pt x="327" y="127"/>
                      <a:pt x="327" y="126"/>
                      <a:pt x="328" y="126"/>
                    </a:cubicBezTo>
                    <a:close/>
                    <a:moveTo>
                      <a:pt x="345" y="115"/>
                    </a:moveTo>
                    <a:cubicBezTo>
                      <a:pt x="346" y="116"/>
                      <a:pt x="347" y="117"/>
                      <a:pt x="347" y="118"/>
                    </a:cubicBezTo>
                    <a:cubicBezTo>
                      <a:pt x="349" y="121"/>
                      <a:pt x="352" y="123"/>
                      <a:pt x="354" y="126"/>
                    </a:cubicBezTo>
                    <a:cubicBezTo>
                      <a:pt x="354" y="127"/>
                      <a:pt x="354" y="128"/>
                      <a:pt x="354" y="129"/>
                    </a:cubicBezTo>
                    <a:cubicBezTo>
                      <a:pt x="352" y="133"/>
                      <a:pt x="351" y="138"/>
                      <a:pt x="351" y="143"/>
                    </a:cubicBezTo>
                    <a:cubicBezTo>
                      <a:pt x="349" y="141"/>
                      <a:pt x="346" y="139"/>
                      <a:pt x="344" y="136"/>
                    </a:cubicBezTo>
                    <a:cubicBezTo>
                      <a:pt x="343" y="131"/>
                      <a:pt x="342" y="125"/>
                      <a:pt x="339" y="120"/>
                    </a:cubicBezTo>
                    <a:cubicBezTo>
                      <a:pt x="341" y="119"/>
                      <a:pt x="343" y="117"/>
                      <a:pt x="345" y="115"/>
                    </a:cubicBezTo>
                    <a:close/>
                    <a:moveTo>
                      <a:pt x="354" y="113"/>
                    </a:moveTo>
                    <a:cubicBezTo>
                      <a:pt x="351" y="109"/>
                      <a:pt x="348" y="104"/>
                      <a:pt x="346" y="99"/>
                    </a:cubicBezTo>
                    <a:cubicBezTo>
                      <a:pt x="345" y="97"/>
                      <a:pt x="344" y="95"/>
                      <a:pt x="343" y="94"/>
                    </a:cubicBezTo>
                    <a:cubicBezTo>
                      <a:pt x="343" y="94"/>
                      <a:pt x="343" y="94"/>
                      <a:pt x="344" y="94"/>
                    </a:cubicBezTo>
                    <a:cubicBezTo>
                      <a:pt x="347" y="94"/>
                      <a:pt x="350" y="96"/>
                      <a:pt x="353" y="100"/>
                    </a:cubicBezTo>
                    <a:cubicBezTo>
                      <a:pt x="355" y="104"/>
                      <a:pt x="356" y="108"/>
                      <a:pt x="356" y="113"/>
                    </a:cubicBezTo>
                    <a:cubicBezTo>
                      <a:pt x="356" y="114"/>
                      <a:pt x="356" y="115"/>
                      <a:pt x="356" y="116"/>
                    </a:cubicBezTo>
                    <a:cubicBezTo>
                      <a:pt x="355" y="115"/>
                      <a:pt x="354" y="114"/>
                      <a:pt x="354" y="113"/>
                    </a:cubicBezTo>
                    <a:close/>
                    <a:moveTo>
                      <a:pt x="364" y="113"/>
                    </a:moveTo>
                    <a:cubicBezTo>
                      <a:pt x="364" y="109"/>
                      <a:pt x="363" y="106"/>
                      <a:pt x="362" y="102"/>
                    </a:cubicBezTo>
                    <a:cubicBezTo>
                      <a:pt x="363" y="104"/>
                      <a:pt x="365" y="105"/>
                      <a:pt x="365" y="107"/>
                    </a:cubicBezTo>
                    <a:cubicBezTo>
                      <a:pt x="368" y="113"/>
                      <a:pt x="370" y="120"/>
                      <a:pt x="370" y="127"/>
                    </a:cubicBezTo>
                    <a:cubicBezTo>
                      <a:pt x="368" y="126"/>
                      <a:pt x="365" y="124"/>
                      <a:pt x="363" y="123"/>
                    </a:cubicBezTo>
                    <a:cubicBezTo>
                      <a:pt x="364" y="119"/>
                      <a:pt x="364" y="116"/>
                      <a:pt x="364" y="113"/>
                    </a:cubicBezTo>
                    <a:close/>
                    <a:moveTo>
                      <a:pt x="375" y="97"/>
                    </a:moveTo>
                    <a:cubicBezTo>
                      <a:pt x="375" y="95"/>
                      <a:pt x="374" y="94"/>
                      <a:pt x="374" y="92"/>
                    </a:cubicBezTo>
                    <a:cubicBezTo>
                      <a:pt x="374" y="88"/>
                      <a:pt x="375" y="85"/>
                      <a:pt x="377" y="82"/>
                    </a:cubicBezTo>
                    <a:cubicBezTo>
                      <a:pt x="379" y="87"/>
                      <a:pt x="380" y="92"/>
                      <a:pt x="380" y="97"/>
                    </a:cubicBezTo>
                    <a:cubicBezTo>
                      <a:pt x="380" y="99"/>
                      <a:pt x="379" y="102"/>
                      <a:pt x="379" y="105"/>
                    </a:cubicBezTo>
                    <a:cubicBezTo>
                      <a:pt x="377" y="103"/>
                      <a:pt x="376" y="100"/>
                      <a:pt x="375" y="97"/>
                    </a:cubicBezTo>
                    <a:close/>
                    <a:moveTo>
                      <a:pt x="388" y="97"/>
                    </a:moveTo>
                    <a:cubicBezTo>
                      <a:pt x="390" y="102"/>
                      <a:pt x="391" y="107"/>
                      <a:pt x="393" y="112"/>
                    </a:cubicBezTo>
                    <a:cubicBezTo>
                      <a:pt x="392" y="112"/>
                      <a:pt x="391" y="112"/>
                      <a:pt x="391" y="112"/>
                    </a:cubicBezTo>
                    <a:cubicBezTo>
                      <a:pt x="389" y="112"/>
                      <a:pt x="388" y="112"/>
                      <a:pt x="386" y="111"/>
                    </a:cubicBezTo>
                    <a:cubicBezTo>
                      <a:pt x="387" y="106"/>
                      <a:pt x="388" y="102"/>
                      <a:pt x="388" y="97"/>
                    </a:cubicBezTo>
                    <a:close/>
                    <a:moveTo>
                      <a:pt x="395" y="92"/>
                    </a:moveTo>
                    <a:cubicBezTo>
                      <a:pt x="393" y="86"/>
                      <a:pt x="393" y="86"/>
                      <a:pt x="393" y="86"/>
                    </a:cubicBezTo>
                    <a:cubicBezTo>
                      <a:pt x="393" y="86"/>
                      <a:pt x="392" y="85"/>
                      <a:pt x="392" y="84"/>
                    </a:cubicBezTo>
                    <a:cubicBezTo>
                      <a:pt x="396" y="89"/>
                      <a:pt x="399" y="94"/>
                      <a:pt x="399" y="100"/>
                    </a:cubicBezTo>
                    <a:cubicBezTo>
                      <a:pt x="399" y="101"/>
                      <a:pt x="399" y="102"/>
                      <a:pt x="398" y="103"/>
                    </a:cubicBezTo>
                    <a:cubicBezTo>
                      <a:pt x="398" y="103"/>
                      <a:pt x="398" y="103"/>
                      <a:pt x="398" y="103"/>
                    </a:cubicBezTo>
                    <a:cubicBezTo>
                      <a:pt x="397" y="99"/>
                      <a:pt x="396" y="95"/>
                      <a:pt x="395" y="92"/>
                    </a:cubicBezTo>
                    <a:close/>
                    <a:moveTo>
                      <a:pt x="377" y="114"/>
                    </a:moveTo>
                    <a:cubicBezTo>
                      <a:pt x="377" y="114"/>
                      <a:pt x="377" y="114"/>
                      <a:pt x="377" y="114"/>
                    </a:cubicBezTo>
                    <a:cubicBezTo>
                      <a:pt x="377" y="114"/>
                      <a:pt x="377" y="114"/>
                      <a:pt x="377" y="114"/>
                    </a:cubicBezTo>
                    <a:close/>
                    <a:moveTo>
                      <a:pt x="380" y="128"/>
                    </a:moveTo>
                    <a:cubicBezTo>
                      <a:pt x="381" y="126"/>
                      <a:pt x="381" y="126"/>
                      <a:pt x="381" y="126"/>
                    </a:cubicBezTo>
                    <a:cubicBezTo>
                      <a:pt x="382" y="124"/>
                      <a:pt x="383" y="121"/>
                      <a:pt x="384" y="119"/>
                    </a:cubicBezTo>
                    <a:cubicBezTo>
                      <a:pt x="386" y="120"/>
                      <a:pt x="388" y="120"/>
                      <a:pt x="391" y="120"/>
                    </a:cubicBezTo>
                    <a:cubicBezTo>
                      <a:pt x="392" y="120"/>
                      <a:pt x="393" y="120"/>
                      <a:pt x="394" y="120"/>
                    </a:cubicBezTo>
                    <a:cubicBezTo>
                      <a:pt x="395" y="123"/>
                      <a:pt x="395" y="125"/>
                      <a:pt x="396" y="128"/>
                    </a:cubicBezTo>
                    <a:cubicBezTo>
                      <a:pt x="395" y="129"/>
                      <a:pt x="394" y="129"/>
                      <a:pt x="392" y="130"/>
                    </a:cubicBezTo>
                    <a:cubicBezTo>
                      <a:pt x="388" y="131"/>
                      <a:pt x="384" y="131"/>
                      <a:pt x="380" y="130"/>
                    </a:cubicBezTo>
                    <a:cubicBezTo>
                      <a:pt x="380" y="130"/>
                      <a:pt x="380" y="129"/>
                      <a:pt x="380" y="128"/>
                    </a:cubicBezTo>
                    <a:close/>
                    <a:moveTo>
                      <a:pt x="406" y="84"/>
                    </a:moveTo>
                    <a:cubicBezTo>
                      <a:pt x="408" y="89"/>
                      <a:pt x="410" y="95"/>
                      <a:pt x="410" y="101"/>
                    </a:cubicBezTo>
                    <a:cubicBezTo>
                      <a:pt x="410" y="101"/>
                      <a:pt x="410" y="102"/>
                      <a:pt x="410" y="102"/>
                    </a:cubicBezTo>
                    <a:cubicBezTo>
                      <a:pt x="409" y="111"/>
                      <a:pt x="407" y="117"/>
                      <a:pt x="403" y="122"/>
                    </a:cubicBezTo>
                    <a:cubicBezTo>
                      <a:pt x="403" y="120"/>
                      <a:pt x="402" y="117"/>
                      <a:pt x="402" y="115"/>
                    </a:cubicBezTo>
                    <a:cubicBezTo>
                      <a:pt x="403" y="112"/>
                      <a:pt x="405" y="109"/>
                      <a:pt x="406" y="105"/>
                    </a:cubicBezTo>
                    <a:cubicBezTo>
                      <a:pt x="407" y="103"/>
                      <a:pt x="407" y="101"/>
                      <a:pt x="407" y="100"/>
                    </a:cubicBezTo>
                    <a:cubicBezTo>
                      <a:pt x="407" y="94"/>
                      <a:pt x="405" y="89"/>
                      <a:pt x="402" y="84"/>
                    </a:cubicBezTo>
                    <a:cubicBezTo>
                      <a:pt x="403" y="84"/>
                      <a:pt x="405" y="84"/>
                      <a:pt x="406" y="84"/>
                    </a:cubicBezTo>
                    <a:close/>
                    <a:moveTo>
                      <a:pt x="359" y="146"/>
                    </a:moveTo>
                    <a:cubicBezTo>
                      <a:pt x="359" y="141"/>
                      <a:pt x="360" y="136"/>
                      <a:pt x="361" y="131"/>
                    </a:cubicBezTo>
                    <a:cubicBezTo>
                      <a:pt x="364" y="133"/>
                      <a:pt x="366" y="134"/>
                      <a:pt x="369" y="135"/>
                    </a:cubicBezTo>
                    <a:cubicBezTo>
                      <a:pt x="366" y="141"/>
                      <a:pt x="363" y="147"/>
                      <a:pt x="359" y="148"/>
                    </a:cubicBezTo>
                    <a:cubicBezTo>
                      <a:pt x="359" y="147"/>
                      <a:pt x="359" y="146"/>
                      <a:pt x="359" y="146"/>
                    </a:cubicBezTo>
                    <a:close/>
                    <a:moveTo>
                      <a:pt x="307" y="163"/>
                    </a:moveTo>
                    <a:cubicBezTo>
                      <a:pt x="308" y="159"/>
                      <a:pt x="309" y="153"/>
                      <a:pt x="311" y="152"/>
                    </a:cubicBezTo>
                    <a:cubicBezTo>
                      <a:pt x="312" y="152"/>
                      <a:pt x="314" y="153"/>
                      <a:pt x="317" y="153"/>
                    </a:cubicBezTo>
                    <a:cubicBezTo>
                      <a:pt x="318" y="155"/>
                      <a:pt x="319" y="161"/>
                      <a:pt x="319" y="161"/>
                    </a:cubicBezTo>
                    <a:cubicBezTo>
                      <a:pt x="319" y="164"/>
                      <a:pt x="319" y="166"/>
                      <a:pt x="320" y="168"/>
                    </a:cubicBezTo>
                    <a:cubicBezTo>
                      <a:pt x="316" y="169"/>
                      <a:pt x="313" y="170"/>
                      <a:pt x="309" y="171"/>
                    </a:cubicBezTo>
                    <a:cubicBezTo>
                      <a:pt x="307" y="171"/>
                      <a:pt x="306" y="171"/>
                      <a:pt x="304" y="171"/>
                    </a:cubicBezTo>
                    <a:cubicBezTo>
                      <a:pt x="305" y="168"/>
                      <a:pt x="306" y="165"/>
                      <a:pt x="307" y="163"/>
                    </a:cubicBezTo>
                    <a:close/>
                    <a:moveTo>
                      <a:pt x="344" y="148"/>
                    </a:moveTo>
                    <a:cubicBezTo>
                      <a:pt x="347" y="150"/>
                      <a:pt x="349" y="153"/>
                      <a:pt x="352" y="154"/>
                    </a:cubicBezTo>
                    <a:cubicBezTo>
                      <a:pt x="349" y="153"/>
                      <a:pt x="346" y="153"/>
                      <a:pt x="343" y="152"/>
                    </a:cubicBezTo>
                    <a:cubicBezTo>
                      <a:pt x="344" y="151"/>
                      <a:pt x="344" y="149"/>
                      <a:pt x="344" y="148"/>
                    </a:cubicBezTo>
                    <a:close/>
                    <a:moveTo>
                      <a:pt x="327" y="160"/>
                    </a:moveTo>
                    <a:cubicBezTo>
                      <a:pt x="327" y="160"/>
                      <a:pt x="326" y="158"/>
                      <a:pt x="326" y="155"/>
                    </a:cubicBezTo>
                    <a:cubicBezTo>
                      <a:pt x="327" y="156"/>
                      <a:pt x="328" y="156"/>
                      <a:pt x="329" y="156"/>
                    </a:cubicBezTo>
                    <a:cubicBezTo>
                      <a:pt x="330" y="158"/>
                      <a:pt x="330" y="159"/>
                      <a:pt x="330" y="160"/>
                    </a:cubicBezTo>
                    <a:cubicBezTo>
                      <a:pt x="329" y="161"/>
                      <a:pt x="328" y="162"/>
                      <a:pt x="327" y="163"/>
                    </a:cubicBezTo>
                    <a:cubicBezTo>
                      <a:pt x="327" y="162"/>
                      <a:pt x="327" y="161"/>
                      <a:pt x="327" y="160"/>
                    </a:cubicBezTo>
                    <a:close/>
                    <a:moveTo>
                      <a:pt x="361" y="155"/>
                    </a:moveTo>
                    <a:cubicBezTo>
                      <a:pt x="361" y="155"/>
                      <a:pt x="361" y="155"/>
                      <a:pt x="361" y="156"/>
                    </a:cubicBezTo>
                    <a:cubicBezTo>
                      <a:pt x="361" y="156"/>
                      <a:pt x="361" y="155"/>
                      <a:pt x="361" y="155"/>
                    </a:cubicBezTo>
                    <a:cubicBezTo>
                      <a:pt x="361" y="155"/>
                      <a:pt x="361" y="155"/>
                      <a:pt x="361" y="155"/>
                    </a:cubicBezTo>
                    <a:close/>
                    <a:moveTo>
                      <a:pt x="395" y="137"/>
                    </a:moveTo>
                    <a:cubicBezTo>
                      <a:pt x="395" y="137"/>
                      <a:pt x="395" y="137"/>
                      <a:pt x="396" y="137"/>
                    </a:cubicBezTo>
                    <a:cubicBezTo>
                      <a:pt x="395" y="142"/>
                      <a:pt x="394" y="146"/>
                      <a:pt x="392" y="151"/>
                    </a:cubicBezTo>
                    <a:cubicBezTo>
                      <a:pt x="391" y="154"/>
                      <a:pt x="388" y="157"/>
                      <a:pt x="386" y="159"/>
                    </a:cubicBezTo>
                    <a:cubicBezTo>
                      <a:pt x="381" y="159"/>
                      <a:pt x="375" y="158"/>
                      <a:pt x="370" y="157"/>
                    </a:cubicBezTo>
                    <a:cubicBezTo>
                      <a:pt x="374" y="151"/>
                      <a:pt x="377" y="145"/>
                      <a:pt x="378" y="138"/>
                    </a:cubicBezTo>
                    <a:cubicBezTo>
                      <a:pt x="384" y="139"/>
                      <a:pt x="389" y="139"/>
                      <a:pt x="395" y="137"/>
                    </a:cubicBezTo>
                    <a:close/>
                    <a:moveTo>
                      <a:pt x="418" y="102"/>
                    </a:moveTo>
                    <a:cubicBezTo>
                      <a:pt x="418" y="102"/>
                      <a:pt x="418" y="101"/>
                      <a:pt x="418" y="101"/>
                    </a:cubicBezTo>
                    <a:cubicBezTo>
                      <a:pt x="418" y="97"/>
                      <a:pt x="417" y="92"/>
                      <a:pt x="416" y="88"/>
                    </a:cubicBezTo>
                    <a:cubicBezTo>
                      <a:pt x="417" y="90"/>
                      <a:pt x="419" y="91"/>
                      <a:pt x="420" y="93"/>
                    </a:cubicBezTo>
                    <a:cubicBezTo>
                      <a:pt x="424" y="99"/>
                      <a:pt x="427" y="108"/>
                      <a:pt x="427" y="118"/>
                    </a:cubicBezTo>
                    <a:cubicBezTo>
                      <a:pt x="427" y="129"/>
                      <a:pt x="424" y="140"/>
                      <a:pt x="417" y="149"/>
                    </a:cubicBezTo>
                    <a:cubicBezTo>
                      <a:pt x="412" y="155"/>
                      <a:pt x="405" y="158"/>
                      <a:pt x="396" y="159"/>
                    </a:cubicBezTo>
                    <a:cubicBezTo>
                      <a:pt x="397" y="157"/>
                      <a:pt x="398" y="156"/>
                      <a:pt x="399" y="154"/>
                    </a:cubicBezTo>
                    <a:cubicBezTo>
                      <a:pt x="403" y="148"/>
                      <a:pt x="404" y="141"/>
                      <a:pt x="404" y="133"/>
                    </a:cubicBezTo>
                    <a:cubicBezTo>
                      <a:pt x="404" y="133"/>
                      <a:pt x="404" y="133"/>
                      <a:pt x="404" y="133"/>
                    </a:cubicBezTo>
                    <a:cubicBezTo>
                      <a:pt x="412" y="127"/>
                      <a:pt x="417" y="116"/>
                      <a:pt x="418" y="102"/>
                    </a:cubicBezTo>
                    <a:close/>
                    <a:moveTo>
                      <a:pt x="331" y="170"/>
                    </a:moveTo>
                    <a:cubicBezTo>
                      <a:pt x="331" y="172"/>
                      <a:pt x="330" y="173"/>
                      <a:pt x="330" y="174"/>
                    </a:cubicBez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29" y="174"/>
                      <a:pt x="329" y="173"/>
                      <a:pt x="329" y="172"/>
                    </a:cubicBezTo>
                    <a:cubicBezTo>
                      <a:pt x="329" y="172"/>
                      <a:pt x="330" y="171"/>
                      <a:pt x="331" y="170"/>
                    </a:cubicBezTo>
                    <a:close/>
                    <a:moveTo>
                      <a:pt x="340" y="159"/>
                    </a:moveTo>
                    <a:cubicBezTo>
                      <a:pt x="345" y="161"/>
                      <a:pt x="350" y="162"/>
                      <a:pt x="355" y="163"/>
                    </a:cubicBezTo>
                    <a:cubicBezTo>
                      <a:pt x="350" y="168"/>
                      <a:pt x="344" y="173"/>
                      <a:pt x="338" y="175"/>
                    </a:cubicBezTo>
                    <a:cubicBezTo>
                      <a:pt x="339" y="173"/>
                      <a:pt x="339" y="170"/>
                      <a:pt x="339" y="168"/>
                    </a:cubicBezTo>
                    <a:cubicBezTo>
                      <a:pt x="339" y="166"/>
                      <a:pt x="339" y="164"/>
                      <a:pt x="339" y="162"/>
                    </a:cubicBezTo>
                    <a:cubicBezTo>
                      <a:pt x="339" y="161"/>
                      <a:pt x="340" y="160"/>
                      <a:pt x="340" y="159"/>
                    </a:cubicBezTo>
                    <a:close/>
                    <a:moveTo>
                      <a:pt x="322" y="176"/>
                    </a:moveTo>
                    <a:cubicBezTo>
                      <a:pt x="322" y="177"/>
                      <a:pt x="323" y="178"/>
                      <a:pt x="323" y="179"/>
                    </a:cubicBezTo>
                    <a:cubicBezTo>
                      <a:pt x="322" y="180"/>
                      <a:pt x="321" y="180"/>
                      <a:pt x="318" y="180"/>
                    </a:cubicBezTo>
                    <a:cubicBezTo>
                      <a:pt x="316" y="180"/>
                      <a:pt x="314" y="179"/>
                      <a:pt x="312" y="178"/>
                    </a:cubicBezTo>
                    <a:cubicBezTo>
                      <a:pt x="315" y="178"/>
                      <a:pt x="318" y="177"/>
                      <a:pt x="322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7" name="Freeform 494"/>
              <p:cNvSpPr>
                <a:spLocks noEditPoints="1"/>
              </p:cNvSpPr>
              <p:nvPr/>
            </p:nvSpPr>
            <p:spPr bwMode="auto">
              <a:xfrm>
                <a:off x="3531" y="1391"/>
                <a:ext cx="1077" cy="594"/>
              </a:xfrm>
              <a:custGeom>
                <a:avLst/>
                <a:gdLst>
                  <a:gd name="T0" fmla="*/ 2062 w 431"/>
                  <a:gd name="T1" fmla="*/ 341 h 223"/>
                  <a:gd name="T2" fmla="*/ 1674 w 431"/>
                  <a:gd name="T3" fmla="*/ 490 h 223"/>
                  <a:gd name="T4" fmla="*/ 1612 w 431"/>
                  <a:gd name="T5" fmla="*/ 938 h 223"/>
                  <a:gd name="T6" fmla="*/ 1124 w 431"/>
                  <a:gd name="T7" fmla="*/ 759 h 223"/>
                  <a:gd name="T8" fmla="*/ 817 w 431"/>
                  <a:gd name="T9" fmla="*/ 1220 h 223"/>
                  <a:gd name="T10" fmla="*/ 605 w 431"/>
                  <a:gd name="T11" fmla="*/ 986 h 223"/>
                  <a:gd name="T12" fmla="*/ 417 w 431"/>
                  <a:gd name="T13" fmla="*/ 1276 h 223"/>
                  <a:gd name="T14" fmla="*/ 355 w 431"/>
                  <a:gd name="T15" fmla="*/ 1526 h 223"/>
                  <a:gd name="T16" fmla="*/ 817 w 431"/>
                  <a:gd name="T17" fmla="*/ 1468 h 223"/>
                  <a:gd name="T18" fmla="*/ 1604 w 431"/>
                  <a:gd name="T19" fmla="*/ 1249 h 223"/>
                  <a:gd name="T20" fmla="*/ 2641 w 431"/>
                  <a:gd name="T21" fmla="*/ 610 h 223"/>
                  <a:gd name="T22" fmla="*/ 1617 w 431"/>
                  <a:gd name="T23" fmla="*/ 410 h 223"/>
                  <a:gd name="T24" fmla="*/ 837 w 431"/>
                  <a:gd name="T25" fmla="*/ 794 h 223"/>
                  <a:gd name="T26" fmla="*/ 50 w 431"/>
                  <a:gd name="T27" fmla="*/ 1540 h 223"/>
                  <a:gd name="T28" fmla="*/ 562 w 431"/>
                  <a:gd name="T29" fmla="*/ 1164 h 223"/>
                  <a:gd name="T30" fmla="*/ 592 w 431"/>
                  <a:gd name="T31" fmla="*/ 1420 h 223"/>
                  <a:gd name="T32" fmla="*/ 725 w 431"/>
                  <a:gd name="T33" fmla="*/ 1212 h 223"/>
                  <a:gd name="T34" fmla="*/ 925 w 431"/>
                  <a:gd name="T35" fmla="*/ 1023 h 223"/>
                  <a:gd name="T36" fmla="*/ 787 w 431"/>
                  <a:gd name="T37" fmla="*/ 1425 h 223"/>
                  <a:gd name="T38" fmla="*/ 980 w 431"/>
                  <a:gd name="T39" fmla="*/ 1087 h 223"/>
                  <a:gd name="T40" fmla="*/ 1025 w 431"/>
                  <a:gd name="T41" fmla="*/ 1164 h 223"/>
                  <a:gd name="T42" fmla="*/ 1075 w 431"/>
                  <a:gd name="T43" fmla="*/ 1135 h 223"/>
                  <a:gd name="T44" fmla="*/ 1149 w 431"/>
                  <a:gd name="T45" fmla="*/ 1071 h 223"/>
                  <a:gd name="T46" fmla="*/ 1229 w 431"/>
                  <a:gd name="T47" fmla="*/ 858 h 223"/>
                  <a:gd name="T48" fmla="*/ 1092 w 431"/>
                  <a:gd name="T49" fmla="*/ 1446 h 223"/>
                  <a:gd name="T50" fmla="*/ 1154 w 431"/>
                  <a:gd name="T51" fmla="*/ 1305 h 223"/>
                  <a:gd name="T52" fmla="*/ 1329 w 431"/>
                  <a:gd name="T53" fmla="*/ 1313 h 223"/>
                  <a:gd name="T54" fmla="*/ 1262 w 431"/>
                  <a:gd name="T55" fmla="*/ 951 h 223"/>
                  <a:gd name="T56" fmla="*/ 1337 w 431"/>
                  <a:gd name="T57" fmla="*/ 895 h 223"/>
                  <a:gd name="T58" fmla="*/ 1442 w 431"/>
                  <a:gd name="T59" fmla="*/ 1015 h 223"/>
                  <a:gd name="T60" fmla="*/ 1379 w 431"/>
                  <a:gd name="T61" fmla="*/ 802 h 223"/>
                  <a:gd name="T62" fmla="*/ 1467 w 431"/>
                  <a:gd name="T63" fmla="*/ 900 h 223"/>
                  <a:gd name="T64" fmla="*/ 2236 w 431"/>
                  <a:gd name="T65" fmla="*/ 221 h 223"/>
                  <a:gd name="T66" fmla="*/ 1574 w 431"/>
                  <a:gd name="T67" fmla="*/ 1199 h 223"/>
                  <a:gd name="T68" fmla="*/ 1629 w 431"/>
                  <a:gd name="T69" fmla="*/ 1023 h 223"/>
                  <a:gd name="T70" fmla="*/ 1717 w 431"/>
                  <a:gd name="T71" fmla="*/ 1087 h 223"/>
                  <a:gd name="T72" fmla="*/ 1774 w 431"/>
                  <a:gd name="T73" fmla="*/ 610 h 223"/>
                  <a:gd name="T74" fmla="*/ 1774 w 431"/>
                  <a:gd name="T75" fmla="*/ 610 h 223"/>
                  <a:gd name="T76" fmla="*/ 2241 w 431"/>
                  <a:gd name="T77" fmla="*/ 447 h 223"/>
                  <a:gd name="T78" fmla="*/ 1992 w 431"/>
                  <a:gd name="T79" fmla="*/ 447 h 223"/>
                  <a:gd name="T80" fmla="*/ 2329 w 431"/>
                  <a:gd name="T81" fmla="*/ 192 h 223"/>
                  <a:gd name="T82" fmla="*/ 2087 w 431"/>
                  <a:gd name="T83" fmla="*/ 639 h 223"/>
                  <a:gd name="T84" fmla="*/ 1817 w 431"/>
                  <a:gd name="T85" fmla="*/ 922 h 223"/>
                  <a:gd name="T86" fmla="*/ 1842 w 431"/>
                  <a:gd name="T87" fmla="*/ 916 h 223"/>
                  <a:gd name="T88" fmla="*/ 1979 w 431"/>
                  <a:gd name="T89" fmla="*/ 1057 h 223"/>
                  <a:gd name="T90" fmla="*/ 2074 w 431"/>
                  <a:gd name="T91" fmla="*/ 1049 h 223"/>
                  <a:gd name="T92" fmla="*/ 2024 w 431"/>
                  <a:gd name="T93" fmla="*/ 1164 h 223"/>
                  <a:gd name="T94" fmla="*/ 2191 w 431"/>
                  <a:gd name="T95" fmla="*/ 1028 h 223"/>
                  <a:gd name="T96" fmla="*/ 2216 w 431"/>
                  <a:gd name="T97" fmla="*/ 1015 h 223"/>
                  <a:gd name="T98" fmla="*/ 2316 w 431"/>
                  <a:gd name="T99" fmla="*/ 900 h 223"/>
                  <a:gd name="T100" fmla="*/ 2404 w 431"/>
                  <a:gd name="T101" fmla="*/ 602 h 223"/>
                  <a:gd name="T102" fmla="*/ 2491 w 431"/>
                  <a:gd name="T103" fmla="*/ 687 h 223"/>
                  <a:gd name="T104" fmla="*/ 2349 w 431"/>
                  <a:gd name="T105" fmla="*/ 887 h 223"/>
                  <a:gd name="T106" fmla="*/ 2499 w 431"/>
                  <a:gd name="T107" fmla="*/ 879 h 223"/>
                  <a:gd name="T108" fmla="*/ 1924 w 431"/>
                  <a:gd name="T109" fmla="*/ 1233 h 223"/>
                  <a:gd name="T110" fmla="*/ 2092 w 431"/>
                  <a:gd name="T111" fmla="*/ 1172 h 223"/>
                  <a:gd name="T112" fmla="*/ 2449 w 431"/>
                  <a:gd name="T113" fmla="*/ 1057 h 223"/>
                  <a:gd name="T114" fmla="*/ 2436 w 431"/>
                  <a:gd name="T115" fmla="*/ 1121 h 2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1" h="223">
                    <a:moveTo>
                      <a:pt x="363" y="2"/>
                    </a:moveTo>
                    <a:cubicBezTo>
                      <a:pt x="361" y="4"/>
                      <a:pt x="360" y="6"/>
                      <a:pt x="360" y="9"/>
                    </a:cubicBezTo>
                    <a:cubicBezTo>
                      <a:pt x="360" y="14"/>
                      <a:pt x="364" y="21"/>
                      <a:pt x="367" y="25"/>
                    </a:cubicBezTo>
                    <a:cubicBezTo>
                      <a:pt x="369" y="29"/>
                      <a:pt x="369" y="29"/>
                      <a:pt x="369" y="29"/>
                    </a:cubicBezTo>
                    <a:cubicBezTo>
                      <a:pt x="374" y="37"/>
                      <a:pt x="380" y="45"/>
                      <a:pt x="386" y="52"/>
                    </a:cubicBezTo>
                    <a:cubicBezTo>
                      <a:pt x="386" y="52"/>
                      <a:pt x="386" y="52"/>
                      <a:pt x="387" y="52"/>
                    </a:cubicBezTo>
                    <a:cubicBezTo>
                      <a:pt x="385" y="54"/>
                      <a:pt x="383" y="57"/>
                      <a:pt x="381" y="59"/>
                    </a:cubicBezTo>
                    <a:cubicBezTo>
                      <a:pt x="381" y="59"/>
                      <a:pt x="381" y="59"/>
                      <a:pt x="381" y="59"/>
                    </a:cubicBezTo>
                    <a:cubicBezTo>
                      <a:pt x="376" y="46"/>
                      <a:pt x="370" y="32"/>
                      <a:pt x="360" y="28"/>
                    </a:cubicBezTo>
                    <a:cubicBezTo>
                      <a:pt x="355" y="26"/>
                      <a:pt x="350" y="26"/>
                      <a:pt x="345" y="28"/>
                    </a:cubicBezTo>
                    <a:cubicBezTo>
                      <a:pt x="338" y="31"/>
                      <a:pt x="332" y="38"/>
                      <a:pt x="331" y="44"/>
                    </a:cubicBezTo>
                    <a:cubicBezTo>
                      <a:pt x="330" y="46"/>
                      <a:pt x="330" y="47"/>
                      <a:pt x="330" y="48"/>
                    </a:cubicBezTo>
                    <a:cubicBezTo>
                      <a:pt x="330" y="49"/>
                      <a:pt x="331" y="51"/>
                      <a:pt x="331" y="52"/>
                    </a:cubicBezTo>
                    <a:cubicBezTo>
                      <a:pt x="324" y="53"/>
                      <a:pt x="319" y="56"/>
                      <a:pt x="316" y="61"/>
                    </a:cubicBezTo>
                    <a:cubicBezTo>
                      <a:pt x="315" y="63"/>
                      <a:pt x="314" y="65"/>
                      <a:pt x="313" y="67"/>
                    </a:cubicBezTo>
                    <a:cubicBezTo>
                      <a:pt x="306" y="64"/>
                      <a:pt x="299" y="64"/>
                      <a:pt x="293" y="67"/>
                    </a:cubicBezTo>
                    <a:cubicBezTo>
                      <a:pt x="287" y="70"/>
                      <a:pt x="283" y="76"/>
                      <a:pt x="280" y="85"/>
                    </a:cubicBezTo>
                    <a:cubicBezTo>
                      <a:pt x="279" y="89"/>
                      <a:pt x="279" y="93"/>
                      <a:pt x="279" y="96"/>
                    </a:cubicBezTo>
                    <a:cubicBezTo>
                      <a:pt x="276" y="96"/>
                      <a:pt x="274" y="97"/>
                      <a:pt x="271" y="99"/>
                    </a:cubicBezTo>
                    <a:cubicBezTo>
                      <a:pt x="269" y="100"/>
                      <a:pt x="267" y="103"/>
                      <a:pt x="266" y="106"/>
                    </a:cubicBezTo>
                    <a:cubicBezTo>
                      <a:pt x="265" y="102"/>
                      <a:pt x="264" y="99"/>
                      <a:pt x="262" y="97"/>
                    </a:cubicBezTo>
                    <a:cubicBezTo>
                      <a:pt x="261" y="94"/>
                      <a:pt x="259" y="92"/>
                      <a:pt x="257" y="90"/>
                    </a:cubicBezTo>
                    <a:cubicBezTo>
                      <a:pt x="257" y="90"/>
                      <a:pt x="258" y="90"/>
                      <a:pt x="258" y="89"/>
                    </a:cubicBezTo>
                    <a:cubicBezTo>
                      <a:pt x="263" y="83"/>
                      <a:pt x="268" y="77"/>
                      <a:pt x="268" y="69"/>
                    </a:cubicBezTo>
                    <a:cubicBezTo>
                      <a:pt x="268" y="65"/>
                      <a:pt x="266" y="60"/>
                      <a:pt x="262" y="56"/>
                    </a:cubicBezTo>
                    <a:cubicBezTo>
                      <a:pt x="253" y="47"/>
                      <a:pt x="242" y="45"/>
                      <a:pt x="230" y="50"/>
                    </a:cubicBezTo>
                    <a:cubicBezTo>
                      <a:pt x="225" y="52"/>
                      <a:pt x="218" y="57"/>
                      <a:pt x="218" y="64"/>
                    </a:cubicBezTo>
                    <a:cubicBezTo>
                      <a:pt x="218" y="64"/>
                      <a:pt x="218" y="65"/>
                      <a:pt x="218" y="65"/>
                    </a:cubicBezTo>
                    <a:cubicBezTo>
                      <a:pt x="218" y="68"/>
                      <a:pt x="219" y="72"/>
                      <a:pt x="223" y="75"/>
                    </a:cubicBezTo>
                    <a:cubicBezTo>
                      <a:pt x="224" y="76"/>
                      <a:pt x="233" y="80"/>
                      <a:pt x="233" y="80"/>
                    </a:cubicBezTo>
                    <a:cubicBezTo>
                      <a:pt x="240" y="83"/>
                      <a:pt x="246" y="86"/>
                      <a:pt x="251" y="91"/>
                    </a:cubicBezTo>
                    <a:cubicBezTo>
                      <a:pt x="247" y="96"/>
                      <a:pt x="243" y="102"/>
                      <a:pt x="243" y="109"/>
                    </a:cubicBezTo>
                    <a:cubicBezTo>
                      <a:pt x="243" y="111"/>
                      <a:pt x="244" y="114"/>
                      <a:pt x="245" y="116"/>
                    </a:cubicBezTo>
                    <a:cubicBezTo>
                      <a:pt x="246" y="121"/>
                      <a:pt x="251" y="124"/>
                      <a:pt x="254" y="127"/>
                    </a:cubicBezTo>
                    <a:cubicBezTo>
                      <a:pt x="256" y="128"/>
                      <a:pt x="258" y="130"/>
                      <a:pt x="258" y="132"/>
                    </a:cubicBezTo>
                    <a:cubicBezTo>
                      <a:pt x="258" y="132"/>
                      <a:pt x="258" y="132"/>
                      <a:pt x="258" y="132"/>
                    </a:cubicBezTo>
                    <a:cubicBezTo>
                      <a:pt x="258" y="132"/>
                      <a:pt x="258" y="132"/>
                      <a:pt x="258" y="133"/>
                    </a:cubicBezTo>
                    <a:cubicBezTo>
                      <a:pt x="258" y="134"/>
                      <a:pt x="257" y="136"/>
                      <a:pt x="256" y="137"/>
                    </a:cubicBezTo>
                    <a:cubicBezTo>
                      <a:pt x="253" y="142"/>
                      <a:pt x="250" y="144"/>
                      <a:pt x="246" y="144"/>
                    </a:cubicBezTo>
                    <a:cubicBezTo>
                      <a:pt x="246" y="142"/>
                      <a:pt x="245" y="141"/>
                      <a:pt x="245" y="139"/>
                    </a:cubicBezTo>
                    <a:cubicBezTo>
                      <a:pt x="241" y="131"/>
                      <a:pt x="238" y="122"/>
                      <a:pt x="235" y="115"/>
                    </a:cubicBezTo>
                    <a:cubicBezTo>
                      <a:pt x="234" y="110"/>
                      <a:pt x="233" y="107"/>
                      <a:pt x="230" y="106"/>
                    </a:cubicBezTo>
                    <a:cubicBezTo>
                      <a:pt x="230" y="106"/>
                      <a:pt x="230" y="106"/>
                      <a:pt x="229" y="106"/>
                    </a:cubicBezTo>
                    <a:cubicBezTo>
                      <a:pt x="225" y="99"/>
                      <a:pt x="220" y="95"/>
                      <a:pt x="214" y="95"/>
                    </a:cubicBezTo>
                    <a:cubicBezTo>
                      <a:pt x="207" y="95"/>
                      <a:pt x="203" y="99"/>
                      <a:pt x="201" y="105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8" y="102"/>
                      <a:pt x="196" y="101"/>
                      <a:pt x="192" y="101"/>
                    </a:cubicBezTo>
                    <a:cubicBezTo>
                      <a:pt x="187" y="101"/>
                      <a:pt x="183" y="103"/>
                      <a:pt x="180" y="107"/>
                    </a:cubicBezTo>
                    <a:cubicBezTo>
                      <a:pt x="180" y="108"/>
                      <a:pt x="179" y="109"/>
                      <a:pt x="179" y="110"/>
                    </a:cubicBezTo>
                    <a:cubicBezTo>
                      <a:pt x="175" y="110"/>
                      <a:pt x="171" y="110"/>
                      <a:pt x="168" y="112"/>
                    </a:cubicBezTo>
                    <a:cubicBezTo>
                      <a:pt x="167" y="113"/>
                      <a:pt x="167" y="113"/>
                      <a:pt x="166" y="114"/>
                    </a:cubicBezTo>
                    <a:cubicBezTo>
                      <a:pt x="159" y="108"/>
                      <a:pt x="151" y="107"/>
                      <a:pt x="143" y="111"/>
                    </a:cubicBezTo>
                    <a:cubicBezTo>
                      <a:pt x="141" y="107"/>
                      <a:pt x="139" y="105"/>
                      <a:pt x="137" y="104"/>
                    </a:cubicBezTo>
                    <a:cubicBezTo>
                      <a:pt x="133" y="104"/>
                      <a:pt x="131" y="109"/>
                      <a:pt x="130" y="111"/>
                    </a:cubicBezTo>
                    <a:cubicBezTo>
                      <a:pt x="129" y="114"/>
                      <a:pt x="128" y="117"/>
                      <a:pt x="128" y="120"/>
                    </a:cubicBezTo>
                    <a:cubicBezTo>
                      <a:pt x="128" y="123"/>
                      <a:pt x="129" y="126"/>
                      <a:pt x="129" y="128"/>
                    </a:cubicBezTo>
                    <a:cubicBezTo>
                      <a:pt x="127" y="133"/>
                      <a:pt x="126" y="138"/>
                      <a:pt x="126" y="144"/>
                    </a:cubicBezTo>
                    <a:cubicBezTo>
                      <a:pt x="126" y="150"/>
                      <a:pt x="128" y="157"/>
                      <a:pt x="132" y="163"/>
                    </a:cubicBezTo>
                    <a:cubicBezTo>
                      <a:pt x="134" y="166"/>
                      <a:pt x="137" y="169"/>
                      <a:pt x="140" y="172"/>
                    </a:cubicBezTo>
                    <a:cubicBezTo>
                      <a:pt x="137" y="171"/>
                      <a:pt x="134" y="171"/>
                      <a:pt x="131" y="172"/>
                    </a:cubicBezTo>
                    <a:cubicBezTo>
                      <a:pt x="125" y="175"/>
                      <a:pt x="124" y="182"/>
                      <a:pt x="124" y="190"/>
                    </a:cubicBezTo>
                    <a:cubicBezTo>
                      <a:pt x="124" y="192"/>
                      <a:pt x="124" y="193"/>
                      <a:pt x="123" y="194"/>
                    </a:cubicBezTo>
                    <a:cubicBezTo>
                      <a:pt x="123" y="192"/>
                      <a:pt x="123" y="190"/>
                      <a:pt x="123" y="187"/>
                    </a:cubicBezTo>
                    <a:cubicBezTo>
                      <a:pt x="123" y="182"/>
                      <a:pt x="124" y="175"/>
                      <a:pt x="124" y="168"/>
                    </a:cubicBezTo>
                    <a:cubicBezTo>
                      <a:pt x="125" y="161"/>
                      <a:pt x="126" y="154"/>
                      <a:pt x="126" y="148"/>
                    </a:cubicBezTo>
                    <a:cubicBezTo>
                      <a:pt x="126" y="141"/>
                      <a:pt x="125" y="135"/>
                      <a:pt x="122" y="132"/>
                    </a:cubicBezTo>
                    <a:cubicBezTo>
                      <a:pt x="120" y="130"/>
                      <a:pt x="118" y="130"/>
                      <a:pt x="115" y="130"/>
                    </a:cubicBezTo>
                    <a:cubicBezTo>
                      <a:pt x="111" y="130"/>
                      <a:pt x="107" y="131"/>
                      <a:pt x="102" y="132"/>
                    </a:cubicBezTo>
                    <a:cubicBezTo>
                      <a:pt x="98" y="126"/>
                      <a:pt x="93" y="121"/>
                      <a:pt x="88" y="121"/>
                    </a:cubicBezTo>
                    <a:cubicBezTo>
                      <a:pt x="86" y="121"/>
                      <a:pt x="83" y="122"/>
                      <a:pt x="81" y="127"/>
                    </a:cubicBezTo>
                    <a:cubicBezTo>
                      <a:pt x="78" y="135"/>
                      <a:pt x="78" y="139"/>
                      <a:pt x="80" y="141"/>
                    </a:cubicBezTo>
                    <a:cubicBezTo>
                      <a:pt x="84" y="144"/>
                      <a:pt x="89" y="142"/>
                      <a:pt x="97" y="139"/>
                    </a:cubicBezTo>
                    <a:cubicBezTo>
                      <a:pt x="98" y="138"/>
                      <a:pt x="99" y="138"/>
                      <a:pt x="101" y="137"/>
                    </a:cubicBezTo>
                    <a:cubicBezTo>
                      <a:pt x="106" y="145"/>
                      <a:pt x="110" y="153"/>
                      <a:pt x="111" y="156"/>
                    </a:cubicBezTo>
                    <a:cubicBezTo>
                      <a:pt x="111" y="160"/>
                      <a:pt x="112" y="165"/>
                      <a:pt x="112" y="171"/>
                    </a:cubicBezTo>
                    <a:cubicBezTo>
                      <a:pt x="112" y="183"/>
                      <a:pt x="110" y="198"/>
                      <a:pt x="101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97" y="196"/>
                      <a:pt x="96" y="191"/>
                      <a:pt x="94" y="187"/>
                    </a:cubicBezTo>
                    <a:cubicBezTo>
                      <a:pt x="93" y="185"/>
                      <a:pt x="93" y="183"/>
                      <a:pt x="92" y="181"/>
                    </a:cubicBezTo>
                    <a:cubicBezTo>
                      <a:pt x="92" y="180"/>
                      <a:pt x="92" y="179"/>
                      <a:pt x="92" y="178"/>
                    </a:cubicBezTo>
                    <a:cubicBezTo>
                      <a:pt x="93" y="173"/>
                      <a:pt x="94" y="169"/>
                      <a:pt x="94" y="164"/>
                    </a:cubicBezTo>
                    <a:cubicBezTo>
                      <a:pt x="94" y="159"/>
                      <a:pt x="93" y="155"/>
                      <a:pt x="90" y="152"/>
                    </a:cubicBezTo>
                    <a:cubicBezTo>
                      <a:pt x="88" y="150"/>
                      <a:pt x="85" y="149"/>
                      <a:pt x="81" y="149"/>
                    </a:cubicBezTo>
                    <a:cubicBezTo>
                      <a:pt x="71" y="150"/>
                      <a:pt x="69" y="165"/>
                      <a:pt x="67" y="180"/>
                    </a:cubicBezTo>
                    <a:cubicBezTo>
                      <a:pt x="65" y="191"/>
                      <a:pt x="64" y="202"/>
                      <a:pt x="60" y="208"/>
                    </a:cubicBezTo>
                    <a:cubicBezTo>
                      <a:pt x="59" y="206"/>
                      <a:pt x="59" y="203"/>
                      <a:pt x="59" y="201"/>
                    </a:cubicBezTo>
                    <a:cubicBezTo>
                      <a:pt x="58" y="191"/>
                      <a:pt x="57" y="181"/>
                      <a:pt x="47" y="179"/>
                    </a:cubicBezTo>
                    <a:cubicBezTo>
                      <a:pt x="43" y="179"/>
                      <a:pt x="39" y="180"/>
                      <a:pt x="36" y="183"/>
                    </a:cubicBezTo>
                    <a:cubicBezTo>
                      <a:pt x="35" y="173"/>
                      <a:pt x="32" y="165"/>
                      <a:pt x="24" y="164"/>
                    </a:cubicBezTo>
                    <a:cubicBezTo>
                      <a:pt x="10" y="163"/>
                      <a:pt x="4" y="180"/>
                      <a:pt x="3" y="190"/>
                    </a:cubicBezTo>
                    <a:cubicBezTo>
                      <a:pt x="1" y="202"/>
                      <a:pt x="0" y="214"/>
                      <a:pt x="5" y="219"/>
                    </a:cubicBezTo>
                    <a:cubicBezTo>
                      <a:pt x="7" y="222"/>
                      <a:pt x="10" y="223"/>
                      <a:pt x="13" y="223"/>
                    </a:cubicBezTo>
                    <a:cubicBezTo>
                      <a:pt x="19" y="223"/>
                      <a:pt x="23" y="214"/>
                      <a:pt x="27" y="205"/>
                    </a:cubicBezTo>
                    <a:cubicBezTo>
                      <a:pt x="29" y="201"/>
                      <a:pt x="31" y="196"/>
                      <a:pt x="34" y="193"/>
                    </a:cubicBezTo>
                    <a:cubicBezTo>
                      <a:pt x="35" y="201"/>
                      <a:pt x="37" y="209"/>
                      <a:pt x="41" y="212"/>
                    </a:cubicBezTo>
                    <a:cubicBezTo>
                      <a:pt x="48" y="216"/>
                      <a:pt x="53" y="217"/>
                      <a:pt x="57" y="215"/>
                    </a:cubicBezTo>
                    <a:cubicBezTo>
                      <a:pt x="58" y="217"/>
                      <a:pt x="59" y="218"/>
                      <a:pt x="60" y="219"/>
                    </a:cubicBezTo>
                    <a:cubicBezTo>
                      <a:pt x="63" y="221"/>
                      <a:pt x="66" y="222"/>
                      <a:pt x="69" y="221"/>
                    </a:cubicBezTo>
                    <a:cubicBezTo>
                      <a:pt x="83" y="220"/>
                      <a:pt x="81" y="204"/>
                      <a:pt x="80" y="191"/>
                    </a:cubicBezTo>
                    <a:cubicBezTo>
                      <a:pt x="79" y="183"/>
                      <a:pt x="78" y="175"/>
                      <a:pt x="81" y="173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4" y="174"/>
                      <a:pt x="86" y="178"/>
                      <a:pt x="88" y="182"/>
                    </a:cubicBezTo>
                    <a:cubicBezTo>
                      <a:pt x="87" y="185"/>
                      <a:pt x="87" y="189"/>
                      <a:pt x="87" y="191"/>
                    </a:cubicBezTo>
                    <a:cubicBezTo>
                      <a:pt x="87" y="196"/>
                      <a:pt x="88" y="200"/>
                      <a:pt x="91" y="203"/>
                    </a:cubicBezTo>
                    <a:cubicBezTo>
                      <a:pt x="92" y="204"/>
                      <a:pt x="95" y="205"/>
                      <a:pt x="97" y="205"/>
                    </a:cubicBezTo>
                    <a:cubicBezTo>
                      <a:pt x="101" y="211"/>
                      <a:pt x="106" y="216"/>
                      <a:pt x="114" y="215"/>
                    </a:cubicBezTo>
                    <a:cubicBezTo>
                      <a:pt x="120" y="213"/>
                      <a:pt x="123" y="210"/>
                      <a:pt x="125" y="205"/>
                    </a:cubicBezTo>
                    <a:cubicBezTo>
                      <a:pt x="127" y="207"/>
                      <a:pt x="129" y="207"/>
                      <a:pt x="131" y="207"/>
                    </a:cubicBezTo>
                    <a:cubicBezTo>
                      <a:pt x="139" y="205"/>
                      <a:pt x="145" y="189"/>
                      <a:pt x="146" y="181"/>
                    </a:cubicBezTo>
                    <a:cubicBezTo>
                      <a:pt x="147" y="186"/>
                      <a:pt x="148" y="191"/>
                      <a:pt x="152" y="193"/>
                    </a:cubicBezTo>
                    <a:cubicBezTo>
                      <a:pt x="155" y="194"/>
                      <a:pt x="159" y="193"/>
                      <a:pt x="163" y="189"/>
                    </a:cubicBezTo>
                    <a:cubicBezTo>
                      <a:pt x="164" y="190"/>
                      <a:pt x="166" y="190"/>
                      <a:pt x="167" y="191"/>
                    </a:cubicBezTo>
                    <a:cubicBezTo>
                      <a:pt x="167" y="191"/>
                      <a:pt x="167" y="193"/>
                      <a:pt x="167" y="193"/>
                    </a:cubicBezTo>
                    <a:cubicBezTo>
                      <a:pt x="167" y="200"/>
                      <a:pt x="169" y="205"/>
                      <a:pt x="173" y="208"/>
                    </a:cubicBezTo>
                    <a:cubicBezTo>
                      <a:pt x="175" y="209"/>
                      <a:pt x="179" y="211"/>
                      <a:pt x="185" y="208"/>
                    </a:cubicBezTo>
                    <a:cubicBezTo>
                      <a:pt x="189" y="207"/>
                      <a:pt x="192" y="203"/>
                      <a:pt x="194" y="199"/>
                    </a:cubicBezTo>
                    <a:cubicBezTo>
                      <a:pt x="195" y="199"/>
                      <a:pt x="196" y="199"/>
                      <a:pt x="197" y="199"/>
                    </a:cubicBezTo>
                    <a:cubicBezTo>
                      <a:pt x="204" y="199"/>
                      <a:pt x="210" y="196"/>
                      <a:pt x="214" y="191"/>
                    </a:cubicBezTo>
                    <a:cubicBezTo>
                      <a:pt x="220" y="194"/>
                      <a:pt x="227" y="195"/>
                      <a:pt x="236" y="193"/>
                    </a:cubicBezTo>
                    <a:cubicBezTo>
                      <a:pt x="248" y="191"/>
                      <a:pt x="254" y="184"/>
                      <a:pt x="257" y="176"/>
                    </a:cubicBezTo>
                    <a:cubicBezTo>
                      <a:pt x="262" y="184"/>
                      <a:pt x="268" y="189"/>
                      <a:pt x="276" y="189"/>
                    </a:cubicBezTo>
                    <a:cubicBezTo>
                      <a:pt x="288" y="188"/>
                      <a:pt x="295" y="181"/>
                      <a:pt x="298" y="174"/>
                    </a:cubicBezTo>
                    <a:cubicBezTo>
                      <a:pt x="298" y="174"/>
                      <a:pt x="298" y="174"/>
                      <a:pt x="298" y="174"/>
                    </a:cubicBezTo>
                    <a:cubicBezTo>
                      <a:pt x="302" y="179"/>
                      <a:pt x="308" y="183"/>
                      <a:pt x="316" y="183"/>
                    </a:cubicBezTo>
                    <a:cubicBezTo>
                      <a:pt x="322" y="183"/>
                      <a:pt x="327" y="182"/>
                      <a:pt x="330" y="179"/>
                    </a:cubicBezTo>
                    <a:cubicBezTo>
                      <a:pt x="331" y="179"/>
                      <a:pt x="332" y="179"/>
                      <a:pt x="333" y="179"/>
                    </a:cubicBezTo>
                    <a:cubicBezTo>
                      <a:pt x="342" y="178"/>
                      <a:pt x="352" y="169"/>
                      <a:pt x="359" y="162"/>
                    </a:cubicBezTo>
                    <a:cubicBezTo>
                      <a:pt x="362" y="166"/>
                      <a:pt x="367" y="168"/>
                      <a:pt x="371" y="168"/>
                    </a:cubicBezTo>
                    <a:cubicBezTo>
                      <a:pt x="376" y="168"/>
                      <a:pt x="381" y="166"/>
                      <a:pt x="386" y="162"/>
                    </a:cubicBezTo>
                    <a:cubicBezTo>
                      <a:pt x="400" y="162"/>
                      <a:pt x="412" y="159"/>
                      <a:pt x="419" y="150"/>
                    </a:cubicBezTo>
                    <a:cubicBezTo>
                      <a:pt x="427" y="140"/>
                      <a:pt x="431" y="127"/>
                      <a:pt x="431" y="115"/>
                    </a:cubicBezTo>
                    <a:cubicBezTo>
                      <a:pt x="431" y="104"/>
                      <a:pt x="428" y="94"/>
                      <a:pt x="423" y="86"/>
                    </a:cubicBezTo>
                    <a:cubicBezTo>
                      <a:pt x="419" y="81"/>
                      <a:pt x="414" y="77"/>
                      <a:pt x="408" y="76"/>
                    </a:cubicBezTo>
                    <a:cubicBezTo>
                      <a:pt x="404" y="67"/>
                      <a:pt x="398" y="60"/>
                      <a:pt x="392" y="52"/>
                    </a:cubicBezTo>
                    <a:cubicBezTo>
                      <a:pt x="396" y="46"/>
                      <a:pt x="399" y="40"/>
                      <a:pt x="399" y="33"/>
                    </a:cubicBezTo>
                    <a:cubicBezTo>
                      <a:pt x="399" y="29"/>
                      <a:pt x="398" y="25"/>
                      <a:pt x="396" y="21"/>
                    </a:cubicBezTo>
                    <a:cubicBezTo>
                      <a:pt x="393" y="15"/>
                      <a:pt x="382" y="3"/>
                      <a:pt x="372" y="1"/>
                    </a:cubicBezTo>
                    <a:cubicBezTo>
                      <a:pt x="369" y="0"/>
                      <a:pt x="366" y="0"/>
                      <a:pt x="363" y="2"/>
                    </a:cubicBezTo>
                    <a:close/>
                    <a:moveTo>
                      <a:pt x="235" y="76"/>
                    </a:moveTo>
                    <a:cubicBezTo>
                      <a:pt x="226" y="72"/>
                      <a:pt x="226" y="72"/>
                      <a:pt x="226" y="72"/>
                    </a:cubicBezTo>
                    <a:cubicBezTo>
                      <a:pt x="223" y="70"/>
                      <a:pt x="222" y="68"/>
                      <a:pt x="222" y="65"/>
                    </a:cubicBezTo>
                    <a:cubicBezTo>
                      <a:pt x="222" y="65"/>
                      <a:pt x="222" y="65"/>
                      <a:pt x="222" y="64"/>
                    </a:cubicBezTo>
                    <a:cubicBezTo>
                      <a:pt x="222" y="60"/>
                      <a:pt x="227" y="56"/>
                      <a:pt x="232" y="54"/>
                    </a:cubicBezTo>
                    <a:cubicBezTo>
                      <a:pt x="239" y="50"/>
                      <a:pt x="250" y="49"/>
                      <a:pt x="259" y="58"/>
                    </a:cubicBezTo>
                    <a:cubicBezTo>
                      <a:pt x="263" y="62"/>
                      <a:pt x="264" y="66"/>
                      <a:pt x="264" y="69"/>
                    </a:cubicBezTo>
                    <a:cubicBezTo>
                      <a:pt x="264" y="75"/>
                      <a:pt x="260" y="80"/>
                      <a:pt x="255" y="87"/>
                    </a:cubicBezTo>
                    <a:cubicBezTo>
                      <a:pt x="254" y="87"/>
                      <a:pt x="254" y="87"/>
                      <a:pt x="254" y="88"/>
                    </a:cubicBezTo>
                    <a:cubicBezTo>
                      <a:pt x="248" y="83"/>
                      <a:pt x="242" y="80"/>
                      <a:pt x="235" y="76"/>
                    </a:cubicBezTo>
                    <a:close/>
                    <a:moveTo>
                      <a:pt x="83" y="139"/>
                    </a:moveTo>
                    <a:cubicBezTo>
                      <a:pt x="83" y="138"/>
                      <a:pt x="82" y="137"/>
                      <a:pt x="85" y="128"/>
                    </a:cubicBezTo>
                    <a:cubicBezTo>
                      <a:pt x="86" y="125"/>
                      <a:pt x="88" y="125"/>
                      <a:pt x="88" y="125"/>
                    </a:cubicBezTo>
                    <a:cubicBezTo>
                      <a:pt x="91" y="125"/>
                      <a:pt x="95" y="129"/>
                      <a:pt x="98" y="134"/>
                    </a:cubicBezTo>
                    <a:cubicBezTo>
                      <a:pt x="97" y="134"/>
                      <a:pt x="96" y="135"/>
                      <a:pt x="95" y="135"/>
                    </a:cubicBezTo>
                    <a:cubicBezTo>
                      <a:pt x="91" y="137"/>
                      <a:pt x="84" y="140"/>
                      <a:pt x="83" y="139"/>
                    </a:cubicBezTo>
                    <a:close/>
                    <a:moveTo>
                      <a:pt x="132" y="120"/>
                    </a:moveTo>
                    <a:cubicBezTo>
                      <a:pt x="132" y="117"/>
                      <a:pt x="133" y="115"/>
                      <a:pt x="134" y="112"/>
                    </a:cubicBezTo>
                    <a:cubicBezTo>
                      <a:pt x="135" y="109"/>
                      <a:pt x="136" y="108"/>
                      <a:pt x="136" y="108"/>
                    </a:cubicBezTo>
                    <a:cubicBezTo>
                      <a:pt x="136" y="108"/>
                      <a:pt x="136" y="108"/>
                      <a:pt x="136" y="108"/>
                    </a:cubicBezTo>
                    <a:cubicBezTo>
                      <a:pt x="137" y="108"/>
                      <a:pt x="138" y="110"/>
                      <a:pt x="140" y="113"/>
                    </a:cubicBezTo>
                    <a:cubicBezTo>
                      <a:pt x="137" y="116"/>
                      <a:pt x="134" y="119"/>
                      <a:pt x="132" y="122"/>
                    </a:cubicBezTo>
                    <a:cubicBezTo>
                      <a:pt x="132" y="121"/>
                      <a:pt x="132" y="121"/>
                      <a:pt x="132" y="120"/>
                    </a:cubicBezTo>
                    <a:close/>
                    <a:moveTo>
                      <a:pt x="8" y="217"/>
                    </a:moveTo>
                    <a:cubicBezTo>
                      <a:pt x="4" y="212"/>
                      <a:pt x="5" y="201"/>
                      <a:pt x="6" y="190"/>
                    </a:cubicBezTo>
                    <a:cubicBezTo>
                      <a:pt x="8" y="182"/>
                      <a:pt x="12" y="167"/>
                      <a:pt x="24" y="168"/>
                    </a:cubicBezTo>
                    <a:cubicBezTo>
                      <a:pt x="30" y="168"/>
                      <a:pt x="31" y="177"/>
                      <a:pt x="33" y="187"/>
                    </a:cubicBezTo>
                    <a:cubicBezTo>
                      <a:pt x="29" y="191"/>
                      <a:pt x="26" y="198"/>
                      <a:pt x="24" y="203"/>
                    </a:cubicBezTo>
                    <a:cubicBezTo>
                      <a:pt x="20" y="211"/>
                      <a:pt x="17" y="219"/>
                      <a:pt x="13" y="219"/>
                    </a:cubicBezTo>
                    <a:cubicBezTo>
                      <a:pt x="11" y="219"/>
                      <a:pt x="9" y="218"/>
                      <a:pt x="8" y="217"/>
                    </a:cubicBezTo>
                    <a:close/>
                    <a:moveTo>
                      <a:pt x="46" y="183"/>
                    </a:moveTo>
                    <a:cubicBezTo>
                      <a:pt x="53" y="184"/>
                      <a:pt x="54" y="191"/>
                      <a:pt x="55" y="201"/>
                    </a:cubicBezTo>
                    <a:cubicBezTo>
                      <a:pt x="55" y="205"/>
                      <a:pt x="55" y="208"/>
                      <a:pt x="56" y="211"/>
                    </a:cubicBezTo>
                    <a:cubicBezTo>
                      <a:pt x="56" y="211"/>
                      <a:pt x="56" y="211"/>
                      <a:pt x="56" y="212"/>
                    </a:cubicBezTo>
                    <a:cubicBezTo>
                      <a:pt x="53" y="213"/>
                      <a:pt x="49" y="212"/>
                      <a:pt x="44" y="208"/>
                    </a:cubicBezTo>
                    <a:cubicBezTo>
                      <a:pt x="40" y="206"/>
                      <a:pt x="38" y="197"/>
                      <a:pt x="37" y="188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40" y="185"/>
                      <a:pt x="43" y="183"/>
                      <a:pt x="46" y="183"/>
                    </a:cubicBezTo>
                    <a:close/>
                    <a:moveTo>
                      <a:pt x="71" y="181"/>
                    </a:moveTo>
                    <a:cubicBezTo>
                      <a:pt x="73" y="168"/>
                      <a:pt x="75" y="154"/>
                      <a:pt x="81" y="153"/>
                    </a:cubicBezTo>
                    <a:cubicBezTo>
                      <a:pt x="84" y="153"/>
                      <a:pt x="86" y="154"/>
                      <a:pt x="87" y="155"/>
                    </a:cubicBezTo>
                    <a:cubicBezTo>
                      <a:pt x="89" y="157"/>
                      <a:pt x="90" y="160"/>
                      <a:pt x="90" y="164"/>
                    </a:cubicBezTo>
                    <a:cubicBezTo>
                      <a:pt x="90" y="167"/>
                      <a:pt x="89" y="171"/>
                      <a:pt x="89" y="175"/>
                    </a:cubicBezTo>
                    <a:cubicBezTo>
                      <a:pt x="87" y="172"/>
                      <a:pt x="86" y="170"/>
                      <a:pt x="84" y="169"/>
                    </a:cubicBezTo>
                    <a:cubicBezTo>
                      <a:pt x="83" y="169"/>
                      <a:pt x="81" y="169"/>
                      <a:pt x="80" y="170"/>
                    </a:cubicBezTo>
                    <a:cubicBezTo>
                      <a:pt x="74" y="172"/>
                      <a:pt x="75" y="181"/>
                      <a:pt x="76" y="192"/>
                    </a:cubicBezTo>
                    <a:cubicBezTo>
                      <a:pt x="78" y="206"/>
                      <a:pt x="78" y="216"/>
                      <a:pt x="69" y="217"/>
                    </a:cubicBezTo>
                    <a:cubicBezTo>
                      <a:pt x="66" y="218"/>
                      <a:pt x="64" y="217"/>
                      <a:pt x="63" y="216"/>
                    </a:cubicBezTo>
                    <a:cubicBezTo>
                      <a:pt x="62" y="215"/>
                      <a:pt x="61" y="214"/>
                      <a:pt x="61" y="213"/>
                    </a:cubicBezTo>
                    <a:cubicBezTo>
                      <a:pt x="67" y="207"/>
                      <a:pt x="69" y="194"/>
                      <a:pt x="71" y="181"/>
                    </a:cubicBezTo>
                    <a:close/>
                    <a:moveTo>
                      <a:pt x="93" y="200"/>
                    </a:moveTo>
                    <a:cubicBezTo>
                      <a:pt x="92" y="198"/>
                      <a:pt x="91" y="195"/>
                      <a:pt x="91" y="192"/>
                    </a:cubicBezTo>
                    <a:cubicBezTo>
                      <a:pt x="91" y="191"/>
                      <a:pt x="91" y="191"/>
                      <a:pt x="91" y="191"/>
                    </a:cubicBezTo>
                    <a:cubicBezTo>
                      <a:pt x="92" y="194"/>
                      <a:pt x="94" y="197"/>
                      <a:pt x="95" y="200"/>
                    </a:cubicBezTo>
                    <a:cubicBezTo>
                      <a:pt x="95" y="200"/>
                      <a:pt x="94" y="200"/>
                      <a:pt x="93" y="200"/>
                    </a:cubicBezTo>
                    <a:close/>
                    <a:moveTo>
                      <a:pt x="115" y="134"/>
                    </a:moveTo>
                    <a:cubicBezTo>
                      <a:pt x="117" y="134"/>
                      <a:pt x="118" y="134"/>
                      <a:pt x="119" y="135"/>
                    </a:cubicBezTo>
                    <a:cubicBezTo>
                      <a:pt x="121" y="137"/>
                      <a:pt x="122" y="142"/>
                      <a:pt x="122" y="148"/>
                    </a:cubicBezTo>
                    <a:cubicBezTo>
                      <a:pt x="122" y="154"/>
                      <a:pt x="121" y="161"/>
                      <a:pt x="120" y="168"/>
                    </a:cubicBezTo>
                    <a:cubicBezTo>
                      <a:pt x="120" y="175"/>
                      <a:pt x="119" y="181"/>
                      <a:pt x="119" y="187"/>
                    </a:cubicBezTo>
                    <a:cubicBezTo>
                      <a:pt x="119" y="193"/>
                      <a:pt x="120" y="197"/>
                      <a:pt x="121" y="200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1" y="206"/>
                      <a:pt x="118" y="210"/>
                      <a:pt x="113" y="211"/>
                    </a:cubicBezTo>
                    <a:cubicBezTo>
                      <a:pt x="108" y="212"/>
                      <a:pt x="105" y="209"/>
                      <a:pt x="102" y="204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13" y="201"/>
                      <a:pt x="116" y="184"/>
                      <a:pt x="116" y="171"/>
                    </a:cubicBezTo>
                    <a:cubicBezTo>
                      <a:pt x="116" y="164"/>
                      <a:pt x="115" y="159"/>
                      <a:pt x="115" y="155"/>
                    </a:cubicBezTo>
                    <a:cubicBezTo>
                      <a:pt x="114" y="152"/>
                      <a:pt x="110" y="144"/>
                      <a:pt x="105" y="136"/>
                    </a:cubicBezTo>
                    <a:cubicBezTo>
                      <a:pt x="108" y="135"/>
                      <a:pt x="112" y="134"/>
                      <a:pt x="115" y="134"/>
                    </a:cubicBezTo>
                    <a:close/>
                    <a:moveTo>
                      <a:pt x="135" y="161"/>
                    </a:moveTo>
                    <a:cubicBezTo>
                      <a:pt x="132" y="156"/>
                      <a:pt x="130" y="150"/>
                      <a:pt x="130" y="144"/>
                    </a:cubicBezTo>
                    <a:cubicBezTo>
                      <a:pt x="130" y="141"/>
                      <a:pt x="130" y="138"/>
                      <a:pt x="131" y="135"/>
                    </a:cubicBezTo>
                    <a:cubicBezTo>
                      <a:pt x="132" y="139"/>
                      <a:pt x="134" y="143"/>
                      <a:pt x="135" y="147"/>
                    </a:cubicBezTo>
                    <a:cubicBezTo>
                      <a:pt x="138" y="154"/>
                      <a:pt x="141" y="162"/>
                      <a:pt x="142" y="169"/>
                    </a:cubicBezTo>
                    <a:cubicBezTo>
                      <a:pt x="139" y="166"/>
                      <a:pt x="137" y="163"/>
                      <a:pt x="135" y="161"/>
                    </a:cubicBezTo>
                    <a:close/>
                    <a:moveTo>
                      <a:pt x="141" y="117"/>
                    </a:moveTo>
                    <a:cubicBezTo>
                      <a:pt x="143" y="122"/>
                      <a:pt x="144" y="129"/>
                      <a:pt x="147" y="138"/>
                    </a:cubicBez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9" y="147"/>
                      <a:pt x="149" y="150"/>
                      <a:pt x="149" y="152"/>
                    </a:cubicBezTo>
                    <a:cubicBezTo>
                      <a:pt x="149" y="156"/>
                      <a:pt x="148" y="160"/>
                      <a:pt x="148" y="163"/>
                    </a:cubicBezTo>
                    <a:cubicBezTo>
                      <a:pt x="147" y="166"/>
                      <a:pt x="147" y="168"/>
                      <a:pt x="146" y="171"/>
                    </a:cubicBezTo>
                    <a:cubicBezTo>
                      <a:pt x="145" y="162"/>
                      <a:pt x="142" y="154"/>
                      <a:pt x="139" y="146"/>
                    </a:cubicBezTo>
                    <a:cubicBezTo>
                      <a:pt x="137" y="140"/>
                      <a:pt x="135" y="134"/>
                      <a:pt x="133" y="128"/>
                    </a:cubicBezTo>
                    <a:cubicBezTo>
                      <a:pt x="135" y="124"/>
                      <a:pt x="138" y="120"/>
                      <a:pt x="141" y="117"/>
                    </a:cubicBezTo>
                    <a:close/>
                    <a:moveTo>
                      <a:pt x="128" y="191"/>
                    </a:moveTo>
                    <a:cubicBezTo>
                      <a:pt x="128" y="184"/>
                      <a:pt x="129" y="178"/>
                      <a:pt x="133" y="176"/>
                    </a:cubicBezTo>
                    <a:cubicBezTo>
                      <a:pt x="135" y="175"/>
                      <a:pt x="139" y="176"/>
                      <a:pt x="143" y="177"/>
                    </a:cubicBezTo>
                    <a:cubicBezTo>
                      <a:pt x="143" y="178"/>
                      <a:pt x="143" y="179"/>
                      <a:pt x="143" y="180"/>
                    </a:cubicBezTo>
                    <a:cubicBezTo>
                      <a:pt x="141" y="188"/>
                      <a:pt x="135" y="202"/>
                      <a:pt x="130" y="203"/>
                    </a:cubicBezTo>
                    <a:cubicBezTo>
                      <a:pt x="129" y="203"/>
                      <a:pt x="128" y="202"/>
                      <a:pt x="126" y="201"/>
                    </a:cubicBezTo>
                    <a:cubicBezTo>
                      <a:pt x="127" y="197"/>
                      <a:pt x="128" y="194"/>
                      <a:pt x="128" y="191"/>
                    </a:cubicBezTo>
                    <a:close/>
                    <a:moveTo>
                      <a:pt x="154" y="189"/>
                    </a:moveTo>
                    <a:cubicBezTo>
                      <a:pt x="152" y="188"/>
                      <a:pt x="151" y="185"/>
                      <a:pt x="150" y="181"/>
                    </a:cubicBezTo>
                    <a:cubicBezTo>
                      <a:pt x="151" y="182"/>
                      <a:pt x="152" y="182"/>
                      <a:pt x="153" y="182"/>
                    </a:cubicBezTo>
                    <a:cubicBezTo>
                      <a:pt x="155" y="184"/>
                      <a:pt x="157" y="185"/>
                      <a:pt x="159" y="187"/>
                    </a:cubicBezTo>
                    <a:cubicBezTo>
                      <a:pt x="157" y="189"/>
                      <a:pt x="155" y="189"/>
                      <a:pt x="154" y="189"/>
                    </a:cubicBezTo>
                    <a:close/>
                    <a:moveTo>
                      <a:pt x="163" y="117"/>
                    </a:moveTo>
                    <a:cubicBezTo>
                      <a:pt x="161" y="120"/>
                      <a:pt x="160" y="125"/>
                      <a:pt x="160" y="131"/>
                    </a:cubicBezTo>
                    <a:cubicBezTo>
                      <a:pt x="160" y="132"/>
                      <a:pt x="160" y="133"/>
                      <a:pt x="160" y="135"/>
                    </a:cubicBezTo>
                    <a:cubicBezTo>
                      <a:pt x="160" y="138"/>
                      <a:pt x="161" y="141"/>
                      <a:pt x="163" y="144"/>
                    </a:cubicBezTo>
                    <a:cubicBezTo>
                      <a:pt x="163" y="144"/>
                      <a:pt x="162" y="144"/>
                      <a:pt x="162" y="144"/>
                    </a:cubicBezTo>
                    <a:cubicBezTo>
                      <a:pt x="158" y="146"/>
                      <a:pt x="157" y="149"/>
                      <a:pt x="157" y="153"/>
                    </a:cubicBezTo>
                    <a:cubicBezTo>
                      <a:pt x="157" y="156"/>
                      <a:pt x="158" y="161"/>
                      <a:pt x="160" y="165"/>
                    </a:cubicBezTo>
                    <a:cubicBezTo>
                      <a:pt x="162" y="171"/>
                      <a:pt x="164" y="175"/>
                      <a:pt x="164" y="179"/>
                    </a:cubicBezTo>
                    <a:cubicBezTo>
                      <a:pt x="164" y="180"/>
                      <a:pt x="164" y="181"/>
                      <a:pt x="163" y="182"/>
                    </a:cubicBezTo>
                    <a:cubicBezTo>
                      <a:pt x="160" y="181"/>
                      <a:pt x="157" y="180"/>
                      <a:pt x="155" y="179"/>
                    </a:cubicBezTo>
                    <a:cubicBezTo>
                      <a:pt x="153" y="178"/>
                      <a:pt x="152" y="177"/>
                      <a:pt x="150" y="176"/>
                    </a:cubicBezTo>
                    <a:cubicBezTo>
                      <a:pt x="150" y="171"/>
                      <a:pt x="151" y="168"/>
                      <a:pt x="152" y="164"/>
                    </a:cubicBezTo>
                    <a:cubicBezTo>
                      <a:pt x="152" y="160"/>
                      <a:pt x="153" y="157"/>
                      <a:pt x="153" y="152"/>
                    </a:cubicBezTo>
                    <a:cubicBezTo>
                      <a:pt x="153" y="150"/>
                      <a:pt x="153" y="147"/>
                      <a:pt x="152" y="143"/>
                    </a:cubicBezTo>
                    <a:cubicBezTo>
                      <a:pt x="151" y="138"/>
                      <a:pt x="151" y="138"/>
                      <a:pt x="151" y="138"/>
                    </a:cubicBezTo>
                    <a:cubicBezTo>
                      <a:pt x="148" y="128"/>
                      <a:pt x="146" y="120"/>
                      <a:pt x="144" y="115"/>
                    </a:cubicBezTo>
                    <a:cubicBezTo>
                      <a:pt x="151" y="111"/>
                      <a:pt x="157" y="112"/>
                      <a:pt x="163" y="117"/>
                    </a:cubicBezTo>
                    <a:close/>
                    <a:moveTo>
                      <a:pt x="164" y="164"/>
                    </a:moveTo>
                    <a:cubicBezTo>
                      <a:pt x="162" y="159"/>
                      <a:pt x="161" y="155"/>
                      <a:pt x="161" y="153"/>
                    </a:cubicBezTo>
                    <a:cubicBezTo>
                      <a:pt x="161" y="151"/>
                      <a:pt x="161" y="149"/>
                      <a:pt x="163" y="148"/>
                    </a:cubicBezTo>
                    <a:cubicBezTo>
                      <a:pt x="165" y="147"/>
                      <a:pt x="166" y="147"/>
                      <a:pt x="166" y="147"/>
                    </a:cubicBezTo>
                    <a:cubicBezTo>
                      <a:pt x="168" y="149"/>
                      <a:pt x="168" y="153"/>
                      <a:pt x="168" y="159"/>
                    </a:cubicBezTo>
                    <a:cubicBezTo>
                      <a:pt x="168" y="165"/>
                      <a:pt x="168" y="171"/>
                      <a:pt x="168" y="177"/>
                    </a:cubicBezTo>
                    <a:cubicBezTo>
                      <a:pt x="167" y="172"/>
                      <a:pt x="165" y="168"/>
                      <a:pt x="164" y="164"/>
                    </a:cubicBezTo>
                    <a:close/>
                    <a:moveTo>
                      <a:pt x="167" y="182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167" y="183"/>
                      <a:pt x="167" y="183"/>
                      <a:pt x="167" y="183"/>
                    </a:cubicBezTo>
                    <a:cubicBezTo>
                      <a:pt x="167" y="183"/>
                      <a:pt x="167" y="182"/>
                      <a:pt x="167" y="182"/>
                    </a:cubicBezTo>
                    <a:close/>
                    <a:moveTo>
                      <a:pt x="171" y="179"/>
                    </a:moveTo>
                    <a:cubicBezTo>
                      <a:pt x="172" y="171"/>
                      <a:pt x="172" y="165"/>
                      <a:pt x="172" y="160"/>
                    </a:cubicBezTo>
                    <a:cubicBezTo>
                      <a:pt x="172" y="156"/>
                      <a:pt x="172" y="153"/>
                      <a:pt x="172" y="151"/>
                    </a:cubicBezTo>
                    <a:cubicBezTo>
                      <a:pt x="176" y="153"/>
                      <a:pt x="181" y="155"/>
                      <a:pt x="186" y="156"/>
                    </a:cubicBezTo>
                    <a:cubicBezTo>
                      <a:pt x="188" y="160"/>
                      <a:pt x="190" y="164"/>
                      <a:pt x="192" y="167"/>
                    </a:cubicBezTo>
                    <a:cubicBezTo>
                      <a:pt x="190" y="173"/>
                      <a:pt x="187" y="178"/>
                      <a:pt x="183" y="180"/>
                    </a:cubicBezTo>
                    <a:cubicBezTo>
                      <a:pt x="179" y="182"/>
                      <a:pt x="175" y="183"/>
                      <a:pt x="171" y="183"/>
                    </a:cubicBezTo>
                    <a:cubicBezTo>
                      <a:pt x="171" y="181"/>
                      <a:pt x="171" y="179"/>
                      <a:pt x="171" y="179"/>
                    </a:cubicBezTo>
                    <a:close/>
                    <a:moveTo>
                      <a:pt x="164" y="134"/>
                    </a:moveTo>
                    <a:cubicBezTo>
                      <a:pt x="164" y="133"/>
                      <a:pt x="164" y="132"/>
                      <a:pt x="164" y="131"/>
                    </a:cubicBezTo>
                    <a:cubicBezTo>
                      <a:pt x="164" y="126"/>
                      <a:pt x="165" y="123"/>
                      <a:pt x="166" y="120"/>
                    </a:cubicBezTo>
                    <a:cubicBezTo>
                      <a:pt x="167" y="120"/>
                      <a:pt x="168" y="121"/>
                      <a:pt x="168" y="122"/>
                    </a:cubicBezTo>
                    <a:cubicBezTo>
                      <a:pt x="173" y="128"/>
                      <a:pt x="178" y="138"/>
                      <a:pt x="182" y="148"/>
                    </a:cubicBezTo>
                    <a:cubicBezTo>
                      <a:pt x="183" y="149"/>
                      <a:pt x="183" y="150"/>
                      <a:pt x="184" y="151"/>
                    </a:cubicBezTo>
                    <a:cubicBezTo>
                      <a:pt x="173" y="148"/>
                      <a:pt x="164" y="144"/>
                      <a:pt x="164" y="134"/>
                    </a:cubicBezTo>
                    <a:close/>
                    <a:moveTo>
                      <a:pt x="170" y="116"/>
                    </a:moveTo>
                    <a:cubicBezTo>
                      <a:pt x="172" y="114"/>
                      <a:pt x="175" y="114"/>
                      <a:pt x="178" y="114"/>
                    </a:cubicBezTo>
                    <a:cubicBezTo>
                      <a:pt x="178" y="115"/>
                      <a:pt x="178" y="116"/>
                      <a:pt x="178" y="117"/>
                    </a:cubicBezTo>
                    <a:cubicBezTo>
                      <a:pt x="178" y="123"/>
                      <a:pt x="180" y="131"/>
                      <a:pt x="183" y="139"/>
                    </a:cubicBezTo>
                    <a:cubicBezTo>
                      <a:pt x="179" y="132"/>
                      <a:pt x="176" y="125"/>
                      <a:pt x="171" y="119"/>
                    </a:cubicBezTo>
                    <a:cubicBezTo>
                      <a:pt x="171" y="118"/>
                      <a:pt x="170" y="118"/>
                      <a:pt x="169" y="117"/>
                    </a:cubicBezTo>
                    <a:cubicBezTo>
                      <a:pt x="169" y="116"/>
                      <a:pt x="170" y="116"/>
                      <a:pt x="170" y="116"/>
                    </a:cubicBezTo>
                    <a:close/>
                    <a:moveTo>
                      <a:pt x="192" y="153"/>
                    </a:moveTo>
                    <a:cubicBezTo>
                      <a:pt x="188" y="142"/>
                      <a:pt x="182" y="127"/>
                      <a:pt x="182" y="117"/>
                    </a:cubicBezTo>
                    <a:cubicBezTo>
                      <a:pt x="182" y="116"/>
                      <a:pt x="182" y="116"/>
                      <a:pt x="182" y="115"/>
                    </a:cubicBezTo>
                    <a:cubicBezTo>
                      <a:pt x="187" y="116"/>
                      <a:pt x="192" y="118"/>
                      <a:pt x="197" y="121"/>
                    </a:cubicBezTo>
                    <a:cubicBezTo>
                      <a:pt x="196" y="126"/>
                      <a:pt x="196" y="131"/>
                      <a:pt x="196" y="137"/>
                    </a:cubicBezTo>
                    <a:cubicBezTo>
                      <a:pt x="195" y="143"/>
                      <a:pt x="195" y="149"/>
                      <a:pt x="194" y="154"/>
                    </a:cubicBezTo>
                    <a:cubicBezTo>
                      <a:pt x="194" y="154"/>
                      <a:pt x="193" y="154"/>
                      <a:pt x="193" y="154"/>
                    </a:cubicBezTo>
                    <a:cubicBezTo>
                      <a:pt x="193" y="154"/>
                      <a:pt x="192" y="154"/>
                      <a:pt x="192" y="153"/>
                    </a:cubicBezTo>
                    <a:close/>
                    <a:moveTo>
                      <a:pt x="184" y="109"/>
                    </a:moveTo>
                    <a:cubicBezTo>
                      <a:pt x="185" y="106"/>
                      <a:pt x="188" y="105"/>
                      <a:pt x="192" y="105"/>
                    </a:cubicBezTo>
                    <a:cubicBezTo>
                      <a:pt x="195" y="105"/>
                      <a:pt x="196" y="105"/>
                      <a:pt x="197" y="107"/>
                    </a:cubicBezTo>
                    <a:cubicBezTo>
                      <a:pt x="198" y="107"/>
                      <a:pt x="198" y="109"/>
                      <a:pt x="199" y="110"/>
                    </a:cubicBezTo>
                    <a:cubicBezTo>
                      <a:pt x="198" y="112"/>
                      <a:pt x="198" y="114"/>
                      <a:pt x="198" y="117"/>
                    </a:cubicBezTo>
                    <a:cubicBezTo>
                      <a:pt x="192" y="114"/>
                      <a:pt x="187" y="112"/>
                      <a:pt x="183" y="111"/>
                    </a:cubicBezTo>
                    <a:cubicBezTo>
                      <a:pt x="183" y="110"/>
                      <a:pt x="183" y="109"/>
                      <a:pt x="184" y="109"/>
                    </a:cubicBezTo>
                    <a:close/>
                    <a:moveTo>
                      <a:pt x="175" y="204"/>
                    </a:moveTo>
                    <a:cubicBezTo>
                      <a:pt x="172" y="203"/>
                      <a:pt x="171" y="198"/>
                      <a:pt x="171" y="193"/>
                    </a:cubicBezTo>
                    <a:cubicBezTo>
                      <a:pt x="171" y="193"/>
                      <a:pt x="171" y="193"/>
                      <a:pt x="171" y="193"/>
                    </a:cubicBezTo>
                    <a:cubicBezTo>
                      <a:pt x="177" y="196"/>
                      <a:pt x="184" y="198"/>
                      <a:pt x="190" y="198"/>
                    </a:cubicBezTo>
                    <a:cubicBezTo>
                      <a:pt x="188" y="201"/>
                      <a:pt x="186" y="203"/>
                      <a:pt x="183" y="205"/>
                    </a:cubicBezTo>
                    <a:cubicBezTo>
                      <a:pt x="180" y="206"/>
                      <a:pt x="177" y="206"/>
                      <a:pt x="175" y="204"/>
                    </a:cubicBezTo>
                    <a:close/>
                    <a:moveTo>
                      <a:pt x="185" y="184"/>
                    </a:moveTo>
                    <a:cubicBezTo>
                      <a:pt x="189" y="182"/>
                      <a:pt x="192" y="178"/>
                      <a:pt x="194" y="173"/>
                    </a:cubicBezTo>
                    <a:cubicBezTo>
                      <a:pt x="194" y="175"/>
                      <a:pt x="194" y="176"/>
                      <a:pt x="194" y="178"/>
                    </a:cubicBezTo>
                    <a:cubicBezTo>
                      <a:pt x="194" y="183"/>
                      <a:pt x="193" y="189"/>
                      <a:pt x="192" y="195"/>
                    </a:cubicBezTo>
                    <a:cubicBezTo>
                      <a:pt x="185" y="194"/>
                      <a:pt x="178" y="192"/>
                      <a:pt x="171" y="188"/>
                    </a:cubicBezTo>
                    <a:cubicBezTo>
                      <a:pt x="171" y="188"/>
                      <a:pt x="171" y="188"/>
                      <a:pt x="171" y="187"/>
                    </a:cubicBezTo>
                    <a:cubicBezTo>
                      <a:pt x="175" y="187"/>
                      <a:pt x="180" y="186"/>
                      <a:pt x="185" y="184"/>
                    </a:cubicBezTo>
                    <a:close/>
                    <a:moveTo>
                      <a:pt x="198" y="178"/>
                    </a:moveTo>
                    <a:cubicBezTo>
                      <a:pt x="198" y="178"/>
                      <a:pt x="198" y="177"/>
                      <a:pt x="198" y="177"/>
                    </a:cubicBezTo>
                    <a:cubicBezTo>
                      <a:pt x="202" y="182"/>
                      <a:pt x="206" y="186"/>
                      <a:pt x="211" y="189"/>
                    </a:cubicBezTo>
                    <a:cubicBezTo>
                      <a:pt x="207" y="193"/>
                      <a:pt x="203" y="195"/>
                      <a:pt x="197" y="195"/>
                    </a:cubicBezTo>
                    <a:cubicBezTo>
                      <a:pt x="196" y="195"/>
                      <a:pt x="196" y="195"/>
                      <a:pt x="196" y="195"/>
                    </a:cubicBezTo>
                    <a:cubicBezTo>
                      <a:pt x="198" y="190"/>
                      <a:pt x="198" y="183"/>
                      <a:pt x="198" y="178"/>
                    </a:cubicBezTo>
                    <a:close/>
                    <a:moveTo>
                      <a:pt x="197" y="161"/>
                    </a:moveTo>
                    <a:cubicBezTo>
                      <a:pt x="198" y="164"/>
                      <a:pt x="199" y="166"/>
                      <a:pt x="201" y="168"/>
                    </a:cubicBezTo>
                    <a:cubicBezTo>
                      <a:pt x="204" y="171"/>
                      <a:pt x="207" y="172"/>
                      <a:pt x="212" y="172"/>
                    </a:cubicBezTo>
                    <a:cubicBezTo>
                      <a:pt x="214" y="172"/>
                      <a:pt x="215" y="172"/>
                      <a:pt x="216" y="171"/>
                    </a:cubicBezTo>
                    <a:cubicBezTo>
                      <a:pt x="217" y="172"/>
                      <a:pt x="217" y="173"/>
                      <a:pt x="217" y="174"/>
                    </a:cubicBezTo>
                    <a:cubicBezTo>
                      <a:pt x="217" y="177"/>
                      <a:pt x="216" y="181"/>
                      <a:pt x="213" y="185"/>
                    </a:cubicBezTo>
                    <a:cubicBezTo>
                      <a:pt x="213" y="185"/>
                      <a:pt x="213" y="185"/>
                      <a:pt x="213" y="186"/>
                    </a:cubicBezTo>
                    <a:cubicBezTo>
                      <a:pt x="207" y="182"/>
                      <a:pt x="202" y="176"/>
                      <a:pt x="198" y="169"/>
                    </a:cubicBezTo>
                    <a:cubicBezTo>
                      <a:pt x="197" y="168"/>
                      <a:pt x="197" y="168"/>
                      <a:pt x="197" y="167"/>
                    </a:cubicBezTo>
                    <a:cubicBezTo>
                      <a:pt x="197" y="167"/>
                      <a:pt x="197" y="166"/>
                      <a:pt x="197" y="165"/>
                    </a:cubicBezTo>
                    <a:cubicBezTo>
                      <a:pt x="197" y="164"/>
                      <a:pt x="197" y="162"/>
                      <a:pt x="197" y="161"/>
                    </a:cubicBezTo>
                    <a:close/>
                    <a:moveTo>
                      <a:pt x="204" y="165"/>
                    </a:moveTo>
                    <a:cubicBezTo>
                      <a:pt x="203" y="164"/>
                      <a:pt x="202" y="162"/>
                      <a:pt x="202" y="161"/>
                    </a:cubicBezTo>
                    <a:cubicBezTo>
                      <a:pt x="207" y="163"/>
                      <a:pt x="211" y="165"/>
                      <a:pt x="214" y="168"/>
                    </a:cubicBezTo>
                    <a:cubicBezTo>
                      <a:pt x="213" y="168"/>
                      <a:pt x="213" y="168"/>
                      <a:pt x="212" y="168"/>
                    </a:cubicBezTo>
                    <a:cubicBezTo>
                      <a:pt x="208" y="168"/>
                      <a:pt x="206" y="167"/>
                      <a:pt x="204" y="165"/>
                    </a:cubicBezTo>
                    <a:close/>
                    <a:moveTo>
                      <a:pt x="200" y="152"/>
                    </a:moveTo>
                    <a:cubicBezTo>
                      <a:pt x="200" y="146"/>
                      <a:pt x="201" y="140"/>
                      <a:pt x="202" y="134"/>
                    </a:cubicBezTo>
                    <a:cubicBezTo>
                      <a:pt x="203" y="130"/>
                      <a:pt x="203" y="127"/>
                      <a:pt x="203" y="124"/>
                    </a:cubicBezTo>
                    <a:cubicBezTo>
                      <a:pt x="207" y="126"/>
                      <a:pt x="211" y="129"/>
                      <a:pt x="215" y="131"/>
                    </a:cubicBezTo>
                    <a:cubicBezTo>
                      <a:pt x="215" y="134"/>
                      <a:pt x="216" y="138"/>
                      <a:pt x="217" y="141"/>
                    </a:cubicBezTo>
                    <a:cubicBezTo>
                      <a:pt x="218" y="147"/>
                      <a:pt x="219" y="154"/>
                      <a:pt x="219" y="159"/>
                    </a:cubicBezTo>
                    <a:cubicBezTo>
                      <a:pt x="219" y="162"/>
                      <a:pt x="218" y="164"/>
                      <a:pt x="217" y="166"/>
                    </a:cubicBezTo>
                    <a:cubicBezTo>
                      <a:pt x="214" y="161"/>
                      <a:pt x="208" y="159"/>
                      <a:pt x="201" y="156"/>
                    </a:cubicBezTo>
                    <a:cubicBezTo>
                      <a:pt x="201" y="155"/>
                      <a:pt x="200" y="153"/>
                      <a:pt x="200" y="152"/>
                    </a:cubicBezTo>
                    <a:close/>
                    <a:moveTo>
                      <a:pt x="214" y="99"/>
                    </a:moveTo>
                    <a:cubicBezTo>
                      <a:pt x="218" y="99"/>
                      <a:pt x="221" y="101"/>
                      <a:pt x="225" y="106"/>
                    </a:cubicBezTo>
                    <a:cubicBezTo>
                      <a:pt x="223" y="107"/>
                      <a:pt x="221" y="108"/>
                      <a:pt x="218" y="110"/>
                    </a:cubicBezTo>
                    <a:cubicBezTo>
                      <a:pt x="215" y="112"/>
                      <a:pt x="214" y="117"/>
                      <a:pt x="214" y="122"/>
                    </a:cubicBezTo>
                    <a:cubicBezTo>
                      <a:pt x="214" y="124"/>
                      <a:pt x="214" y="125"/>
                      <a:pt x="214" y="126"/>
                    </a:cubicBezTo>
                    <a:cubicBezTo>
                      <a:pt x="211" y="124"/>
                      <a:pt x="207" y="122"/>
                      <a:pt x="203" y="120"/>
                    </a:cubicBezTo>
                    <a:cubicBezTo>
                      <a:pt x="204" y="119"/>
                      <a:pt x="204" y="117"/>
                      <a:pt x="204" y="116"/>
                    </a:cubicBezTo>
                    <a:cubicBezTo>
                      <a:pt x="204" y="114"/>
                      <a:pt x="203" y="112"/>
                      <a:pt x="203" y="110"/>
                    </a:cubicBezTo>
                    <a:cubicBezTo>
                      <a:pt x="205" y="103"/>
                      <a:pt x="208" y="99"/>
                      <a:pt x="214" y="99"/>
                    </a:cubicBezTo>
                    <a:close/>
                    <a:moveTo>
                      <a:pt x="220" y="169"/>
                    </a:moveTo>
                    <a:cubicBezTo>
                      <a:pt x="222" y="166"/>
                      <a:pt x="223" y="163"/>
                      <a:pt x="223" y="159"/>
                    </a:cubicBezTo>
                    <a:cubicBezTo>
                      <a:pt x="223" y="153"/>
                      <a:pt x="222" y="147"/>
                      <a:pt x="220" y="141"/>
                    </a:cubicBezTo>
                    <a:cubicBezTo>
                      <a:pt x="220" y="138"/>
                      <a:pt x="220" y="136"/>
                      <a:pt x="219" y="134"/>
                    </a:cubicBezTo>
                    <a:cubicBezTo>
                      <a:pt x="222" y="136"/>
                      <a:pt x="225" y="138"/>
                      <a:pt x="227" y="139"/>
                    </a:cubicBezTo>
                    <a:cubicBezTo>
                      <a:pt x="229" y="141"/>
                      <a:pt x="229" y="141"/>
                      <a:pt x="229" y="141"/>
                    </a:cubicBezTo>
                    <a:cubicBezTo>
                      <a:pt x="230" y="141"/>
                      <a:pt x="230" y="142"/>
                      <a:pt x="231" y="142"/>
                    </a:cubicBezTo>
                    <a:cubicBezTo>
                      <a:pt x="231" y="142"/>
                      <a:pt x="231" y="142"/>
                      <a:pt x="231" y="143"/>
                    </a:cubicBezTo>
                    <a:cubicBezTo>
                      <a:pt x="230" y="149"/>
                      <a:pt x="230" y="155"/>
                      <a:pt x="230" y="159"/>
                    </a:cubicBezTo>
                    <a:cubicBezTo>
                      <a:pt x="230" y="164"/>
                      <a:pt x="230" y="168"/>
                      <a:pt x="232" y="170"/>
                    </a:cubicBezTo>
                    <a:cubicBezTo>
                      <a:pt x="235" y="174"/>
                      <a:pt x="239" y="176"/>
                      <a:pt x="244" y="176"/>
                    </a:cubicBezTo>
                    <a:cubicBezTo>
                      <a:pt x="247" y="176"/>
                      <a:pt x="250" y="175"/>
                      <a:pt x="253" y="173"/>
                    </a:cubicBezTo>
                    <a:cubicBezTo>
                      <a:pt x="251" y="181"/>
                      <a:pt x="246" y="187"/>
                      <a:pt x="235" y="189"/>
                    </a:cubicBezTo>
                    <a:cubicBezTo>
                      <a:pt x="228" y="191"/>
                      <a:pt x="222" y="190"/>
                      <a:pt x="216" y="188"/>
                    </a:cubicBezTo>
                    <a:cubicBezTo>
                      <a:pt x="217" y="187"/>
                      <a:pt x="217" y="187"/>
                      <a:pt x="217" y="187"/>
                    </a:cubicBezTo>
                    <a:cubicBezTo>
                      <a:pt x="220" y="182"/>
                      <a:pt x="221" y="178"/>
                      <a:pt x="221" y="174"/>
                    </a:cubicBezTo>
                    <a:cubicBezTo>
                      <a:pt x="221" y="172"/>
                      <a:pt x="220" y="171"/>
                      <a:pt x="220" y="169"/>
                    </a:cubicBezTo>
                    <a:cubicBezTo>
                      <a:pt x="220" y="169"/>
                      <a:pt x="220" y="169"/>
                      <a:pt x="220" y="169"/>
                    </a:cubicBezTo>
                    <a:close/>
                    <a:moveTo>
                      <a:pt x="218" y="122"/>
                    </a:moveTo>
                    <a:cubicBezTo>
                      <a:pt x="218" y="118"/>
                      <a:pt x="219" y="114"/>
                      <a:pt x="221" y="113"/>
                    </a:cubicBezTo>
                    <a:cubicBezTo>
                      <a:pt x="224" y="111"/>
                      <a:pt x="226" y="109"/>
                      <a:pt x="227" y="109"/>
                    </a:cubicBezTo>
                    <a:cubicBezTo>
                      <a:pt x="228" y="112"/>
                      <a:pt x="230" y="114"/>
                      <a:pt x="231" y="117"/>
                    </a:cubicBezTo>
                    <a:cubicBezTo>
                      <a:pt x="231" y="119"/>
                      <a:pt x="232" y="121"/>
                      <a:pt x="232" y="124"/>
                    </a:cubicBezTo>
                    <a:cubicBezTo>
                      <a:pt x="232" y="128"/>
                      <a:pt x="231" y="133"/>
                      <a:pt x="231" y="137"/>
                    </a:cubicBezTo>
                    <a:cubicBezTo>
                      <a:pt x="230" y="137"/>
                      <a:pt x="229" y="136"/>
                      <a:pt x="229" y="136"/>
                    </a:cubicBezTo>
                    <a:cubicBezTo>
                      <a:pt x="226" y="134"/>
                      <a:pt x="222" y="131"/>
                      <a:pt x="219" y="129"/>
                    </a:cubicBezTo>
                    <a:cubicBezTo>
                      <a:pt x="218" y="127"/>
                      <a:pt x="218" y="124"/>
                      <a:pt x="218" y="122"/>
                    </a:cubicBezTo>
                    <a:close/>
                    <a:moveTo>
                      <a:pt x="235" y="127"/>
                    </a:moveTo>
                    <a:cubicBezTo>
                      <a:pt x="237" y="131"/>
                      <a:pt x="239" y="136"/>
                      <a:pt x="241" y="141"/>
                    </a:cubicBezTo>
                    <a:cubicBezTo>
                      <a:pt x="241" y="142"/>
                      <a:pt x="241" y="142"/>
                      <a:pt x="242" y="143"/>
                    </a:cubicBezTo>
                    <a:cubicBezTo>
                      <a:pt x="240" y="142"/>
                      <a:pt x="237" y="141"/>
                      <a:pt x="235" y="140"/>
                    </a:cubicBezTo>
                    <a:cubicBezTo>
                      <a:pt x="235" y="135"/>
                      <a:pt x="235" y="131"/>
                      <a:pt x="235" y="127"/>
                    </a:cubicBezTo>
                    <a:close/>
                    <a:moveTo>
                      <a:pt x="256" y="123"/>
                    </a:moveTo>
                    <a:cubicBezTo>
                      <a:pt x="253" y="121"/>
                      <a:pt x="250" y="119"/>
                      <a:pt x="248" y="115"/>
                    </a:cubicBezTo>
                    <a:cubicBezTo>
                      <a:pt x="248" y="113"/>
                      <a:pt x="247" y="111"/>
                      <a:pt x="247" y="109"/>
                    </a:cubicBezTo>
                    <a:cubicBezTo>
                      <a:pt x="247" y="104"/>
                      <a:pt x="251" y="99"/>
                      <a:pt x="254" y="94"/>
                    </a:cubicBezTo>
                    <a:cubicBezTo>
                      <a:pt x="256" y="95"/>
                      <a:pt x="258" y="97"/>
                      <a:pt x="259" y="99"/>
                    </a:cubicBezTo>
                    <a:cubicBezTo>
                      <a:pt x="261" y="102"/>
                      <a:pt x="262" y="106"/>
                      <a:pt x="263" y="111"/>
                    </a:cubicBezTo>
                    <a:cubicBezTo>
                      <a:pt x="262" y="116"/>
                      <a:pt x="260" y="121"/>
                      <a:pt x="259" y="126"/>
                    </a:cubicBezTo>
                    <a:cubicBezTo>
                      <a:pt x="258" y="125"/>
                      <a:pt x="257" y="124"/>
                      <a:pt x="256" y="123"/>
                    </a:cubicBezTo>
                    <a:close/>
                    <a:moveTo>
                      <a:pt x="334" y="48"/>
                    </a:moveTo>
                    <a:cubicBezTo>
                      <a:pt x="334" y="47"/>
                      <a:pt x="334" y="46"/>
                      <a:pt x="334" y="45"/>
                    </a:cubicBezTo>
                    <a:cubicBezTo>
                      <a:pt x="336" y="40"/>
                      <a:pt x="341" y="34"/>
                      <a:pt x="346" y="32"/>
                    </a:cubicBezTo>
                    <a:cubicBezTo>
                      <a:pt x="351" y="30"/>
                      <a:pt x="354" y="30"/>
                      <a:pt x="358" y="31"/>
                    </a:cubicBezTo>
                    <a:cubicBezTo>
                      <a:pt x="367" y="36"/>
                      <a:pt x="373" y="50"/>
                      <a:pt x="378" y="63"/>
                    </a:cubicBezTo>
                    <a:cubicBezTo>
                      <a:pt x="378" y="63"/>
                      <a:pt x="378" y="63"/>
                      <a:pt x="378" y="63"/>
                    </a:cubicBezTo>
                    <a:cubicBezTo>
                      <a:pt x="377" y="63"/>
                      <a:pt x="376" y="62"/>
                      <a:pt x="374" y="62"/>
                    </a:cubicBezTo>
                    <a:cubicBezTo>
                      <a:pt x="372" y="61"/>
                      <a:pt x="369" y="60"/>
                      <a:pt x="365" y="60"/>
                    </a:cubicBezTo>
                    <a:cubicBezTo>
                      <a:pt x="357" y="55"/>
                      <a:pt x="346" y="52"/>
                      <a:pt x="335" y="52"/>
                    </a:cubicBezTo>
                    <a:cubicBezTo>
                      <a:pt x="335" y="51"/>
                      <a:pt x="334" y="49"/>
                      <a:pt x="334" y="48"/>
                    </a:cubicBezTo>
                    <a:close/>
                    <a:moveTo>
                      <a:pt x="244" y="172"/>
                    </a:moveTo>
                    <a:cubicBezTo>
                      <a:pt x="240" y="172"/>
                      <a:pt x="237" y="170"/>
                      <a:pt x="235" y="167"/>
                    </a:cubicBezTo>
                    <a:cubicBezTo>
                      <a:pt x="234" y="166"/>
                      <a:pt x="234" y="163"/>
                      <a:pt x="234" y="159"/>
                    </a:cubicBezTo>
                    <a:cubicBezTo>
                      <a:pt x="234" y="155"/>
                      <a:pt x="234" y="149"/>
                      <a:pt x="235" y="144"/>
                    </a:cubicBezTo>
                    <a:cubicBezTo>
                      <a:pt x="238" y="146"/>
                      <a:pt x="240" y="147"/>
                      <a:pt x="243" y="148"/>
                    </a:cubicBezTo>
                    <a:cubicBezTo>
                      <a:pt x="246" y="155"/>
                      <a:pt x="249" y="162"/>
                      <a:pt x="252" y="169"/>
                    </a:cubicBezTo>
                    <a:cubicBezTo>
                      <a:pt x="250" y="171"/>
                      <a:pt x="247" y="172"/>
                      <a:pt x="244" y="172"/>
                    </a:cubicBezTo>
                    <a:close/>
                    <a:moveTo>
                      <a:pt x="257" y="142"/>
                    </a:move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56" y="153"/>
                      <a:pt x="256" y="153"/>
                      <a:pt x="256" y="153"/>
                    </a:cubicBezTo>
                    <a:cubicBezTo>
                      <a:pt x="256" y="157"/>
                      <a:pt x="256" y="161"/>
                      <a:pt x="255" y="165"/>
                    </a:cubicBezTo>
                    <a:cubicBezTo>
                      <a:pt x="253" y="160"/>
                      <a:pt x="250" y="154"/>
                      <a:pt x="248" y="148"/>
                    </a:cubicBezTo>
                    <a:cubicBezTo>
                      <a:pt x="251" y="147"/>
                      <a:pt x="254" y="146"/>
                      <a:pt x="257" y="142"/>
                    </a:cubicBezTo>
                    <a:close/>
                    <a:moveTo>
                      <a:pt x="265" y="120"/>
                    </a:moveTo>
                    <a:cubicBezTo>
                      <a:pt x="265" y="124"/>
                      <a:pt x="266" y="127"/>
                      <a:pt x="266" y="131"/>
                    </a:cubicBezTo>
                    <a:cubicBezTo>
                      <a:pt x="266" y="142"/>
                      <a:pt x="264" y="152"/>
                      <a:pt x="260" y="160"/>
                    </a:cubicBezTo>
                    <a:cubicBezTo>
                      <a:pt x="260" y="158"/>
                      <a:pt x="260" y="156"/>
                      <a:pt x="260" y="153"/>
                    </a:cubicBezTo>
                    <a:cubicBezTo>
                      <a:pt x="261" y="144"/>
                      <a:pt x="261" y="144"/>
                      <a:pt x="261" y="144"/>
                    </a:cubicBezTo>
                    <a:cubicBezTo>
                      <a:pt x="261" y="142"/>
                      <a:pt x="261" y="142"/>
                      <a:pt x="261" y="142"/>
                    </a:cubicBezTo>
                    <a:cubicBezTo>
                      <a:pt x="261" y="140"/>
                      <a:pt x="262" y="137"/>
                      <a:pt x="262" y="133"/>
                    </a:cubicBezTo>
                    <a:cubicBezTo>
                      <a:pt x="262" y="132"/>
                      <a:pt x="262" y="132"/>
                      <a:pt x="262" y="132"/>
                    </a:cubicBezTo>
                    <a:cubicBezTo>
                      <a:pt x="262" y="132"/>
                      <a:pt x="262" y="132"/>
                      <a:pt x="262" y="132"/>
                    </a:cubicBezTo>
                    <a:cubicBezTo>
                      <a:pt x="263" y="128"/>
                      <a:pt x="264" y="124"/>
                      <a:pt x="265" y="120"/>
                    </a:cubicBezTo>
                    <a:close/>
                    <a:moveTo>
                      <a:pt x="274" y="102"/>
                    </a:moveTo>
                    <a:cubicBezTo>
                      <a:pt x="275" y="101"/>
                      <a:pt x="277" y="100"/>
                      <a:pt x="279" y="100"/>
                    </a:cubicBezTo>
                    <a:cubicBezTo>
                      <a:pt x="279" y="111"/>
                      <a:pt x="285" y="117"/>
                      <a:pt x="291" y="122"/>
                    </a:cubicBezTo>
                    <a:cubicBezTo>
                      <a:pt x="291" y="124"/>
                      <a:pt x="291" y="125"/>
                      <a:pt x="291" y="126"/>
                    </a:cubicBezTo>
                    <a:cubicBezTo>
                      <a:pt x="291" y="126"/>
                      <a:pt x="290" y="126"/>
                      <a:pt x="289" y="127"/>
                    </a:cubicBezTo>
                    <a:cubicBezTo>
                      <a:pt x="278" y="132"/>
                      <a:pt x="274" y="140"/>
                      <a:pt x="274" y="147"/>
                    </a:cubicBezTo>
                    <a:cubicBezTo>
                      <a:pt x="274" y="149"/>
                      <a:pt x="275" y="151"/>
                      <a:pt x="275" y="153"/>
                    </a:cubicBezTo>
                    <a:cubicBezTo>
                      <a:pt x="277" y="162"/>
                      <a:pt x="284" y="170"/>
                      <a:pt x="294" y="173"/>
                    </a:cubicBezTo>
                    <a:cubicBezTo>
                      <a:pt x="291" y="179"/>
                      <a:pt x="286" y="184"/>
                      <a:pt x="276" y="185"/>
                    </a:cubicBezTo>
                    <a:cubicBezTo>
                      <a:pt x="269" y="185"/>
                      <a:pt x="263" y="180"/>
                      <a:pt x="258" y="171"/>
                    </a:cubicBezTo>
                    <a:cubicBezTo>
                      <a:pt x="258" y="170"/>
                      <a:pt x="258" y="170"/>
                      <a:pt x="259" y="169"/>
                    </a:cubicBezTo>
                    <a:cubicBezTo>
                      <a:pt x="259" y="169"/>
                      <a:pt x="259" y="169"/>
                      <a:pt x="259" y="168"/>
                    </a:cubicBezTo>
                    <a:cubicBezTo>
                      <a:pt x="267" y="160"/>
                      <a:pt x="270" y="145"/>
                      <a:pt x="270" y="131"/>
                    </a:cubicBezTo>
                    <a:cubicBezTo>
                      <a:pt x="270" y="124"/>
                      <a:pt x="269" y="118"/>
                      <a:pt x="268" y="111"/>
                    </a:cubicBezTo>
                    <a:cubicBezTo>
                      <a:pt x="269" y="107"/>
                      <a:pt x="271" y="104"/>
                      <a:pt x="274" y="102"/>
                    </a:cubicBezTo>
                    <a:close/>
                    <a:moveTo>
                      <a:pt x="283" y="101"/>
                    </a:moveTo>
                    <a:cubicBezTo>
                      <a:pt x="287" y="103"/>
                      <a:pt x="290" y="109"/>
                      <a:pt x="291" y="117"/>
                    </a:cubicBezTo>
                    <a:cubicBezTo>
                      <a:pt x="286" y="113"/>
                      <a:pt x="283" y="108"/>
                      <a:pt x="283" y="101"/>
                    </a:cubicBezTo>
                    <a:close/>
                    <a:moveTo>
                      <a:pt x="284" y="86"/>
                    </a:moveTo>
                    <a:cubicBezTo>
                      <a:pt x="286" y="79"/>
                      <a:pt x="290" y="73"/>
                      <a:pt x="295" y="71"/>
                    </a:cubicBezTo>
                    <a:cubicBezTo>
                      <a:pt x="300" y="68"/>
                      <a:pt x="305" y="68"/>
                      <a:pt x="312" y="71"/>
                    </a:cubicBezTo>
                    <a:cubicBezTo>
                      <a:pt x="312" y="71"/>
                      <a:pt x="313" y="71"/>
                      <a:pt x="313" y="71"/>
                    </a:cubicBezTo>
                    <a:cubicBezTo>
                      <a:pt x="313" y="72"/>
                      <a:pt x="313" y="73"/>
                      <a:pt x="313" y="73"/>
                    </a:cubicBezTo>
                    <a:cubicBezTo>
                      <a:pt x="313" y="82"/>
                      <a:pt x="316" y="91"/>
                      <a:pt x="320" y="98"/>
                    </a:cubicBezTo>
                    <a:cubicBezTo>
                      <a:pt x="316" y="103"/>
                      <a:pt x="315" y="108"/>
                      <a:pt x="315" y="113"/>
                    </a:cubicBezTo>
                    <a:cubicBezTo>
                      <a:pt x="315" y="115"/>
                      <a:pt x="315" y="117"/>
                      <a:pt x="316" y="120"/>
                    </a:cubicBezTo>
                    <a:cubicBezTo>
                      <a:pt x="315" y="120"/>
                      <a:pt x="313" y="120"/>
                      <a:pt x="312" y="120"/>
                    </a:cubicBezTo>
                    <a:cubicBezTo>
                      <a:pt x="308" y="121"/>
                      <a:pt x="304" y="122"/>
                      <a:pt x="299" y="123"/>
                    </a:cubicBezTo>
                    <a:cubicBezTo>
                      <a:pt x="298" y="122"/>
                      <a:pt x="296" y="121"/>
                      <a:pt x="295" y="120"/>
                    </a:cubicBezTo>
                    <a:cubicBezTo>
                      <a:pt x="294" y="109"/>
                      <a:pt x="291" y="99"/>
                      <a:pt x="283" y="97"/>
                    </a:cubicBezTo>
                    <a:cubicBezTo>
                      <a:pt x="283" y="94"/>
                      <a:pt x="283" y="90"/>
                      <a:pt x="284" y="86"/>
                    </a:cubicBezTo>
                    <a:close/>
                    <a:moveTo>
                      <a:pt x="317" y="73"/>
                    </a:moveTo>
                    <a:cubicBezTo>
                      <a:pt x="317" y="73"/>
                      <a:pt x="317" y="73"/>
                      <a:pt x="317" y="73"/>
                    </a:cubicBezTo>
                    <a:cubicBezTo>
                      <a:pt x="323" y="76"/>
                      <a:pt x="327" y="81"/>
                      <a:pt x="331" y="86"/>
                    </a:cubicBezTo>
                    <a:cubicBezTo>
                      <a:pt x="329" y="88"/>
                      <a:pt x="327" y="89"/>
                      <a:pt x="326" y="91"/>
                    </a:cubicBezTo>
                    <a:cubicBezTo>
                      <a:pt x="326" y="91"/>
                      <a:pt x="326" y="91"/>
                      <a:pt x="326" y="91"/>
                    </a:cubicBezTo>
                    <a:cubicBezTo>
                      <a:pt x="324" y="92"/>
                      <a:pt x="323" y="94"/>
                      <a:pt x="322" y="95"/>
                    </a:cubicBezTo>
                    <a:cubicBezTo>
                      <a:pt x="319" y="88"/>
                      <a:pt x="317" y="80"/>
                      <a:pt x="317" y="73"/>
                    </a:cubicBezTo>
                    <a:close/>
                    <a:moveTo>
                      <a:pt x="319" y="63"/>
                    </a:moveTo>
                    <a:cubicBezTo>
                      <a:pt x="321" y="59"/>
                      <a:pt x="326" y="57"/>
                      <a:pt x="332" y="56"/>
                    </a:cubicBezTo>
                    <a:cubicBezTo>
                      <a:pt x="332" y="56"/>
                      <a:pt x="333" y="56"/>
                      <a:pt x="333" y="56"/>
                    </a:cubicBezTo>
                    <a:cubicBezTo>
                      <a:pt x="333" y="56"/>
                      <a:pt x="333" y="56"/>
                      <a:pt x="334" y="57"/>
                    </a:cubicBezTo>
                    <a:cubicBezTo>
                      <a:pt x="338" y="62"/>
                      <a:pt x="349" y="63"/>
                      <a:pt x="359" y="63"/>
                    </a:cubicBezTo>
                    <a:cubicBezTo>
                      <a:pt x="361" y="64"/>
                      <a:pt x="362" y="64"/>
                      <a:pt x="364" y="64"/>
                    </a:cubicBezTo>
                    <a:cubicBezTo>
                      <a:pt x="366" y="65"/>
                      <a:pt x="367" y="66"/>
                      <a:pt x="369" y="68"/>
                    </a:cubicBezTo>
                    <a:cubicBezTo>
                      <a:pt x="370" y="69"/>
                      <a:pt x="371" y="70"/>
                      <a:pt x="372" y="71"/>
                    </a:cubicBezTo>
                    <a:cubicBezTo>
                      <a:pt x="369" y="77"/>
                      <a:pt x="366" y="82"/>
                      <a:pt x="366" y="89"/>
                    </a:cubicBezTo>
                    <a:cubicBezTo>
                      <a:pt x="366" y="91"/>
                      <a:pt x="367" y="93"/>
                      <a:pt x="367" y="96"/>
                    </a:cubicBezTo>
                    <a:cubicBezTo>
                      <a:pt x="369" y="102"/>
                      <a:pt x="372" y="107"/>
                      <a:pt x="377" y="110"/>
                    </a:cubicBezTo>
                    <a:cubicBezTo>
                      <a:pt x="376" y="114"/>
                      <a:pt x="375" y="117"/>
                      <a:pt x="374" y="120"/>
                    </a:cubicBezTo>
                    <a:cubicBezTo>
                      <a:pt x="373" y="113"/>
                      <a:pt x="371" y="106"/>
                      <a:pt x="369" y="101"/>
                    </a:cubicBezTo>
                    <a:cubicBezTo>
                      <a:pt x="363" y="90"/>
                      <a:pt x="351" y="83"/>
                      <a:pt x="340" y="83"/>
                    </a:cubicBezTo>
                    <a:cubicBezTo>
                      <a:pt x="338" y="83"/>
                      <a:pt x="336" y="84"/>
                      <a:pt x="334" y="84"/>
                    </a:cubicBezTo>
                    <a:cubicBezTo>
                      <a:pt x="330" y="78"/>
                      <a:pt x="325" y="72"/>
                      <a:pt x="317" y="69"/>
                    </a:cubicBezTo>
                    <a:cubicBezTo>
                      <a:pt x="318" y="67"/>
                      <a:pt x="318" y="65"/>
                      <a:pt x="319" y="63"/>
                    </a:cubicBezTo>
                    <a:close/>
                    <a:moveTo>
                      <a:pt x="340" y="56"/>
                    </a:moveTo>
                    <a:cubicBezTo>
                      <a:pt x="344" y="57"/>
                      <a:pt x="349" y="57"/>
                      <a:pt x="353" y="59"/>
                    </a:cubicBezTo>
                    <a:cubicBezTo>
                      <a:pt x="348" y="58"/>
                      <a:pt x="343" y="58"/>
                      <a:pt x="340" y="56"/>
                    </a:cubicBezTo>
                    <a:close/>
                    <a:moveTo>
                      <a:pt x="373" y="27"/>
                    </a:moveTo>
                    <a:cubicBezTo>
                      <a:pt x="370" y="23"/>
                      <a:pt x="370" y="23"/>
                      <a:pt x="370" y="23"/>
                    </a:cubicBezTo>
                    <a:cubicBezTo>
                      <a:pt x="367" y="18"/>
                      <a:pt x="364" y="13"/>
                      <a:pt x="364" y="9"/>
                    </a:cubicBezTo>
                    <a:cubicBezTo>
                      <a:pt x="364" y="7"/>
                      <a:pt x="364" y="6"/>
                      <a:pt x="366" y="5"/>
                    </a:cubicBezTo>
                    <a:cubicBezTo>
                      <a:pt x="367" y="4"/>
                      <a:pt x="369" y="4"/>
                      <a:pt x="371" y="4"/>
                    </a:cubicBezTo>
                    <a:cubicBezTo>
                      <a:pt x="380" y="7"/>
                      <a:pt x="390" y="18"/>
                      <a:pt x="392" y="23"/>
                    </a:cubicBezTo>
                    <a:cubicBezTo>
                      <a:pt x="394" y="26"/>
                      <a:pt x="395" y="30"/>
                      <a:pt x="395" y="33"/>
                    </a:cubicBezTo>
                    <a:cubicBezTo>
                      <a:pt x="395" y="39"/>
                      <a:pt x="392" y="44"/>
                      <a:pt x="389" y="49"/>
                    </a:cubicBezTo>
                    <a:cubicBezTo>
                      <a:pt x="383" y="42"/>
                      <a:pt x="377" y="34"/>
                      <a:pt x="373" y="27"/>
                    </a:cubicBezTo>
                    <a:close/>
                    <a:moveTo>
                      <a:pt x="372" y="65"/>
                    </a:moveTo>
                    <a:cubicBezTo>
                      <a:pt x="372" y="65"/>
                      <a:pt x="373" y="65"/>
                      <a:pt x="373" y="65"/>
                    </a:cubicBezTo>
                    <a:cubicBezTo>
                      <a:pt x="374" y="66"/>
                      <a:pt x="375" y="66"/>
                      <a:pt x="375" y="66"/>
                    </a:cubicBezTo>
                    <a:cubicBezTo>
                      <a:pt x="375" y="67"/>
                      <a:pt x="375" y="67"/>
                      <a:pt x="374" y="68"/>
                    </a:cubicBezTo>
                    <a:cubicBezTo>
                      <a:pt x="373" y="67"/>
                      <a:pt x="373" y="66"/>
                      <a:pt x="372" y="65"/>
                    </a:cubicBezTo>
                    <a:close/>
                    <a:moveTo>
                      <a:pt x="319" y="113"/>
                    </a:moveTo>
                    <a:cubicBezTo>
                      <a:pt x="319" y="109"/>
                      <a:pt x="320" y="106"/>
                      <a:pt x="322" y="103"/>
                    </a:cubicBezTo>
                    <a:cubicBezTo>
                      <a:pt x="322" y="103"/>
                      <a:pt x="322" y="103"/>
                      <a:pt x="322" y="104"/>
                    </a:cubicBezTo>
                    <a:cubicBezTo>
                      <a:pt x="322" y="108"/>
                      <a:pt x="324" y="113"/>
                      <a:pt x="326" y="117"/>
                    </a:cubicBezTo>
                    <a:cubicBezTo>
                      <a:pt x="324" y="118"/>
                      <a:pt x="322" y="118"/>
                      <a:pt x="320" y="119"/>
                    </a:cubicBezTo>
                    <a:cubicBezTo>
                      <a:pt x="319" y="117"/>
                      <a:pt x="319" y="115"/>
                      <a:pt x="319" y="113"/>
                    </a:cubicBezTo>
                    <a:close/>
                    <a:moveTo>
                      <a:pt x="334" y="90"/>
                    </a:moveTo>
                    <a:cubicBezTo>
                      <a:pt x="335" y="93"/>
                      <a:pt x="337" y="96"/>
                      <a:pt x="338" y="99"/>
                    </a:cubicBezTo>
                    <a:cubicBezTo>
                      <a:pt x="339" y="101"/>
                      <a:pt x="341" y="103"/>
                      <a:pt x="342" y="105"/>
                    </a:cubicBezTo>
                    <a:cubicBezTo>
                      <a:pt x="338" y="109"/>
                      <a:pt x="335" y="111"/>
                      <a:pt x="332" y="113"/>
                    </a:cubicBezTo>
                    <a:cubicBezTo>
                      <a:pt x="332" y="113"/>
                      <a:pt x="332" y="112"/>
                      <a:pt x="332" y="112"/>
                    </a:cubicBezTo>
                    <a:cubicBezTo>
                      <a:pt x="330" y="110"/>
                      <a:pt x="328" y="107"/>
                      <a:pt x="326" y="102"/>
                    </a:cubicBezTo>
                    <a:cubicBezTo>
                      <a:pt x="326" y="102"/>
                      <a:pt x="326" y="102"/>
                      <a:pt x="326" y="102"/>
                    </a:cubicBezTo>
                    <a:cubicBezTo>
                      <a:pt x="326" y="101"/>
                      <a:pt x="326" y="100"/>
                      <a:pt x="326" y="99"/>
                    </a:cubicBezTo>
                    <a:cubicBezTo>
                      <a:pt x="327" y="97"/>
                      <a:pt x="328" y="95"/>
                      <a:pt x="329" y="94"/>
                    </a:cubicBezTo>
                    <a:cubicBezTo>
                      <a:pt x="330" y="92"/>
                      <a:pt x="332" y="91"/>
                      <a:pt x="334" y="90"/>
                    </a:cubicBezTo>
                    <a:close/>
                    <a:moveTo>
                      <a:pt x="279" y="152"/>
                    </a:moveTo>
                    <a:cubicBezTo>
                      <a:pt x="279" y="151"/>
                      <a:pt x="278" y="149"/>
                      <a:pt x="278" y="147"/>
                    </a:cubicBezTo>
                    <a:cubicBezTo>
                      <a:pt x="278" y="140"/>
                      <a:pt x="283" y="134"/>
                      <a:pt x="291" y="130"/>
                    </a:cubicBezTo>
                    <a:cubicBezTo>
                      <a:pt x="291" y="130"/>
                      <a:pt x="291" y="130"/>
                      <a:pt x="291" y="130"/>
                    </a:cubicBezTo>
                    <a:cubicBezTo>
                      <a:pt x="292" y="132"/>
                      <a:pt x="292" y="134"/>
                      <a:pt x="292" y="135"/>
                    </a:cubicBezTo>
                    <a:cubicBezTo>
                      <a:pt x="292" y="147"/>
                      <a:pt x="292" y="159"/>
                      <a:pt x="296" y="169"/>
                    </a:cubicBezTo>
                    <a:cubicBezTo>
                      <a:pt x="296" y="169"/>
                      <a:pt x="296" y="169"/>
                      <a:pt x="296" y="169"/>
                    </a:cubicBezTo>
                    <a:cubicBezTo>
                      <a:pt x="287" y="166"/>
                      <a:pt x="281" y="160"/>
                      <a:pt x="279" y="152"/>
                    </a:cubicBezTo>
                    <a:close/>
                    <a:moveTo>
                      <a:pt x="298" y="128"/>
                    </a:moveTo>
                    <a:cubicBezTo>
                      <a:pt x="305" y="132"/>
                      <a:pt x="311" y="137"/>
                      <a:pt x="315" y="144"/>
                    </a:cubicBezTo>
                    <a:cubicBezTo>
                      <a:pt x="312" y="143"/>
                      <a:pt x="309" y="143"/>
                      <a:pt x="308" y="143"/>
                    </a:cubicBezTo>
                    <a:cubicBezTo>
                      <a:pt x="302" y="144"/>
                      <a:pt x="300" y="151"/>
                      <a:pt x="299" y="159"/>
                    </a:cubicBezTo>
                    <a:cubicBezTo>
                      <a:pt x="298" y="160"/>
                      <a:pt x="298" y="161"/>
                      <a:pt x="298" y="162"/>
                    </a:cubicBezTo>
                    <a:cubicBezTo>
                      <a:pt x="296" y="154"/>
                      <a:pt x="296" y="145"/>
                      <a:pt x="296" y="135"/>
                    </a:cubicBezTo>
                    <a:cubicBezTo>
                      <a:pt x="296" y="133"/>
                      <a:pt x="296" y="131"/>
                      <a:pt x="295" y="129"/>
                    </a:cubicBezTo>
                    <a:cubicBezTo>
                      <a:pt x="296" y="128"/>
                      <a:pt x="297" y="128"/>
                      <a:pt x="298" y="128"/>
                    </a:cubicBezTo>
                    <a:close/>
                    <a:moveTo>
                      <a:pt x="313" y="124"/>
                    </a:moveTo>
                    <a:cubicBezTo>
                      <a:pt x="314" y="124"/>
                      <a:pt x="316" y="124"/>
                      <a:pt x="317" y="123"/>
                    </a:cubicBezTo>
                    <a:cubicBezTo>
                      <a:pt x="318" y="126"/>
                      <a:pt x="319" y="129"/>
                      <a:pt x="321" y="132"/>
                    </a:cubicBezTo>
                    <a:cubicBezTo>
                      <a:pt x="323" y="136"/>
                      <a:pt x="326" y="141"/>
                      <a:pt x="328" y="147"/>
                    </a:cubicBezTo>
                    <a:cubicBezTo>
                      <a:pt x="325" y="146"/>
                      <a:pt x="322" y="146"/>
                      <a:pt x="320" y="145"/>
                    </a:cubicBezTo>
                    <a:cubicBezTo>
                      <a:pt x="316" y="136"/>
                      <a:pt x="310" y="131"/>
                      <a:pt x="303" y="126"/>
                    </a:cubicBezTo>
                    <a:cubicBezTo>
                      <a:pt x="307" y="125"/>
                      <a:pt x="310" y="125"/>
                      <a:pt x="313" y="124"/>
                    </a:cubicBezTo>
                    <a:close/>
                    <a:moveTo>
                      <a:pt x="303" y="159"/>
                    </a:moveTo>
                    <a:cubicBezTo>
                      <a:pt x="304" y="153"/>
                      <a:pt x="305" y="148"/>
                      <a:pt x="308" y="147"/>
                    </a:cubicBezTo>
                    <a:cubicBezTo>
                      <a:pt x="310" y="147"/>
                      <a:pt x="313" y="148"/>
                      <a:pt x="317" y="149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9" y="158"/>
                      <a:pt x="319" y="158"/>
                      <a:pt x="319" y="158"/>
                    </a:cubicBezTo>
                    <a:cubicBezTo>
                      <a:pt x="319" y="161"/>
                      <a:pt x="319" y="163"/>
                      <a:pt x="320" y="166"/>
                    </a:cubicBezTo>
                    <a:cubicBezTo>
                      <a:pt x="316" y="168"/>
                      <a:pt x="312" y="169"/>
                      <a:pt x="307" y="170"/>
                    </a:cubicBezTo>
                    <a:cubicBezTo>
                      <a:pt x="305" y="170"/>
                      <a:pt x="303" y="170"/>
                      <a:pt x="301" y="170"/>
                    </a:cubicBezTo>
                    <a:cubicBezTo>
                      <a:pt x="301" y="169"/>
                      <a:pt x="300" y="169"/>
                      <a:pt x="300" y="168"/>
                    </a:cubicBezTo>
                    <a:cubicBezTo>
                      <a:pt x="301" y="165"/>
                      <a:pt x="302" y="162"/>
                      <a:pt x="303" y="159"/>
                    </a:cubicBezTo>
                    <a:close/>
                    <a:moveTo>
                      <a:pt x="327" y="121"/>
                    </a:moveTo>
                    <a:cubicBezTo>
                      <a:pt x="328" y="123"/>
                      <a:pt x="329" y="125"/>
                      <a:pt x="330" y="126"/>
                    </a:cubicBezTo>
                    <a:cubicBezTo>
                      <a:pt x="332" y="129"/>
                      <a:pt x="334" y="132"/>
                      <a:pt x="336" y="135"/>
                    </a:cubicBezTo>
                    <a:cubicBezTo>
                      <a:pt x="336" y="137"/>
                      <a:pt x="336" y="138"/>
                      <a:pt x="336" y="139"/>
                    </a:cubicBezTo>
                    <a:cubicBezTo>
                      <a:pt x="336" y="143"/>
                      <a:pt x="336" y="146"/>
                      <a:pt x="335" y="149"/>
                    </a:cubicBezTo>
                    <a:cubicBezTo>
                      <a:pt x="334" y="149"/>
                      <a:pt x="333" y="149"/>
                      <a:pt x="332" y="148"/>
                    </a:cubicBezTo>
                    <a:cubicBezTo>
                      <a:pt x="330" y="141"/>
                      <a:pt x="327" y="135"/>
                      <a:pt x="324" y="130"/>
                    </a:cubicBezTo>
                    <a:cubicBezTo>
                      <a:pt x="323" y="127"/>
                      <a:pt x="322" y="125"/>
                      <a:pt x="321" y="123"/>
                    </a:cubicBezTo>
                    <a:cubicBezTo>
                      <a:pt x="323" y="122"/>
                      <a:pt x="325" y="121"/>
                      <a:pt x="327" y="121"/>
                    </a:cubicBezTo>
                    <a:close/>
                    <a:moveTo>
                      <a:pt x="331" y="119"/>
                    </a:moveTo>
                    <a:cubicBezTo>
                      <a:pt x="332" y="120"/>
                      <a:pt x="332" y="122"/>
                      <a:pt x="333" y="123"/>
                    </a:cubicBezTo>
                    <a:cubicBezTo>
                      <a:pt x="332" y="122"/>
                      <a:pt x="332" y="120"/>
                      <a:pt x="331" y="119"/>
                    </a:cubicBezTo>
                    <a:cubicBezTo>
                      <a:pt x="331" y="119"/>
                      <a:pt x="331" y="119"/>
                      <a:pt x="331" y="119"/>
                    </a:cubicBezTo>
                    <a:close/>
                    <a:moveTo>
                      <a:pt x="323" y="158"/>
                    </a:moveTo>
                    <a:cubicBezTo>
                      <a:pt x="323" y="158"/>
                      <a:pt x="322" y="152"/>
                      <a:pt x="321" y="150"/>
                    </a:cubicBezTo>
                    <a:cubicBezTo>
                      <a:pt x="324" y="150"/>
                      <a:pt x="326" y="151"/>
                      <a:pt x="329" y="152"/>
                    </a:cubicBezTo>
                    <a:cubicBezTo>
                      <a:pt x="330" y="154"/>
                      <a:pt x="330" y="156"/>
                      <a:pt x="330" y="158"/>
                    </a:cubicBezTo>
                    <a:cubicBezTo>
                      <a:pt x="328" y="160"/>
                      <a:pt x="326" y="162"/>
                      <a:pt x="324" y="164"/>
                    </a:cubicBezTo>
                    <a:cubicBezTo>
                      <a:pt x="323" y="162"/>
                      <a:pt x="323" y="160"/>
                      <a:pt x="323" y="158"/>
                    </a:cubicBezTo>
                    <a:close/>
                    <a:moveTo>
                      <a:pt x="340" y="140"/>
                    </a:moveTo>
                    <a:cubicBezTo>
                      <a:pt x="344" y="144"/>
                      <a:pt x="348" y="148"/>
                      <a:pt x="352" y="150"/>
                    </a:cubicBezTo>
                    <a:cubicBezTo>
                      <a:pt x="352" y="151"/>
                      <a:pt x="352" y="152"/>
                      <a:pt x="353" y="154"/>
                    </a:cubicBezTo>
                    <a:cubicBezTo>
                      <a:pt x="348" y="153"/>
                      <a:pt x="343" y="151"/>
                      <a:pt x="339" y="150"/>
                    </a:cubicBezTo>
                    <a:cubicBezTo>
                      <a:pt x="340" y="147"/>
                      <a:pt x="340" y="144"/>
                      <a:pt x="340" y="140"/>
                    </a:cubicBezTo>
                    <a:close/>
                    <a:moveTo>
                      <a:pt x="344" y="109"/>
                    </a:moveTo>
                    <a:cubicBezTo>
                      <a:pt x="345" y="111"/>
                      <a:pt x="346" y="112"/>
                      <a:pt x="347" y="114"/>
                    </a:cubicBezTo>
                    <a:cubicBezTo>
                      <a:pt x="349" y="117"/>
                      <a:pt x="352" y="120"/>
                      <a:pt x="354" y="122"/>
                    </a:cubicBezTo>
                    <a:cubicBezTo>
                      <a:pt x="354" y="123"/>
                      <a:pt x="354" y="125"/>
                      <a:pt x="353" y="126"/>
                    </a:cubicBezTo>
                    <a:cubicBezTo>
                      <a:pt x="352" y="132"/>
                      <a:pt x="351" y="137"/>
                      <a:pt x="351" y="143"/>
                    </a:cubicBezTo>
                    <a:cubicBezTo>
                      <a:pt x="351" y="143"/>
                      <a:pt x="351" y="144"/>
                      <a:pt x="351" y="145"/>
                    </a:cubicBezTo>
                    <a:cubicBezTo>
                      <a:pt x="348" y="142"/>
                      <a:pt x="344" y="139"/>
                      <a:pt x="340" y="134"/>
                    </a:cubicBezTo>
                    <a:cubicBezTo>
                      <a:pt x="339" y="128"/>
                      <a:pt x="337" y="122"/>
                      <a:pt x="335" y="117"/>
                    </a:cubicBezTo>
                    <a:cubicBezTo>
                      <a:pt x="337" y="115"/>
                      <a:pt x="341" y="112"/>
                      <a:pt x="344" y="109"/>
                    </a:cubicBezTo>
                    <a:close/>
                    <a:moveTo>
                      <a:pt x="342" y="89"/>
                    </a:moveTo>
                    <a:cubicBezTo>
                      <a:pt x="346" y="89"/>
                      <a:pt x="350" y="92"/>
                      <a:pt x="352" y="96"/>
                    </a:cubicBezTo>
                    <a:cubicBezTo>
                      <a:pt x="355" y="101"/>
                      <a:pt x="356" y="105"/>
                      <a:pt x="356" y="110"/>
                    </a:cubicBezTo>
                    <a:cubicBezTo>
                      <a:pt x="356" y="112"/>
                      <a:pt x="356" y="115"/>
                      <a:pt x="355" y="117"/>
                    </a:cubicBezTo>
                    <a:cubicBezTo>
                      <a:pt x="354" y="115"/>
                      <a:pt x="352" y="114"/>
                      <a:pt x="350" y="112"/>
                    </a:cubicBezTo>
                    <a:cubicBezTo>
                      <a:pt x="347" y="107"/>
                      <a:pt x="344" y="102"/>
                      <a:pt x="342" y="97"/>
                    </a:cubicBezTo>
                    <a:cubicBezTo>
                      <a:pt x="340" y="94"/>
                      <a:pt x="339" y="92"/>
                      <a:pt x="337" y="89"/>
                    </a:cubicBezTo>
                    <a:cubicBezTo>
                      <a:pt x="339" y="89"/>
                      <a:pt x="340" y="88"/>
                      <a:pt x="342" y="89"/>
                    </a:cubicBezTo>
                    <a:close/>
                    <a:moveTo>
                      <a:pt x="355" y="143"/>
                    </a:moveTo>
                    <a:cubicBezTo>
                      <a:pt x="355" y="138"/>
                      <a:pt x="356" y="132"/>
                      <a:pt x="357" y="127"/>
                    </a:cubicBezTo>
                    <a:cubicBezTo>
                      <a:pt x="358" y="126"/>
                      <a:pt x="358" y="125"/>
                      <a:pt x="358" y="125"/>
                    </a:cubicBezTo>
                    <a:cubicBezTo>
                      <a:pt x="362" y="127"/>
                      <a:pt x="365" y="130"/>
                      <a:pt x="370" y="131"/>
                    </a:cubicBezTo>
                    <a:cubicBezTo>
                      <a:pt x="366" y="139"/>
                      <a:pt x="361" y="148"/>
                      <a:pt x="356" y="147"/>
                    </a:cubicBezTo>
                    <a:cubicBezTo>
                      <a:pt x="355" y="147"/>
                      <a:pt x="355" y="147"/>
                      <a:pt x="355" y="146"/>
                    </a:cubicBezTo>
                    <a:cubicBezTo>
                      <a:pt x="355" y="145"/>
                      <a:pt x="355" y="144"/>
                      <a:pt x="355" y="143"/>
                    </a:cubicBezTo>
                    <a:close/>
                    <a:moveTo>
                      <a:pt x="360" y="110"/>
                    </a:moveTo>
                    <a:cubicBezTo>
                      <a:pt x="360" y="104"/>
                      <a:pt x="359" y="99"/>
                      <a:pt x="356" y="94"/>
                    </a:cubicBezTo>
                    <a:cubicBezTo>
                      <a:pt x="355" y="93"/>
                      <a:pt x="354" y="92"/>
                      <a:pt x="353" y="91"/>
                    </a:cubicBezTo>
                    <a:cubicBezTo>
                      <a:pt x="358" y="94"/>
                      <a:pt x="363" y="98"/>
                      <a:pt x="365" y="103"/>
                    </a:cubicBezTo>
                    <a:cubicBezTo>
                      <a:pt x="368" y="109"/>
                      <a:pt x="371" y="118"/>
                      <a:pt x="371" y="126"/>
                    </a:cubicBezTo>
                    <a:cubicBezTo>
                      <a:pt x="371" y="126"/>
                      <a:pt x="371" y="127"/>
                      <a:pt x="371" y="127"/>
                    </a:cubicBezTo>
                    <a:cubicBezTo>
                      <a:pt x="366" y="126"/>
                      <a:pt x="362" y="123"/>
                      <a:pt x="359" y="120"/>
                    </a:cubicBezTo>
                    <a:cubicBezTo>
                      <a:pt x="360" y="117"/>
                      <a:pt x="360" y="113"/>
                      <a:pt x="360" y="110"/>
                    </a:cubicBezTo>
                    <a:close/>
                    <a:moveTo>
                      <a:pt x="371" y="95"/>
                    </a:moveTo>
                    <a:cubicBezTo>
                      <a:pt x="371" y="93"/>
                      <a:pt x="370" y="91"/>
                      <a:pt x="370" y="89"/>
                    </a:cubicBezTo>
                    <a:cubicBezTo>
                      <a:pt x="370" y="84"/>
                      <a:pt x="372" y="79"/>
                      <a:pt x="374" y="75"/>
                    </a:cubicBezTo>
                    <a:cubicBezTo>
                      <a:pt x="378" y="81"/>
                      <a:pt x="380" y="87"/>
                      <a:pt x="380" y="93"/>
                    </a:cubicBezTo>
                    <a:cubicBezTo>
                      <a:pt x="380" y="98"/>
                      <a:pt x="379" y="102"/>
                      <a:pt x="378" y="106"/>
                    </a:cubicBezTo>
                    <a:cubicBezTo>
                      <a:pt x="375" y="103"/>
                      <a:pt x="372" y="99"/>
                      <a:pt x="371" y="95"/>
                    </a:cubicBezTo>
                    <a:close/>
                    <a:moveTo>
                      <a:pt x="379" y="68"/>
                    </a:moveTo>
                    <a:cubicBezTo>
                      <a:pt x="379" y="68"/>
                      <a:pt x="380" y="69"/>
                      <a:pt x="380" y="69"/>
                    </a:cubicBezTo>
                    <a:cubicBezTo>
                      <a:pt x="381" y="72"/>
                      <a:pt x="382" y="75"/>
                      <a:pt x="382" y="77"/>
                    </a:cubicBezTo>
                    <a:cubicBezTo>
                      <a:pt x="385" y="85"/>
                      <a:pt x="385" y="85"/>
                      <a:pt x="385" y="85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9" y="97"/>
                      <a:pt x="391" y="103"/>
                      <a:pt x="393" y="110"/>
                    </a:cubicBezTo>
                    <a:cubicBezTo>
                      <a:pt x="392" y="111"/>
                      <a:pt x="390" y="111"/>
                      <a:pt x="389" y="111"/>
                    </a:cubicBezTo>
                    <a:cubicBezTo>
                      <a:pt x="386" y="111"/>
                      <a:pt x="384" y="110"/>
                      <a:pt x="382" y="109"/>
                    </a:cubicBezTo>
                    <a:cubicBezTo>
                      <a:pt x="383" y="104"/>
                      <a:pt x="384" y="99"/>
                      <a:pt x="384" y="94"/>
                    </a:cubicBezTo>
                    <a:cubicBezTo>
                      <a:pt x="384" y="86"/>
                      <a:pt x="382" y="78"/>
                      <a:pt x="377" y="71"/>
                    </a:cubicBezTo>
                    <a:cubicBezTo>
                      <a:pt x="378" y="70"/>
                      <a:pt x="378" y="69"/>
                      <a:pt x="379" y="68"/>
                    </a:cubicBezTo>
                    <a:close/>
                    <a:moveTo>
                      <a:pt x="391" y="89"/>
                    </a:moveTo>
                    <a:cubicBezTo>
                      <a:pt x="389" y="84"/>
                      <a:pt x="389" y="84"/>
                      <a:pt x="389" y="84"/>
                    </a:cubicBezTo>
                    <a:cubicBezTo>
                      <a:pt x="386" y="76"/>
                      <a:pt x="386" y="76"/>
                      <a:pt x="386" y="76"/>
                    </a:cubicBezTo>
                    <a:cubicBezTo>
                      <a:pt x="386" y="75"/>
                      <a:pt x="386" y="74"/>
                      <a:pt x="385" y="73"/>
                    </a:cubicBezTo>
                    <a:cubicBezTo>
                      <a:pt x="393" y="80"/>
                      <a:pt x="399" y="88"/>
                      <a:pt x="399" y="97"/>
                    </a:cubicBezTo>
                    <a:cubicBezTo>
                      <a:pt x="399" y="98"/>
                      <a:pt x="399" y="99"/>
                      <a:pt x="398" y="100"/>
                    </a:cubicBezTo>
                    <a:cubicBezTo>
                      <a:pt x="398" y="102"/>
                      <a:pt x="397" y="104"/>
                      <a:pt x="396" y="106"/>
                    </a:cubicBezTo>
                    <a:cubicBezTo>
                      <a:pt x="394" y="100"/>
                      <a:pt x="393" y="95"/>
                      <a:pt x="391" y="89"/>
                    </a:cubicBezTo>
                    <a:close/>
                    <a:moveTo>
                      <a:pt x="384" y="61"/>
                    </a:moveTo>
                    <a:cubicBezTo>
                      <a:pt x="386" y="59"/>
                      <a:pt x="388" y="57"/>
                      <a:pt x="389" y="55"/>
                    </a:cubicBezTo>
                    <a:cubicBezTo>
                      <a:pt x="394" y="62"/>
                      <a:pt x="399" y="68"/>
                      <a:pt x="403" y="75"/>
                    </a:cubicBezTo>
                    <a:cubicBezTo>
                      <a:pt x="400" y="75"/>
                      <a:pt x="397" y="75"/>
                      <a:pt x="395" y="76"/>
                    </a:cubicBezTo>
                    <a:cubicBezTo>
                      <a:pt x="394" y="76"/>
                      <a:pt x="394" y="76"/>
                      <a:pt x="394" y="77"/>
                    </a:cubicBezTo>
                    <a:cubicBezTo>
                      <a:pt x="391" y="73"/>
                      <a:pt x="387" y="69"/>
                      <a:pt x="383" y="66"/>
                    </a:cubicBezTo>
                    <a:cubicBezTo>
                      <a:pt x="383" y="66"/>
                      <a:pt x="383" y="65"/>
                      <a:pt x="383" y="64"/>
                    </a:cubicBezTo>
                    <a:cubicBezTo>
                      <a:pt x="383" y="63"/>
                      <a:pt x="384" y="62"/>
                      <a:pt x="384" y="61"/>
                    </a:cubicBezTo>
                    <a:close/>
                    <a:moveTo>
                      <a:pt x="376" y="125"/>
                    </a:moveTo>
                    <a:cubicBezTo>
                      <a:pt x="377" y="122"/>
                      <a:pt x="377" y="122"/>
                      <a:pt x="377" y="122"/>
                    </a:cubicBezTo>
                    <a:cubicBezTo>
                      <a:pt x="378" y="119"/>
                      <a:pt x="380" y="116"/>
                      <a:pt x="380" y="113"/>
                    </a:cubicBezTo>
                    <a:cubicBezTo>
                      <a:pt x="383" y="114"/>
                      <a:pt x="386" y="115"/>
                      <a:pt x="389" y="115"/>
                    </a:cubicBezTo>
                    <a:cubicBezTo>
                      <a:pt x="390" y="115"/>
                      <a:pt x="392" y="115"/>
                      <a:pt x="394" y="114"/>
                    </a:cubicBezTo>
                    <a:cubicBezTo>
                      <a:pt x="395" y="118"/>
                      <a:pt x="395" y="122"/>
                      <a:pt x="396" y="126"/>
                    </a:cubicBezTo>
                    <a:cubicBezTo>
                      <a:pt x="394" y="127"/>
                      <a:pt x="393" y="128"/>
                      <a:pt x="391" y="129"/>
                    </a:cubicBezTo>
                    <a:cubicBezTo>
                      <a:pt x="386" y="130"/>
                      <a:pt x="380" y="130"/>
                      <a:pt x="375" y="129"/>
                    </a:cubicBezTo>
                    <a:cubicBezTo>
                      <a:pt x="375" y="127"/>
                      <a:pt x="376" y="126"/>
                      <a:pt x="376" y="125"/>
                    </a:cubicBezTo>
                    <a:close/>
                    <a:moveTo>
                      <a:pt x="405" y="79"/>
                    </a:moveTo>
                    <a:cubicBezTo>
                      <a:pt x="408" y="85"/>
                      <a:pt x="410" y="91"/>
                      <a:pt x="410" y="98"/>
                    </a:cubicBezTo>
                    <a:cubicBezTo>
                      <a:pt x="410" y="98"/>
                      <a:pt x="410" y="99"/>
                      <a:pt x="410" y="99"/>
                    </a:cubicBezTo>
                    <a:cubicBezTo>
                      <a:pt x="409" y="110"/>
                      <a:pt x="406" y="119"/>
                      <a:pt x="400" y="124"/>
                    </a:cubicBezTo>
                    <a:cubicBezTo>
                      <a:pt x="399" y="120"/>
                      <a:pt x="398" y="116"/>
                      <a:pt x="397" y="111"/>
                    </a:cubicBezTo>
                    <a:cubicBezTo>
                      <a:pt x="399" y="109"/>
                      <a:pt x="401" y="106"/>
                      <a:pt x="402" y="101"/>
                    </a:cubicBezTo>
                    <a:cubicBezTo>
                      <a:pt x="403" y="100"/>
                      <a:pt x="403" y="98"/>
                      <a:pt x="403" y="97"/>
                    </a:cubicBezTo>
                    <a:cubicBezTo>
                      <a:pt x="403" y="91"/>
                      <a:pt x="400" y="85"/>
                      <a:pt x="397" y="80"/>
                    </a:cubicBezTo>
                    <a:cubicBezTo>
                      <a:pt x="400" y="79"/>
                      <a:pt x="402" y="79"/>
                      <a:pt x="405" y="79"/>
                    </a:cubicBezTo>
                    <a:close/>
                    <a:moveTo>
                      <a:pt x="308" y="174"/>
                    </a:moveTo>
                    <a:cubicBezTo>
                      <a:pt x="312" y="173"/>
                      <a:pt x="317" y="172"/>
                      <a:pt x="321" y="170"/>
                    </a:cubicBezTo>
                    <a:cubicBezTo>
                      <a:pt x="321" y="172"/>
                      <a:pt x="322" y="174"/>
                      <a:pt x="323" y="176"/>
                    </a:cubicBezTo>
                    <a:cubicBezTo>
                      <a:pt x="324" y="176"/>
                      <a:pt x="325" y="176"/>
                      <a:pt x="326" y="177"/>
                    </a:cubicBezTo>
                    <a:cubicBezTo>
                      <a:pt x="323" y="178"/>
                      <a:pt x="320" y="179"/>
                      <a:pt x="316" y="179"/>
                    </a:cubicBezTo>
                    <a:cubicBezTo>
                      <a:pt x="311" y="179"/>
                      <a:pt x="307" y="177"/>
                      <a:pt x="304" y="174"/>
                    </a:cubicBezTo>
                    <a:cubicBezTo>
                      <a:pt x="305" y="174"/>
                      <a:pt x="306" y="174"/>
                      <a:pt x="308" y="174"/>
                    </a:cubicBezTo>
                    <a:close/>
                    <a:moveTo>
                      <a:pt x="331" y="163"/>
                    </a:moveTo>
                    <a:cubicBezTo>
                      <a:pt x="331" y="163"/>
                      <a:pt x="331" y="164"/>
                      <a:pt x="331" y="165"/>
                    </a:cubicBezTo>
                    <a:cubicBezTo>
                      <a:pt x="331" y="168"/>
                      <a:pt x="331" y="171"/>
                      <a:pt x="329" y="173"/>
                    </a:cubicBezTo>
                    <a:cubicBezTo>
                      <a:pt x="329" y="174"/>
                      <a:pt x="329" y="174"/>
                      <a:pt x="329" y="174"/>
                    </a:cubicBezTo>
                    <a:cubicBezTo>
                      <a:pt x="328" y="174"/>
                      <a:pt x="327" y="173"/>
                      <a:pt x="326" y="173"/>
                    </a:cubicBezTo>
                    <a:cubicBezTo>
                      <a:pt x="325" y="172"/>
                      <a:pt x="325" y="170"/>
                      <a:pt x="324" y="168"/>
                    </a:cubicBezTo>
                    <a:cubicBezTo>
                      <a:pt x="327" y="167"/>
                      <a:pt x="329" y="165"/>
                      <a:pt x="331" y="163"/>
                    </a:cubicBezTo>
                    <a:close/>
                    <a:moveTo>
                      <a:pt x="337" y="154"/>
                    </a:moveTo>
                    <a:cubicBezTo>
                      <a:pt x="343" y="156"/>
                      <a:pt x="349" y="157"/>
                      <a:pt x="356" y="158"/>
                    </a:cubicBezTo>
                    <a:cubicBezTo>
                      <a:pt x="356" y="159"/>
                      <a:pt x="356" y="159"/>
                      <a:pt x="356" y="159"/>
                    </a:cubicBezTo>
                    <a:cubicBezTo>
                      <a:pt x="350" y="166"/>
                      <a:pt x="340" y="174"/>
                      <a:pt x="333" y="175"/>
                    </a:cubicBezTo>
                    <a:cubicBezTo>
                      <a:pt x="334" y="172"/>
                      <a:pt x="335" y="168"/>
                      <a:pt x="335" y="165"/>
                    </a:cubicBezTo>
                    <a:cubicBezTo>
                      <a:pt x="335" y="163"/>
                      <a:pt x="335" y="161"/>
                      <a:pt x="334" y="159"/>
                    </a:cubicBezTo>
                    <a:cubicBezTo>
                      <a:pt x="335" y="157"/>
                      <a:pt x="337" y="156"/>
                      <a:pt x="337" y="154"/>
                    </a:cubicBezTo>
                    <a:close/>
                    <a:moveTo>
                      <a:pt x="366" y="145"/>
                    </a:moveTo>
                    <a:cubicBezTo>
                      <a:pt x="365" y="147"/>
                      <a:pt x="364" y="149"/>
                      <a:pt x="363" y="152"/>
                    </a:cubicBezTo>
                    <a:cubicBezTo>
                      <a:pt x="362" y="153"/>
                      <a:pt x="361" y="154"/>
                      <a:pt x="360" y="155"/>
                    </a:cubicBezTo>
                    <a:cubicBezTo>
                      <a:pt x="359" y="155"/>
                      <a:pt x="359" y="155"/>
                      <a:pt x="358" y="155"/>
                    </a:cubicBezTo>
                    <a:cubicBezTo>
                      <a:pt x="358" y="154"/>
                      <a:pt x="357" y="154"/>
                      <a:pt x="357" y="153"/>
                    </a:cubicBezTo>
                    <a:cubicBezTo>
                      <a:pt x="357" y="152"/>
                      <a:pt x="357" y="151"/>
                      <a:pt x="356" y="151"/>
                    </a:cubicBezTo>
                    <a:cubicBezTo>
                      <a:pt x="360" y="151"/>
                      <a:pt x="364" y="148"/>
                      <a:pt x="366" y="145"/>
                    </a:cubicBezTo>
                    <a:close/>
                    <a:moveTo>
                      <a:pt x="392" y="133"/>
                    </a:moveTo>
                    <a:cubicBezTo>
                      <a:pt x="394" y="132"/>
                      <a:pt x="395" y="131"/>
                      <a:pt x="396" y="131"/>
                    </a:cubicBezTo>
                    <a:cubicBezTo>
                      <a:pt x="396" y="137"/>
                      <a:pt x="395" y="143"/>
                      <a:pt x="392" y="149"/>
                    </a:cubicBezTo>
                    <a:cubicBezTo>
                      <a:pt x="390" y="152"/>
                      <a:pt x="387" y="156"/>
                      <a:pt x="384" y="158"/>
                    </a:cubicBezTo>
                    <a:cubicBezTo>
                      <a:pt x="378" y="158"/>
                      <a:pt x="371" y="157"/>
                      <a:pt x="364" y="156"/>
                    </a:cubicBezTo>
                    <a:cubicBezTo>
                      <a:pt x="365" y="155"/>
                      <a:pt x="366" y="154"/>
                      <a:pt x="366" y="154"/>
                    </a:cubicBezTo>
                    <a:cubicBezTo>
                      <a:pt x="371" y="148"/>
                      <a:pt x="373" y="140"/>
                      <a:pt x="374" y="133"/>
                    </a:cubicBezTo>
                    <a:cubicBezTo>
                      <a:pt x="380" y="134"/>
                      <a:pt x="386" y="134"/>
                      <a:pt x="392" y="133"/>
                    </a:cubicBezTo>
                    <a:close/>
                    <a:moveTo>
                      <a:pt x="414" y="99"/>
                    </a:moveTo>
                    <a:cubicBezTo>
                      <a:pt x="414" y="99"/>
                      <a:pt x="414" y="98"/>
                      <a:pt x="414" y="98"/>
                    </a:cubicBezTo>
                    <a:cubicBezTo>
                      <a:pt x="414" y="92"/>
                      <a:pt x="412" y="86"/>
                      <a:pt x="410" y="81"/>
                    </a:cubicBezTo>
                    <a:cubicBezTo>
                      <a:pt x="414" y="82"/>
                      <a:pt x="417" y="85"/>
                      <a:pt x="420" y="89"/>
                    </a:cubicBezTo>
                    <a:cubicBezTo>
                      <a:pt x="424" y="95"/>
                      <a:pt x="427" y="105"/>
                      <a:pt x="427" y="115"/>
                    </a:cubicBezTo>
                    <a:cubicBezTo>
                      <a:pt x="427" y="126"/>
                      <a:pt x="423" y="138"/>
                      <a:pt x="416" y="148"/>
                    </a:cubicBezTo>
                    <a:cubicBezTo>
                      <a:pt x="411" y="155"/>
                      <a:pt x="401" y="157"/>
                      <a:pt x="390" y="158"/>
                    </a:cubicBezTo>
                    <a:cubicBezTo>
                      <a:pt x="392" y="156"/>
                      <a:pt x="394" y="153"/>
                      <a:pt x="396" y="150"/>
                    </a:cubicBezTo>
                    <a:cubicBezTo>
                      <a:pt x="399" y="144"/>
                      <a:pt x="400" y="137"/>
                      <a:pt x="400" y="130"/>
                    </a:cubicBezTo>
                    <a:cubicBezTo>
                      <a:pt x="400" y="130"/>
                      <a:pt x="400" y="129"/>
                      <a:pt x="400" y="129"/>
                    </a:cubicBezTo>
                    <a:cubicBezTo>
                      <a:pt x="408" y="123"/>
                      <a:pt x="413" y="113"/>
                      <a:pt x="414" y="99"/>
                    </a:cubicBezTo>
                    <a:close/>
                    <a:moveTo>
                      <a:pt x="372" y="164"/>
                    </a:moveTo>
                    <a:cubicBezTo>
                      <a:pt x="368" y="164"/>
                      <a:pt x="365" y="162"/>
                      <a:pt x="362" y="160"/>
                    </a:cubicBezTo>
                    <a:cubicBezTo>
                      <a:pt x="368" y="161"/>
                      <a:pt x="373" y="161"/>
                      <a:pt x="379" y="162"/>
                    </a:cubicBezTo>
                    <a:cubicBezTo>
                      <a:pt x="376" y="163"/>
                      <a:pt x="374" y="164"/>
                      <a:pt x="372" y="164"/>
                    </a:cubicBezTo>
                    <a:close/>
                  </a:path>
                </a:pathLst>
              </a:custGeom>
              <a:solidFill>
                <a:srgbClr val="60B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8" name="Freeform 495"/>
              <p:cNvSpPr>
                <a:spLocks/>
              </p:cNvSpPr>
              <p:nvPr/>
            </p:nvSpPr>
            <p:spPr bwMode="auto">
              <a:xfrm>
                <a:off x="3433" y="1372"/>
                <a:ext cx="1230" cy="664"/>
              </a:xfrm>
              <a:custGeom>
                <a:avLst/>
                <a:gdLst>
                  <a:gd name="T0" fmla="*/ 2938 w 492"/>
                  <a:gd name="T1" fmla="*/ 1259 h 249"/>
                  <a:gd name="T2" fmla="*/ 2570 w 492"/>
                  <a:gd name="T3" fmla="*/ 1544 h 249"/>
                  <a:gd name="T4" fmla="*/ 1238 w 492"/>
                  <a:gd name="T5" fmla="*/ 1699 h 249"/>
                  <a:gd name="T6" fmla="*/ 683 w 492"/>
                  <a:gd name="T7" fmla="*/ 1728 h 249"/>
                  <a:gd name="T8" fmla="*/ 188 w 492"/>
                  <a:gd name="T9" fmla="*/ 1720 h 249"/>
                  <a:gd name="T10" fmla="*/ 75 w 492"/>
                  <a:gd name="T11" fmla="*/ 1592 h 249"/>
                  <a:gd name="T12" fmla="*/ 33 w 492"/>
                  <a:gd name="T13" fmla="*/ 1429 h 249"/>
                  <a:gd name="T14" fmla="*/ 308 w 492"/>
                  <a:gd name="T15" fmla="*/ 1045 h 249"/>
                  <a:gd name="T16" fmla="*/ 688 w 492"/>
                  <a:gd name="T17" fmla="*/ 875 h 249"/>
                  <a:gd name="T18" fmla="*/ 1320 w 492"/>
                  <a:gd name="T19" fmla="*/ 512 h 249"/>
                  <a:gd name="T20" fmla="*/ 2208 w 492"/>
                  <a:gd name="T21" fmla="*/ 64 h 249"/>
                  <a:gd name="T22" fmla="*/ 2658 w 492"/>
                  <a:gd name="T23" fmla="*/ 0 h 249"/>
                  <a:gd name="T24" fmla="*/ 2883 w 492"/>
                  <a:gd name="T25" fmla="*/ 107 h 249"/>
                  <a:gd name="T26" fmla="*/ 3045 w 492"/>
                  <a:gd name="T27" fmla="*/ 469 h 249"/>
                  <a:gd name="T28" fmla="*/ 3075 w 492"/>
                  <a:gd name="T29" fmla="*/ 755 h 249"/>
                  <a:gd name="T30" fmla="*/ 2938 w 492"/>
                  <a:gd name="T31" fmla="*/ 1259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2" h="249">
                    <a:moveTo>
                      <a:pt x="470" y="177"/>
                    </a:moveTo>
                    <a:cubicBezTo>
                      <a:pt x="451" y="205"/>
                      <a:pt x="417" y="215"/>
                      <a:pt x="411" y="217"/>
                    </a:cubicBezTo>
                    <a:cubicBezTo>
                      <a:pt x="351" y="236"/>
                      <a:pt x="267" y="238"/>
                      <a:pt x="198" y="239"/>
                    </a:cubicBezTo>
                    <a:cubicBezTo>
                      <a:pt x="163" y="240"/>
                      <a:pt x="132" y="240"/>
                      <a:pt x="109" y="243"/>
                    </a:cubicBezTo>
                    <a:cubicBezTo>
                      <a:pt x="86" y="246"/>
                      <a:pt x="49" y="249"/>
                      <a:pt x="30" y="242"/>
                    </a:cubicBezTo>
                    <a:cubicBezTo>
                      <a:pt x="19" y="238"/>
                      <a:pt x="14" y="228"/>
                      <a:pt x="12" y="224"/>
                    </a:cubicBezTo>
                    <a:cubicBezTo>
                      <a:pt x="9" y="217"/>
                      <a:pt x="7" y="209"/>
                      <a:pt x="5" y="201"/>
                    </a:cubicBezTo>
                    <a:cubicBezTo>
                      <a:pt x="0" y="175"/>
                      <a:pt x="18" y="159"/>
                      <a:pt x="49" y="147"/>
                    </a:cubicBezTo>
                    <a:cubicBezTo>
                      <a:pt x="66" y="140"/>
                      <a:pt x="90" y="130"/>
                      <a:pt x="110" y="123"/>
                    </a:cubicBezTo>
                    <a:cubicBezTo>
                      <a:pt x="140" y="112"/>
                      <a:pt x="173" y="92"/>
                      <a:pt x="211" y="72"/>
                    </a:cubicBezTo>
                    <a:cubicBezTo>
                      <a:pt x="261" y="46"/>
                      <a:pt x="312" y="20"/>
                      <a:pt x="353" y="9"/>
                    </a:cubicBezTo>
                    <a:cubicBezTo>
                      <a:pt x="378" y="3"/>
                      <a:pt x="401" y="0"/>
                      <a:pt x="425" y="0"/>
                    </a:cubicBezTo>
                    <a:cubicBezTo>
                      <a:pt x="444" y="2"/>
                      <a:pt x="453" y="8"/>
                      <a:pt x="461" y="15"/>
                    </a:cubicBezTo>
                    <a:cubicBezTo>
                      <a:pt x="473" y="28"/>
                      <a:pt x="482" y="45"/>
                      <a:pt x="487" y="66"/>
                    </a:cubicBezTo>
                    <a:cubicBezTo>
                      <a:pt x="490" y="78"/>
                      <a:pt x="492" y="92"/>
                      <a:pt x="492" y="106"/>
                    </a:cubicBezTo>
                    <a:cubicBezTo>
                      <a:pt x="492" y="131"/>
                      <a:pt x="483" y="158"/>
                      <a:pt x="470" y="17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9" name="Freeform 496"/>
              <p:cNvSpPr>
                <a:spLocks/>
              </p:cNvSpPr>
              <p:nvPr/>
            </p:nvSpPr>
            <p:spPr bwMode="auto">
              <a:xfrm>
                <a:off x="3363" y="1873"/>
                <a:ext cx="168" cy="115"/>
              </a:xfrm>
              <a:custGeom>
                <a:avLst/>
                <a:gdLst>
                  <a:gd name="T0" fmla="*/ 83 w 67"/>
                  <a:gd name="T1" fmla="*/ 300 h 43"/>
                  <a:gd name="T2" fmla="*/ 100 w 67"/>
                  <a:gd name="T3" fmla="*/ 308 h 43"/>
                  <a:gd name="T4" fmla="*/ 333 w 67"/>
                  <a:gd name="T5" fmla="*/ 251 h 43"/>
                  <a:gd name="T6" fmla="*/ 263 w 67"/>
                  <a:gd name="T7" fmla="*/ 64 h 43"/>
                  <a:gd name="T8" fmla="*/ 20 w 67"/>
                  <a:gd name="T9" fmla="*/ 107 h 43"/>
                  <a:gd name="T10" fmla="*/ 83 w 67"/>
                  <a:gd name="T11" fmla="*/ 30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43">
                    <a:moveTo>
                      <a:pt x="13" y="42"/>
                    </a:moveTo>
                    <a:cubicBezTo>
                      <a:pt x="14" y="42"/>
                      <a:pt x="15" y="43"/>
                      <a:pt x="16" y="43"/>
                    </a:cubicBezTo>
                    <a:cubicBezTo>
                      <a:pt x="30" y="43"/>
                      <a:pt x="43" y="41"/>
                      <a:pt x="53" y="35"/>
                    </a:cubicBezTo>
                    <a:cubicBezTo>
                      <a:pt x="67" y="27"/>
                      <a:pt x="57" y="0"/>
                      <a:pt x="42" y="9"/>
                    </a:cubicBezTo>
                    <a:cubicBezTo>
                      <a:pt x="33" y="14"/>
                      <a:pt x="18" y="15"/>
                      <a:pt x="3" y="15"/>
                    </a:cubicBezTo>
                    <a:cubicBezTo>
                      <a:pt x="0" y="20"/>
                      <a:pt x="0" y="42"/>
                      <a:pt x="13" y="42"/>
                    </a:cubicBezTo>
                    <a:close/>
                  </a:path>
                </a:pathLst>
              </a:custGeom>
              <a:solidFill>
                <a:srgbClr val="E56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0" name="Freeform 497"/>
              <p:cNvSpPr>
                <a:spLocks/>
              </p:cNvSpPr>
              <p:nvPr/>
            </p:nvSpPr>
            <p:spPr bwMode="auto">
              <a:xfrm>
                <a:off x="3363" y="1873"/>
                <a:ext cx="168" cy="115"/>
              </a:xfrm>
              <a:custGeom>
                <a:avLst/>
                <a:gdLst>
                  <a:gd name="T0" fmla="*/ 83 w 67"/>
                  <a:gd name="T1" fmla="*/ 300 h 43"/>
                  <a:gd name="T2" fmla="*/ 100 w 67"/>
                  <a:gd name="T3" fmla="*/ 308 h 43"/>
                  <a:gd name="T4" fmla="*/ 333 w 67"/>
                  <a:gd name="T5" fmla="*/ 251 h 43"/>
                  <a:gd name="T6" fmla="*/ 263 w 67"/>
                  <a:gd name="T7" fmla="*/ 64 h 43"/>
                  <a:gd name="T8" fmla="*/ 20 w 67"/>
                  <a:gd name="T9" fmla="*/ 107 h 43"/>
                  <a:gd name="T10" fmla="*/ 83 w 67"/>
                  <a:gd name="T11" fmla="*/ 30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43">
                    <a:moveTo>
                      <a:pt x="13" y="42"/>
                    </a:moveTo>
                    <a:cubicBezTo>
                      <a:pt x="14" y="42"/>
                      <a:pt x="15" y="43"/>
                      <a:pt x="16" y="43"/>
                    </a:cubicBezTo>
                    <a:cubicBezTo>
                      <a:pt x="30" y="43"/>
                      <a:pt x="43" y="41"/>
                      <a:pt x="53" y="35"/>
                    </a:cubicBezTo>
                    <a:cubicBezTo>
                      <a:pt x="67" y="27"/>
                      <a:pt x="57" y="0"/>
                      <a:pt x="42" y="9"/>
                    </a:cubicBezTo>
                    <a:cubicBezTo>
                      <a:pt x="33" y="14"/>
                      <a:pt x="18" y="15"/>
                      <a:pt x="3" y="15"/>
                    </a:cubicBezTo>
                    <a:cubicBezTo>
                      <a:pt x="0" y="20"/>
                      <a:pt x="0" y="42"/>
                      <a:pt x="13" y="4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1" name="Freeform 498"/>
              <p:cNvSpPr>
                <a:spLocks/>
              </p:cNvSpPr>
              <p:nvPr/>
            </p:nvSpPr>
            <p:spPr bwMode="auto">
              <a:xfrm>
                <a:off x="3383" y="1903"/>
                <a:ext cx="118" cy="32"/>
              </a:xfrm>
              <a:custGeom>
                <a:avLst/>
                <a:gdLst>
                  <a:gd name="T0" fmla="*/ 0 w 47"/>
                  <a:gd name="T1" fmla="*/ 56 h 12"/>
                  <a:gd name="T2" fmla="*/ 246 w 47"/>
                  <a:gd name="T3" fmla="*/ 13 h 12"/>
                  <a:gd name="T4" fmla="*/ 296 w 47"/>
                  <a:gd name="T5" fmla="*/ 43 h 12"/>
                  <a:gd name="T6" fmla="*/ 196 w 47"/>
                  <a:gd name="T7" fmla="*/ 56 h 12"/>
                  <a:gd name="T8" fmla="*/ 0 w 47"/>
                  <a:gd name="T9" fmla="*/ 5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2">
                    <a:moveTo>
                      <a:pt x="0" y="8"/>
                    </a:moveTo>
                    <a:cubicBezTo>
                      <a:pt x="14" y="9"/>
                      <a:pt x="33" y="6"/>
                      <a:pt x="39" y="2"/>
                    </a:cubicBezTo>
                    <a:cubicBezTo>
                      <a:pt x="41" y="0"/>
                      <a:pt x="46" y="2"/>
                      <a:pt x="47" y="6"/>
                    </a:cubicBezTo>
                    <a:cubicBezTo>
                      <a:pt x="44" y="2"/>
                      <a:pt x="44" y="5"/>
                      <a:pt x="31" y="8"/>
                    </a:cubicBezTo>
                    <a:cubicBezTo>
                      <a:pt x="20" y="12"/>
                      <a:pt x="3" y="11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2" name="Oval 499"/>
              <p:cNvSpPr>
                <a:spLocks noChangeArrowheads="1"/>
              </p:cNvSpPr>
              <p:nvPr/>
            </p:nvSpPr>
            <p:spPr bwMode="auto">
              <a:xfrm>
                <a:off x="4131" y="192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3" name="Oval 500"/>
              <p:cNvSpPr>
                <a:spLocks noChangeArrowheads="1"/>
              </p:cNvSpPr>
              <p:nvPr/>
            </p:nvSpPr>
            <p:spPr bwMode="auto">
              <a:xfrm>
                <a:off x="4138" y="192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4" name="Oval 501"/>
              <p:cNvSpPr>
                <a:spLocks noChangeArrowheads="1"/>
              </p:cNvSpPr>
              <p:nvPr/>
            </p:nvSpPr>
            <p:spPr bwMode="auto">
              <a:xfrm>
                <a:off x="4151" y="1945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5" name="Oval 502"/>
              <p:cNvSpPr>
                <a:spLocks noChangeArrowheads="1"/>
              </p:cNvSpPr>
              <p:nvPr/>
            </p:nvSpPr>
            <p:spPr bwMode="auto">
              <a:xfrm>
                <a:off x="4158" y="1951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6" name="Oval 503"/>
              <p:cNvSpPr>
                <a:spLocks noChangeArrowheads="1"/>
              </p:cNvSpPr>
              <p:nvPr/>
            </p:nvSpPr>
            <p:spPr bwMode="auto">
              <a:xfrm>
                <a:off x="4241" y="1908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7" name="Oval 504"/>
              <p:cNvSpPr>
                <a:spLocks noChangeArrowheads="1"/>
              </p:cNvSpPr>
              <p:nvPr/>
            </p:nvSpPr>
            <p:spPr bwMode="auto">
              <a:xfrm>
                <a:off x="4248" y="191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8" name="Oval 505"/>
              <p:cNvSpPr>
                <a:spLocks noChangeArrowheads="1"/>
              </p:cNvSpPr>
              <p:nvPr/>
            </p:nvSpPr>
            <p:spPr bwMode="auto">
              <a:xfrm>
                <a:off x="4301" y="188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9" name="Oval 506"/>
              <p:cNvSpPr>
                <a:spLocks noChangeArrowheads="1"/>
              </p:cNvSpPr>
              <p:nvPr/>
            </p:nvSpPr>
            <p:spPr bwMode="auto">
              <a:xfrm>
                <a:off x="4308" y="1895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0" name="Oval 507"/>
              <p:cNvSpPr>
                <a:spLocks noChangeArrowheads="1"/>
              </p:cNvSpPr>
              <p:nvPr/>
            </p:nvSpPr>
            <p:spPr bwMode="auto">
              <a:xfrm>
                <a:off x="4503" y="184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1" name="Oval 508"/>
              <p:cNvSpPr>
                <a:spLocks noChangeArrowheads="1"/>
              </p:cNvSpPr>
              <p:nvPr/>
            </p:nvSpPr>
            <p:spPr bwMode="auto">
              <a:xfrm>
                <a:off x="4511" y="1852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2" name="Oval 509"/>
              <p:cNvSpPr>
                <a:spLocks noChangeArrowheads="1"/>
              </p:cNvSpPr>
              <p:nvPr/>
            </p:nvSpPr>
            <p:spPr bwMode="auto">
              <a:xfrm>
                <a:off x="4556" y="180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3" name="Oval 510"/>
              <p:cNvSpPr>
                <a:spLocks noChangeArrowheads="1"/>
              </p:cNvSpPr>
              <p:nvPr/>
            </p:nvSpPr>
            <p:spPr bwMode="auto">
              <a:xfrm>
                <a:off x="4563" y="181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" name="Oval 511"/>
              <p:cNvSpPr>
                <a:spLocks noChangeArrowheads="1"/>
              </p:cNvSpPr>
              <p:nvPr/>
            </p:nvSpPr>
            <p:spPr bwMode="auto">
              <a:xfrm>
                <a:off x="4391" y="1868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" name="Oval 512"/>
              <p:cNvSpPr>
                <a:spLocks noChangeArrowheads="1"/>
              </p:cNvSpPr>
              <p:nvPr/>
            </p:nvSpPr>
            <p:spPr bwMode="auto">
              <a:xfrm>
                <a:off x="4396" y="1873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6" name="Oval 513"/>
              <p:cNvSpPr>
                <a:spLocks noChangeArrowheads="1"/>
              </p:cNvSpPr>
              <p:nvPr/>
            </p:nvSpPr>
            <p:spPr bwMode="auto">
              <a:xfrm>
                <a:off x="4346" y="191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7" name="Oval 514"/>
              <p:cNvSpPr>
                <a:spLocks noChangeArrowheads="1"/>
              </p:cNvSpPr>
              <p:nvPr/>
            </p:nvSpPr>
            <p:spPr bwMode="auto">
              <a:xfrm>
                <a:off x="4353" y="1921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8" name="Oval 515"/>
              <p:cNvSpPr>
                <a:spLocks noChangeArrowheads="1"/>
              </p:cNvSpPr>
              <p:nvPr/>
            </p:nvSpPr>
            <p:spPr bwMode="auto">
              <a:xfrm>
                <a:off x="4273" y="161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9" name="Oval 516"/>
              <p:cNvSpPr>
                <a:spLocks noChangeArrowheads="1"/>
              </p:cNvSpPr>
              <p:nvPr/>
            </p:nvSpPr>
            <p:spPr bwMode="auto">
              <a:xfrm>
                <a:off x="4281" y="1623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0" name="Oval 517"/>
              <p:cNvSpPr>
                <a:spLocks noChangeArrowheads="1"/>
              </p:cNvSpPr>
              <p:nvPr/>
            </p:nvSpPr>
            <p:spPr bwMode="auto">
              <a:xfrm>
                <a:off x="4266" y="147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1" name="Oval 518"/>
              <p:cNvSpPr>
                <a:spLocks noChangeArrowheads="1"/>
              </p:cNvSpPr>
              <p:nvPr/>
            </p:nvSpPr>
            <p:spPr bwMode="auto">
              <a:xfrm>
                <a:off x="4271" y="1481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2" name="Oval 519"/>
              <p:cNvSpPr>
                <a:spLocks noChangeArrowheads="1"/>
              </p:cNvSpPr>
              <p:nvPr/>
            </p:nvSpPr>
            <p:spPr bwMode="auto">
              <a:xfrm>
                <a:off x="4246" y="150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3" name="Oval 520"/>
              <p:cNvSpPr>
                <a:spLocks noChangeArrowheads="1"/>
              </p:cNvSpPr>
              <p:nvPr/>
            </p:nvSpPr>
            <p:spPr bwMode="auto">
              <a:xfrm>
                <a:off x="4253" y="1505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" name="Oval 521"/>
              <p:cNvSpPr>
                <a:spLocks noChangeArrowheads="1"/>
              </p:cNvSpPr>
              <p:nvPr/>
            </p:nvSpPr>
            <p:spPr bwMode="auto">
              <a:xfrm>
                <a:off x="4028" y="1569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5" name="Oval 522"/>
              <p:cNvSpPr>
                <a:spLocks noChangeArrowheads="1"/>
              </p:cNvSpPr>
              <p:nvPr/>
            </p:nvSpPr>
            <p:spPr bwMode="auto">
              <a:xfrm>
                <a:off x="4033" y="1575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6" name="Oval 523"/>
              <p:cNvSpPr>
                <a:spLocks noChangeArrowheads="1"/>
              </p:cNvSpPr>
              <p:nvPr/>
            </p:nvSpPr>
            <p:spPr bwMode="auto">
              <a:xfrm>
                <a:off x="3968" y="1564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7" name="Oval 524"/>
              <p:cNvSpPr>
                <a:spLocks noChangeArrowheads="1"/>
              </p:cNvSpPr>
              <p:nvPr/>
            </p:nvSpPr>
            <p:spPr bwMode="auto">
              <a:xfrm>
                <a:off x="3976" y="1572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8" name="Oval 525"/>
              <p:cNvSpPr>
                <a:spLocks noChangeArrowheads="1"/>
              </p:cNvSpPr>
              <p:nvPr/>
            </p:nvSpPr>
            <p:spPr bwMode="auto">
              <a:xfrm>
                <a:off x="3973" y="1599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9" name="Oval 526"/>
              <p:cNvSpPr>
                <a:spLocks noChangeArrowheads="1"/>
              </p:cNvSpPr>
              <p:nvPr/>
            </p:nvSpPr>
            <p:spPr bwMode="auto">
              <a:xfrm>
                <a:off x="3981" y="1607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0" name="Oval 527"/>
              <p:cNvSpPr>
                <a:spLocks noChangeArrowheads="1"/>
              </p:cNvSpPr>
              <p:nvPr/>
            </p:nvSpPr>
            <p:spPr bwMode="auto">
              <a:xfrm>
                <a:off x="3651" y="1791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1" name="Oval 528"/>
              <p:cNvSpPr>
                <a:spLocks noChangeArrowheads="1"/>
              </p:cNvSpPr>
              <p:nvPr/>
            </p:nvSpPr>
            <p:spPr bwMode="auto">
              <a:xfrm>
                <a:off x="3658" y="1799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2" name="Oval 529"/>
              <p:cNvSpPr>
                <a:spLocks noChangeArrowheads="1"/>
              </p:cNvSpPr>
              <p:nvPr/>
            </p:nvSpPr>
            <p:spPr bwMode="auto">
              <a:xfrm>
                <a:off x="3643" y="1727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3" name="Oval 530"/>
              <p:cNvSpPr>
                <a:spLocks noChangeArrowheads="1"/>
              </p:cNvSpPr>
              <p:nvPr/>
            </p:nvSpPr>
            <p:spPr bwMode="auto">
              <a:xfrm>
                <a:off x="3651" y="1735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" name="Oval 531"/>
              <p:cNvSpPr>
                <a:spLocks noChangeArrowheads="1"/>
              </p:cNvSpPr>
              <p:nvPr/>
            </p:nvSpPr>
            <p:spPr bwMode="auto">
              <a:xfrm>
                <a:off x="3623" y="1988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" name="Oval 532"/>
              <p:cNvSpPr>
                <a:spLocks noChangeArrowheads="1"/>
              </p:cNvSpPr>
              <p:nvPr/>
            </p:nvSpPr>
            <p:spPr bwMode="auto">
              <a:xfrm>
                <a:off x="3631" y="1996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6" name="Oval 533"/>
              <p:cNvSpPr>
                <a:spLocks noChangeArrowheads="1"/>
              </p:cNvSpPr>
              <p:nvPr/>
            </p:nvSpPr>
            <p:spPr bwMode="auto">
              <a:xfrm>
                <a:off x="3653" y="198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" name="Oval 534"/>
              <p:cNvSpPr>
                <a:spLocks noChangeArrowheads="1"/>
              </p:cNvSpPr>
              <p:nvPr/>
            </p:nvSpPr>
            <p:spPr bwMode="auto">
              <a:xfrm>
                <a:off x="3661" y="1988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" name="Oval 535"/>
              <p:cNvSpPr>
                <a:spLocks noChangeArrowheads="1"/>
              </p:cNvSpPr>
              <p:nvPr/>
            </p:nvSpPr>
            <p:spPr bwMode="auto">
              <a:xfrm>
                <a:off x="3683" y="1980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" name="Oval 536"/>
              <p:cNvSpPr>
                <a:spLocks noChangeArrowheads="1"/>
              </p:cNvSpPr>
              <p:nvPr/>
            </p:nvSpPr>
            <p:spPr bwMode="auto">
              <a:xfrm>
                <a:off x="3691" y="1988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0" name="Oval 537"/>
              <p:cNvSpPr>
                <a:spLocks noChangeArrowheads="1"/>
              </p:cNvSpPr>
              <p:nvPr/>
            </p:nvSpPr>
            <p:spPr bwMode="auto">
              <a:xfrm>
                <a:off x="4071" y="1932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" name="Oval 538"/>
              <p:cNvSpPr>
                <a:spLocks noChangeArrowheads="1"/>
              </p:cNvSpPr>
              <p:nvPr/>
            </p:nvSpPr>
            <p:spPr bwMode="auto">
              <a:xfrm>
                <a:off x="4078" y="1940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" name="Oval 539"/>
              <p:cNvSpPr>
                <a:spLocks noChangeArrowheads="1"/>
              </p:cNvSpPr>
              <p:nvPr/>
            </p:nvSpPr>
            <p:spPr bwMode="auto">
              <a:xfrm>
                <a:off x="4098" y="192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3" name="Oval 540"/>
              <p:cNvSpPr>
                <a:spLocks noChangeArrowheads="1"/>
              </p:cNvSpPr>
              <p:nvPr/>
            </p:nvSpPr>
            <p:spPr bwMode="auto">
              <a:xfrm>
                <a:off x="4106" y="1927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" name="Oval 541"/>
              <p:cNvSpPr>
                <a:spLocks noChangeArrowheads="1"/>
              </p:cNvSpPr>
              <p:nvPr/>
            </p:nvSpPr>
            <p:spPr bwMode="auto">
              <a:xfrm>
                <a:off x="4218" y="1481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" name="Oval 542"/>
              <p:cNvSpPr>
                <a:spLocks noChangeArrowheads="1"/>
              </p:cNvSpPr>
              <p:nvPr/>
            </p:nvSpPr>
            <p:spPr bwMode="auto">
              <a:xfrm>
                <a:off x="4226" y="148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6" name="Oval 543"/>
              <p:cNvSpPr>
                <a:spLocks noChangeArrowheads="1"/>
              </p:cNvSpPr>
              <p:nvPr/>
            </p:nvSpPr>
            <p:spPr bwMode="auto">
              <a:xfrm>
                <a:off x="4293" y="145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7" name="Oval 544"/>
              <p:cNvSpPr>
                <a:spLocks noChangeArrowheads="1"/>
              </p:cNvSpPr>
              <p:nvPr/>
            </p:nvSpPr>
            <p:spPr bwMode="auto">
              <a:xfrm>
                <a:off x="4298" y="1463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8" name="Oval 545"/>
              <p:cNvSpPr>
                <a:spLocks noChangeArrowheads="1"/>
              </p:cNvSpPr>
              <p:nvPr/>
            </p:nvSpPr>
            <p:spPr bwMode="auto">
              <a:xfrm>
                <a:off x="4316" y="1433"/>
                <a:ext cx="30" cy="35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9" name="Oval 546"/>
              <p:cNvSpPr>
                <a:spLocks noChangeArrowheads="1"/>
              </p:cNvSpPr>
              <p:nvPr/>
            </p:nvSpPr>
            <p:spPr bwMode="auto">
              <a:xfrm>
                <a:off x="4323" y="1439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0" name="Oval 547"/>
              <p:cNvSpPr>
                <a:spLocks noChangeArrowheads="1"/>
              </p:cNvSpPr>
              <p:nvPr/>
            </p:nvSpPr>
            <p:spPr bwMode="auto">
              <a:xfrm>
                <a:off x="3998" y="155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1" name="Oval 548"/>
              <p:cNvSpPr>
                <a:spLocks noChangeArrowheads="1"/>
              </p:cNvSpPr>
              <p:nvPr/>
            </p:nvSpPr>
            <p:spPr bwMode="auto">
              <a:xfrm>
                <a:off x="4006" y="1561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2" name="Oval 549"/>
              <p:cNvSpPr>
                <a:spLocks noChangeArrowheads="1"/>
              </p:cNvSpPr>
              <p:nvPr/>
            </p:nvSpPr>
            <p:spPr bwMode="auto">
              <a:xfrm>
                <a:off x="4041" y="160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" name="Oval 550"/>
              <p:cNvSpPr>
                <a:spLocks noChangeArrowheads="1"/>
              </p:cNvSpPr>
              <p:nvPr/>
            </p:nvSpPr>
            <p:spPr bwMode="auto">
              <a:xfrm>
                <a:off x="4048" y="160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" name="Oval 551"/>
              <p:cNvSpPr>
                <a:spLocks noChangeArrowheads="1"/>
              </p:cNvSpPr>
              <p:nvPr/>
            </p:nvSpPr>
            <p:spPr bwMode="auto">
              <a:xfrm>
                <a:off x="4123" y="155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" name="Oval 552"/>
              <p:cNvSpPr>
                <a:spLocks noChangeArrowheads="1"/>
              </p:cNvSpPr>
              <p:nvPr/>
            </p:nvSpPr>
            <p:spPr bwMode="auto">
              <a:xfrm>
                <a:off x="4131" y="1559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" name="Oval 553"/>
              <p:cNvSpPr>
                <a:spLocks noChangeArrowheads="1"/>
              </p:cNvSpPr>
              <p:nvPr/>
            </p:nvSpPr>
            <p:spPr bwMode="auto">
              <a:xfrm>
                <a:off x="4471" y="1441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" name="Oval 554"/>
              <p:cNvSpPr>
                <a:spLocks noChangeArrowheads="1"/>
              </p:cNvSpPr>
              <p:nvPr/>
            </p:nvSpPr>
            <p:spPr bwMode="auto">
              <a:xfrm>
                <a:off x="4478" y="144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" name="Oval 555"/>
              <p:cNvSpPr>
                <a:spLocks noChangeArrowheads="1"/>
              </p:cNvSpPr>
              <p:nvPr/>
            </p:nvSpPr>
            <p:spPr bwMode="auto">
              <a:xfrm>
                <a:off x="3568" y="1868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" name="Oval 556"/>
              <p:cNvSpPr>
                <a:spLocks noChangeArrowheads="1"/>
              </p:cNvSpPr>
              <p:nvPr/>
            </p:nvSpPr>
            <p:spPr bwMode="auto">
              <a:xfrm>
                <a:off x="3576" y="1873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" name="Oval 557"/>
              <p:cNvSpPr>
                <a:spLocks noChangeArrowheads="1"/>
              </p:cNvSpPr>
              <p:nvPr/>
            </p:nvSpPr>
            <p:spPr bwMode="auto">
              <a:xfrm>
                <a:off x="3948" y="161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" name="Oval 558"/>
              <p:cNvSpPr>
                <a:spLocks noChangeArrowheads="1"/>
              </p:cNvSpPr>
              <p:nvPr/>
            </p:nvSpPr>
            <p:spPr bwMode="auto">
              <a:xfrm>
                <a:off x="3956" y="1623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" name="Oval 559"/>
              <p:cNvSpPr>
                <a:spLocks noChangeArrowheads="1"/>
              </p:cNvSpPr>
              <p:nvPr/>
            </p:nvSpPr>
            <p:spPr bwMode="auto">
              <a:xfrm>
                <a:off x="3798" y="1684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" name="Oval 560"/>
              <p:cNvSpPr>
                <a:spLocks noChangeArrowheads="1"/>
              </p:cNvSpPr>
              <p:nvPr/>
            </p:nvSpPr>
            <p:spPr bwMode="auto">
              <a:xfrm>
                <a:off x="3806" y="1689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" name="Oval 561"/>
              <p:cNvSpPr>
                <a:spLocks noChangeArrowheads="1"/>
              </p:cNvSpPr>
              <p:nvPr/>
            </p:nvSpPr>
            <p:spPr bwMode="auto">
              <a:xfrm>
                <a:off x="3661" y="175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" name="Oval 562"/>
              <p:cNvSpPr>
                <a:spLocks noChangeArrowheads="1"/>
              </p:cNvSpPr>
              <p:nvPr/>
            </p:nvSpPr>
            <p:spPr bwMode="auto">
              <a:xfrm>
                <a:off x="3666" y="176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" name="Oval 563"/>
              <p:cNvSpPr>
                <a:spLocks noChangeArrowheads="1"/>
              </p:cNvSpPr>
              <p:nvPr/>
            </p:nvSpPr>
            <p:spPr bwMode="auto">
              <a:xfrm>
                <a:off x="3623" y="181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" name="Oval 564"/>
              <p:cNvSpPr>
                <a:spLocks noChangeArrowheads="1"/>
              </p:cNvSpPr>
              <p:nvPr/>
            </p:nvSpPr>
            <p:spPr bwMode="auto">
              <a:xfrm>
                <a:off x="3631" y="1817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" name="Oval 565"/>
              <p:cNvSpPr>
                <a:spLocks noChangeArrowheads="1"/>
              </p:cNvSpPr>
              <p:nvPr/>
            </p:nvSpPr>
            <p:spPr bwMode="auto">
              <a:xfrm>
                <a:off x="3598" y="197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" name="Oval 566"/>
              <p:cNvSpPr>
                <a:spLocks noChangeArrowheads="1"/>
              </p:cNvSpPr>
              <p:nvPr/>
            </p:nvSpPr>
            <p:spPr bwMode="auto">
              <a:xfrm>
                <a:off x="3606" y="1980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" name="Oval 567"/>
              <p:cNvSpPr>
                <a:spLocks noChangeArrowheads="1"/>
              </p:cNvSpPr>
              <p:nvPr/>
            </p:nvSpPr>
            <p:spPr bwMode="auto">
              <a:xfrm>
                <a:off x="3491" y="182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1" name="Oval 568"/>
              <p:cNvSpPr>
                <a:spLocks noChangeArrowheads="1"/>
              </p:cNvSpPr>
              <p:nvPr/>
            </p:nvSpPr>
            <p:spPr bwMode="auto">
              <a:xfrm>
                <a:off x="3498" y="1828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2" name="Oval 569"/>
              <p:cNvSpPr>
                <a:spLocks noChangeArrowheads="1"/>
              </p:cNvSpPr>
              <p:nvPr/>
            </p:nvSpPr>
            <p:spPr bwMode="auto">
              <a:xfrm>
                <a:off x="3883" y="193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3" name="Oval 570"/>
              <p:cNvSpPr>
                <a:spLocks noChangeArrowheads="1"/>
              </p:cNvSpPr>
              <p:nvPr/>
            </p:nvSpPr>
            <p:spPr bwMode="auto">
              <a:xfrm>
                <a:off x="3891" y="1940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4" name="Oval 571"/>
              <p:cNvSpPr>
                <a:spLocks noChangeArrowheads="1"/>
              </p:cNvSpPr>
              <p:nvPr/>
            </p:nvSpPr>
            <p:spPr bwMode="auto">
              <a:xfrm>
                <a:off x="4046" y="195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5" name="Oval 572"/>
              <p:cNvSpPr>
                <a:spLocks noChangeArrowheads="1"/>
              </p:cNvSpPr>
              <p:nvPr/>
            </p:nvSpPr>
            <p:spPr bwMode="auto">
              <a:xfrm>
                <a:off x="4053" y="195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6" name="Oval 573"/>
              <p:cNvSpPr>
                <a:spLocks noChangeArrowheads="1"/>
              </p:cNvSpPr>
              <p:nvPr/>
            </p:nvSpPr>
            <p:spPr bwMode="auto">
              <a:xfrm>
                <a:off x="4271" y="189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7" name="Oval 574"/>
              <p:cNvSpPr>
                <a:spLocks noChangeArrowheads="1"/>
              </p:cNvSpPr>
              <p:nvPr/>
            </p:nvSpPr>
            <p:spPr bwMode="auto">
              <a:xfrm>
                <a:off x="4276" y="1897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8" name="Oval 575"/>
              <p:cNvSpPr>
                <a:spLocks noChangeArrowheads="1"/>
              </p:cNvSpPr>
              <p:nvPr/>
            </p:nvSpPr>
            <p:spPr bwMode="auto">
              <a:xfrm>
                <a:off x="4461" y="189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9" name="Oval 576"/>
              <p:cNvSpPr>
                <a:spLocks noChangeArrowheads="1"/>
              </p:cNvSpPr>
              <p:nvPr/>
            </p:nvSpPr>
            <p:spPr bwMode="auto">
              <a:xfrm>
                <a:off x="4466" y="190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0" name="Oval 577"/>
              <p:cNvSpPr>
                <a:spLocks noChangeArrowheads="1"/>
              </p:cNvSpPr>
              <p:nvPr/>
            </p:nvSpPr>
            <p:spPr bwMode="auto">
              <a:xfrm>
                <a:off x="4548" y="1439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1" name="Oval 578"/>
              <p:cNvSpPr>
                <a:spLocks noChangeArrowheads="1"/>
              </p:cNvSpPr>
              <p:nvPr/>
            </p:nvSpPr>
            <p:spPr bwMode="auto">
              <a:xfrm>
                <a:off x="4556" y="1444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2" name="Oval 579"/>
              <p:cNvSpPr>
                <a:spLocks noChangeArrowheads="1"/>
              </p:cNvSpPr>
              <p:nvPr/>
            </p:nvSpPr>
            <p:spPr bwMode="auto">
              <a:xfrm>
                <a:off x="4546" y="1513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3" name="Oval 580"/>
              <p:cNvSpPr>
                <a:spLocks noChangeArrowheads="1"/>
              </p:cNvSpPr>
              <p:nvPr/>
            </p:nvSpPr>
            <p:spPr bwMode="auto">
              <a:xfrm>
                <a:off x="4553" y="151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4" name="Oval 581"/>
              <p:cNvSpPr>
                <a:spLocks noChangeArrowheads="1"/>
              </p:cNvSpPr>
              <p:nvPr/>
            </p:nvSpPr>
            <p:spPr bwMode="auto">
              <a:xfrm>
                <a:off x="4608" y="158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" name="Oval 582"/>
              <p:cNvSpPr>
                <a:spLocks noChangeArrowheads="1"/>
              </p:cNvSpPr>
              <p:nvPr/>
            </p:nvSpPr>
            <p:spPr bwMode="auto">
              <a:xfrm>
                <a:off x="4616" y="1588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6" name="Oval 583"/>
              <p:cNvSpPr>
                <a:spLocks noChangeArrowheads="1"/>
              </p:cNvSpPr>
              <p:nvPr/>
            </p:nvSpPr>
            <p:spPr bwMode="auto">
              <a:xfrm>
                <a:off x="4578" y="1572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" name="Oval 584"/>
              <p:cNvSpPr>
                <a:spLocks noChangeArrowheads="1"/>
              </p:cNvSpPr>
              <p:nvPr/>
            </p:nvSpPr>
            <p:spPr bwMode="auto">
              <a:xfrm>
                <a:off x="4586" y="1577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8" name="Oval 585"/>
              <p:cNvSpPr>
                <a:spLocks noChangeArrowheads="1"/>
              </p:cNvSpPr>
              <p:nvPr/>
            </p:nvSpPr>
            <p:spPr bwMode="auto">
              <a:xfrm>
                <a:off x="4563" y="1540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9" name="Oval 586"/>
              <p:cNvSpPr>
                <a:spLocks noChangeArrowheads="1"/>
              </p:cNvSpPr>
              <p:nvPr/>
            </p:nvSpPr>
            <p:spPr bwMode="auto">
              <a:xfrm>
                <a:off x="4571" y="1545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0" name="Oval 587"/>
              <p:cNvSpPr>
                <a:spLocks noChangeArrowheads="1"/>
              </p:cNvSpPr>
              <p:nvPr/>
            </p:nvSpPr>
            <p:spPr bwMode="auto">
              <a:xfrm>
                <a:off x="4566" y="1487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1" name="Oval 588"/>
              <p:cNvSpPr>
                <a:spLocks noChangeArrowheads="1"/>
              </p:cNvSpPr>
              <p:nvPr/>
            </p:nvSpPr>
            <p:spPr bwMode="auto">
              <a:xfrm>
                <a:off x="4573" y="149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2" name="Freeform 589"/>
              <p:cNvSpPr>
                <a:spLocks/>
              </p:cNvSpPr>
              <p:nvPr/>
            </p:nvSpPr>
            <p:spPr bwMode="auto">
              <a:xfrm>
                <a:off x="4631" y="1700"/>
                <a:ext cx="27" cy="32"/>
              </a:xfrm>
              <a:custGeom>
                <a:avLst/>
                <a:gdLst>
                  <a:gd name="T0" fmla="*/ 37 w 11"/>
                  <a:gd name="T1" fmla="*/ 0 h 12"/>
                  <a:gd name="T2" fmla="*/ 0 w 11"/>
                  <a:gd name="T3" fmla="*/ 43 h 12"/>
                  <a:gd name="T4" fmla="*/ 37 w 11"/>
                  <a:gd name="T5" fmla="*/ 85 h 12"/>
                  <a:gd name="T6" fmla="*/ 54 w 11"/>
                  <a:gd name="T7" fmla="*/ 77 h 12"/>
                  <a:gd name="T8" fmla="*/ 66 w 11"/>
                  <a:gd name="T9" fmla="*/ 21 h 12"/>
                  <a:gd name="T10" fmla="*/ 37 w 1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3" name="Oval 590"/>
              <p:cNvSpPr>
                <a:spLocks noChangeArrowheads="1"/>
              </p:cNvSpPr>
              <p:nvPr/>
            </p:nvSpPr>
            <p:spPr bwMode="auto">
              <a:xfrm>
                <a:off x="4636" y="170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4" name="Oval 591"/>
              <p:cNvSpPr>
                <a:spLocks noChangeArrowheads="1"/>
              </p:cNvSpPr>
              <p:nvPr/>
            </p:nvSpPr>
            <p:spPr bwMode="auto">
              <a:xfrm>
                <a:off x="4541" y="1740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5" name="Oval 592"/>
              <p:cNvSpPr>
                <a:spLocks noChangeArrowheads="1"/>
              </p:cNvSpPr>
              <p:nvPr/>
            </p:nvSpPr>
            <p:spPr bwMode="auto">
              <a:xfrm>
                <a:off x="4548" y="1745"/>
                <a:ext cx="13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" name="Oval 593"/>
              <p:cNvSpPr>
                <a:spLocks noChangeArrowheads="1"/>
              </p:cNvSpPr>
              <p:nvPr/>
            </p:nvSpPr>
            <p:spPr bwMode="auto">
              <a:xfrm>
                <a:off x="4561" y="1713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7" name="Oval 594"/>
              <p:cNvSpPr>
                <a:spLocks noChangeArrowheads="1"/>
              </p:cNvSpPr>
              <p:nvPr/>
            </p:nvSpPr>
            <p:spPr bwMode="auto">
              <a:xfrm>
                <a:off x="4568" y="1719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8" name="Oval 595"/>
              <p:cNvSpPr>
                <a:spLocks noChangeArrowheads="1"/>
              </p:cNvSpPr>
              <p:nvPr/>
            </p:nvSpPr>
            <p:spPr bwMode="auto">
              <a:xfrm>
                <a:off x="4563" y="1679"/>
                <a:ext cx="30" cy="34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9" name="Oval 596"/>
              <p:cNvSpPr>
                <a:spLocks noChangeArrowheads="1"/>
              </p:cNvSpPr>
              <p:nvPr/>
            </p:nvSpPr>
            <p:spPr bwMode="auto">
              <a:xfrm>
                <a:off x="4571" y="1684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0" name="Oval 597"/>
              <p:cNvSpPr>
                <a:spLocks noChangeArrowheads="1"/>
              </p:cNvSpPr>
              <p:nvPr/>
            </p:nvSpPr>
            <p:spPr bwMode="auto">
              <a:xfrm>
                <a:off x="4533" y="1836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1" name="Oval 598"/>
              <p:cNvSpPr>
                <a:spLocks noChangeArrowheads="1"/>
              </p:cNvSpPr>
              <p:nvPr/>
            </p:nvSpPr>
            <p:spPr bwMode="auto">
              <a:xfrm>
                <a:off x="4541" y="1841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2" name="Oval 599"/>
              <p:cNvSpPr>
                <a:spLocks noChangeArrowheads="1"/>
              </p:cNvSpPr>
              <p:nvPr/>
            </p:nvSpPr>
            <p:spPr bwMode="auto">
              <a:xfrm>
                <a:off x="4341" y="1415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3" name="Oval 600"/>
              <p:cNvSpPr>
                <a:spLocks noChangeArrowheads="1"/>
              </p:cNvSpPr>
              <p:nvPr/>
            </p:nvSpPr>
            <p:spPr bwMode="auto">
              <a:xfrm>
                <a:off x="4348" y="1420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4" name="Oval 601"/>
              <p:cNvSpPr>
                <a:spLocks noChangeArrowheads="1"/>
              </p:cNvSpPr>
              <p:nvPr/>
            </p:nvSpPr>
            <p:spPr bwMode="auto">
              <a:xfrm>
                <a:off x="4191" y="1468"/>
                <a:ext cx="32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5" name="Oval 602"/>
              <p:cNvSpPr>
                <a:spLocks noChangeArrowheads="1"/>
              </p:cNvSpPr>
              <p:nvPr/>
            </p:nvSpPr>
            <p:spPr bwMode="auto">
              <a:xfrm>
                <a:off x="4198" y="147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" name="Oval 603"/>
              <p:cNvSpPr>
                <a:spLocks noChangeArrowheads="1"/>
              </p:cNvSpPr>
              <p:nvPr/>
            </p:nvSpPr>
            <p:spPr bwMode="auto">
              <a:xfrm>
                <a:off x="4218" y="1535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7" name="Oval 604"/>
              <p:cNvSpPr>
                <a:spLocks noChangeArrowheads="1"/>
              </p:cNvSpPr>
              <p:nvPr/>
            </p:nvSpPr>
            <p:spPr bwMode="auto">
              <a:xfrm>
                <a:off x="4226" y="154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8" name="Oval 605"/>
              <p:cNvSpPr>
                <a:spLocks noChangeArrowheads="1"/>
              </p:cNvSpPr>
              <p:nvPr/>
            </p:nvSpPr>
            <p:spPr bwMode="auto">
              <a:xfrm>
                <a:off x="4233" y="1943"/>
                <a:ext cx="30" cy="32"/>
              </a:xfrm>
              <a:prstGeom prst="ellipse">
                <a:avLst/>
              </a:prstGeom>
              <a:solidFill>
                <a:srgbClr val="D9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9" name="Oval 606"/>
              <p:cNvSpPr>
                <a:spLocks noChangeArrowheads="1"/>
              </p:cNvSpPr>
              <p:nvPr/>
            </p:nvSpPr>
            <p:spPr bwMode="auto">
              <a:xfrm>
                <a:off x="4241" y="1948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0" name="Freeform 607"/>
              <p:cNvSpPr>
                <a:spLocks/>
              </p:cNvSpPr>
              <p:nvPr/>
            </p:nvSpPr>
            <p:spPr bwMode="auto">
              <a:xfrm>
                <a:off x="4668" y="849"/>
                <a:ext cx="248" cy="318"/>
              </a:xfrm>
              <a:custGeom>
                <a:avLst/>
                <a:gdLst>
                  <a:gd name="T0" fmla="*/ 589 w 99"/>
                  <a:gd name="T1" fmla="*/ 8 h 119"/>
                  <a:gd name="T2" fmla="*/ 501 w 99"/>
                  <a:gd name="T3" fmla="*/ 235 h 119"/>
                  <a:gd name="T4" fmla="*/ 451 w 99"/>
                  <a:gd name="T5" fmla="*/ 436 h 119"/>
                  <a:gd name="T6" fmla="*/ 296 w 99"/>
                  <a:gd name="T7" fmla="*/ 521 h 119"/>
                  <a:gd name="T8" fmla="*/ 163 w 99"/>
                  <a:gd name="T9" fmla="*/ 585 h 119"/>
                  <a:gd name="T10" fmla="*/ 45 w 99"/>
                  <a:gd name="T11" fmla="*/ 751 h 119"/>
                  <a:gd name="T12" fmla="*/ 8 w 99"/>
                  <a:gd name="T13" fmla="*/ 815 h 119"/>
                  <a:gd name="T14" fmla="*/ 13 w 99"/>
                  <a:gd name="T15" fmla="*/ 842 h 119"/>
                  <a:gd name="T16" fmla="*/ 38 w 99"/>
                  <a:gd name="T17" fmla="*/ 836 h 119"/>
                  <a:gd name="T18" fmla="*/ 75 w 99"/>
                  <a:gd name="T19" fmla="*/ 772 h 119"/>
                  <a:gd name="T20" fmla="*/ 183 w 99"/>
                  <a:gd name="T21" fmla="*/ 620 h 119"/>
                  <a:gd name="T22" fmla="*/ 308 w 99"/>
                  <a:gd name="T23" fmla="*/ 564 h 119"/>
                  <a:gd name="T24" fmla="*/ 476 w 99"/>
                  <a:gd name="T25" fmla="*/ 470 h 119"/>
                  <a:gd name="T26" fmla="*/ 539 w 99"/>
                  <a:gd name="T27" fmla="*/ 235 h 119"/>
                  <a:gd name="T28" fmla="*/ 609 w 99"/>
                  <a:gd name="T29" fmla="*/ 43 h 119"/>
                  <a:gd name="T30" fmla="*/ 614 w 99"/>
                  <a:gd name="T31" fmla="*/ 13 h 119"/>
                  <a:gd name="T32" fmla="*/ 589 w 99"/>
                  <a:gd name="T33" fmla="*/ 8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119">
                    <a:moveTo>
                      <a:pt x="94" y="1"/>
                    </a:moveTo>
                    <a:cubicBezTo>
                      <a:pt x="81" y="9"/>
                      <a:pt x="81" y="21"/>
                      <a:pt x="80" y="33"/>
                    </a:cubicBezTo>
                    <a:cubicBezTo>
                      <a:pt x="80" y="44"/>
                      <a:pt x="80" y="54"/>
                      <a:pt x="72" y="61"/>
                    </a:cubicBezTo>
                    <a:cubicBezTo>
                      <a:pt x="65" y="68"/>
                      <a:pt x="56" y="71"/>
                      <a:pt x="47" y="73"/>
                    </a:cubicBezTo>
                    <a:cubicBezTo>
                      <a:pt x="40" y="75"/>
                      <a:pt x="33" y="77"/>
                      <a:pt x="26" y="82"/>
                    </a:cubicBezTo>
                    <a:cubicBezTo>
                      <a:pt x="17" y="87"/>
                      <a:pt x="12" y="96"/>
                      <a:pt x="7" y="105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15"/>
                      <a:pt x="1" y="117"/>
                      <a:pt x="2" y="118"/>
                    </a:cubicBezTo>
                    <a:cubicBezTo>
                      <a:pt x="3" y="119"/>
                      <a:pt x="5" y="119"/>
                      <a:pt x="6" y="117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7" y="100"/>
                      <a:pt x="22" y="92"/>
                      <a:pt x="29" y="87"/>
                    </a:cubicBezTo>
                    <a:cubicBezTo>
                      <a:pt x="35" y="83"/>
                      <a:pt x="42" y="81"/>
                      <a:pt x="49" y="79"/>
                    </a:cubicBezTo>
                    <a:cubicBezTo>
                      <a:pt x="58" y="76"/>
                      <a:pt x="68" y="74"/>
                      <a:pt x="76" y="66"/>
                    </a:cubicBezTo>
                    <a:cubicBezTo>
                      <a:pt x="86" y="56"/>
                      <a:pt x="86" y="44"/>
                      <a:pt x="86" y="33"/>
                    </a:cubicBezTo>
                    <a:cubicBezTo>
                      <a:pt x="87" y="22"/>
                      <a:pt x="87" y="12"/>
                      <a:pt x="97" y="6"/>
                    </a:cubicBezTo>
                    <a:cubicBezTo>
                      <a:pt x="98" y="5"/>
                      <a:pt x="99" y="4"/>
                      <a:pt x="98" y="2"/>
                    </a:cubicBezTo>
                    <a:cubicBezTo>
                      <a:pt x="97" y="1"/>
                      <a:pt x="95" y="0"/>
                      <a:pt x="94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1" name="Freeform 608"/>
              <p:cNvSpPr>
                <a:spLocks/>
              </p:cNvSpPr>
              <p:nvPr/>
            </p:nvSpPr>
            <p:spPr bwMode="auto">
              <a:xfrm>
                <a:off x="4366" y="727"/>
                <a:ext cx="160" cy="384"/>
              </a:xfrm>
              <a:custGeom>
                <a:avLst/>
                <a:gdLst>
                  <a:gd name="T0" fmla="*/ 38 w 64"/>
                  <a:gd name="T1" fmla="*/ 13 h 144"/>
                  <a:gd name="T2" fmla="*/ 208 w 64"/>
                  <a:gd name="T3" fmla="*/ 299 h 144"/>
                  <a:gd name="T4" fmla="*/ 350 w 64"/>
                  <a:gd name="T5" fmla="*/ 461 h 144"/>
                  <a:gd name="T6" fmla="*/ 338 w 64"/>
                  <a:gd name="T7" fmla="*/ 611 h 144"/>
                  <a:gd name="T8" fmla="*/ 325 w 64"/>
                  <a:gd name="T9" fmla="*/ 739 h 144"/>
                  <a:gd name="T10" fmla="*/ 363 w 64"/>
                  <a:gd name="T11" fmla="*/ 1003 h 144"/>
                  <a:gd name="T12" fmla="*/ 383 w 64"/>
                  <a:gd name="T13" fmla="*/ 1016 h 144"/>
                  <a:gd name="T14" fmla="*/ 395 w 64"/>
                  <a:gd name="T15" fmla="*/ 989 h 144"/>
                  <a:gd name="T16" fmla="*/ 363 w 64"/>
                  <a:gd name="T17" fmla="*/ 739 h 144"/>
                  <a:gd name="T18" fmla="*/ 375 w 64"/>
                  <a:gd name="T19" fmla="*/ 619 h 144"/>
                  <a:gd name="T20" fmla="*/ 388 w 64"/>
                  <a:gd name="T21" fmla="*/ 456 h 144"/>
                  <a:gd name="T22" fmla="*/ 225 w 64"/>
                  <a:gd name="T23" fmla="*/ 269 h 144"/>
                  <a:gd name="T24" fmla="*/ 70 w 64"/>
                  <a:gd name="T25" fmla="*/ 29 h 144"/>
                  <a:gd name="T26" fmla="*/ 58 w 64"/>
                  <a:gd name="T27" fmla="*/ 0 h 144"/>
                  <a:gd name="T28" fmla="*/ 38 w 64"/>
                  <a:gd name="T29" fmla="*/ 13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44">
                    <a:moveTo>
                      <a:pt x="6" y="2"/>
                    </a:moveTo>
                    <a:cubicBezTo>
                      <a:pt x="0" y="18"/>
                      <a:pt x="18" y="31"/>
                      <a:pt x="33" y="42"/>
                    </a:cubicBezTo>
                    <a:cubicBezTo>
                      <a:pt x="43" y="50"/>
                      <a:pt x="54" y="58"/>
                      <a:pt x="56" y="65"/>
                    </a:cubicBezTo>
                    <a:cubicBezTo>
                      <a:pt x="57" y="70"/>
                      <a:pt x="56" y="79"/>
                      <a:pt x="54" y="86"/>
                    </a:cubicBezTo>
                    <a:cubicBezTo>
                      <a:pt x="53" y="93"/>
                      <a:pt x="52" y="99"/>
                      <a:pt x="52" y="104"/>
                    </a:cubicBezTo>
                    <a:cubicBezTo>
                      <a:pt x="53" y="117"/>
                      <a:pt x="54" y="129"/>
                      <a:pt x="58" y="141"/>
                    </a:cubicBezTo>
                    <a:cubicBezTo>
                      <a:pt x="58" y="143"/>
                      <a:pt x="60" y="144"/>
                      <a:pt x="61" y="143"/>
                    </a:cubicBezTo>
                    <a:cubicBezTo>
                      <a:pt x="63" y="143"/>
                      <a:pt x="64" y="141"/>
                      <a:pt x="63" y="139"/>
                    </a:cubicBezTo>
                    <a:cubicBezTo>
                      <a:pt x="60" y="128"/>
                      <a:pt x="59" y="116"/>
                      <a:pt x="58" y="104"/>
                    </a:cubicBezTo>
                    <a:cubicBezTo>
                      <a:pt x="58" y="99"/>
                      <a:pt x="59" y="93"/>
                      <a:pt x="60" y="87"/>
                    </a:cubicBezTo>
                    <a:cubicBezTo>
                      <a:pt x="62" y="79"/>
                      <a:pt x="63" y="70"/>
                      <a:pt x="62" y="64"/>
                    </a:cubicBezTo>
                    <a:cubicBezTo>
                      <a:pt x="59" y="54"/>
                      <a:pt x="48" y="46"/>
                      <a:pt x="36" y="38"/>
                    </a:cubicBezTo>
                    <a:cubicBezTo>
                      <a:pt x="22" y="27"/>
                      <a:pt x="7" y="16"/>
                      <a:pt x="11" y="4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8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2" name="Freeform 609"/>
              <p:cNvSpPr>
                <a:spLocks/>
              </p:cNvSpPr>
              <p:nvPr/>
            </p:nvSpPr>
            <p:spPr bwMode="auto">
              <a:xfrm>
                <a:off x="4131" y="785"/>
                <a:ext cx="107" cy="363"/>
              </a:xfrm>
              <a:custGeom>
                <a:avLst/>
                <a:gdLst>
                  <a:gd name="T0" fmla="*/ 30 w 43"/>
                  <a:gd name="T1" fmla="*/ 8 h 136"/>
                  <a:gd name="T2" fmla="*/ 12 w 43"/>
                  <a:gd name="T3" fmla="*/ 29 h 136"/>
                  <a:gd name="T4" fmla="*/ 17 w 43"/>
                  <a:gd name="T5" fmla="*/ 542 h 136"/>
                  <a:gd name="T6" fmla="*/ 12 w 43"/>
                  <a:gd name="T7" fmla="*/ 585 h 136"/>
                  <a:gd name="T8" fmla="*/ 149 w 43"/>
                  <a:gd name="T9" fmla="*/ 883 h 136"/>
                  <a:gd name="T10" fmla="*/ 236 w 43"/>
                  <a:gd name="T11" fmla="*/ 961 h 136"/>
                  <a:gd name="T12" fmla="*/ 261 w 43"/>
                  <a:gd name="T13" fmla="*/ 961 h 136"/>
                  <a:gd name="T14" fmla="*/ 261 w 43"/>
                  <a:gd name="T15" fmla="*/ 934 h 136"/>
                  <a:gd name="T16" fmla="*/ 167 w 43"/>
                  <a:gd name="T17" fmla="*/ 849 h 136"/>
                  <a:gd name="T18" fmla="*/ 50 w 43"/>
                  <a:gd name="T19" fmla="*/ 593 h 136"/>
                  <a:gd name="T20" fmla="*/ 55 w 43"/>
                  <a:gd name="T21" fmla="*/ 550 h 136"/>
                  <a:gd name="T22" fmla="*/ 50 w 43"/>
                  <a:gd name="T23" fmla="*/ 21 h 136"/>
                  <a:gd name="T24" fmla="*/ 30 w 43"/>
                  <a:gd name="T25" fmla="*/ 8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136">
                    <a:moveTo>
                      <a:pt x="5" y="1"/>
                    </a:moveTo>
                    <a:cubicBezTo>
                      <a:pt x="3" y="1"/>
                      <a:pt x="2" y="3"/>
                      <a:pt x="2" y="4"/>
                    </a:cubicBezTo>
                    <a:cubicBezTo>
                      <a:pt x="7" y="27"/>
                      <a:pt x="5" y="53"/>
                      <a:pt x="3" y="76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0" y="108"/>
                      <a:pt x="11" y="115"/>
                      <a:pt x="24" y="124"/>
                    </a:cubicBezTo>
                    <a:cubicBezTo>
                      <a:pt x="28" y="127"/>
                      <a:pt x="33" y="131"/>
                      <a:pt x="38" y="135"/>
                    </a:cubicBezTo>
                    <a:cubicBezTo>
                      <a:pt x="39" y="136"/>
                      <a:pt x="41" y="136"/>
                      <a:pt x="42" y="135"/>
                    </a:cubicBezTo>
                    <a:cubicBezTo>
                      <a:pt x="43" y="134"/>
                      <a:pt x="43" y="132"/>
                      <a:pt x="42" y="131"/>
                    </a:cubicBezTo>
                    <a:cubicBezTo>
                      <a:pt x="37" y="126"/>
                      <a:pt x="32" y="122"/>
                      <a:pt x="27" y="119"/>
                    </a:cubicBezTo>
                    <a:cubicBezTo>
                      <a:pt x="15" y="111"/>
                      <a:pt x="7" y="105"/>
                      <a:pt x="8" y="8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1" y="53"/>
                      <a:pt x="13" y="26"/>
                      <a:pt x="8" y="3"/>
                    </a:cubicBezTo>
                    <a:cubicBezTo>
                      <a:pt x="8" y="1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3" name="Freeform 610"/>
              <p:cNvSpPr>
                <a:spLocks/>
              </p:cNvSpPr>
              <p:nvPr/>
            </p:nvSpPr>
            <p:spPr bwMode="auto">
              <a:xfrm>
                <a:off x="4308" y="865"/>
                <a:ext cx="58" cy="248"/>
              </a:xfrm>
              <a:custGeom>
                <a:avLst/>
                <a:gdLst>
                  <a:gd name="T0" fmla="*/ 13 w 23"/>
                  <a:gd name="T1" fmla="*/ 0 h 93"/>
                  <a:gd name="T2" fmla="*/ 8 w 23"/>
                  <a:gd name="T3" fmla="*/ 29 h 93"/>
                  <a:gd name="T4" fmla="*/ 33 w 23"/>
                  <a:gd name="T5" fmla="*/ 115 h 93"/>
                  <a:gd name="T6" fmla="*/ 108 w 23"/>
                  <a:gd name="T7" fmla="*/ 397 h 93"/>
                  <a:gd name="T8" fmla="*/ 101 w 23"/>
                  <a:gd name="T9" fmla="*/ 499 h 93"/>
                  <a:gd name="T10" fmla="*/ 108 w 23"/>
                  <a:gd name="T11" fmla="*/ 648 h 93"/>
                  <a:gd name="T12" fmla="*/ 126 w 23"/>
                  <a:gd name="T13" fmla="*/ 661 h 93"/>
                  <a:gd name="T14" fmla="*/ 139 w 23"/>
                  <a:gd name="T15" fmla="*/ 632 h 93"/>
                  <a:gd name="T16" fmla="*/ 139 w 23"/>
                  <a:gd name="T17" fmla="*/ 504 h 93"/>
                  <a:gd name="T18" fmla="*/ 146 w 23"/>
                  <a:gd name="T19" fmla="*/ 392 h 93"/>
                  <a:gd name="T20" fmla="*/ 71 w 23"/>
                  <a:gd name="T21" fmla="*/ 99 h 93"/>
                  <a:gd name="T22" fmla="*/ 38 w 23"/>
                  <a:gd name="T23" fmla="*/ 13 h 93"/>
                  <a:gd name="T24" fmla="*/ 13 w 2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93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0" y="30"/>
                      <a:pt x="15" y="43"/>
                      <a:pt x="17" y="56"/>
                    </a:cubicBezTo>
                    <a:cubicBezTo>
                      <a:pt x="17" y="60"/>
                      <a:pt x="17" y="65"/>
                      <a:pt x="16" y="70"/>
                    </a:cubicBezTo>
                    <a:cubicBezTo>
                      <a:pt x="15" y="77"/>
                      <a:pt x="14" y="84"/>
                      <a:pt x="17" y="91"/>
                    </a:cubicBezTo>
                    <a:cubicBezTo>
                      <a:pt x="17" y="92"/>
                      <a:pt x="19" y="93"/>
                      <a:pt x="20" y="93"/>
                    </a:cubicBezTo>
                    <a:cubicBezTo>
                      <a:pt x="22" y="92"/>
                      <a:pt x="23" y="90"/>
                      <a:pt x="22" y="89"/>
                    </a:cubicBezTo>
                    <a:cubicBezTo>
                      <a:pt x="21" y="83"/>
                      <a:pt x="21" y="77"/>
                      <a:pt x="22" y="71"/>
                    </a:cubicBezTo>
                    <a:cubicBezTo>
                      <a:pt x="23" y="66"/>
                      <a:pt x="23" y="60"/>
                      <a:pt x="23" y="55"/>
                    </a:cubicBezTo>
                    <a:cubicBezTo>
                      <a:pt x="21" y="42"/>
                      <a:pt x="16" y="28"/>
                      <a:pt x="1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4" name="Freeform 611"/>
              <p:cNvSpPr>
                <a:spLocks/>
              </p:cNvSpPr>
              <p:nvPr/>
            </p:nvSpPr>
            <p:spPr bwMode="auto">
              <a:xfrm>
                <a:off x="4601" y="780"/>
                <a:ext cx="115" cy="320"/>
              </a:xfrm>
              <a:custGeom>
                <a:avLst/>
                <a:gdLst>
                  <a:gd name="T0" fmla="*/ 250 w 46"/>
                  <a:gd name="T1" fmla="*/ 13 h 120"/>
                  <a:gd name="T2" fmla="*/ 150 w 46"/>
                  <a:gd name="T3" fmla="*/ 248 h 120"/>
                  <a:gd name="T4" fmla="*/ 95 w 46"/>
                  <a:gd name="T5" fmla="*/ 384 h 120"/>
                  <a:gd name="T6" fmla="*/ 45 w 46"/>
                  <a:gd name="T7" fmla="*/ 619 h 120"/>
                  <a:gd name="T8" fmla="*/ 8 w 46"/>
                  <a:gd name="T9" fmla="*/ 819 h 120"/>
                  <a:gd name="T10" fmla="*/ 20 w 46"/>
                  <a:gd name="T11" fmla="*/ 845 h 120"/>
                  <a:gd name="T12" fmla="*/ 45 w 46"/>
                  <a:gd name="T13" fmla="*/ 840 h 120"/>
                  <a:gd name="T14" fmla="*/ 83 w 46"/>
                  <a:gd name="T15" fmla="*/ 619 h 120"/>
                  <a:gd name="T16" fmla="*/ 125 w 46"/>
                  <a:gd name="T17" fmla="*/ 405 h 120"/>
                  <a:gd name="T18" fmla="*/ 188 w 46"/>
                  <a:gd name="T19" fmla="*/ 264 h 120"/>
                  <a:gd name="T20" fmla="*/ 283 w 46"/>
                  <a:gd name="T21" fmla="*/ 29 h 120"/>
                  <a:gd name="T22" fmla="*/ 275 w 46"/>
                  <a:gd name="T23" fmla="*/ 0 h 120"/>
                  <a:gd name="T24" fmla="*/ 250 w 46"/>
                  <a:gd name="T25" fmla="*/ 13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120">
                    <a:moveTo>
                      <a:pt x="40" y="2"/>
                    </a:moveTo>
                    <a:cubicBezTo>
                      <a:pt x="35" y="13"/>
                      <a:pt x="30" y="24"/>
                      <a:pt x="24" y="35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0" y="65"/>
                      <a:pt x="8" y="76"/>
                      <a:pt x="7" y="87"/>
                    </a:cubicBezTo>
                    <a:cubicBezTo>
                      <a:pt x="6" y="97"/>
                      <a:pt x="5" y="107"/>
                      <a:pt x="1" y="115"/>
                    </a:cubicBezTo>
                    <a:cubicBezTo>
                      <a:pt x="0" y="117"/>
                      <a:pt x="1" y="118"/>
                      <a:pt x="3" y="119"/>
                    </a:cubicBezTo>
                    <a:cubicBezTo>
                      <a:pt x="4" y="120"/>
                      <a:pt x="6" y="119"/>
                      <a:pt x="7" y="118"/>
                    </a:cubicBezTo>
                    <a:cubicBezTo>
                      <a:pt x="11" y="108"/>
                      <a:pt x="12" y="98"/>
                      <a:pt x="13" y="87"/>
                    </a:cubicBezTo>
                    <a:cubicBezTo>
                      <a:pt x="14" y="77"/>
                      <a:pt x="16" y="66"/>
                      <a:pt x="20" y="5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5" y="27"/>
                      <a:pt x="41" y="16"/>
                      <a:pt x="45" y="4"/>
                    </a:cubicBezTo>
                    <a:cubicBezTo>
                      <a:pt x="46" y="3"/>
                      <a:pt x="45" y="1"/>
                      <a:pt x="44" y="0"/>
                    </a:cubicBezTo>
                    <a:cubicBezTo>
                      <a:pt x="42" y="0"/>
                      <a:pt x="40" y="0"/>
                      <a:pt x="40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5" name="Freeform 612"/>
              <p:cNvSpPr>
                <a:spLocks/>
              </p:cNvSpPr>
              <p:nvPr/>
            </p:nvSpPr>
            <p:spPr bwMode="auto">
              <a:xfrm>
                <a:off x="4861" y="967"/>
                <a:ext cx="230" cy="205"/>
              </a:xfrm>
              <a:custGeom>
                <a:avLst/>
                <a:gdLst>
                  <a:gd name="T0" fmla="*/ 563 w 92"/>
                  <a:gd name="T1" fmla="*/ 8 h 77"/>
                  <a:gd name="T2" fmla="*/ 538 w 92"/>
                  <a:gd name="T3" fmla="*/ 13 h 77"/>
                  <a:gd name="T4" fmla="*/ 508 w 92"/>
                  <a:gd name="T5" fmla="*/ 128 h 77"/>
                  <a:gd name="T6" fmla="*/ 495 w 92"/>
                  <a:gd name="T7" fmla="*/ 200 h 77"/>
                  <a:gd name="T8" fmla="*/ 320 w 92"/>
                  <a:gd name="T9" fmla="*/ 354 h 77"/>
                  <a:gd name="T10" fmla="*/ 195 w 92"/>
                  <a:gd name="T11" fmla="*/ 418 h 77"/>
                  <a:gd name="T12" fmla="*/ 8 w 92"/>
                  <a:gd name="T13" fmla="*/ 503 h 77"/>
                  <a:gd name="T14" fmla="*/ 0 w 92"/>
                  <a:gd name="T15" fmla="*/ 511 h 77"/>
                  <a:gd name="T16" fmla="*/ 38 w 92"/>
                  <a:gd name="T17" fmla="*/ 546 h 77"/>
                  <a:gd name="T18" fmla="*/ 213 w 92"/>
                  <a:gd name="T19" fmla="*/ 461 h 77"/>
                  <a:gd name="T20" fmla="*/ 333 w 92"/>
                  <a:gd name="T21" fmla="*/ 397 h 77"/>
                  <a:gd name="T22" fmla="*/ 525 w 92"/>
                  <a:gd name="T23" fmla="*/ 213 h 77"/>
                  <a:gd name="T24" fmla="*/ 545 w 92"/>
                  <a:gd name="T25" fmla="*/ 136 h 77"/>
                  <a:gd name="T26" fmla="*/ 570 w 92"/>
                  <a:gd name="T27" fmla="*/ 35 h 77"/>
                  <a:gd name="T28" fmla="*/ 563 w 92"/>
                  <a:gd name="T29" fmla="*/ 8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" h="77">
                    <a:moveTo>
                      <a:pt x="90" y="1"/>
                    </a:moveTo>
                    <a:cubicBezTo>
                      <a:pt x="89" y="0"/>
                      <a:pt x="87" y="1"/>
                      <a:pt x="86" y="2"/>
                    </a:cubicBezTo>
                    <a:cubicBezTo>
                      <a:pt x="83" y="7"/>
                      <a:pt x="82" y="12"/>
                      <a:pt x="81" y="18"/>
                    </a:cubicBezTo>
                    <a:cubicBezTo>
                      <a:pt x="81" y="21"/>
                      <a:pt x="80" y="25"/>
                      <a:pt x="79" y="28"/>
                    </a:cubicBezTo>
                    <a:cubicBezTo>
                      <a:pt x="73" y="42"/>
                      <a:pt x="65" y="45"/>
                      <a:pt x="51" y="50"/>
                    </a:cubicBezTo>
                    <a:cubicBezTo>
                      <a:pt x="44" y="53"/>
                      <a:pt x="38" y="56"/>
                      <a:pt x="31" y="59"/>
                    </a:cubicBezTo>
                    <a:cubicBezTo>
                      <a:pt x="21" y="64"/>
                      <a:pt x="11" y="70"/>
                      <a:pt x="1" y="71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2" y="73"/>
                      <a:pt x="4" y="75"/>
                      <a:pt x="6" y="77"/>
                    </a:cubicBezTo>
                    <a:cubicBezTo>
                      <a:pt x="15" y="74"/>
                      <a:pt x="24" y="69"/>
                      <a:pt x="34" y="65"/>
                    </a:cubicBezTo>
                    <a:cubicBezTo>
                      <a:pt x="40" y="61"/>
                      <a:pt x="47" y="58"/>
                      <a:pt x="53" y="56"/>
                    </a:cubicBezTo>
                    <a:cubicBezTo>
                      <a:pt x="66" y="51"/>
                      <a:pt x="77" y="47"/>
                      <a:pt x="84" y="30"/>
                    </a:cubicBezTo>
                    <a:cubicBezTo>
                      <a:pt x="86" y="26"/>
                      <a:pt x="87" y="22"/>
                      <a:pt x="87" y="19"/>
                    </a:cubicBezTo>
                    <a:cubicBezTo>
                      <a:pt x="88" y="14"/>
                      <a:pt x="89" y="9"/>
                      <a:pt x="91" y="5"/>
                    </a:cubicBezTo>
                    <a:cubicBezTo>
                      <a:pt x="92" y="4"/>
                      <a:pt x="92" y="2"/>
                      <a:pt x="90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" name="Freeform 613"/>
              <p:cNvSpPr>
                <a:spLocks/>
              </p:cNvSpPr>
              <p:nvPr/>
            </p:nvSpPr>
            <p:spPr bwMode="auto">
              <a:xfrm>
                <a:off x="4768" y="1215"/>
                <a:ext cx="300" cy="106"/>
              </a:xfrm>
              <a:custGeom>
                <a:avLst/>
                <a:gdLst>
                  <a:gd name="T0" fmla="*/ 325 w 120"/>
                  <a:gd name="T1" fmla="*/ 90 h 40"/>
                  <a:gd name="T2" fmla="*/ 270 w 120"/>
                  <a:gd name="T3" fmla="*/ 119 h 40"/>
                  <a:gd name="T4" fmla="*/ 38 w 120"/>
                  <a:gd name="T5" fmla="*/ 148 h 40"/>
                  <a:gd name="T6" fmla="*/ 13 w 120"/>
                  <a:gd name="T7" fmla="*/ 140 h 40"/>
                  <a:gd name="T8" fmla="*/ 8 w 120"/>
                  <a:gd name="T9" fmla="*/ 175 h 40"/>
                  <a:gd name="T10" fmla="*/ 288 w 120"/>
                  <a:gd name="T11" fmla="*/ 162 h 40"/>
                  <a:gd name="T12" fmla="*/ 338 w 120"/>
                  <a:gd name="T13" fmla="*/ 133 h 40"/>
                  <a:gd name="T14" fmla="*/ 725 w 120"/>
                  <a:gd name="T15" fmla="*/ 72 h 40"/>
                  <a:gd name="T16" fmla="*/ 750 w 120"/>
                  <a:gd name="T17" fmla="*/ 50 h 40"/>
                  <a:gd name="T18" fmla="*/ 733 w 120"/>
                  <a:gd name="T19" fmla="*/ 29 h 40"/>
                  <a:gd name="T20" fmla="*/ 325 w 120"/>
                  <a:gd name="T21" fmla="*/ 9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0" h="40">
                    <a:moveTo>
                      <a:pt x="52" y="13"/>
                    </a:moveTo>
                    <a:cubicBezTo>
                      <a:pt x="43" y="17"/>
                      <a:pt x="43" y="17"/>
                      <a:pt x="43" y="17"/>
                    </a:cubicBezTo>
                    <a:cubicBezTo>
                      <a:pt x="27" y="25"/>
                      <a:pt x="14" y="31"/>
                      <a:pt x="6" y="21"/>
                    </a:cubicBezTo>
                    <a:cubicBezTo>
                      <a:pt x="5" y="20"/>
                      <a:pt x="3" y="19"/>
                      <a:pt x="2" y="20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3" y="40"/>
                      <a:pt x="32" y="30"/>
                      <a:pt x="46" y="23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78" y="9"/>
                      <a:pt x="96" y="6"/>
                      <a:pt x="116" y="10"/>
                    </a:cubicBezTo>
                    <a:cubicBezTo>
                      <a:pt x="118" y="10"/>
                      <a:pt x="120" y="9"/>
                      <a:pt x="120" y="7"/>
                    </a:cubicBezTo>
                    <a:cubicBezTo>
                      <a:pt x="120" y="6"/>
                      <a:pt x="119" y="4"/>
                      <a:pt x="117" y="4"/>
                    </a:cubicBezTo>
                    <a:cubicBezTo>
                      <a:pt x="96" y="0"/>
                      <a:pt x="76" y="3"/>
                      <a:pt x="52" y="1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7" name="Freeform 614"/>
              <p:cNvSpPr>
                <a:spLocks/>
              </p:cNvSpPr>
              <p:nvPr/>
            </p:nvSpPr>
            <p:spPr bwMode="auto">
              <a:xfrm>
                <a:off x="4808" y="1559"/>
                <a:ext cx="148" cy="133"/>
              </a:xfrm>
              <a:custGeom>
                <a:avLst/>
                <a:gdLst>
                  <a:gd name="T0" fmla="*/ 13 w 59"/>
                  <a:gd name="T1" fmla="*/ 0 h 50"/>
                  <a:gd name="T2" fmla="*/ 8 w 59"/>
                  <a:gd name="T3" fmla="*/ 29 h 50"/>
                  <a:gd name="T4" fmla="*/ 113 w 59"/>
                  <a:gd name="T5" fmla="*/ 114 h 50"/>
                  <a:gd name="T6" fmla="*/ 188 w 59"/>
                  <a:gd name="T7" fmla="*/ 149 h 50"/>
                  <a:gd name="T8" fmla="*/ 251 w 59"/>
                  <a:gd name="T9" fmla="*/ 239 h 50"/>
                  <a:gd name="T10" fmla="*/ 339 w 59"/>
                  <a:gd name="T11" fmla="*/ 346 h 50"/>
                  <a:gd name="T12" fmla="*/ 364 w 59"/>
                  <a:gd name="T13" fmla="*/ 346 h 50"/>
                  <a:gd name="T14" fmla="*/ 359 w 59"/>
                  <a:gd name="T15" fmla="*/ 319 h 50"/>
                  <a:gd name="T16" fmla="*/ 283 w 59"/>
                  <a:gd name="T17" fmla="*/ 218 h 50"/>
                  <a:gd name="T18" fmla="*/ 213 w 59"/>
                  <a:gd name="T19" fmla="*/ 120 h 50"/>
                  <a:gd name="T20" fmla="*/ 125 w 59"/>
                  <a:gd name="T21" fmla="*/ 77 h 50"/>
                  <a:gd name="T22" fmla="*/ 38 w 59"/>
                  <a:gd name="T23" fmla="*/ 13 h 50"/>
                  <a:gd name="T24" fmla="*/ 13 w 59"/>
                  <a:gd name="T25" fmla="*/ 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0">
                    <a:moveTo>
                      <a:pt x="2" y="0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3" y="12"/>
                      <a:pt x="11" y="14"/>
                      <a:pt x="18" y="16"/>
                    </a:cubicBezTo>
                    <a:cubicBezTo>
                      <a:pt x="23" y="18"/>
                      <a:pt x="27" y="19"/>
                      <a:pt x="30" y="21"/>
                    </a:cubicBezTo>
                    <a:cubicBezTo>
                      <a:pt x="34" y="25"/>
                      <a:pt x="37" y="29"/>
                      <a:pt x="40" y="34"/>
                    </a:cubicBezTo>
                    <a:cubicBezTo>
                      <a:pt x="44" y="39"/>
                      <a:pt x="48" y="45"/>
                      <a:pt x="54" y="49"/>
                    </a:cubicBezTo>
                    <a:cubicBezTo>
                      <a:pt x="55" y="50"/>
                      <a:pt x="57" y="50"/>
                      <a:pt x="58" y="49"/>
                    </a:cubicBezTo>
                    <a:cubicBezTo>
                      <a:pt x="59" y="48"/>
                      <a:pt x="59" y="46"/>
                      <a:pt x="57" y="45"/>
                    </a:cubicBezTo>
                    <a:cubicBezTo>
                      <a:pt x="52" y="41"/>
                      <a:pt x="49" y="36"/>
                      <a:pt x="45" y="31"/>
                    </a:cubicBezTo>
                    <a:cubicBezTo>
                      <a:pt x="42" y="26"/>
                      <a:pt x="38" y="21"/>
                      <a:pt x="34" y="17"/>
                    </a:cubicBezTo>
                    <a:cubicBezTo>
                      <a:pt x="30" y="14"/>
                      <a:pt x="25" y="12"/>
                      <a:pt x="20" y="11"/>
                    </a:cubicBezTo>
                    <a:cubicBezTo>
                      <a:pt x="14" y="9"/>
                      <a:pt x="8" y="7"/>
                      <a:pt x="6" y="2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8" name="Freeform 615"/>
              <p:cNvSpPr>
                <a:spLocks/>
              </p:cNvSpPr>
              <p:nvPr/>
            </p:nvSpPr>
            <p:spPr bwMode="auto">
              <a:xfrm>
                <a:off x="4791" y="1820"/>
                <a:ext cx="62" cy="91"/>
              </a:xfrm>
              <a:custGeom>
                <a:avLst/>
                <a:gdLst>
                  <a:gd name="T0" fmla="*/ 5 w 25"/>
                  <a:gd name="T1" fmla="*/ 21 h 34"/>
                  <a:gd name="T2" fmla="*/ 62 w 25"/>
                  <a:gd name="T3" fmla="*/ 158 h 34"/>
                  <a:gd name="T4" fmla="*/ 112 w 25"/>
                  <a:gd name="T5" fmla="*/ 230 h 34"/>
                  <a:gd name="T6" fmla="*/ 136 w 25"/>
                  <a:gd name="T7" fmla="*/ 244 h 34"/>
                  <a:gd name="T8" fmla="*/ 149 w 25"/>
                  <a:gd name="T9" fmla="*/ 214 h 34"/>
                  <a:gd name="T10" fmla="*/ 92 w 25"/>
                  <a:gd name="T11" fmla="*/ 128 h 34"/>
                  <a:gd name="T12" fmla="*/ 42 w 25"/>
                  <a:gd name="T13" fmla="*/ 21 h 34"/>
                  <a:gd name="T14" fmla="*/ 25 w 25"/>
                  <a:gd name="T15" fmla="*/ 0 h 34"/>
                  <a:gd name="T16" fmla="*/ 5 w 25"/>
                  <a:gd name="T17" fmla="*/ 21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1" y="3"/>
                    </a:moveTo>
                    <a:cubicBezTo>
                      <a:pt x="0" y="12"/>
                      <a:pt x="6" y="18"/>
                      <a:pt x="10" y="22"/>
                    </a:cubicBezTo>
                    <a:cubicBezTo>
                      <a:pt x="14" y="25"/>
                      <a:pt x="17" y="28"/>
                      <a:pt x="18" y="32"/>
                    </a:cubicBezTo>
                    <a:cubicBezTo>
                      <a:pt x="19" y="34"/>
                      <a:pt x="21" y="34"/>
                      <a:pt x="22" y="34"/>
                    </a:cubicBezTo>
                    <a:cubicBezTo>
                      <a:pt x="24" y="33"/>
                      <a:pt x="25" y="31"/>
                      <a:pt x="24" y="30"/>
                    </a:cubicBezTo>
                    <a:cubicBezTo>
                      <a:pt x="22" y="25"/>
                      <a:pt x="18" y="21"/>
                      <a:pt x="15" y="18"/>
                    </a:cubicBezTo>
                    <a:cubicBezTo>
                      <a:pt x="10" y="13"/>
                      <a:pt x="6" y="10"/>
                      <a:pt x="7" y="3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9" name="Freeform 616"/>
              <p:cNvSpPr>
                <a:spLocks/>
              </p:cNvSpPr>
              <p:nvPr/>
            </p:nvSpPr>
            <p:spPr bwMode="auto">
              <a:xfrm>
                <a:off x="4853" y="1719"/>
                <a:ext cx="183" cy="218"/>
              </a:xfrm>
              <a:custGeom>
                <a:avLst/>
                <a:gdLst>
                  <a:gd name="T0" fmla="*/ 20 w 73"/>
                  <a:gd name="T1" fmla="*/ 0 h 82"/>
                  <a:gd name="T2" fmla="*/ 0 w 73"/>
                  <a:gd name="T3" fmla="*/ 21 h 82"/>
                  <a:gd name="T4" fmla="*/ 113 w 73"/>
                  <a:gd name="T5" fmla="*/ 226 h 82"/>
                  <a:gd name="T6" fmla="*/ 183 w 73"/>
                  <a:gd name="T7" fmla="*/ 282 h 82"/>
                  <a:gd name="T8" fmla="*/ 226 w 73"/>
                  <a:gd name="T9" fmla="*/ 375 h 82"/>
                  <a:gd name="T10" fmla="*/ 271 w 73"/>
                  <a:gd name="T11" fmla="*/ 481 h 82"/>
                  <a:gd name="T12" fmla="*/ 376 w 73"/>
                  <a:gd name="T13" fmla="*/ 550 h 82"/>
                  <a:gd name="T14" fmla="*/ 426 w 73"/>
                  <a:gd name="T15" fmla="*/ 580 h 82"/>
                  <a:gd name="T16" fmla="*/ 451 w 73"/>
                  <a:gd name="T17" fmla="*/ 566 h 82"/>
                  <a:gd name="T18" fmla="*/ 446 w 73"/>
                  <a:gd name="T19" fmla="*/ 537 h 82"/>
                  <a:gd name="T20" fmla="*/ 389 w 73"/>
                  <a:gd name="T21" fmla="*/ 508 h 82"/>
                  <a:gd name="T22" fmla="*/ 301 w 73"/>
                  <a:gd name="T23" fmla="*/ 452 h 82"/>
                  <a:gd name="T24" fmla="*/ 263 w 73"/>
                  <a:gd name="T25" fmla="*/ 362 h 82"/>
                  <a:gd name="T26" fmla="*/ 208 w 73"/>
                  <a:gd name="T27" fmla="*/ 255 h 82"/>
                  <a:gd name="T28" fmla="*/ 138 w 73"/>
                  <a:gd name="T29" fmla="*/ 191 h 82"/>
                  <a:gd name="T30" fmla="*/ 38 w 73"/>
                  <a:gd name="T31" fmla="*/ 21 h 82"/>
                  <a:gd name="T32" fmla="*/ 20 w 7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82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19"/>
                      <a:pt x="10" y="25"/>
                      <a:pt x="18" y="32"/>
                    </a:cubicBezTo>
                    <a:cubicBezTo>
                      <a:pt x="22" y="34"/>
                      <a:pt x="25" y="37"/>
                      <a:pt x="29" y="40"/>
                    </a:cubicBezTo>
                    <a:cubicBezTo>
                      <a:pt x="32" y="43"/>
                      <a:pt x="34" y="48"/>
                      <a:pt x="36" y="53"/>
                    </a:cubicBezTo>
                    <a:cubicBezTo>
                      <a:pt x="38" y="58"/>
                      <a:pt x="40" y="63"/>
                      <a:pt x="43" y="68"/>
                    </a:cubicBezTo>
                    <a:cubicBezTo>
                      <a:pt x="48" y="73"/>
                      <a:pt x="54" y="76"/>
                      <a:pt x="60" y="78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0" y="82"/>
                      <a:pt x="72" y="82"/>
                      <a:pt x="72" y="80"/>
                    </a:cubicBezTo>
                    <a:cubicBezTo>
                      <a:pt x="73" y="79"/>
                      <a:pt x="72" y="77"/>
                      <a:pt x="71" y="76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57" y="70"/>
                      <a:pt x="52" y="68"/>
                      <a:pt x="48" y="64"/>
                    </a:cubicBezTo>
                    <a:cubicBezTo>
                      <a:pt x="45" y="60"/>
                      <a:pt x="43" y="56"/>
                      <a:pt x="42" y="51"/>
                    </a:cubicBezTo>
                    <a:cubicBezTo>
                      <a:pt x="40" y="46"/>
                      <a:pt x="37" y="40"/>
                      <a:pt x="33" y="36"/>
                    </a:cubicBezTo>
                    <a:cubicBezTo>
                      <a:pt x="29" y="32"/>
                      <a:pt x="26" y="29"/>
                      <a:pt x="22" y="27"/>
                    </a:cubicBezTo>
                    <a:cubicBezTo>
                      <a:pt x="13" y="21"/>
                      <a:pt x="7" y="16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0" name="Freeform 617"/>
              <p:cNvSpPr>
                <a:spLocks/>
              </p:cNvSpPr>
              <p:nvPr/>
            </p:nvSpPr>
            <p:spPr bwMode="auto">
              <a:xfrm>
                <a:off x="5016" y="1740"/>
                <a:ext cx="210" cy="93"/>
              </a:xfrm>
              <a:custGeom>
                <a:avLst/>
                <a:gdLst>
                  <a:gd name="T0" fmla="*/ 500 w 84"/>
                  <a:gd name="T1" fmla="*/ 197 h 35"/>
                  <a:gd name="T2" fmla="*/ 363 w 84"/>
                  <a:gd name="T3" fmla="*/ 133 h 35"/>
                  <a:gd name="T4" fmla="*/ 275 w 84"/>
                  <a:gd name="T5" fmla="*/ 64 h 35"/>
                  <a:gd name="T6" fmla="*/ 138 w 84"/>
                  <a:gd name="T7" fmla="*/ 35 h 35"/>
                  <a:gd name="T8" fmla="*/ 13 w 84"/>
                  <a:gd name="T9" fmla="*/ 0 h 35"/>
                  <a:gd name="T10" fmla="*/ 13 w 84"/>
                  <a:gd name="T11" fmla="*/ 0 h 35"/>
                  <a:gd name="T12" fmla="*/ 0 w 84"/>
                  <a:gd name="T13" fmla="*/ 43 h 35"/>
                  <a:gd name="T14" fmla="*/ 133 w 84"/>
                  <a:gd name="T15" fmla="*/ 77 h 35"/>
                  <a:gd name="T16" fmla="*/ 263 w 84"/>
                  <a:gd name="T17" fmla="*/ 106 h 35"/>
                  <a:gd name="T18" fmla="*/ 338 w 84"/>
                  <a:gd name="T19" fmla="*/ 162 h 35"/>
                  <a:gd name="T20" fmla="*/ 508 w 84"/>
                  <a:gd name="T21" fmla="*/ 239 h 35"/>
                  <a:gd name="T22" fmla="*/ 520 w 84"/>
                  <a:gd name="T23" fmla="*/ 218 h 35"/>
                  <a:gd name="T24" fmla="*/ 500 w 84"/>
                  <a:gd name="T25" fmla="*/ 197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35">
                    <a:moveTo>
                      <a:pt x="80" y="28"/>
                    </a:moveTo>
                    <a:cubicBezTo>
                      <a:pt x="70" y="29"/>
                      <a:pt x="65" y="24"/>
                      <a:pt x="58" y="19"/>
                    </a:cubicBezTo>
                    <a:cubicBezTo>
                      <a:pt x="54" y="15"/>
                      <a:pt x="50" y="12"/>
                      <a:pt x="44" y="9"/>
                    </a:cubicBezTo>
                    <a:cubicBezTo>
                      <a:pt x="37" y="6"/>
                      <a:pt x="29" y="5"/>
                      <a:pt x="22" y="5"/>
                    </a:cubicBezTo>
                    <a:cubicBezTo>
                      <a:pt x="15" y="4"/>
                      <a:pt x="8" y="3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7" y="9"/>
                      <a:pt x="14" y="10"/>
                      <a:pt x="21" y="11"/>
                    </a:cubicBezTo>
                    <a:cubicBezTo>
                      <a:pt x="29" y="11"/>
                      <a:pt x="36" y="12"/>
                      <a:pt x="42" y="15"/>
                    </a:cubicBezTo>
                    <a:cubicBezTo>
                      <a:pt x="47" y="17"/>
                      <a:pt x="50" y="20"/>
                      <a:pt x="54" y="23"/>
                    </a:cubicBezTo>
                    <a:cubicBezTo>
                      <a:pt x="61" y="29"/>
                      <a:pt x="69" y="35"/>
                      <a:pt x="81" y="34"/>
                    </a:cubicBezTo>
                    <a:cubicBezTo>
                      <a:pt x="82" y="34"/>
                      <a:pt x="84" y="32"/>
                      <a:pt x="83" y="31"/>
                    </a:cubicBezTo>
                    <a:cubicBezTo>
                      <a:pt x="83" y="29"/>
                      <a:pt x="82" y="28"/>
                      <a:pt x="80" y="28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1" name="Freeform 618"/>
              <p:cNvSpPr>
                <a:spLocks/>
              </p:cNvSpPr>
              <p:nvPr/>
            </p:nvSpPr>
            <p:spPr bwMode="auto">
              <a:xfrm>
                <a:off x="4893" y="1476"/>
                <a:ext cx="270" cy="45"/>
              </a:xfrm>
              <a:custGeom>
                <a:avLst/>
                <a:gdLst>
                  <a:gd name="T0" fmla="*/ 0 w 108"/>
                  <a:gd name="T1" fmla="*/ 21 h 17"/>
                  <a:gd name="T2" fmla="*/ 20 w 108"/>
                  <a:gd name="T3" fmla="*/ 42 h 17"/>
                  <a:gd name="T4" fmla="*/ 133 w 108"/>
                  <a:gd name="T5" fmla="*/ 56 h 17"/>
                  <a:gd name="T6" fmla="*/ 308 w 108"/>
                  <a:gd name="T7" fmla="*/ 69 h 17"/>
                  <a:gd name="T8" fmla="*/ 408 w 108"/>
                  <a:gd name="T9" fmla="*/ 64 h 17"/>
                  <a:gd name="T10" fmla="*/ 638 w 108"/>
                  <a:gd name="T11" fmla="*/ 111 h 17"/>
                  <a:gd name="T12" fmla="*/ 663 w 108"/>
                  <a:gd name="T13" fmla="*/ 111 h 17"/>
                  <a:gd name="T14" fmla="*/ 663 w 108"/>
                  <a:gd name="T15" fmla="*/ 85 h 17"/>
                  <a:gd name="T16" fmla="*/ 408 w 108"/>
                  <a:gd name="T17" fmla="*/ 21 h 17"/>
                  <a:gd name="T18" fmla="*/ 308 w 108"/>
                  <a:gd name="T19" fmla="*/ 29 h 17"/>
                  <a:gd name="T20" fmla="*/ 133 w 108"/>
                  <a:gd name="T21" fmla="*/ 13 h 17"/>
                  <a:gd name="T22" fmla="*/ 20 w 108"/>
                  <a:gd name="T23" fmla="*/ 0 h 17"/>
                  <a:gd name="T24" fmla="*/ 0 w 108"/>
                  <a:gd name="T25" fmla="*/ 2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8" h="17">
                    <a:moveTo>
                      <a:pt x="0" y="3"/>
                    </a:moveTo>
                    <a:cubicBezTo>
                      <a:pt x="0" y="5"/>
                      <a:pt x="1" y="6"/>
                      <a:pt x="3" y="6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0" y="9"/>
                      <a:pt x="39" y="10"/>
                      <a:pt x="49" y="10"/>
                    </a:cubicBezTo>
                    <a:cubicBezTo>
                      <a:pt x="54" y="11"/>
                      <a:pt x="60" y="10"/>
                      <a:pt x="65" y="9"/>
                    </a:cubicBezTo>
                    <a:cubicBezTo>
                      <a:pt x="79" y="8"/>
                      <a:pt x="91" y="7"/>
                      <a:pt x="102" y="16"/>
                    </a:cubicBezTo>
                    <a:cubicBezTo>
                      <a:pt x="103" y="17"/>
                      <a:pt x="105" y="17"/>
                      <a:pt x="106" y="16"/>
                    </a:cubicBezTo>
                    <a:cubicBezTo>
                      <a:pt x="108" y="15"/>
                      <a:pt x="107" y="13"/>
                      <a:pt x="106" y="12"/>
                    </a:cubicBezTo>
                    <a:cubicBezTo>
                      <a:pt x="93" y="0"/>
                      <a:pt x="79" y="2"/>
                      <a:pt x="65" y="3"/>
                    </a:cubicBezTo>
                    <a:cubicBezTo>
                      <a:pt x="59" y="4"/>
                      <a:pt x="54" y="5"/>
                      <a:pt x="49" y="4"/>
                    </a:cubicBezTo>
                    <a:cubicBezTo>
                      <a:pt x="40" y="4"/>
                      <a:pt x="30" y="3"/>
                      <a:pt x="2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2" name="Freeform 619"/>
              <p:cNvSpPr>
                <a:spLocks/>
              </p:cNvSpPr>
              <p:nvPr/>
            </p:nvSpPr>
            <p:spPr bwMode="auto">
              <a:xfrm>
                <a:off x="4886" y="1305"/>
                <a:ext cx="305" cy="91"/>
              </a:xfrm>
              <a:custGeom>
                <a:avLst/>
                <a:gdLst>
                  <a:gd name="T0" fmla="*/ 363 w 122"/>
                  <a:gd name="T1" fmla="*/ 107 h 34"/>
                  <a:gd name="T2" fmla="*/ 25 w 122"/>
                  <a:gd name="T3" fmla="*/ 187 h 34"/>
                  <a:gd name="T4" fmla="*/ 0 w 122"/>
                  <a:gd name="T5" fmla="*/ 201 h 34"/>
                  <a:gd name="T6" fmla="*/ 20 w 122"/>
                  <a:gd name="T7" fmla="*/ 230 h 34"/>
                  <a:gd name="T8" fmla="*/ 383 w 122"/>
                  <a:gd name="T9" fmla="*/ 145 h 34"/>
                  <a:gd name="T10" fmla="*/ 745 w 122"/>
                  <a:gd name="T11" fmla="*/ 43 h 34"/>
                  <a:gd name="T12" fmla="*/ 763 w 122"/>
                  <a:gd name="T13" fmla="*/ 21 h 34"/>
                  <a:gd name="T14" fmla="*/ 745 w 122"/>
                  <a:gd name="T15" fmla="*/ 0 h 34"/>
                  <a:gd name="T16" fmla="*/ 363 w 122"/>
                  <a:gd name="T17" fmla="*/ 10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2" h="34">
                    <a:moveTo>
                      <a:pt x="58" y="15"/>
                    </a:moveTo>
                    <a:cubicBezTo>
                      <a:pt x="43" y="25"/>
                      <a:pt x="19" y="28"/>
                      <a:pt x="4" y="26"/>
                    </a:cubicBezTo>
                    <a:cubicBezTo>
                      <a:pt x="2" y="26"/>
                      <a:pt x="0" y="27"/>
                      <a:pt x="0" y="28"/>
                    </a:cubicBezTo>
                    <a:cubicBezTo>
                      <a:pt x="0" y="30"/>
                      <a:pt x="1" y="31"/>
                      <a:pt x="3" y="32"/>
                    </a:cubicBezTo>
                    <a:cubicBezTo>
                      <a:pt x="19" y="34"/>
                      <a:pt x="44" y="31"/>
                      <a:pt x="61" y="20"/>
                    </a:cubicBezTo>
                    <a:cubicBezTo>
                      <a:pt x="80" y="8"/>
                      <a:pt x="96" y="6"/>
                      <a:pt x="119" y="6"/>
                    </a:cubicBezTo>
                    <a:cubicBezTo>
                      <a:pt x="121" y="6"/>
                      <a:pt x="122" y="5"/>
                      <a:pt x="122" y="3"/>
                    </a:cubicBezTo>
                    <a:cubicBezTo>
                      <a:pt x="122" y="2"/>
                      <a:pt x="121" y="0"/>
                      <a:pt x="119" y="0"/>
                    </a:cubicBezTo>
                    <a:cubicBezTo>
                      <a:pt x="95" y="0"/>
                      <a:pt x="78" y="2"/>
                      <a:pt x="58" y="15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3" name="Freeform 620"/>
              <p:cNvSpPr>
                <a:spLocks/>
              </p:cNvSpPr>
              <p:nvPr/>
            </p:nvSpPr>
            <p:spPr bwMode="auto">
              <a:xfrm>
                <a:off x="4771" y="1295"/>
                <a:ext cx="227" cy="96"/>
              </a:xfrm>
              <a:custGeom>
                <a:avLst/>
                <a:gdLst>
                  <a:gd name="T0" fmla="*/ 536 w 91"/>
                  <a:gd name="T1" fmla="*/ 8 h 36"/>
                  <a:gd name="T2" fmla="*/ 417 w 91"/>
                  <a:gd name="T3" fmla="*/ 21 h 36"/>
                  <a:gd name="T4" fmla="*/ 279 w 91"/>
                  <a:gd name="T5" fmla="*/ 43 h 36"/>
                  <a:gd name="T6" fmla="*/ 192 w 91"/>
                  <a:gd name="T7" fmla="*/ 115 h 36"/>
                  <a:gd name="T8" fmla="*/ 30 w 91"/>
                  <a:gd name="T9" fmla="*/ 184 h 36"/>
                  <a:gd name="T10" fmla="*/ 5 w 91"/>
                  <a:gd name="T11" fmla="*/ 200 h 36"/>
                  <a:gd name="T12" fmla="*/ 17 w 91"/>
                  <a:gd name="T13" fmla="*/ 221 h 36"/>
                  <a:gd name="T14" fmla="*/ 217 w 91"/>
                  <a:gd name="T15" fmla="*/ 141 h 36"/>
                  <a:gd name="T16" fmla="*/ 299 w 91"/>
                  <a:gd name="T17" fmla="*/ 85 h 36"/>
                  <a:gd name="T18" fmla="*/ 412 w 91"/>
                  <a:gd name="T19" fmla="*/ 64 h 36"/>
                  <a:gd name="T20" fmla="*/ 554 w 91"/>
                  <a:gd name="T21" fmla="*/ 43 h 36"/>
                  <a:gd name="T22" fmla="*/ 566 w 91"/>
                  <a:gd name="T23" fmla="*/ 13 h 36"/>
                  <a:gd name="T24" fmla="*/ 536 w 91"/>
                  <a:gd name="T25" fmla="*/ 8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36">
                    <a:moveTo>
                      <a:pt x="86" y="1"/>
                    </a:moveTo>
                    <a:cubicBezTo>
                      <a:pt x="81" y="4"/>
                      <a:pt x="74" y="4"/>
                      <a:pt x="67" y="3"/>
                    </a:cubicBezTo>
                    <a:cubicBezTo>
                      <a:pt x="59" y="3"/>
                      <a:pt x="52" y="3"/>
                      <a:pt x="45" y="6"/>
                    </a:cubicBezTo>
                    <a:cubicBezTo>
                      <a:pt x="40" y="8"/>
                      <a:pt x="36" y="12"/>
                      <a:pt x="31" y="16"/>
                    </a:cubicBezTo>
                    <a:cubicBezTo>
                      <a:pt x="22" y="23"/>
                      <a:pt x="14" y="30"/>
                      <a:pt x="5" y="26"/>
                    </a:cubicBezTo>
                    <a:cubicBezTo>
                      <a:pt x="3" y="25"/>
                      <a:pt x="2" y="26"/>
                      <a:pt x="1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15" y="36"/>
                      <a:pt x="25" y="28"/>
                      <a:pt x="35" y="20"/>
                    </a:cubicBezTo>
                    <a:cubicBezTo>
                      <a:pt x="39" y="17"/>
                      <a:pt x="44" y="13"/>
                      <a:pt x="48" y="12"/>
                    </a:cubicBezTo>
                    <a:cubicBezTo>
                      <a:pt x="53" y="9"/>
                      <a:pt x="60" y="9"/>
                      <a:pt x="66" y="9"/>
                    </a:cubicBezTo>
                    <a:cubicBezTo>
                      <a:pt x="74" y="10"/>
                      <a:pt x="82" y="10"/>
                      <a:pt x="89" y="6"/>
                    </a:cubicBezTo>
                    <a:cubicBezTo>
                      <a:pt x="91" y="5"/>
                      <a:pt x="91" y="4"/>
                      <a:pt x="91" y="2"/>
                    </a:cubicBezTo>
                    <a:cubicBezTo>
                      <a:pt x="90" y="1"/>
                      <a:pt x="88" y="0"/>
                      <a:pt x="86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4" name="Freeform 621"/>
              <p:cNvSpPr>
                <a:spLocks/>
              </p:cNvSpPr>
              <p:nvPr/>
            </p:nvSpPr>
            <p:spPr bwMode="auto">
              <a:xfrm>
                <a:off x="4401" y="921"/>
                <a:ext cx="65" cy="243"/>
              </a:xfrm>
              <a:custGeom>
                <a:avLst/>
                <a:gdLst>
                  <a:gd name="T0" fmla="*/ 13 w 26"/>
                  <a:gd name="T1" fmla="*/ 8 h 91"/>
                  <a:gd name="T2" fmla="*/ 8 w 26"/>
                  <a:gd name="T3" fmla="*/ 35 h 91"/>
                  <a:gd name="T4" fmla="*/ 88 w 26"/>
                  <a:gd name="T5" fmla="*/ 371 h 91"/>
                  <a:gd name="T6" fmla="*/ 125 w 26"/>
                  <a:gd name="T7" fmla="*/ 636 h 91"/>
                  <a:gd name="T8" fmla="*/ 150 w 26"/>
                  <a:gd name="T9" fmla="*/ 641 h 91"/>
                  <a:gd name="T10" fmla="*/ 158 w 26"/>
                  <a:gd name="T11" fmla="*/ 614 h 91"/>
                  <a:gd name="T12" fmla="*/ 125 w 26"/>
                  <a:gd name="T13" fmla="*/ 363 h 91"/>
                  <a:gd name="T14" fmla="*/ 38 w 26"/>
                  <a:gd name="T15" fmla="*/ 13 h 91"/>
                  <a:gd name="T16" fmla="*/ 13 w 26"/>
                  <a:gd name="T17" fmla="*/ 8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91">
                    <a:moveTo>
                      <a:pt x="2" y="1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3" y="19"/>
                      <a:pt x="13" y="35"/>
                      <a:pt x="14" y="52"/>
                    </a:cubicBezTo>
                    <a:cubicBezTo>
                      <a:pt x="14" y="64"/>
                      <a:pt x="15" y="76"/>
                      <a:pt x="20" y="89"/>
                    </a:cubicBezTo>
                    <a:cubicBezTo>
                      <a:pt x="20" y="90"/>
                      <a:pt x="22" y="91"/>
                      <a:pt x="24" y="90"/>
                    </a:cubicBezTo>
                    <a:cubicBezTo>
                      <a:pt x="25" y="90"/>
                      <a:pt x="26" y="88"/>
                      <a:pt x="25" y="86"/>
                    </a:cubicBezTo>
                    <a:cubicBezTo>
                      <a:pt x="21" y="75"/>
                      <a:pt x="20" y="63"/>
                      <a:pt x="20" y="51"/>
                    </a:cubicBezTo>
                    <a:cubicBezTo>
                      <a:pt x="19" y="34"/>
                      <a:pt x="18" y="17"/>
                      <a:pt x="6" y="2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5" name="Freeform 622"/>
              <p:cNvSpPr>
                <a:spLocks/>
              </p:cNvSpPr>
              <p:nvPr/>
            </p:nvSpPr>
            <p:spPr bwMode="auto">
              <a:xfrm>
                <a:off x="3936" y="999"/>
                <a:ext cx="85" cy="272"/>
              </a:xfrm>
              <a:custGeom>
                <a:avLst/>
                <a:gdLst>
                  <a:gd name="T0" fmla="*/ 13 w 34"/>
                  <a:gd name="T1" fmla="*/ 8 h 102"/>
                  <a:gd name="T2" fmla="*/ 0 w 34"/>
                  <a:gd name="T3" fmla="*/ 35 h 102"/>
                  <a:gd name="T4" fmla="*/ 83 w 34"/>
                  <a:gd name="T5" fmla="*/ 205 h 102"/>
                  <a:gd name="T6" fmla="*/ 170 w 34"/>
                  <a:gd name="T7" fmla="*/ 392 h 102"/>
                  <a:gd name="T8" fmla="*/ 158 w 34"/>
                  <a:gd name="T9" fmla="*/ 533 h 102"/>
                  <a:gd name="T10" fmla="*/ 158 w 34"/>
                  <a:gd name="T11" fmla="*/ 717 h 102"/>
                  <a:gd name="T12" fmla="*/ 183 w 34"/>
                  <a:gd name="T13" fmla="*/ 712 h 102"/>
                  <a:gd name="T14" fmla="*/ 183 w 34"/>
                  <a:gd name="T15" fmla="*/ 683 h 102"/>
                  <a:gd name="T16" fmla="*/ 188 w 34"/>
                  <a:gd name="T17" fmla="*/ 541 h 102"/>
                  <a:gd name="T18" fmla="*/ 208 w 34"/>
                  <a:gd name="T19" fmla="*/ 384 h 102"/>
                  <a:gd name="T20" fmla="*/ 113 w 34"/>
                  <a:gd name="T21" fmla="*/ 184 h 102"/>
                  <a:gd name="T22" fmla="*/ 38 w 34"/>
                  <a:gd name="T23" fmla="*/ 21 h 102"/>
                  <a:gd name="T24" fmla="*/ 13 w 34"/>
                  <a:gd name="T25" fmla="*/ 8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02">
                    <a:moveTo>
                      <a:pt x="2" y="1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3" y="13"/>
                      <a:pt x="8" y="21"/>
                      <a:pt x="13" y="29"/>
                    </a:cubicBezTo>
                    <a:cubicBezTo>
                      <a:pt x="19" y="38"/>
                      <a:pt x="25" y="46"/>
                      <a:pt x="27" y="55"/>
                    </a:cubicBezTo>
                    <a:cubicBezTo>
                      <a:pt x="28" y="60"/>
                      <a:pt x="26" y="68"/>
                      <a:pt x="25" y="75"/>
                    </a:cubicBezTo>
                    <a:cubicBezTo>
                      <a:pt x="22" y="86"/>
                      <a:pt x="20" y="96"/>
                      <a:pt x="25" y="101"/>
                    </a:cubicBezTo>
                    <a:cubicBezTo>
                      <a:pt x="26" y="102"/>
                      <a:pt x="28" y="102"/>
                      <a:pt x="29" y="100"/>
                    </a:cubicBezTo>
                    <a:cubicBezTo>
                      <a:pt x="31" y="99"/>
                      <a:pt x="30" y="97"/>
                      <a:pt x="29" y="96"/>
                    </a:cubicBezTo>
                    <a:cubicBezTo>
                      <a:pt x="27" y="94"/>
                      <a:pt x="29" y="84"/>
                      <a:pt x="30" y="76"/>
                    </a:cubicBezTo>
                    <a:cubicBezTo>
                      <a:pt x="32" y="68"/>
                      <a:pt x="34" y="60"/>
                      <a:pt x="33" y="54"/>
                    </a:cubicBezTo>
                    <a:cubicBezTo>
                      <a:pt x="30" y="43"/>
                      <a:pt x="24" y="34"/>
                      <a:pt x="18" y="26"/>
                    </a:cubicBezTo>
                    <a:cubicBezTo>
                      <a:pt x="13" y="18"/>
                      <a:pt x="9" y="11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" name="Freeform 623"/>
              <p:cNvSpPr>
                <a:spLocks/>
              </p:cNvSpPr>
              <p:nvPr/>
            </p:nvSpPr>
            <p:spPr bwMode="auto">
              <a:xfrm>
                <a:off x="4046" y="1009"/>
                <a:ext cx="107" cy="251"/>
              </a:xfrm>
              <a:custGeom>
                <a:avLst/>
                <a:gdLst>
                  <a:gd name="T0" fmla="*/ 5 w 43"/>
                  <a:gd name="T1" fmla="*/ 8 h 94"/>
                  <a:gd name="T2" fmla="*/ 5 w 43"/>
                  <a:gd name="T3" fmla="*/ 35 h 94"/>
                  <a:gd name="T4" fmla="*/ 100 w 43"/>
                  <a:gd name="T5" fmla="*/ 320 h 94"/>
                  <a:gd name="T6" fmla="*/ 112 w 43"/>
                  <a:gd name="T7" fmla="*/ 393 h 94"/>
                  <a:gd name="T8" fmla="*/ 229 w 43"/>
                  <a:gd name="T9" fmla="*/ 662 h 94"/>
                  <a:gd name="T10" fmla="*/ 254 w 43"/>
                  <a:gd name="T11" fmla="*/ 657 h 94"/>
                  <a:gd name="T12" fmla="*/ 254 w 43"/>
                  <a:gd name="T13" fmla="*/ 628 h 94"/>
                  <a:gd name="T14" fmla="*/ 149 w 43"/>
                  <a:gd name="T15" fmla="*/ 385 h 94"/>
                  <a:gd name="T16" fmla="*/ 137 w 43"/>
                  <a:gd name="T17" fmla="*/ 312 h 94"/>
                  <a:gd name="T18" fmla="*/ 37 w 43"/>
                  <a:gd name="T19" fmla="*/ 13 h 94"/>
                  <a:gd name="T20" fmla="*/ 5 w 43"/>
                  <a:gd name="T21" fmla="*/ 8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94">
                    <a:moveTo>
                      <a:pt x="1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1" y="20"/>
                      <a:pt x="13" y="31"/>
                      <a:pt x="16" y="4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20" y="68"/>
                      <a:pt x="27" y="85"/>
                      <a:pt x="37" y="93"/>
                    </a:cubicBezTo>
                    <a:cubicBezTo>
                      <a:pt x="39" y="94"/>
                      <a:pt x="40" y="94"/>
                      <a:pt x="41" y="92"/>
                    </a:cubicBezTo>
                    <a:cubicBezTo>
                      <a:pt x="43" y="91"/>
                      <a:pt x="42" y="89"/>
                      <a:pt x="41" y="88"/>
                    </a:cubicBezTo>
                    <a:cubicBezTo>
                      <a:pt x="32" y="81"/>
                      <a:pt x="26" y="65"/>
                      <a:pt x="24" y="5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9" y="29"/>
                      <a:pt x="17" y="18"/>
                      <a:pt x="6" y="2"/>
                    </a:cubicBezTo>
                    <a:cubicBezTo>
                      <a:pt x="5" y="1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7" name="Freeform 624"/>
              <p:cNvSpPr>
                <a:spLocks/>
              </p:cNvSpPr>
              <p:nvPr/>
            </p:nvSpPr>
            <p:spPr bwMode="auto">
              <a:xfrm>
                <a:off x="3838" y="964"/>
                <a:ext cx="125" cy="285"/>
              </a:xfrm>
              <a:custGeom>
                <a:avLst/>
                <a:gdLst>
                  <a:gd name="T0" fmla="*/ 13 w 50"/>
                  <a:gd name="T1" fmla="*/ 8 h 107"/>
                  <a:gd name="T2" fmla="*/ 8 w 50"/>
                  <a:gd name="T3" fmla="*/ 35 h 107"/>
                  <a:gd name="T4" fmla="*/ 70 w 50"/>
                  <a:gd name="T5" fmla="*/ 264 h 107"/>
                  <a:gd name="T6" fmla="*/ 108 w 50"/>
                  <a:gd name="T7" fmla="*/ 439 h 107"/>
                  <a:gd name="T8" fmla="*/ 208 w 50"/>
                  <a:gd name="T9" fmla="*/ 623 h 107"/>
                  <a:gd name="T10" fmla="*/ 275 w 50"/>
                  <a:gd name="T11" fmla="*/ 746 h 107"/>
                  <a:gd name="T12" fmla="*/ 300 w 50"/>
                  <a:gd name="T13" fmla="*/ 751 h 107"/>
                  <a:gd name="T14" fmla="*/ 308 w 50"/>
                  <a:gd name="T15" fmla="*/ 724 h 107"/>
                  <a:gd name="T16" fmla="*/ 233 w 50"/>
                  <a:gd name="T17" fmla="*/ 602 h 107"/>
                  <a:gd name="T18" fmla="*/ 138 w 50"/>
                  <a:gd name="T19" fmla="*/ 426 h 107"/>
                  <a:gd name="T20" fmla="*/ 108 w 50"/>
                  <a:gd name="T21" fmla="*/ 256 h 107"/>
                  <a:gd name="T22" fmla="*/ 38 w 50"/>
                  <a:gd name="T23" fmla="*/ 13 h 107"/>
                  <a:gd name="T24" fmla="*/ 13 w 50"/>
                  <a:gd name="T25" fmla="*/ 8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107">
                    <a:moveTo>
                      <a:pt x="2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8" y="13"/>
                      <a:pt x="10" y="26"/>
                      <a:pt x="11" y="37"/>
                    </a:cubicBezTo>
                    <a:cubicBezTo>
                      <a:pt x="13" y="46"/>
                      <a:pt x="14" y="54"/>
                      <a:pt x="17" y="62"/>
                    </a:cubicBezTo>
                    <a:cubicBezTo>
                      <a:pt x="21" y="72"/>
                      <a:pt x="27" y="80"/>
                      <a:pt x="33" y="88"/>
                    </a:cubicBezTo>
                    <a:cubicBezTo>
                      <a:pt x="36" y="93"/>
                      <a:pt x="40" y="99"/>
                      <a:pt x="44" y="105"/>
                    </a:cubicBezTo>
                    <a:cubicBezTo>
                      <a:pt x="45" y="106"/>
                      <a:pt x="46" y="107"/>
                      <a:pt x="48" y="106"/>
                    </a:cubicBezTo>
                    <a:cubicBezTo>
                      <a:pt x="49" y="105"/>
                      <a:pt x="50" y="104"/>
                      <a:pt x="49" y="102"/>
                    </a:cubicBezTo>
                    <a:cubicBezTo>
                      <a:pt x="45" y="96"/>
                      <a:pt x="41" y="90"/>
                      <a:pt x="37" y="85"/>
                    </a:cubicBezTo>
                    <a:cubicBezTo>
                      <a:pt x="32" y="77"/>
                      <a:pt x="26" y="69"/>
                      <a:pt x="22" y="60"/>
                    </a:cubicBezTo>
                    <a:cubicBezTo>
                      <a:pt x="20" y="53"/>
                      <a:pt x="19" y="45"/>
                      <a:pt x="17" y="36"/>
                    </a:cubicBezTo>
                    <a:cubicBezTo>
                      <a:pt x="15" y="24"/>
                      <a:pt x="13" y="11"/>
                      <a:pt x="6" y="2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8" name="Freeform 625"/>
              <p:cNvSpPr>
                <a:spLocks/>
              </p:cNvSpPr>
              <p:nvPr/>
            </p:nvSpPr>
            <p:spPr bwMode="auto">
              <a:xfrm>
                <a:off x="4226" y="940"/>
                <a:ext cx="95" cy="251"/>
              </a:xfrm>
              <a:custGeom>
                <a:avLst/>
                <a:gdLst>
                  <a:gd name="T0" fmla="*/ 25 w 38"/>
                  <a:gd name="T1" fmla="*/ 13 h 94"/>
                  <a:gd name="T2" fmla="*/ 88 w 38"/>
                  <a:gd name="T3" fmla="*/ 278 h 94"/>
                  <a:gd name="T4" fmla="*/ 113 w 38"/>
                  <a:gd name="T5" fmla="*/ 328 h 94"/>
                  <a:gd name="T6" fmla="*/ 170 w 38"/>
                  <a:gd name="T7" fmla="*/ 641 h 94"/>
                  <a:gd name="T8" fmla="*/ 183 w 38"/>
                  <a:gd name="T9" fmla="*/ 670 h 94"/>
                  <a:gd name="T10" fmla="*/ 208 w 38"/>
                  <a:gd name="T11" fmla="*/ 657 h 94"/>
                  <a:gd name="T12" fmla="*/ 145 w 38"/>
                  <a:gd name="T13" fmla="*/ 307 h 94"/>
                  <a:gd name="T14" fmla="*/ 125 w 38"/>
                  <a:gd name="T15" fmla="*/ 256 h 94"/>
                  <a:gd name="T16" fmla="*/ 63 w 38"/>
                  <a:gd name="T17" fmla="*/ 29 h 94"/>
                  <a:gd name="T18" fmla="*/ 50 w 38"/>
                  <a:gd name="T19" fmla="*/ 0 h 94"/>
                  <a:gd name="T20" fmla="*/ 25 w 38"/>
                  <a:gd name="T21" fmla="*/ 13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94">
                    <a:moveTo>
                      <a:pt x="4" y="2"/>
                    </a:moveTo>
                    <a:cubicBezTo>
                      <a:pt x="0" y="13"/>
                      <a:pt x="8" y="28"/>
                      <a:pt x="14" y="3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5" y="60"/>
                      <a:pt x="32" y="77"/>
                      <a:pt x="27" y="90"/>
                    </a:cubicBezTo>
                    <a:cubicBezTo>
                      <a:pt x="26" y="92"/>
                      <a:pt x="27" y="93"/>
                      <a:pt x="29" y="94"/>
                    </a:cubicBezTo>
                    <a:cubicBezTo>
                      <a:pt x="30" y="94"/>
                      <a:pt x="32" y="94"/>
                      <a:pt x="33" y="92"/>
                    </a:cubicBezTo>
                    <a:cubicBezTo>
                      <a:pt x="38" y="77"/>
                      <a:pt x="31" y="59"/>
                      <a:pt x="23" y="4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4" y="26"/>
                      <a:pt x="7" y="12"/>
                      <a:pt x="10" y="4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7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" name="Freeform 626"/>
              <p:cNvSpPr>
                <a:spLocks/>
              </p:cNvSpPr>
              <p:nvPr/>
            </p:nvSpPr>
            <p:spPr bwMode="auto">
              <a:xfrm>
                <a:off x="4586" y="927"/>
                <a:ext cx="157" cy="269"/>
              </a:xfrm>
              <a:custGeom>
                <a:avLst/>
                <a:gdLst>
                  <a:gd name="T0" fmla="*/ 366 w 63"/>
                  <a:gd name="T1" fmla="*/ 0 h 101"/>
                  <a:gd name="T2" fmla="*/ 349 w 63"/>
                  <a:gd name="T3" fmla="*/ 21 h 101"/>
                  <a:gd name="T4" fmla="*/ 192 w 63"/>
                  <a:gd name="T5" fmla="*/ 376 h 101"/>
                  <a:gd name="T6" fmla="*/ 0 w 63"/>
                  <a:gd name="T7" fmla="*/ 682 h 101"/>
                  <a:gd name="T8" fmla="*/ 12 w 63"/>
                  <a:gd name="T9" fmla="*/ 708 h 101"/>
                  <a:gd name="T10" fmla="*/ 37 w 63"/>
                  <a:gd name="T11" fmla="*/ 703 h 101"/>
                  <a:gd name="T12" fmla="*/ 217 w 63"/>
                  <a:gd name="T13" fmla="*/ 405 h 101"/>
                  <a:gd name="T14" fmla="*/ 386 w 63"/>
                  <a:gd name="T15" fmla="*/ 21 h 101"/>
                  <a:gd name="T16" fmla="*/ 366 w 63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101">
                    <a:moveTo>
                      <a:pt x="59" y="0"/>
                    </a:moveTo>
                    <a:cubicBezTo>
                      <a:pt x="57" y="0"/>
                      <a:pt x="56" y="1"/>
                      <a:pt x="56" y="3"/>
                    </a:cubicBezTo>
                    <a:cubicBezTo>
                      <a:pt x="57" y="21"/>
                      <a:pt x="43" y="41"/>
                      <a:pt x="31" y="53"/>
                    </a:cubicBezTo>
                    <a:cubicBezTo>
                      <a:pt x="15" y="67"/>
                      <a:pt x="8" y="77"/>
                      <a:pt x="0" y="96"/>
                    </a:cubicBezTo>
                    <a:cubicBezTo>
                      <a:pt x="0" y="98"/>
                      <a:pt x="1" y="100"/>
                      <a:pt x="2" y="100"/>
                    </a:cubicBezTo>
                    <a:cubicBezTo>
                      <a:pt x="4" y="101"/>
                      <a:pt x="5" y="100"/>
                      <a:pt x="6" y="99"/>
                    </a:cubicBezTo>
                    <a:cubicBezTo>
                      <a:pt x="13" y="80"/>
                      <a:pt x="20" y="71"/>
                      <a:pt x="35" y="57"/>
                    </a:cubicBezTo>
                    <a:cubicBezTo>
                      <a:pt x="49" y="44"/>
                      <a:pt x="63" y="23"/>
                      <a:pt x="62" y="3"/>
                    </a:cubicBezTo>
                    <a:cubicBezTo>
                      <a:pt x="62" y="1"/>
                      <a:pt x="61" y="0"/>
                      <a:pt x="59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0" name="Freeform 627"/>
              <p:cNvSpPr>
                <a:spLocks/>
              </p:cNvSpPr>
              <p:nvPr/>
            </p:nvSpPr>
            <p:spPr bwMode="auto">
              <a:xfrm>
                <a:off x="4686" y="1041"/>
                <a:ext cx="217" cy="208"/>
              </a:xfrm>
              <a:custGeom>
                <a:avLst/>
                <a:gdLst>
                  <a:gd name="T0" fmla="*/ 504 w 87"/>
                  <a:gd name="T1" fmla="*/ 13 h 78"/>
                  <a:gd name="T2" fmla="*/ 254 w 87"/>
                  <a:gd name="T3" fmla="*/ 227 h 78"/>
                  <a:gd name="T4" fmla="*/ 0 w 87"/>
                  <a:gd name="T5" fmla="*/ 520 h 78"/>
                  <a:gd name="T6" fmla="*/ 12 w 87"/>
                  <a:gd name="T7" fmla="*/ 547 h 78"/>
                  <a:gd name="T8" fmla="*/ 37 w 87"/>
                  <a:gd name="T9" fmla="*/ 541 h 78"/>
                  <a:gd name="T10" fmla="*/ 267 w 87"/>
                  <a:gd name="T11" fmla="*/ 264 h 78"/>
                  <a:gd name="T12" fmla="*/ 536 w 87"/>
                  <a:gd name="T13" fmla="*/ 35 h 78"/>
                  <a:gd name="T14" fmla="*/ 529 w 87"/>
                  <a:gd name="T15" fmla="*/ 8 h 78"/>
                  <a:gd name="T16" fmla="*/ 504 w 87"/>
                  <a:gd name="T17" fmla="*/ 13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78">
                    <a:moveTo>
                      <a:pt x="81" y="2"/>
                    </a:moveTo>
                    <a:cubicBezTo>
                      <a:pt x="69" y="19"/>
                      <a:pt x="60" y="24"/>
                      <a:pt x="41" y="32"/>
                    </a:cubicBezTo>
                    <a:cubicBezTo>
                      <a:pt x="24" y="38"/>
                      <a:pt x="8" y="55"/>
                      <a:pt x="0" y="73"/>
                    </a:cubicBezTo>
                    <a:cubicBezTo>
                      <a:pt x="0" y="75"/>
                      <a:pt x="1" y="77"/>
                      <a:pt x="2" y="77"/>
                    </a:cubicBezTo>
                    <a:cubicBezTo>
                      <a:pt x="4" y="78"/>
                      <a:pt x="5" y="77"/>
                      <a:pt x="6" y="76"/>
                    </a:cubicBezTo>
                    <a:cubicBezTo>
                      <a:pt x="13" y="59"/>
                      <a:pt x="28" y="43"/>
                      <a:pt x="43" y="37"/>
                    </a:cubicBezTo>
                    <a:cubicBezTo>
                      <a:pt x="63" y="29"/>
                      <a:pt x="73" y="24"/>
                      <a:pt x="86" y="5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2" y="1"/>
                      <a:pt x="81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1" name="Freeform 628"/>
              <p:cNvSpPr>
                <a:spLocks/>
              </p:cNvSpPr>
              <p:nvPr/>
            </p:nvSpPr>
            <p:spPr bwMode="auto">
              <a:xfrm>
                <a:off x="4458" y="2119"/>
                <a:ext cx="100" cy="288"/>
              </a:xfrm>
              <a:custGeom>
                <a:avLst/>
                <a:gdLst>
                  <a:gd name="T0" fmla="*/ 20 w 40"/>
                  <a:gd name="T1" fmla="*/ 8 h 108"/>
                  <a:gd name="T2" fmla="*/ 8 w 40"/>
                  <a:gd name="T3" fmla="*/ 29 h 108"/>
                  <a:gd name="T4" fmla="*/ 88 w 40"/>
                  <a:gd name="T5" fmla="*/ 157 h 108"/>
                  <a:gd name="T6" fmla="*/ 170 w 40"/>
                  <a:gd name="T7" fmla="*/ 269 h 108"/>
                  <a:gd name="T8" fmla="*/ 175 w 40"/>
                  <a:gd name="T9" fmla="*/ 461 h 108"/>
                  <a:gd name="T10" fmla="*/ 213 w 40"/>
                  <a:gd name="T11" fmla="*/ 760 h 108"/>
                  <a:gd name="T12" fmla="*/ 245 w 40"/>
                  <a:gd name="T13" fmla="*/ 760 h 108"/>
                  <a:gd name="T14" fmla="*/ 245 w 40"/>
                  <a:gd name="T15" fmla="*/ 733 h 108"/>
                  <a:gd name="T16" fmla="*/ 213 w 40"/>
                  <a:gd name="T17" fmla="*/ 461 h 108"/>
                  <a:gd name="T18" fmla="*/ 208 w 40"/>
                  <a:gd name="T19" fmla="*/ 264 h 108"/>
                  <a:gd name="T20" fmla="*/ 113 w 40"/>
                  <a:gd name="T21" fmla="*/ 120 h 108"/>
                  <a:gd name="T22" fmla="*/ 38 w 40"/>
                  <a:gd name="T23" fmla="*/ 21 h 108"/>
                  <a:gd name="T24" fmla="*/ 20 w 40"/>
                  <a:gd name="T25" fmla="*/ 8 h 1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108">
                    <a:moveTo>
                      <a:pt x="3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3" y="12"/>
                      <a:pt x="8" y="17"/>
                      <a:pt x="14" y="22"/>
                    </a:cubicBezTo>
                    <a:cubicBezTo>
                      <a:pt x="20" y="27"/>
                      <a:pt x="25" y="31"/>
                      <a:pt x="27" y="38"/>
                    </a:cubicBezTo>
                    <a:cubicBezTo>
                      <a:pt x="29" y="46"/>
                      <a:pt x="28" y="55"/>
                      <a:pt x="28" y="65"/>
                    </a:cubicBezTo>
                    <a:cubicBezTo>
                      <a:pt x="27" y="80"/>
                      <a:pt x="26" y="95"/>
                      <a:pt x="34" y="107"/>
                    </a:cubicBezTo>
                    <a:cubicBezTo>
                      <a:pt x="35" y="108"/>
                      <a:pt x="37" y="108"/>
                      <a:pt x="39" y="107"/>
                    </a:cubicBezTo>
                    <a:cubicBezTo>
                      <a:pt x="40" y="106"/>
                      <a:pt x="40" y="105"/>
                      <a:pt x="39" y="103"/>
                    </a:cubicBezTo>
                    <a:cubicBezTo>
                      <a:pt x="32" y="93"/>
                      <a:pt x="33" y="79"/>
                      <a:pt x="34" y="65"/>
                    </a:cubicBezTo>
                    <a:cubicBezTo>
                      <a:pt x="34" y="56"/>
                      <a:pt x="35" y="46"/>
                      <a:pt x="33" y="37"/>
                    </a:cubicBezTo>
                    <a:cubicBezTo>
                      <a:pt x="30" y="28"/>
                      <a:pt x="24" y="22"/>
                      <a:pt x="18" y="17"/>
                    </a:cubicBezTo>
                    <a:cubicBezTo>
                      <a:pt x="13" y="13"/>
                      <a:pt x="8" y="9"/>
                      <a:pt x="6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2" name="Freeform 629"/>
              <p:cNvSpPr>
                <a:spLocks/>
              </p:cNvSpPr>
              <p:nvPr/>
            </p:nvSpPr>
            <p:spPr bwMode="auto">
              <a:xfrm>
                <a:off x="4403" y="2180"/>
                <a:ext cx="50" cy="256"/>
              </a:xfrm>
              <a:custGeom>
                <a:avLst/>
                <a:gdLst>
                  <a:gd name="T0" fmla="*/ 25 w 20"/>
                  <a:gd name="T1" fmla="*/ 0 h 96"/>
                  <a:gd name="T2" fmla="*/ 8 w 20"/>
                  <a:gd name="T3" fmla="*/ 29 h 96"/>
                  <a:gd name="T4" fmla="*/ 13 w 20"/>
                  <a:gd name="T5" fmla="*/ 264 h 96"/>
                  <a:gd name="T6" fmla="*/ 88 w 20"/>
                  <a:gd name="T7" fmla="*/ 669 h 96"/>
                  <a:gd name="T8" fmla="*/ 113 w 20"/>
                  <a:gd name="T9" fmla="*/ 675 h 96"/>
                  <a:gd name="T10" fmla="*/ 120 w 20"/>
                  <a:gd name="T11" fmla="*/ 648 h 96"/>
                  <a:gd name="T12" fmla="*/ 50 w 20"/>
                  <a:gd name="T13" fmla="*/ 264 h 96"/>
                  <a:gd name="T14" fmla="*/ 45 w 20"/>
                  <a:gd name="T15" fmla="*/ 21 h 96"/>
                  <a:gd name="T16" fmla="*/ 25 w 20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4" y="0"/>
                    </a:moveTo>
                    <a:cubicBezTo>
                      <a:pt x="2" y="1"/>
                      <a:pt x="1" y="2"/>
                      <a:pt x="1" y="4"/>
                    </a:cubicBezTo>
                    <a:cubicBezTo>
                      <a:pt x="3" y="15"/>
                      <a:pt x="3" y="26"/>
                      <a:pt x="2" y="37"/>
                    </a:cubicBezTo>
                    <a:cubicBezTo>
                      <a:pt x="1" y="56"/>
                      <a:pt x="0" y="75"/>
                      <a:pt x="14" y="94"/>
                    </a:cubicBezTo>
                    <a:cubicBezTo>
                      <a:pt x="15" y="96"/>
                      <a:pt x="17" y="96"/>
                      <a:pt x="18" y="95"/>
                    </a:cubicBezTo>
                    <a:cubicBezTo>
                      <a:pt x="19" y="94"/>
                      <a:pt x="20" y="92"/>
                      <a:pt x="19" y="91"/>
                    </a:cubicBezTo>
                    <a:cubicBezTo>
                      <a:pt x="6" y="73"/>
                      <a:pt x="7" y="56"/>
                      <a:pt x="8" y="37"/>
                    </a:cubicBezTo>
                    <a:cubicBezTo>
                      <a:pt x="9" y="26"/>
                      <a:pt x="9" y="15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3" name="Freeform 630"/>
              <p:cNvSpPr>
                <a:spLocks/>
              </p:cNvSpPr>
              <p:nvPr/>
            </p:nvSpPr>
            <p:spPr bwMode="auto">
              <a:xfrm>
                <a:off x="4223" y="2244"/>
                <a:ext cx="33" cy="213"/>
              </a:xfrm>
              <a:custGeom>
                <a:avLst/>
                <a:gdLst>
                  <a:gd name="T0" fmla="*/ 58 w 13"/>
                  <a:gd name="T1" fmla="*/ 269 h 80"/>
                  <a:gd name="T2" fmla="*/ 51 w 13"/>
                  <a:gd name="T3" fmla="*/ 0 h 80"/>
                  <a:gd name="T4" fmla="*/ 13 w 13"/>
                  <a:gd name="T5" fmla="*/ 8 h 80"/>
                  <a:gd name="T6" fmla="*/ 20 w 13"/>
                  <a:gd name="T7" fmla="*/ 269 h 80"/>
                  <a:gd name="T8" fmla="*/ 46 w 13"/>
                  <a:gd name="T9" fmla="*/ 554 h 80"/>
                  <a:gd name="T10" fmla="*/ 71 w 13"/>
                  <a:gd name="T11" fmla="*/ 559 h 80"/>
                  <a:gd name="T12" fmla="*/ 76 w 13"/>
                  <a:gd name="T13" fmla="*/ 533 h 80"/>
                  <a:gd name="T14" fmla="*/ 58 w 13"/>
                  <a:gd name="T15" fmla="*/ 269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0">
                    <a:moveTo>
                      <a:pt x="9" y="38"/>
                    </a:moveTo>
                    <a:cubicBezTo>
                      <a:pt x="11" y="26"/>
                      <a:pt x="12" y="13"/>
                      <a:pt x="8" y="0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6" y="13"/>
                      <a:pt x="5" y="25"/>
                      <a:pt x="3" y="38"/>
                    </a:cubicBezTo>
                    <a:cubicBezTo>
                      <a:pt x="2" y="51"/>
                      <a:pt x="0" y="65"/>
                      <a:pt x="7" y="78"/>
                    </a:cubicBezTo>
                    <a:cubicBezTo>
                      <a:pt x="8" y="80"/>
                      <a:pt x="9" y="80"/>
                      <a:pt x="11" y="79"/>
                    </a:cubicBezTo>
                    <a:cubicBezTo>
                      <a:pt x="12" y="79"/>
                      <a:pt x="13" y="77"/>
                      <a:pt x="12" y="75"/>
                    </a:cubicBezTo>
                    <a:cubicBezTo>
                      <a:pt x="7" y="64"/>
                      <a:pt x="8" y="51"/>
                      <a:pt x="9" y="38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4" name="Freeform 631"/>
              <p:cNvSpPr>
                <a:spLocks/>
              </p:cNvSpPr>
              <p:nvPr/>
            </p:nvSpPr>
            <p:spPr bwMode="auto">
              <a:xfrm>
                <a:off x="4138" y="2252"/>
                <a:ext cx="28" cy="85"/>
              </a:xfrm>
              <a:custGeom>
                <a:avLst/>
                <a:gdLst>
                  <a:gd name="T0" fmla="*/ 38 w 11"/>
                  <a:gd name="T1" fmla="*/ 0 h 32"/>
                  <a:gd name="T2" fmla="*/ 8 w 11"/>
                  <a:gd name="T3" fmla="*/ 0 h 32"/>
                  <a:gd name="T4" fmla="*/ 8 w 11"/>
                  <a:gd name="T5" fmla="*/ 21 h 32"/>
                  <a:gd name="T6" fmla="*/ 13 w 11"/>
                  <a:gd name="T7" fmla="*/ 197 h 32"/>
                  <a:gd name="T8" fmla="*/ 25 w 11"/>
                  <a:gd name="T9" fmla="*/ 218 h 32"/>
                  <a:gd name="T10" fmla="*/ 51 w 11"/>
                  <a:gd name="T11" fmla="*/ 205 h 32"/>
                  <a:gd name="T12" fmla="*/ 38 w 11"/>
                  <a:gd name="T13" fmla="*/ 0 h 32"/>
                  <a:gd name="T14" fmla="*/ 38 w 11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2">
                    <a:moveTo>
                      <a:pt x="6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5" y="10"/>
                      <a:pt x="4" y="20"/>
                      <a:pt x="2" y="28"/>
                    </a:cubicBezTo>
                    <a:cubicBezTo>
                      <a:pt x="2" y="29"/>
                      <a:pt x="3" y="31"/>
                      <a:pt x="4" y="31"/>
                    </a:cubicBezTo>
                    <a:cubicBezTo>
                      <a:pt x="6" y="32"/>
                      <a:pt x="7" y="31"/>
                      <a:pt x="8" y="29"/>
                    </a:cubicBezTo>
                    <a:cubicBezTo>
                      <a:pt x="10" y="20"/>
                      <a:pt x="11" y="9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5" name="Freeform 632"/>
              <p:cNvSpPr>
                <a:spLocks/>
              </p:cNvSpPr>
              <p:nvPr/>
            </p:nvSpPr>
            <p:spPr bwMode="auto">
              <a:xfrm>
                <a:off x="4641" y="2033"/>
                <a:ext cx="165" cy="267"/>
              </a:xfrm>
              <a:custGeom>
                <a:avLst/>
                <a:gdLst>
                  <a:gd name="T0" fmla="*/ 8 w 66"/>
                  <a:gd name="T1" fmla="*/ 13 h 100"/>
                  <a:gd name="T2" fmla="*/ 13 w 66"/>
                  <a:gd name="T3" fmla="*/ 43 h 100"/>
                  <a:gd name="T4" fmla="*/ 175 w 66"/>
                  <a:gd name="T5" fmla="*/ 286 h 100"/>
                  <a:gd name="T6" fmla="*/ 183 w 66"/>
                  <a:gd name="T7" fmla="*/ 307 h 100"/>
                  <a:gd name="T8" fmla="*/ 375 w 66"/>
                  <a:gd name="T9" fmla="*/ 705 h 100"/>
                  <a:gd name="T10" fmla="*/ 400 w 66"/>
                  <a:gd name="T11" fmla="*/ 713 h 100"/>
                  <a:gd name="T12" fmla="*/ 408 w 66"/>
                  <a:gd name="T13" fmla="*/ 678 h 100"/>
                  <a:gd name="T14" fmla="*/ 220 w 66"/>
                  <a:gd name="T15" fmla="*/ 291 h 100"/>
                  <a:gd name="T16" fmla="*/ 213 w 66"/>
                  <a:gd name="T17" fmla="*/ 270 h 100"/>
                  <a:gd name="T18" fmla="*/ 33 w 66"/>
                  <a:gd name="T19" fmla="*/ 8 h 100"/>
                  <a:gd name="T20" fmla="*/ 8 w 66"/>
                  <a:gd name="T21" fmla="*/ 13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100">
                    <a:moveTo>
                      <a:pt x="1" y="2"/>
                    </a:moveTo>
                    <a:cubicBezTo>
                      <a:pt x="0" y="4"/>
                      <a:pt x="1" y="6"/>
                      <a:pt x="2" y="6"/>
                    </a:cubicBezTo>
                    <a:cubicBezTo>
                      <a:pt x="20" y="16"/>
                      <a:pt x="22" y="21"/>
                      <a:pt x="28" y="40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5" y="61"/>
                      <a:pt x="48" y="81"/>
                      <a:pt x="60" y="99"/>
                    </a:cubicBezTo>
                    <a:cubicBezTo>
                      <a:pt x="61" y="100"/>
                      <a:pt x="63" y="100"/>
                      <a:pt x="64" y="100"/>
                    </a:cubicBezTo>
                    <a:cubicBezTo>
                      <a:pt x="66" y="99"/>
                      <a:pt x="66" y="97"/>
                      <a:pt x="65" y="95"/>
                    </a:cubicBezTo>
                    <a:cubicBezTo>
                      <a:pt x="53" y="78"/>
                      <a:pt x="41" y="59"/>
                      <a:pt x="35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27" y="19"/>
                      <a:pt x="25" y="12"/>
                      <a:pt x="5" y="1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" name="Freeform 633"/>
              <p:cNvSpPr>
                <a:spLocks/>
              </p:cNvSpPr>
              <p:nvPr/>
            </p:nvSpPr>
            <p:spPr bwMode="auto">
              <a:xfrm>
                <a:off x="4566" y="2124"/>
                <a:ext cx="130" cy="301"/>
              </a:xfrm>
              <a:custGeom>
                <a:avLst/>
                <a:gdLst>
                  <a:gd name="T0" fmla="*/ 8 w 52"/>
                  <a:gd name="T1" fmla="*/ 8 h 113"/>
                  <a:gd name="T2" fmla="*/ 8 w 52"/>
                  <a:gd name="T3" fmla="*/ 35 h 113"/>
                  <a:gd name="T4" fmla="*/ 50 w 52"/>
                  <a:gd name="T5" fmla="*/ 72 h 113"/>
                  <a:gd name="T6" fmla="*/ 163 w 52"/>
                  <a:gd name="T7" fmla="*/ 178 h 113"/>
                  <a:gd name="T8" fmla="*/ 183 w 52"/>
                  <a:gd name="T9" fmla="*/ 354 h 113"/>
                  <a:gd name="T10" fmla="*/ 175 w 52"/>
                  <a:gd name="T11" fmla="*/ 448 h 113"/>
                  <a:gd name="T12" fmla="*/ 233 w 52"/>
                  <a:gd name="T13" fmla="*/ 645 h 113"/>
                  <a:gd name="T14" fmla="*/ 288 w 52"/>
                  <a:gd name="T15" fmla="*/ 780 h 113"/>
                  <a:gd name="T16" fmla="*/ 308 w 52"/>
                  <a:gd name="T17" fmla="*/ 802 h 113"/>
                  <a:gd name="T18" fmla="*/ 320 w 52"/>
                  <a:gd name="T19" fmla="*/ 772 h 113"/>
                  <a:gd name="T20" fmla="*/ 270 w 52"/>
                  <a:gd name="T21" fmla="*/ 623 h 113"/>
                  <a:gd name="T22" fmla="*/ 213 w 52"/>
                  <a:gd name="T23" fmla="*/ 448 h 113"/>
                  <a:gd name="T24" fmla="*/ 220 w 52"/>
                  <a:gd name="T25" fmla="*/ 362 h 113"/>
                  <a:gd name="T26" fmla="*/ 195 w 52"/>
                  <a:gd name="T27" fmla="*/ 157 h 113"/>
                  <a:gd name="T28" fmla="*/ 70 w 52"/>
                  <a:gd name="T29" fmla="*/ 35 h 113"/>
                  <a:gd name="T30" fmla="*/ 33 w 52"/>
                  <a:gd name="T31" fmla="*/ 8 h 113"/>
                  <a:gd name="T32" fmla="*/ 8 w 52"/>
                  <a:gd name="T33" fmla="*/ 8 h 1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13">
                    <a:moveTo>
                      <a:pt x="1" y="1"/>
                    </a:moveTo>
                    <a:cubicBezTo>
                      <a:pt x="0" y="3"/>
                      <a:pt x="0" y="5"/>
                      <a:pt x="1" y="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5" y="14"/>
                      <a:pt x="22" y="20"/>
                      <a:pt x="26" y="25"/>
                    </a:cubicBezTo>
                    <a:cubicBezTo>
                      <a:pt x="31" y="33"/>
                      <a:pt x="30" y="41"/>
                      <a:pt x="29" y="50"/>
                    </a:cubicBezTo>
                    <a:cubicBezTo>
                      <a:pt x="29" y="54"/>
                      <a:pt x="28" y="59"/>
                      <a:pt x="28" y="63"/>
                    </a:cubicBezTo>
                    <a:cubicBezTo>
                      <a:pt x="28" y="74"/>
                      <a:pt x="33" y="83"/>
                      <a:pt x="37" y="91"/>
                    </a:cubicBezTo>
                    <a:cubicBezTo>
                      <a:pt x="41" y="97"/>
                      <a:pt x="44" y="103"/>
                      <a:pt x="46" y="110"/>
                    </a:cubicBezTo>
                    <a:cubicBezTo>
                      <a:pt x="46" y="112"/>
                      <a:pt x="47" y="113"/>
                      <a:pt x="49" y="113"/>
                    </a:cubicBezTo>
                    <a:cubicBezTo>
                      <a:pt x="51" y="112"/>
                      <a:pt x="52" y="111"/>
                      <a:pt x="51" y="109"/>
                    </a:cubicBezTo>
                    <a:cubicBezTo>
                      <a:pt x="50" y="101"/>
                      <a:pt x="46" y="94"/>
                      <a:pt x="43" y="88"/>
                    </a:cubicBezTo>
                    <a:cubicBezTo>
                      <a:pt x="38" y="80"/>
                      <a:pt x="34" y="73"/>
                      <a:pt x="34" y="63"/>
                    </a:cubicBezTo>
                    <a:cubicBezTo>
                      <a:pt x="34" y="59"/>
                      <a:pt x="34" y="55"/>
                      <a:pt x="35" y="51"/>
                    </a:cubicBezTo>
                    <a:cubicBezTo>
                      <a:pt x="36" y="41"/>
                      <a:pt x="38" y="32"/>
                      <a:pt x="31" y="22"/>
                    </a:cubicBezTo>
                    <a:cubicBezTo>
                      <a:pt x="26" y="15"/>
                      <a:pt x="18" y="10"/>
                      <a:pt x="11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" name="Freeform 634"/>
              <p:cNvSpPr>
                <a:spLocks/>
              </p:cNvSpPr>
              <p:nvPr/>
            </p:nvSpPr>
            <p:spPr bwMode="auto">
              <a:xfrm>
                <a:off x="4296" y="2137"/>
                <a:ext cx="67" cy="238"/>
              </a:xfrm>
              <a:custGeom>
                <a:avLst/>
                <a:gdLst>
                  <a:gd name="T0" fmla="*/ 92 w 27"/>
                  <a:gd name="T1" fmla="*/ 8 h 89"/>
                  <a:gd name="T2" fmla="*/ 87 w 27"/>
                  <a:gd name="T3" fmla="*/ 35 h 89"/>
                  <a:gd name="T4" fmla="*/ 62 w 27"/>
                  <a:gd name="T5" fmla="*/ 251 h 89"/>
                  <a:gd name="T6" fmla="*/ 25 w 27"/>
                  <a:gd name="T7" fmla="*/ 350 h 89"/>
                  <a:gd name="T8" fmla="*/ 12 w 27"/>
                  <a:gd name="T9" fmla="*/ 479 h 89"/>
                  <a:gd name="T10" fmla="*/ 0 w 27"/>
                  <a:gd name="T11" fmla="*/ 607 h 89"/>
                  <a:gd name="T12" fmla="*/ 12 w 27"/>
                  <a:gd name="T13" fmla="*/ 628 h 89"/>
                  <a:gd name="T14" fmla="*/ 37 w 27"/>
                  <a:gd name="T15" fmla="*/ 623 h 89"/>
                  <a:gd name="T16" fmla="*/ 50 w 27"/>
                  <a:gd name="T17" fmla="*/ 479 h 89"/>
                  <a:gd name="T18" fmla="*/ 62 w 27"/>
                  <a:gd name="T19" fmla="*/ 358 h 89"/>
                  <a:gd name="T20" fmla="*/ 92 w 27"/>
                  <a:gd name="T21" fmla="*/ 273 h 89"/>
                  <a:gd name="T22" fmla="*/ 117 w 27"/>
                  <a:gd name="T23" fmla="*/ 13 h 89"/>
                  <a:gd name="T24" fmla="*/ 92 w 27"/>
                  <a:gd name="T25" fmla="*/ 8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89">
                    <a:moveTo>
                      <a:pt x="15" y="1"/>
                    </a:moveTo>
                    <a:cubicBezTo>
                      <a:pt x="14" y="2"/>
                      <a:pt x="13" y="4"/>
                      <a:pt x="14" y="5"/>
                    </a:cubicBezTo>
                    <a:cubicBezTo>
                      <a:pt x="20" y="15"/>
                      <a:pt x="15" y="25"/>
                      <a:pt x="10" y="35"/>
                    </a:cubicBezTo>
                    <a:cubicBezTo>
                      <a:pt x="8" y="39"/>
                      <a:pt x="5" y="44"/>
                      <a:pt x="4" y="49"/>
                    </a:cubicBezTo>
                    <a:cubicBezTo>
                      <a:pt x="2" y="55"/>
                      <a:pt x="2" y="61"/>
                      <a:pt x="2" y="67"/>
                    </a:cubicBezTo>
                    <a:cubicBezTo>
                      <a:pt x="2" y="73"/>
                      <a:pt x="2" y="79"/>
                      <a:pt x="0" y="85"/>
                    </a:cubicBezTo>
                    <a:cubicBezTo>
                      <a:pt x="0" y="86"/>
                      <a:pt x="1" y="88"/>
                      <a:pt x="2" y="88"/>
                    </a:cubicBezTo>
                    <a:cubicBezTo>
                      <a:pt x="4" y="89"/>
                      <a:pt x="6" y="88"/>
                      <a:pt x="6" y="87"/>
                    </a:cubicBezTo>
                    <a:cubicBezTo>
                      <a:pt x="8" y="80"/>
                      <a:pt x="8" y="74"/>
                      <a:pt x="8" y="67"/>
                    </a:cubicBezTo>
                    <a:cubicBezTo>
                      <a:pt x="8" y="61"/>
                      <a:pt x="8" y="56"/>
                      <a:pt x="10" y="50"/>
                    </a:cubicBezTo>
                    <a:cubicBezTo>
                      <a:pt x="11" y="46"/>
                      <a:pt x="13" y="42"/>
                      <a:pt x="15" y="38"/>
                    </a:cubicBezTo>
                    <a:cubicBezTo>
                      <a:pt x="21" y="27"/>
                      <a:pt x="27" y="15"/>
                      <a:pt x="19" y="2"/>
                    </a:cubicBezTo>
                    <a:cubicBezTo>
                      <a:pt x="18" y="1"/>
                      <a:pt x="16" y="0"/>
                      <a:pt x="15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" name="Freeform 635"/>
              <p:cNvSpPr>
                <a:spLocks/>
              </p:cNvSpPr>
              <p:nvPr/>
            </p:nvSpPr>
            <p:spPr bwMode="auto">
              <a:xfrm>
                <a:off x="4031" y="2177"/>
                <a:ext cx="62" cy="368"/>
              </a:xfrm>
              <a:custGeom>
                <a:avLst/>
                <a:gdLst>
                  <a:gd name="T0" fmla="*/ 62 w 25"/>
                  <a:gd name="T1" fmla="*/ 8 h 138"/>
                  <a:gd name="T2" fmla="*/ 55 w 25"/>
                  <a:gd name="T3" fmla="*/ 35 h 138"/>
                  <a:gd name="T4" fmla="*/ 42 w 25"/>
                  <a:gd name="T5" fmla="*/ 384 h 138"/>
                  <a:gd name="T6" fmla="*/ 30 w 25"/>
                  <a:gd name="T7" fmla="*/ 747 h 138"/>
                  <a:gd name="T8" fmla="*/ 50 w 25"/>
                  <a:gd name="T9" fmla="*/ 960 h 138"/>
                  <a:gd name="T10" fmla="*/ 62 w 25"/>
                  <a:gd name="T11" fmla="*/ 981 h 138"/>
                  <a:gd name="T12" fmla="*/ 87 w 25"/>
                  <a:gd name="T13" fmla="*/ 960 h 138"/>
                  <a:gd name="T14" fmla="*/ 67 w 25"/>
                  <a:gd name="T15" fmla="*/ 739 h 138"/>
                  <a:gd name="T16" fmla="*/ 74 w 25"/>
                  <a:gd name="T17" fmla="*/ 397 h 138"/>
                  <a:gd name="T18" fmla="*/ 87 w 25"/>
                  <a:gd name="T19" fmla="*/ 8 h 138"/>
                  <a:gd name="T20" fmla="*/ 62 w 25"/>
                  <a:gd name="T21" fmla="*/ 8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138">
                    <a:moveTo>
                      <a:pt x="10" y="1"/>
                    </a:moveTo>
                    <a:cubicBezTo>
                      <a:pt x="9" y="1"/>
                      <a:pt x="8" y="3"/>
                      <a:pt x="9" y="5"/>
                    </a:cubicBezTo>
                    <a:cubicBezTo>
                      <a:pt x="19" y="19"/>
                      <a:pt x="12" y="40"/>
                      <a:pt x="7" y="54"/>
                    </a:cubicBezTo>
                    <a:cubicBezTo>
                      <a:pt x="0" y="71"/>
                      <a:pt x="2" y="88"/>
                      <a:pt x="5" y="105"/>
                    </a:cubicBezTo>
                    <a:cubicBezTo>
                      <a:pt x="6" y="115"/>
                      <a:pt x="8" y="125"/>
                      <a:pt x="8" y="135"/>
                    </a:cubicBezTo>
                    <a:cubicBezTo>
                      <a:pt x="7" y="137"/>
                      <a:pt x="9" y="138"/>
                      <a:pt x="10" y="138"/>
                    </a:cubicBezTo>
                    <a:cubicBezTo>
                      <a:pt x="12" y="138"/>
                      <a:pt x="13" y="137"/>
                      <a:pt x="14" y="135"/>
                    </a:cubicBezTo>
                    <a:cubicBezTo>
                      <a:pt x="14" y="125"/>
                      <a:pt x="12" y="114"/>
                      <a:pt x="11" y="104"/>
                    </a:cubicBezTo>
                    <a:cubicBezTo>
                      <a:pt x="8" y="87"/>
                      <a:pt x="6" y="72"/>
                      <a:pt x="12" y="56"/>
                    </a:cubicBezTo>
                    <a:cubicBezTo>
                      <a:pt x="18" y="41"/>
                      <a:pt x="25" y="18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" name="Freeform 636"/>
              <p:cNvSpPr>
                <a:spLocks/>
              </p:cNvSpPr>
              <p:nvPr/>
            </p:nvSpPr>
            <p:spPr bwMode="auto">
              <a:xfrm>
                <a:off x="3941" y="2212"/>
                <a:ext cx="62" cy="232"/>
              </a:xfrm>
              <a:custGeom>
                <a:avLst/>
                <a:gdLst>
                  <a:gd name="T0" fmla="*/ 99 w 25"/>
                  <a:gd name="T1" fmla="*/ 8 h 87"/>
                  <a:gd name="T2" fmla="*/ 87 w 25"/>
                  <a:gd name="T3" fmla="*/ 29 h 87"/>
                  <a:gd name="T4" fmla="*/ 55 w 25"/>
                  <a:gd name="T5" fmla="*/ 320 h 87"/>
                  <a:gd name="T6" fmla="*/ 12 w 25"/>
                  <a:gd name="T7" fmla="*/ 597 h 87"/>
                  <a:gd name="T8" fmla="*/ 37 w 25"/>
                  <a:gd name="T9" fmla="*/ 611 h 87"/>
                  <a:gd name="T10" fmla="*/ 50 w 25"/>
                  <a:gd name="T11" fmla="*/ 589 h 87"/>
                  <a:gd name="T12" fmla="*/ 92 w 25"/>
                  <a:gd name="T13" fmla="*/ 333 h 87"/>
                  <a:gd name="T14" fmla="*/ 124 w 25"/>
                  <a:gd name="T15" fmla="*/ 13 h 87"/>
                  <a:gd name="T16" fmla="*/ 99 w 25"/>
                  <a:gd name="T17" fmla="*/ 8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87">
                    <a:moveTo>
                      <a:pt x="16" y="1"/>
                    </a:moveTo>
                    <a:cubicBezTo>
                      <a:pt x="15" y="1"/>
                      <a:pt x="14" y="3"/>
                      <a:pt x="14" y="4"/>
                    </a:cubicBezTo>
                    <a:cubicBezTo>
                      <a:pt x="19" y="18"/>
                      <a:pt x="14" y="31"/>
                      <a:pt x="9" y="45"/>
                    </a:cubicBezTo>
                    <a:cubicBezTo>
                      <a:pt x="5" y="57"/>
                      <a:pt x="0" y="70"/>
                      <a:pt x="2" y="84"/>
                    </a:cubicBezTo>
                    <a:cubicBezTo>
                      <a:pt x="2" y="86"/>
                      <a:pt x="4" y="87"/>
                      <a:pt x="6" y="86"/>
                    </a:cubicBezTo>
                    <a:cubicBezTo>
                      <a:pt x="7" y="86"/>
                      <a:pt x="8" y="85"/>
                      <a:pt x="8" y="83"/>
                    </a:cubicBezTo>
                    <a:cubicBezTo>
                      <a:pt x="6" y="71"/>
                      <a:pt x="10" y="59"/>
                      <a:pt x="15" y="47"/>
                    </a:cubicBezTo>
                    <a:cubicBezTo>
                      <a:pt x="20" y="32"/>
                      <a:pt x="25" y="18"/>
                      <a:pt x="20" y="2"/>
                    </a:cubicBezTo>
                    <a:cubicBezTo>
                      <a:pt x="20" y="1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" name="Freeform 637"/>
              <p:cNvSpPr>
                <a:spLocks/>
              </p:cNvSpPr>
              <p:nvPr/>
            </p:nvSpPr>
            <p:spPr bwMode="auto">
              <a:xfrm>
                <a:off x="3778" y="2188"/>
                <a:ext cx="90" cy="299"/>
              </a:xfrm>
              <a:custGeom>
                <a:avLst/>
                <a:gdLst>
                  <a:gd name="T0" fmla="*/ 195 w 36"/>
                  <a:gd name="T1" fmla="*/ 0 h 112"/>
                  <a:gd name="T2" fmla="*/ 183 w 36"/>
                  <a:gd name="T3" fmla="*/ 21 h 112"/>
                  <a:gd name="T4" fmla="*/ 113 w 36"/>
                  <a:gd name="T5" fmla="*/ 214 h 112"/>
                  <a:gd name="T6" fmla="*/ 50 w 36"/>
                  <a:gd name="T7" fmla="*/ 334 h 112"/>
                  <a:gd name="T8" fmla="*/ 100 w 36"/>
                  <a:gd name="T9" fmla="*/ 785 h 112"/>
                  <a:gd name="T10" fmla="*/ 125 w 36"/>
                  <a:gd name="T11" fmla="*/ 790 h 112"/>
                  <a:gd name="T12" fmla="*/ 133 w 36"/>
                  <a:gd name="T13" fmla="*/ 764 h 112"/>
                  <a:gd name="T14" fmla="*/ 83 w 36"/>
                  <a:gd name="T15" fmla="*/ 350 h 112"/>
                  <a:gd name="T16" fmla="*/ 145 w 36"/>
                  <a:gd name="T17" fmla="*/ 235 h 112"/>
                  <a:gd name="T18" fmla="*/ 213 w 36"/>
                  <a:gd name="T19" fmla="*/ 21 h 112"/>
                  <a:gd name="T20" fmla="*/ 195 w 36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112">
                    <a:moveTo>
                      <a:pt x="31" y="0"/>
                    </a:moveTo>
                    <a:cubicBezTo>
                      <a:pt x="30" y="0"/>
                      <a:pt x="28" y="2"/>
                      <a:pt x="29" y="3"/>
                    </a:cubicBezTo>
                    <a:cubicBezTo>
                      <a:pt x="29" y="13"/>
                      <a:pt x="24" y="21"/>
                      <a:pt x="18" y="30"/>
                    </a:cubicBezTo>
                    <a:cubicBezTo>
                      <a:pt x="14" y="35"/>
                      <a:pt x="10" y="41"/>
                      <a:pt x="8" y="47"/>
                    </a:cubicBezTo>
                    <a:cubicBezTo>
                      <a:pt x="0" y="69"/>
                      <a:pt x="3" y="92"/>
                      <a:pt x="16" y="110"/>
                    </a:cubicBezTo>
                    <a:cubicBezTo>
                      <a:pt x="17" y="111"/>
                      <a:pt x="19" y="112"/>
                      <a:pt x="20" y="111"/>
                    </a:cubicBezTo>
                    <a:cubicBezTo>
                      <a:pt x="21" y="110"/>
                      <a:pt x="22" y="108"/>
                      <a:pt x="21" y="107"/>
                    </a:cubicBezTo>
                    <a:cubicBezTo>
                      <a:pt x="9" y="90"/>
                      <a:pt x="6" y="69"/>
                      <a:pt x="13" y="49"/>
                    </a:cubicBezTo>
                    <a:cubicBezTo>
                      <a:pt x="15" y="44"/>
                      <a:pt x="19" y="39"/>
                      <a:pt x="23" y="33"/>
                    </a:cubicBezTo>
                    <a:cubicBezTo>
                      <a:pt x="29" y="24"/>
                      <a:pt x="36" y="15"/>
                      <a:pt x="34" y="3"/>
                    </a:cubicBezTo>
                    <a:cubicBezTo>
                      <a:pt x="34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1" name="Freeform 638"/>
              <p:cNvSpPr>
                <a:spLocks/>
              </p:cNvSpPr>
              <p:nvPr/>
            </p:nvSpPr>
            <p:spPr bwMode="auto">
              <a:xfrm>
                <a:off x="3896" y="2260"/>
                <a:ext cx="25" cy="77"/>
              </a:xfrm>
              <a:custGeom>
                <a:avLst/>
                <a:gdLst>
                  <a:gd name="T0" fmla="*/ 25 w 10"/>
                  <a:gd name="T1" fmla="*/ 0 h 29"/>
                  <a:gd name="T2" fmla="*/ 20 w 10"/>
                  <a:gd name="T3" fmla="*/ 72 h 29"/>
                  <a:gd name="T4" fmla="*/ 0 w 10"/>
                  <a:gd name="T5" fmla="*/ 175 h 29"/>
                  <a:gd name="T6" fmla="*/ 13 w 10"/>
                  <a:gd name="T7" fmla="*/ 196 h 29"/>
                  <a:gd name="T8" fmla="*/ 38 w 10"/>
                  <a:gd name="T9" fmla="*/ 183 h 29"/>
                  <a:gd name="T10" fmla="*/ 58 w 10"/>
                  <a:gd name="T11" fmla="*/ 77 h 29"/>
                  <a:gd name="T12" fmla="*/ 63 w 10"/>
                  <a:gd name="T13" fmla="*/ 0 h 29"/>
                  <a:gd name="T14" fmla="*/ 25 w 1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9">
                    <a:moveTo>
                      <a:pt x="4" y="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2" y="15"/>
                      <a:pt x="1" y="20"/>
                      <a:pt x="0" y="25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29"/>
                      <a:pt x="6" y="28"/>
                      <a:pt x="6" y="26"/>
                    </a:cubicBezTo>
                    <a:cubicBezTo>
                      <a:pt x="7" y="21"/>
                      <a:pt x="8" y="16"/>
                      <a:pt x="9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2" name="Freeform 639"/>
              <p:cNvSpPr>
                <a:spLocks/>
              </p:cNvSpPr>
              <p:nvPr/>
            </p:nvSpPr>
            <p:spPr bwMode="auto">
              <a:xfrm>
                <a:off x="4771" y="2097"/>
                <a:ext cx="102" cy="134"/>
              </a:xfrm>
              <a:custGeom>
                <a:avLst/>
                <a:gdLst>
                  <a:gd name="T0" fmla="*/ 236 w 41"/>
                  <a:gd name="T1" fmla="*/ 273 h 50"/>
                  <a:gd name="T2" fmla="*/ 142 w 41"/>
                  <a:gd name="T3" fmla="*/ 86 h 50"/>
                  <a:gd name="T4" fmla="*/ 87 w 41"/>
                  <a:gd name="T5" fmla="*/ 51 h 50"/>
                  <a:gd name="T6" fmla="*/ 30 w 41"/>
                  <a:gd name="T7" fmla="*/ 8 h 50"/>
                  <a:gd name="T8" fmla="*/ 25 w 41"/>
                  <a:gd name="T9" fmla="*/ 0 h 50"/>
                  <a:gd name="T10" fmla="*/ 0 w 41"/>
                  <a:gd name="T11" fmla="*/ 21 h 50"/>
                  <a:gd name="T12" fmla="*/ 0 w 41"/>
                  <a:gd name="T13" fmla="*/ 29 h 50"/>
                  <a:gd name="T14" fmla="*/ 75 w 41"/>
                  <a:gd name="T15" fmla="*/ 94 h 50"/>
                  <a:gd name="T16" fmla="*/ 117 w 41"/>
                  <a:gd name="T17" fmla="*/ 123 h 50"/>
                  <a:gd name="T18" fmla="*/ 199 w 41"/>
                  <a:gd name="T19" fmla="*/ 287 h 50"/>
                  <a:gd name="T20" fmla="*/ 211 w 41"/>
                  <a:gd name="T21" fmla="*/ 338 h 50"/>
                  <a:gd name="T22" fmla="*/ 236 w 41"/>
                  <a:gd name="T23" fmla="*/ 351 h 50"/>
                  <a:gd name="T24" fmla="*/ 249 w 41"/>
                  <a:gd name="T25" fmla="*/ 324 h 50"/>
                  <a:gd name="T26" fmla="*/ 236 w 41"/>
                  <a:gd name="T27" fmla="*/ 273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50">
                    <a:moveTo>
                      <a:pt x="38" y="38"/>
                    </a:moveTo>
                    <a:cubicBezTo>
                      <a:pt x="35" y="28"/>
                      <a:pt x="31" y="19"/>
                      <a:pt x="23" y="12"/>
                    </a:cubicBezTo>
                    <a:cubicBezTo>
                      <a:pt x="20" y="10"/>
                      <a:pt x="17" y="8"/>
                      <a:pt x="14" y="7"/>
                    </a:cubicBezTo>
                    <a:cubicBezTo>
                      <a:pt x="11" y="5"/>
                      <a:pt x="7" y="4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9"/>
                      <a:pt x="8" y="11"/>
                      <a:pt x="12" y="13"/>
                    </a:cubicBezTo>
                    <a:cubicBezTo>
                      <a:pt x="15" y="14"/>
                      <a:pt x="17" y="15"/>
                      <a:pt x="19" y="17"/>
                    </a:cubicBezTo>
                    <a:cubicBezTo>
                      <a:pt x="26" y="22"/>
                      <a:pt x="29" y="31"/>
                      <a:pt x="32" y="40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9"/>
                      <a:pt x="37" y="50"/>
                      <a:pt x="38" y="49"/>
                    </a:cubicBezTo>
                    <a:cubicBezTo>
                      <a:pt x="40" y="49"/>
                      <a:pt x="41" y="47"/>
                      <a:pt x="40" y="45"/>
                    </a:cubicBez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3" name="Freeform 640"/>
              <p:cNvSpPr>
                <a:spLocks/>
              </p:cNvSpPr>
              <p:nvPr/>
            </p:nvSpPr>
            <p:spPr bwMode="auto">
              <a:xfrm>
                <a:off x="4781" y="1956"/>
                <a:ext cx="210" cy="205"/>
              </a:xfrm>
              <a:custGeom>
                <a:avLst/>
                <a:gdLst>
                  <a:gd name="T0" fmla="*/ 13 w 84"/>
                  <a:gd name="T1" fmla="*/ 8 h 77"/>
                  <a:gd name="T2" fmla="*/ 8 w 84"/>
                  <a:gd name="T3" fmla="*/ 35 h 77"/>
                  <a:gd name="T4" fmla="*/ 200 w 84"/>
                  <a:gd name="T5" fmla="*/ 200 h 77"/>
                  <a:gd name="T6" fmla="*/ 295 w 84"/>
                  <a:gd name="T7" fmla="*/ 256 h 77"/>
                  <a:gd name="T8" fmla="*/ 488 w 84"/>
                  <a:gd name="T9" fmla="*/ 532 h 77"/>
                  <a:gd name="T10" fmla="*/ 513 w 84"/>
                  <a:gd name="T11" fmla="*/ 546 h 77"/>
                  <a:gd name="T12" fmla="*/ 525 w 84"/>
                  <a:gd name="T13" fmla="*/ 516 h 77"/>
                  <a:gd name="T14" fmla="*/ 320 w 84"/>
                  <a:gd name="T15" fmla="*/ 221 h 77"/>
                  <a:gd name="T16" fmla="*/ 220 w 84"/>
                  <a:gd name="T17" fmla="*/ 157 h 77"/>
                  <a:gd name="T18" fmla="*/ 38 w 84"/>
                  <a:gd name="T19" fmla="*/ 13 h 77"/>
                  <a:gd name="T20" fmla="*/ 13 w 84"/>
                  <a:gd name="T21" fmla="*/ 8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" h="77">
                    <a:moveTo>
                      <a:pt x="2" y="1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7" y="16"/>
                      <a:pt x="20" y="22"/>
                      <a:pt x="32" y="28"/>
                    </a:cubicBezTo>
                    <a:cubicBezTo>
                      <a:pt x="38" y="31"/>
                      <a:pt x="43" y="33"/>
                      <a:pt x="47" y="36"/>
                    </a:cubicBezTo>
                    <a:cubicBezTo>
                      <a:pt x="61" y="46"/>
                      <a:pt x="75" y="56"/>
                      <a:pt x="78" y="75"/>
                    </a:cubicBezTo>
                    <a:cubicBezTo>
                      <a:pt x="79" y="76"/>
                      <a:pt x="80" y="77"/>
                      <a:pt x="82" y="77"/>
                    </a:cubicBezTo>
                    <a:cubicBezTo>
                      <a:pt x="83" y="77"/>
                      <a:pt x="84" y="75"/>
                      <a:pt x="84" y="73"/>
                    </a:cubicBezTo>
                    <a:cubicBezTo>
                      <a:pt x="80" y="53"/>
                      <a:pt x="66" y="42"/>
                      <a:pt x="51" y="31"/>
                    </a:cubicBezTo>
                    <a:cubicBezTo>
                      <a:pt x="46" y="28"/>
                      <a:pt x="40" y="25"/>
                      <a:pt x="35" y="22"/>
                    </a:cubicBezTo>
                    <a:cubicBezTo>
                      <a:pt x="23" y="17"/>
                      <a:pt x="11" y="11"/>
                      <a:pt x="6" y="2"/>
                    </a:cubicBezTo>
                    <a:cubicBezTo>
                      <a:pt x="6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4" name="Freeform 641"/>
              <p:cNvSpPr>
                <a:spLocks/>
              </p:cNvSpPr>
              <p:nvPr/>
            </p:nvSpPr>
            <p:spPr bwMode="auto">
              <a:xfrm>
                <a:off x="4948" y="1583"/>
                <a:ext cx="283" cy="53"/>
              </a:xfrm>
              <a:custGeom>
                <a:avLst/>
                <a:gdLst>
                  <a:gd name="T0" fmla="*/ 13 w 113"/>
                  <a:gd name="T1" fmla="*/ 8 h 20"/>
                  <a:gd name="T2" fmla="*/ 8 w 113"/>
                  <a:gd name="T3" fmla="*/ 34 h 20"/>
                  <a:gd name="T4" fmla="*/ 245 w 113"/>
                  <a:gd name="T5" fmla="*/ 72 h 20"/>
                  <a:gd name="T6" fmla="*/ 313 w 113"/>
                  <a:gd name="T7" fmla="*/ 56 h 20"/>
                  <a:gd name="T8" fmla="*/ 563 w 113"/>
                  <a:gd name="T9" fmla="*/ 98 h 20"/>
                  <a:gd name="T10" fmla="*/ 689 w 113"/>
                  <a:gd name="T11" fmla="*/ 140 h 20"/>
                  <a:gd name="T12" fmla="*/ 709 w 113"/>
                  <a:gd name="T13" fmla="*/ 119 h 20"/>
                  <a:gd name="T14" fmla="*/ 696 w 113"/>
                  <a:gd name="T15" fmla="*/ 98 h 20"/>
                  <a:gd name="T16" fmla="*/ 571 w 113"/>
                  <a:gd name="T17" fmla="*/ 64 h 20"/>
                  <a:gd name="T18" fmla="*/ 313 w 113"/>
                  <a:gd name="T19" fmla="*/ 13 h 20"/>
                  <a:gd name="T20" fmla="*/ 238 w 113"/>
                  <a:gd name="T21" fmla="*/ 34 h 20"/>
                  <a:gd name="T22" fmla="*/ 38 w 113"/>
                  <a:gd name="T23" fmla="*/ 8 h 20"/>
                  <a:gd name="T24" fmla="*/ 13 w 113"/>
                  <a:gd name="T25" fmla="*/ 8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20">
                    <a:moveTo>
                      <a:pt x="2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1" y="17"/>
                      <a:pt x="27" y="14"/>
                      <a:pt x="39" y="1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63" y="7"/>
                      <a:pt x="76" y="11"/>
                      <a:pt x="90" y="14"/>
                    </a:cubicBezTo>
                    <a:cubicBezTo>
                      <a:pt x="96" y="16"/>
                      <a:pt x="103" y="18"/>
                      <a:pt x="110" y="20"/>
                    </a:cubicBezTo>
                    <a:cubicBezTo>
                      <a:pt x="111" y="20"/>
                      <a:pt x="113" y="19"/>
                      <a:pt x="113" y="17"/>
                    </a:cubicBezTo>
                    <a:cubicBezTo>
                      <a:pt x="113" y="16"/>
                      <a:pt x="112" y="14"/>
                      <a:pt x="111" y="14"/>
                    </a:cubicBezTo>
                    <a:cubicBezTo>
                      <a:pt x="104" y="13"/>
                      <a:pt x="98" y="11"/>
                      <a:pt x="91" y="9"/>
                    </a:cubicBezTo>
                    <a:cubicBezTo>
                      <a:pt x="77" y="5"/>
                      <a:pt x="63" y="1"/>
                      <a:pt x="50" y="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26" y="8"/>
                      <a:pt x="14" y="1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5" name="Freeform 642"/>
              <p:cNvSpPr>
                <a:spLocks/>
              </p:cNvSpPr>
              <p:nvPr/>
            </p:nvSpPr>
            <p:spPr bwMode="auto">
              <a:xfrm>
                <a:off x="5011" y="1415"/>
                <a:ext cx="135" cy="32"/>
              </a:xfrm>
              <a:custGeom>
                <a:avLst/>
                <a:gdLst>
                  <a:gd name="T0" fmla="*/ 320 w 54"/>
                  <a:gd name="T1" fmla="*/ 21 h 12"/>
                  <a:gd name="T2" fmla="*/ 245 w 54"/>
                  <a:gd name="T3" fmla="*/ 13 h 12"/>
                  <a:gd name="T4" fmla="*/ 158 w 54"/>
                  <a:gd name="T5" fmla="*/ 8 h 12"/>
                  <a:gd name="T6" fmla="*/ 88 w 54"/>
                  <a:gd name="T7" fmla="*/ 21 h 12"/>
                  <a:gd name="T8" fmla="*/ 8 w 54"/>
                  <a:gd name="T9" fmla="*/ 43 h 12"/>
                  <a:gd name="T10" fmla="*/ 0 w 54"/>
                  <a:gd name="T11" fmla="*/ 43 h 12"/>
                  <a:gd name="T12" fmla="*/ 8 w 54"/>
                  <a:gd name="T13" fmla="*/ 85 h 12"/>
                  <a:gd name="T14" fmla="*/ 100 w 54"/>
                  <a:gd name="T15" fmla="*/ 64 h 12"/>
                  <a:gd name="T16" fmla="*/ 158 w 54"/>
                  <a:gd name="T17" fmla="*/ 51 h 12"/>
                  <a:gd name="T18" fmla="*/ 238 w 54"/>
                  <a:gd name="T19" fmla="*/ 56 h 12"/>
                  <a:gd name="T20" fmla="*/ 320 w 54"/>
                  <a:gd name="T21" fmla="*/ 64 h 12"/>
                  <a:gd name="T22" fmla="*/ 338 w 54"/>
                  <a:gd name="T23" fmla="*/ 43 h 12"/>
                  <a:gd name="T24" fmla="*/ 320 w 54"/>
                  <a:gd name="T25" fmla="*/ 2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4" h="12">
                    <a:moveTo>
                      <a:pt x="51" y="3"/>
                    </a:moveTo>
                    <a:cubicBezTo>
                      <a:pt x="47" y="3"/>
                      <a:pt x="43" y="3"/>
                      <a:pt x="39" y="2"/>
                    </a:cubicBezTo>
                    <a:cubicBezTo>
                      <a:pt x="35" y="1"/>
                      <a:pt x="30" y="0"/>
                      <a:pt x="25" y="1"/>
                    </a:cubicBezTo>
                    <a:cubicBezTo>
                      <a:pt x="21" y="1"/>
                      <a:pt x="17" y="2"/>
                      <a:pt x="14" y="3"/>
                    </a:cubicBezTo>
                    <a:cubicBezTo>
                      <a:pt x="10" y="5"/>
                      <a:pt x="6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7" y="12"/>
                      <a:pt x="11" y="11"/>
                      <a:pt x="16" y="9"/>
                    </a:cubicBezTo>
                    <a:cubicBezTo>
                      <a:pt x="19" y="8"/>
                      <a:pt x="22" y="7"/>
                      <a:pt x="25" y="7"/>
                    </a:cubicBezTo>
                    <a:cubicBezTo>
                      <a:pt x="30" y="6"/>
                      <a:pt x="34" y="7"/>
                      <a:pt x="38" y="8"/>
                    </a:cubicBezTo>
                    <a:cubicBezTo>
                      <a:pt x="42" y="9"/>
                      <a:pt x="46" y="9"/>
                      <a:pt x="51" y="9"/>
                    </a:cubicBezTo>
                    <a:cubicBezTo>
                      <a:pt x="52" y="9"/>
                      <a:pt x="54" y="8"/>
                      <a:pt x="54" y="6"/>
                    </a:cubicBezTo>
                    <a:cubicBezTo>
                      <a:pt x="54" y="5"/>
                      <a:pt x="52" y="3"/>
                      <a:pt x="51" y="3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6" name="Freeform 643"/>
              <p:cNvSpPr>
                <a:spLocks/>
              </p:cNvSpPr>
              <p:nvPr/>
            </p:nvSpPr>
            <p:spPr bwMode="auto">
              <a:xfrm>
                <a:off x="4938" y="1745"/>
                <a:ext cx="210" cy="200"/>
              </a:xfrm>
              <a:custGeom>
                <a:avLst/>
                <a:gdLst>
                  <a:gd name="T0" fmla="*/ 20 w 84"/>
                  <a:gd name="T1" fmla="*/ 8 h 75"/>
                  <a:gd name="T2" fmla="*/ 8 w 84"/>
                  <a:gd name="T3" fmla="*/ 35 h 75"/>
                  <a:gd name="T4" fmla="*/ 195 w 84"/>
                  <a:gd name="T5" fmla="*/ 248 h 75"/>
                  <a:gd name="T6" fmla="*/ 258 w 84"/>
                  <a:gd name="T7" fmla="*/ 285 h 75"/>
                  <a:gd name="T8" fmla="*/ 488 w 84"/>
                  <a:gd name="T9" fmla="*/ 512 h 75"/>
                  <a:gd name="T10" fmla="*/ 508 w 84"/>
                  <a:gd name="T11" fmla="*/ 533 h 75"/>
                  <a:gd name="T12" fmla="*/ 525 w 84"/>
                  <a:gd name="T13" fmla="*/ 504 h 75"/>
                  <a:gd name="T14" fmla="*/ 275 w 84"/>
                  <a:gd name="T15" fmla="*/ 248 h 75"/>
                  <a:gd name="T16" fmla="*/ 213 w 84"/>
                  <a:gd name="T17" fmla="*/ 205 h 75"/>
                  <a:gd name="T18" fmla="*/ 38 w 84"/>
                  <a:gd name="T19" fmla="*/ 21 h 75"/>
                  <a:gd name="T20" fmla="*/ 20 w 84"/>
                  <a:gd name="T21" fmla="*/ 8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4" h="75">
                    <a:moveTo>
                      <a:pt x="3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6" y="22"/>
                      <a:pt x="18" y="28"/>
                      <a:pt x="31" y="35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50" y="45"/>
                      <a:pt x="76" y="60"/>
                      <a:pt x="78" y="72"/>
                    </a:cubicBezTo>
                    <a:cubicBezTo>
                      <a:pt x="78" y="74"/>
                      <a:pt x="80" y="75"/>
                      <a:pt x="81" y="75"/>
                    </a:cubicBezTo>
                    <a:cubicBezTo>
                      <a:pt x="83" y="74"/>
                      <a:pt x="84" y="73"/>
                      <a:pt x="84" y="71"/>
                    </a:cubicBezTo>
                    <a:cubicBezTo>
                      <a:pt x="81" y="58"/>
                      <a:pt x="62" y="45"/>
                      <a:pt x="44" y="35"/>
                    </a:cubicBezTo>
                    <a:cubicBezTo>
                      <a:pt x="44" y="35"/>
                      <a:pt x="34" y="29"/>
                      <a:pt x="34" y="29"/>
                    </a:cubicBezTo>
                    <a:cubicBezTo>
                      <a:pt x="21" y="23"/>
                      <a:pt x="11" y="18"/>
                      <a:pt x="6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7" name="Freeform 644"/>
              <p:cNvSpPr>
                <a:spLocks/>
              </p:cNvSpPr>
              <p:nvPr/>
            </p:nvSpPr>
            <p:spPr bwMode="auto">
              <a:xfrm>
                <a:off x="4883" y="1905"/>
                <a:ext cx="158" cy="171"/>
              </a:xfrm>
              <a:custGeom>
                <a:avLst/>
                <a:gdLst>
                  <a:gd name="T0" fmla="*/ 13 w 63"/>
                  <a:gd name="T1" fmla="*/ 8 h 64"/>
                  <a:gd name="T2" fmla="*/ 0 w 63"/>
                  <a:gd name="T3" fmla="*/ 29 h 64"/>
                  <a:gd name="T4" fmla="*/ 208 w 63"/>
                  <a:gd name="T5" fmla="*/ 257 h 64"/>
                  <a:gd name="T6" fmla="*/ 221 w 63"/>
                  <a:gd name="T7" fmla="*/ 265 h 64"/>
                  <a:gd name="T8" fmla="*/ 359 w 63"/>
                  <a:gd name="T9" fmla="*/ 444 h 64"/>
                  <a:gd name="T10" fmla="*/ 384 w 63"/>
                  <a:gd name="T11" fmla="*/ 457 h 64"/>
                  <a:gd name="T12" fmla="*/ 396 w 63"/>
                  <a:gd name="T13" fmla="*/ 428 h 64"/>
                  <a:gd name="T14" fmla="*/ 238 w 63"/>
                  <a:gd name="T15" fmla="*/ 222 h 64"/>
                  <a:gd name="T16" fmla="*/ 226 w 63"/>
                  <a:gd name="T17" fmla="*/ 222 h 64"/>
                  <a:gd name="T18" fmla="*/ 38 w 63"/>
                  <a:gd name="T19" fmla="*/ 21 h 64"/>
                  <a:gd name="T20" fmla="*/ 13 w 63"/>
                  <a:gd name="T21" fmla="*/ 8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64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20"/>
                      <a:pt x="21" y="29"/>
                      <a:pt x="33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50" y="45"/>
                      <a:pt x="54" y="47"/>
                      <a:pt x="57" y="62"/>
                    </a:cubicBezTo>
                    <a:cubicBezTo>
                      <a:pt x="58" y="63"/>
                      <a:pt x="59" y="64"/>
                      <a:pt x="61" y="64"/>
                    </a:cubicBezTo>
                    <a:cubicBezTo>
                      <a:pt x="62" y="64"/>
                      <a:pt x="63" y="62"/>
                      <a:pt x="63" y="60"/>
                    </a:cubicBezTo>
                    <a:cubicBezTo>
                      <a:pt x="59" y="43"/>
                      <a:pt x="53" y="40"/>
                      <a:pt x="38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25" y="25"/>
                      <a:pt x="8" y="16"/>
                      <a:pt x="6" y="3"/>
                    </a:cubicBezTo>
                    <a:cubicBezTo>
                      <a:pt x="6" y="2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8" name="Freeform 645"/>
              <p:cNvSpPr>
                <a:spLocks/>
              </p:cNvSpPr>
              <p:nvPr/>
            </p:nvSpPr>
            <p:spPr bwMode="auto">
              <a:xfrm>
                <a:off x="3658" y="1153"/>
                <a:ext cx="90" cy="208"/>
              </a:xfrm>
              <a:custGeom>
                <a:avLst/>
                <a:gdLst>
                  <a:gd name="T0" fmla="*/ 13 w 36"/>
                  <a:gd name="T1" fmla="*/ 149 h 78"/>
                  <a:gd name="T2" fmla="*/ 70 w 36"/>
                  <a:gd name="T3" fmla="*/ 363 h 78"/>
                  <a:gd name="T4" fmla="*/ 113 w 36"/>
                  <a:gd name="T5" fmla="*/ 419 h 78"/>
                  <a:gd name="T6" fmla="*/ 188 w 36"/>
                  <a:gd name="T7" fmla="*/ 541 h 78"/>
                  <a:gd name="T8" fmla="*/ 195 w 36"/>
                  <a:gd name="T9" fmla="*/ 555 h 78"/>
                  <a:gd name="T10" fmla="*/ 225 w 36"/>
                  <a:gd name="T11" fmla="*/ 533 h 78"/>
                  <a:gd name="T12" fmla="*/ 225 w 36"/>
                  <a:gd name="T13" fmla="*/ 525 h 78"/>
                  <a:gd name="T14" fmla="*/ 138 w 36"/>
                  <a:gd name="T15" fmla="*/ 392 h 78"/>
                  <a:gd name="T16" fmla="*/ 100 w 36"/>
                  <a:gd name="T17" fmla="*/ 341 h 78"/>
                  <a:gd name="T18" fmla="*/ 50 w 36"/>
                  <a:gd name="T19" fmla="*/ 149 h 78"/>
                  <a:gd name="T20" fmla="*/ 38 w 36"/>
                  <a:gd name="T21" fmla="*/ 13 h 78"/>
                  <a:gd name="T22" fmla="*/ 20 w 36"/>
                  <a:gd name="T23" fmla="*/ 0 h 78"/>
                  <a:gd name="T24" fmla="*/ 8 w 36"/>
                  <a:gd name="T25" fmla="*/ 29 h 78"/>
                  <a:gd name="T26" fmla="*/ 13 w 36"/>
                  <a:gd name="T27" fmla="*/ 14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78">
                    <a:moveTo>
                      <a:pt x="2" y="21"/>
                    </a:moveTo>
                    <a:cubicBezTo>
                      <a:pt x="3" y="31"/>
                      <a:pt x="3" y="41"/>
                      <a:pt x="11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3" y="64"/>
                      <a:pt x="27" y="69"/>
                      <a:pt x="30" y="76"/>
                    </a:cubicBezTo>
                    <a:cubicBezTo>
                      <a:pt x="30" y="77"/>
                      <a:pt x="31" y="77"/>
                      <a:pt x="31" y="78"/>
                    </a:cubicBezTo>
                    <a:cubicBezTo>
                      <a:pt x="33" y="77"/>
                      <a:pt x="34" y="76"/>
                      <a:pt x="36" y="75"/>
                    </a:cubicBezTo>
                    <a:cubicBezTo>
                      <a:pt x="36" y="75"/>
                      <a:pt x="36" y="74"/>
                      <a:pt x="36" y="74"/>
                    </a:cubicBezTo>
                    <a:cubicBezTo>
                      <a:pt x="32" y="66"/>
                      <a:pt x="27" y="60"/>
                      <a:pt x="22" y="55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9" y="39"/>
                      <a:pt x="9" y="30"/>
                      <a:pt x="8" y="21"/>
                    </a:cubicBezTo>
                    <a:cubicBezTo>
                      <a:pt x="8" y="15"/>
                      <a:pt x="8" y="9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2" y="10"/>
                      <a:pt x="2" y="15"/>
                      <a:pt x="2" y="2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9" name="Freeform 646"/>
              <p:cNvSpPr>
                <a:spLocks/>
              </p:cNvSpPr>
              <p:nvPr/>
            </p:nvSpPr>
            <p:spPr bwMode="auto">
              <a:xfrm>
                <a:off x="3736" y="1153"/>
                <a:ext cx="110" cy="238"/>
              </a:xfrm>
              <a:custGeom>
                <a:avLst/>
                <a:gdLst>
                  <a:gd name="T0" fmla="*/ 13 w 44"/>
                  <a:gd name="T1" fmla="*/ 0 h 89"/>
                  <a:gd name="T2" fmla="*/ 0 w 44"/>
                  <a:gd name="T3" fmla="*/ 29 h 89"/>
                  <a:gd name="T4" fmla="*/ 83 w 44"/>
                  <a:gd name="T5" fmla="*/ 201 h 89"/>
                  <a:gd name="T6" fmla="*/ 238 w 44"/>
                  <a:gd name="T7" fmla="*/ 615 h 89"/>
                  <a:gd name="T8" fmla="*/ 258 w 44"/>
                  <a:gd name="T9" fmla="*/ 636 h 89"/>
                  <a:gd name="T10" fmla="*/ 270 w 44"/>
                  <a:gd name="T11" fmla="*/ 607 h 89"/>
                  <a:gd name="T12" fmla="*/ 113 w 44"/>
                  <a:gd name="T13" fmla="*/ 179 h 89"/>
                  <a:gd name="T14" fmla="*/ 38 w 44"/>
                  <a:gd name="T15" fmla="*/ 13 h 89"/>
                  <a:gd name="T16" fmla="*/ 13 w 44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89">
                    <a:moveTo>
                      <a:pt x="2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4" y="12"/>
                      <a:pt x="8" y="20"/>
                      <a:pt x="13" y="28"/>
                    </a:cubicBezTo>
                    <a:cubicBezTo>
                      <a:pt x="24" y="46"/>
                      <a:pt x="35" y="66"/>
                      <a:pt x="38" y="86"/>
                    </a:cubicBezTo>
                    <a:cubicBezTo>
                      <a:pt x="38" y="88"/>
                      <a:pt x="39" y="89"/>
                      <a:pt x="41" y="89"/>
                    </a:cubicBezTo>
                    <a:cubicBezTo>
                      <a:pt x="43" y="88"/>
                      <a:pt x="44" y="87"/>
                      <a:pt x="43" y="85"/>
                    </a:cubicBezTo>
                    <a:cubicBezTo>
                      <a:pt x="40" y="64"/>
                      <a:pt x="29" y="44"/>
                      <a:pt x="18" y="25"/>
                    </a:cubicBezTo>
                    <a:cubicBezTo>
                      <a:pt x="14" y="17"/>
                      <a:pt x="10" y="9"/>
                      <a:pt x="6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0" name="Freeform 647"/>
              <p:cNvSpPr>
                <a:spLocks/>
              </p:cNvSpPr>
              <p:nvPr/>
            </p:nvSpPr>
            <p:spPr bwMode="auto">
              <a:xfrm>
                <a:off x="3836" y="1199"/>
                <a:ext cx="102" cy="170"/>
              </a:xfrm>
              <a:custGeom>
                <a:avLst/>
                <a:gdLst>
                  <a:gd name="T0" fmla="*/ 12 w 41"/>
                  <a:gd name="T1" fmla="*/ 8 h 64"/>
                  <a:gd name="T2" fmla="*/ 0 w 41"/>
                  <a:gd name="T3" fmla="*/ 29 h 64"/>
                  <a:gd name="T4" fmla="*/ 25 w 41"/>
                  <a:gd name="T5" fmla="*/ 98 h 64"/>
                  <a:gd name="T6" fmla="*/ 104 w 41"/>
                  <a:gd name="T7" fmla="*/ 290 h 64"/>
                  <a:gd name="T8" fmla="*/ 162 w 41"/>
                  <a:gd name="T9" fmla="*/ 359 h 64"/>
                  <a:gd name="T10" fmla="*/ 216 w 41"/>
                  <a:gd name="T11" fmla="*/ 438 h 64"/>
                  <a:gd name="T12" fmla="*/ 241 w 41"/>
                  <a:gd name="T13" fmla="*/ 444 h 64"/>
                  <a:gd name="T14" fmla="*/ 249 w 41"/>
                  <a:gd name="T15" fmla="*/ 417 h 64"/>
                  <a:gd name="T16" fmla="*/ 187 w 41"/>
                  <a:gd name="T17" fmla="*/ 332 h 64"/>
                  <a:gd name="T18" fmla="*/ 137 w 41"/>
                  <a:gd name="T19" fmla="*/ 268 h 64"/>
                  <a:gd name="T20" fmla="*/ 55 w 41"/>
                  <a:gd name="T21" fmla="*/ 85 h 64"/>
                  <a:gd name="T22" fmla="*/ 37 w 41"/>
                  <a:gd name="T23" fmla="*/ 13 h 64"/>
                  <a:gd name="T24" fmla="*/ 12 w 41"/>
                  <a:gd name="T25" fmla="*/ 8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64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23"/>
                      <a:pt x="10" y="33"/>
                      <a:pt x="17" y="41"/>
                    </a:cubicBezTo>
                    <a:cubicBezTo>
                      <a:pt x="19" y="45"/>
                      <a:pt x="23" y="48"/>
                      <a:pt x="26" y="51"/>
                    </a:cubicBezTo>
                    <a:cubicBezTo>
                      <a:pt x="29" y="55"/>
                      <a:pt x="33" y="58"/>
                      <a:pt x="35" y="62"/>
                    </a:cubicBezTo>
                    <a:cubicBezTo>
                      <a:pt x="36" y="64"/>
                      <a:pt x="38" y="64"/>
                      <a:pt x="39" y="63"/>
                    </a:cubicBezTo>
                    <a:cubicBezTo>
                      <a:pt x="41" y="62"/>
                      <a:pt x="41" y="60"/>
                      <a:pt x="40" y="59"/>
                    </a:cubicBezTo>
                    <a:cubicBezTo>
                      <a:pt x="37" y="55"/>
                      <a:pt x="34" y="51"/>
                      <a:pt x="30" y="47"/>
                    </a:cubicBezTo>
                    <a:cubicBezTo>
                      <a:pt x="27" y="44"/>
                      <a:pt x="24" y="41"/>
                      <a:pt x="22" y="38"/>
                    </a:cubicBezTo>
                    <a:cubicBezTo>
                      <a:pt x="16" y="30"/>
                      <a:pt x="13" y="21"/>
                      <a:pt x="9" y="1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1" name="Freeform 648"/>
              <p:cNvSpPr>
                <a:spLocks/>
              </p:cNvSpPr>
              <p:nvPr/>
            </p:nvSpPr>
            <p:spPr bwMode="auto">
              <a:xfrm>
                <a:off x="3583" y="1313"/>
                <a:ext cx="108" cy="192"/>
              </a:xfrm>
              <a:custGeom>
                <a:avLst/>
                <a:gdLst>
                  <a:gd name="T0" fmla="*/ 13 w 43"/>
                  <a:gd name="T1" fmla="*/ 0 h 72"/>
                  <a:gd name="T2" fmla="*/ 0 w 43"/>
                  <a:gd name="T3" fmla="*/ 29 h 72"/>
                  <a:gd name="T4" fmla="*/ 13 w 43"/>
                  <a:gd name="T5" fmla="*/ 77 h 72"/>
                  <a:gd name="T6" fmla="*/ 95 w 43"/>
                  <a:gd name="T7" fmla="*/ 320 h 72"/>
                  <a:gd name="T8" fmla="*/ 163 w 43"/>
                  <a:gd name="T9" fmla="*/ 397 h 72"/>
                  <a:gd name="T10" fmla="*/ 234 w 43"/>
                  <a:gd name="T11" fmla="*/ 491 h 72"/>
                  <a:gd name="T12" fmla="*/ 259 w 43"/>
                  <a:gd name="T13" fmla="*/ 504 h 72"/>
                  <a:gd name="T14" fmla="*/ 271 w 43"/>
                  <a:gd name="T15" fmla="*/ 483 h 72"/>
                  <a:gd name="T16" fmla="*/ 188 w 43"/>
                  <a:gd name="T17" fmla="*/ 363 h 72"/>
                  <a:gd name="T18" fmla="*/ 126 w 43"/>
                  <a:gd name="T19" fmla="*/ 299 h 72"/>
                  <a:gd name="T20" fmla="*/ 50 w 43"/>
                  <a:gd name="T21" fmla="*/ 64 h 72"/>
                  <a:gd name="T22" fmla="*/ 38 w 43"/>
                  <a:gd name="T23" fmla="*/ 13 h 72"/>
                  <a:gd name="T24" fmla="*/ 13 w 43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2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5" y="22"/>
                      <a:pt x="9" y="36"/>
                      <a:pt x="15" y="45"/>
                    </a:cubicBezTo>
                    <a:cubicBezTo>
                      <a:pt x="18" y="50"/>
                      <a:pt x="22" y="53"/>
                      <a:pt x="26" y="56"/>
                    </a:cubicBezTo>
                    <a:cubicBezTo>
                      <a:pt x="32" y="60"/>
                      <a:pt x="36" y="63"/>
                      <a:pt x="37" y="69"/>
                    </a:cubicBezTo>
                    <a:cubicBezTo>
                      <a:pt x="37" y="70"/>
                      <a:pt x="39" y="72"/>
                      <a:pt x="41" y="71"/>
                    </a:cubicBezTo>
                    <a:cubicBezTo>
                      <a:pt x="42" y="71"/>
                      <a:pt x="43" y="70"/>
                      <a:pt x="43" y="68"/>
                    </a:cubicBezTo>
                    <a:cubicBezTo>
                      <a:pt x="42" y="60"/>
                      <a:pt x="36" y="56"/>
                      <a:pt x="30" y="51"/>
                    </a:cubicBezTo>
                    <a:cubicBezTo>
                      <a:pt x="26" y="48"/>
                      <a:pt x="22" y="46"/>
                      <a:pt x="20" y="42"/>
                    </a:cubicBezTo>
                    <a:cubicBezTo>
                      <a:pt x="14" y="33"/>
                      <a:pt x="11" y="20"/>
                      <a:pt x="8" y="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5F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52" name="Freeform 649"/>
            <p:cNvSpPr>
              <a:spLocks/>
            </p:cNvSpPr>
            <p:nvPr/>
          </p:nvSpPr>
          <p:spPr bwMode="auto">
            <a:xfrm>
              <a:off x="3496" y="1319"/>
              <a:ext cx="75" cy="146"/>
            </a:xfrm>
            <a:custGeom>
              <a:avLst/>
              <a:gdLst>
                <a:gd name="T0" fmla="*/ 20 w 30"/>
                <a:gd name="T1" fmla="*/ 98 h 55"/>
                <a:gd name="T2" fmla="*/ 145 w 30"/>
                <a:gd name="T3" fmla="*/ 388 h 55"/>
                <a:gd name="T4" fmla="*/ 188 w 30"/>
                <a:gd name="T5" fmla="*/ 358 h 55"/>
                <a:gd name="T6" fmla="*/ 183 w 30"/>
                <a:gd name="T7" fmla="*/ 358 h 55"/>
                <a:gd name="T8" fmla="*/ 58 w 30"/>
                <a:gd name="T9" fmla="*/ 85 h 55"/>
                <a:gd name="T10" fmla="*/ 38 w 30"/>
                <a:gd name="T11" fmla="*/ 13 h 55"/>
                <a:gd name="T12" fmla="*/ 13 w 30"/>
                <a:gd name="T13" fmla="*/ 0 h 55"/>
                <a:gd name="T14" fmla="*/ 0 w 30"/>
                <a:gd name="T15" fmla="*/ 29 h 55"/>
                <a:gd name="T16" fmla="*/ 20 w 30"/>
                <a:gd name="T17" fmla="*/ 98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5">
                  <a:moveTo>
                    <a:pt x="3" y="14"/>
                  </a:moveTo>
                  <a:cubicBezTo>
                    <a:pt x="7" y="29"/>
                    <a:pt x="13" y="48"/>
                    <a:pt x="23" y="55"/>
                  </a:cubicBezTo>
                  <a:cubicBezTo>
                    <a:pt x="25" y="53"/>
                    <a:pt x="28" y="52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19" y="48"/>
                    <a:pt x="13" y="26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3" name="Freeform 650"/>
            <p:cNvSpPr>
              <a:spLocks/>
            </p:cNvSpPr>
            <p:nvPr/>
          </p:nvSpPr>
          <p:spPr bwMode="auto">
            <a:xfrm>
              <a:off x="3336" y="1447"/>
              <a:ext cx="117" cy="170"/>
            </a:xfrm>
            <a:custGeom>
              <a:avLst/>
              <a:gdLst>
                <a:gd name="T0" fmla="*/ 5 w 47"/>
                <a:gd name="T1" fmla="*/ 8 h 64"/>
                <a:gd name="T2" fmla="*/ 5 w 47"/>
                <a:gd name="T3" fmla="*/ 43 h 64"/>
                <a:gd name="T4" fmla="*/ 87 w 47"/>
                <a:gd name="T5" fmla="*/ 133 h 64"/>
                <a:gd name="T6" fmla="*/ 199 w 47"/>
                <a:gd name="T7" fmla="*/ 290 h 64"/>
                <a:gd name="T8" fmla="*/ 212 w 47"/>
                <a:gd name="T9" fmla="*/ 340 h 64"/>
                <a:gd name="T10" fmla="*/ 261 w 47"/>
                <a:gd name="T11" fmla="*/ 452 h 64"/>
                <a:gd name="T12" fmla="*/ 286 w 47"/>
                <a:gd name="T13" fmla="*/ 438 h 64"/>
                <a:gd name="T14" fmla="*/ 274 w 47"/>
                <a:gd name="T15" fmla="*/ 409 h 64"/>
                <a:gd name="T16" fmla="*/ 241 w 47"/>
                <a:gd name="T17" fmla="*/ 332 h 64"/>
                <a:gd name="T18" fmla="*/ 229 w 47"/>
                <a:gd name="T19" fmla="*/ 268 h 64"/>
                <a:gd name="T20" fmla="*/ 112 w 47"/>
                <a:gd name="T21" fmla="*/ 106 h 64"/>
                <a:gd name="T22" fmla="*/ 37 w 47"/>
                <a:gd name="T23" fmla="*/ 13 h 64"/>
                <a:gd name="T24" fmla="*/ 5 w 47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4">
                  <a:moveTo>
                    <a:pt x="1" y="1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5" y="11"/>
                    <a:pt x="10" y="15"/>
                    <a:pt x="14" y="19"/>
                  </a:cubicBezTo>
                  <a:cubicBezTo>
                    <a:pt x="21" y="26"/>
                    <a:pt x="28" y="31"/>
                    <a:pt x="32" y="4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5"/>
                    <a:pt x="37" y="61"/>
                    <a:pt x="42" y="64"/>
                  </a:cubicBezTo>
                  <a:cubicBezTo>
                    <a:pt x="43" y="64"/>
                    <a:pt x="45" y="64"/>
                    <a:pt x="46" y="62"/>
                  </a:cubicBezTo>
                  <a:cubicBezTo>
                    <a:pt x="47" y="61"/>
                    <a:pt x="46" y="59"/>
                    <a:pt x="44" y="58"/>
                  </a:cubicBezTo>
                  <a:cubicBezTo>
                    <a:pt x="42" y="57"/>
                    <a:pt x="41" y="51"/>
                    <a:pt x="39" y="4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3" y="28"/>
                    <a:pt x="26" y="22"/>
                    <a:pt x="18" y="15"/>
                  </a:cubicBezTo>
                  <a:cubicBezTo>
                    <a:pt x="14" y="11"/>
                    <a:pt x="10" y="7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4" name="Freeform 651"/>
            <p:cNvSpPr>
              <a:spLocks/>
            </p:cNvSpPr>
            <p:nvPr/>
          </p:nvSpPr>
          <p:spPr bwMode="auto">
            <a:xfrm>
              <a:off x="3236" y="1487"/>
              <a:ext cx="132" cy="141"/>
            </a:xfrm>
            <a:custGeom>
              <a:avLst/>
              <a:gdLst>
                <a:gd name="T0" fmla="*/ 5 w 53"/>
                <a:gd name="T1" fmla="*/ 13 h 53"/>
                <a:gd name="T2" fmla="*/ 12 w 53"/>
                <a:gd name="T3" fmla="*/ 43 h 53"/>
                <a:gd name="T4" fmla="*/ 55 w 53"/>
                <a:gd name="T5" fmla="*/ 77 h 53"/>
                <a:gd name="T6" fmla="*/ 187 w 53"/>
                <a:gd name="T7" fmla="*/ 184 h 53"/>
                <a:gd name="T8" fmla="*/ 237 w 53"/>
                <a:gd name="T9" fmla="*/ 269 h 53"/>
                <a:gd name="T10" fmla="*/ 299 w 53"/>
                <a:gd name="T11" fmla="*/ 375 h 53"/>
                <a:gd name="T12" fmla="*/ 324 w 53"/>
                <a:gd name="T13" fmla="*/ 367 h 53"/>
                <a:gd name="T14" fmla="*/ 324 w 53"/>
                <a:gd name="T15" fmla="*/ 341 h 53"/>
                <a:gd name="T16" fmla="*/ 266 w 53"/>
                <a:gd name="T17" fmla="*/ 247 h 53"/>
                <a:gd name="T18" fmla="*/ 212 w 53"/>
                <a:gd name="T19" fmla="*/ 157 h 53"/>
                <a:gd name="T20" fmla="*/ 75 w 53"/>
                <a:gd name="T21" fmla="*/ 43 h 53"/>
                <a:gd name="T22" fmla="*/ 30 w 53"/>
                <a:gd name="T23" fmla="*/ 8 h 53"/>
                <a:gd name="T24" fmla="*/ 5 w 53"/>
                <a:gd name="T25" fmla="*/ 13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3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16"/>
                    <a:pt x="25" y="21"/>
                    <a:pt x="30" y="26"/>
                  </a:cubicBezTo>
                  <a:cubicBezTo>
                    <a:pt x="34" y="29"/>
                    <a:pt x="36" y="33"/>
                    <a:pt x="38" y="38"/>
                  </a:cubicBezTo>
                  <a:cubicBezTo>
                    <a:pt x="40" y="43"/>
                    <a:pt x="43" y="49"/>
                    <a:pt x="48" y="53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3" y="50"/>
                    <a:pt x="53" y="49"/>
                    <a:pt x="52" y="48"/>
                  </a:cubicBezTo>
                  <a:cubicBezTo>
                    <a:pt x="48" y="45"/>
                    <a:pt x="46" y="40"/>
                    <a:pt x="43" y="35"/>
                  </a:cubicBezTo>
                  <a:cubicBezTo>
                    <a:pt x="41" y="31"/>
                    <a:pt x="39" y="25"/>
                    <a:pt x="34" y="22"/>
                  </a:cubicBezTo>
                  <a:cubicBezTo>
                    <a:pt x="28" y="16"/>
                    <a:pt x="20" y="11"/>
                    <a:pt x="12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5" name="Freeform 652"/>
            <p:cNvSpPr>
              <a:spLocks/>
            </p:cNvSpPr>
            <p:nvPr/>
          </p:nvSpPr>
          <p:spPr bwMode="auto">
            <a:xfrm>
              <a:off x="3126" y="1583"/>
              <a:ext cx="190" cy="85"/>
            </a:xfrm>
            <a:custGeom>
              <a:avLst/>
              <a:gdLst>
                <a:gd name="T0" fmla="*/ 133 w 76"/>
                <a:gd name="T1" fmla="*/ 21 h 32"/>
                <a:gd name="T2" fmla="*/ 25 w 76"/>
                <a:gd name="T3" fmla="*/ 13 h 32"/>
                <a:gd name="T4" fmla="*/ 0 w 76"/>
                <a:gd name="T5" fmla="*/ 29 h 32"/>
                <a:gd name="T6" fmla="*/ 13 w 76"/>
                <a:gd name="T7" fmla="*/ 56 h 32"/>
                <a:gd name="T8" fmla="*/ 138 w 76"/>
                <a:gd name="T9" fmla="*/ 56 h 32"/>
                <a:gd name="T10" fmla="*/ 275 w 76"/>
                <a:gd name="T11" fmla="*/ 98 h 32"/>
                <a:gd name="T12" fmla="*/ 313 w 76"/>
                <a:gd name="T13" fmla="*/ 133 h 32"/>
                <a:gd name="T14" fmla="*/ 458 w 76"/>
                <a:gd name="T15" fmla="*/ 213 h 32"/>
                <a:gd name="T16" fmla="*/ 470 w 76"/>
                <a:gd name="T17" fmla="*/ 191 h 32"/>
                <a:gd name="T18" fmla="*/ 450 w 76"/>
                <a:gd name="T19" fmla="*/ 170 h 32"/>
                <a:gd name="T20" fmla="*/ 338 w 76"/>
                <a:gd name="T21" fmla="*/ 106 h 32"/>
                <a:gd name="T22" fmla="*/ 300 w 76"/>
                <a:gd name="T23" fmla="*/ 64 h 32"/>
                <a:gd name="T24" fmla="*/ 133 w 76"/>
                <a:gd name="T25" fmla="*/ 2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2">
                  <a:moveTo>
                    <a:pt x="21" y="3"/>
                  </a:moveTo>
                  <a:cubicBezTo>
                    <a:pt x="16" y="3"/>
                    <a:pt x="11" y="4"/>
                    <a:pt x="4" y="2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10" y="10"/>
                    <a:pt x="17" y="9"/>
                    <a:pt x="22" y="8"/>
                  </a:cubicBezTo>
                  <a:cubicBezTo>
                    <a:pt x="30" y="7"/>
                    <a:pt x="36" y="6"/>
                    <a:pt x="44" y="1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6" y="25"/>
                    <a:pt x="62" y="32"/>
                    <a:pt x="73" y="30"/>
                  </a:cubicBezTo>
                  <a:cubicBezTo>
                    <a:pt x="75" y="30"/>
                    <a:pt x="76" y="28"/>
                    <a:pt x="75" y="27"/>
                  </a:cubicBezTo>
                  <a:cubicBezTo>
                    <a:pt x="75" y="25"/>
                    <a:pt x="74" y="24"/>
                    <a:pt x="72" y="24"/>
                  </a:cubicBezTo>
                  <a:cubicBezTo>
                    <a:pt x="64" y="26"/>
                    <a:pt x="60" y="21"/>
                    <a:pt x="54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8" y="0"/>
                    <a:pt x="29" y="1"/>
                    <a:pt x="21" y="3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6" name="Freeform 653"/>
            <p:cNvSpPr>
              <a:spLocks/>
            </p:cNvSpPr>
            <p:nvPr/>
          </p:nvSpPr>
          <p:spPr bwMode="auto">
            <a:xfrm>
              <a:off x="2986" y="1785"/>
              <a:ext cx="190" cy="46"/>
            </a:xfrm>
            <a:custGeom>
              <a:avLst/>
              <a:gdLst>
                <a:gd name="T0" fmla="*/ 8 w 76"/>
                <a:gd name="T1" fmla="*/ 14 h 17"/>
                <a:gd name="T2" fmla="*/ 13 w 76"/>
                <a:gd name="T3" fmla="*/ 43 h 17"/>
                <a:gd name="T4" fmla="*/ 220 w 76"/>
                <a:gd name="T5" fmla="*/ 87 h 17"/>
                <a:gd name="T6" fmla="*/ 325 w 76"/>
                <a:gd name="T7" fmla="*/ 87 h 17"/>
                <a:gd name="T8" fmla="*/ 383 w 76"/>
                <a:gd name="T9" fmla="*/ 103 h 17"/>
                <a:gd name="T10" fmla="*/ 450 w 76"/>
                <a:gd name="T11" fmla="*/ 124 h 17"/>
                <a:gd name="T12" fmla="*/ 475 w 76"/>
                <a:gd name="T13" fmla="*/ 103 h 17"/>
                <a:gd name="T14" fmla="*/ 458 w 76"/>
                <a:gd name="T15" fmla="*/ 81 h 17"/>
                <a:gd name="T16" fmla="*/ 395 w 76"/>
                <a:gd name="T17" fmla="*/ 65 h 17"/>
                <a:gd name="T18" fmla="*/ 333 w 76"/>
                <a:gd name="T19" fmla="*/ 43 h 17"/>
                <a:gd name="T20" fmla="*/ 213 w 76"/>
                <a:gd name="T21" fmla="*/ 43 h 17"/>
                <a:gd name="T22" fmla="*/ 33 w 76"/>
                <a:gd name="T23" fmla="*/ 8 h 17"/>
                <a:gd name="T24" fmla="*/ 8 w 76"/>
                <a:gd name="T25" fmla="*/ 1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7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14" y="14"/>
                    <a:pt x="24" y="13"/>
                    <a:pt x="35" y="12"/>
                  </a:cubicBezTo>
                  <a:cubicBezTo>
                    <a:pt x="40" y="12"/>
                    <a:pt x="46" y="11"/>
                    <a:pt x="52" y="12"/>
                  </a:cubicBezTo>
                  <a:cubicBezTo>
                    <a:pt x="55" y="12"/>
                    <a:pt x="58" y="13"/>
                    <a:pt x="61" y="14"/>
                  </a:cubicBezTo>
                  <a:cubicBezTo>
                    <a:pt x="64" y="16"/>
                    <a:pt x="68" y="17"/>
                    <a:pt x="72" y="17"/>
                  </a:cubicBezTo>
                  <a:cubicBezTo>
                    <a:pt x="74" y="17"/>
                    <a:pt x="75" y="16"/>
                    <a:pt x="76" y="14"/>
                  </a:cubicBezTo>
                  <a:cubicBezTo>
                    <a:pt x="76" y="12"/>
                    <a:pt x="74" y="11"/>
                    <a:pt x="73" y="11"/>
                  </a:cubicBezTo>
                  <a:cubicBezTo>
                    <a:pt x="69" y="11"/>
                    <a:pt x="66" y="10"/>
                    <a:pt x="63" y="9"/>
                  </a:cubicBezTo>
                  <a:cubicBezTo>
                    <a:pt x="60" y="7"/>
                    <a:pt x="56" y="6"/>
                    <a:pt x="53" y="6"/>
                  </a:cubicBezTo>
                  <a:cubicBezTo>
                    <a:pt x="46" y="5"/>
                    <a:pt x="40" y="6"/>
                    <a:pt x="34" y="6"/>
                  </a:cubicBezTo>
                  <a:cubicBezTo>
                    <a:pt x="24" y="7"/>
                    <a:pt x="15" y="8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7" name="Freeform 654"/>
            <p:cNvSpPr>
              <a:spLocks/>
            </p:cNvSpPr>
            <p:nvPr/>
          </p:nvSpPr>
          <p:spPr bwMode="auto">
            <a:xfrm>
              <a:off x="3083" y="1708"/>
              <a:ext cx="195" cy="59"/>
            </a:xfrm>
            <a:custGeom>
              <a:avLst/>
              <a:gdLst>
                <a:gd name="T0" fmla="*/ 95 w 78"/>
                <a:gd name="T1" fmla="*/ 0 h 22"/>
                <a:gd name="T2" fmla="*/ 20 w 78"/>
                <a:gd name="T3" fmla="*/ 0 h 22"/>
                <a:gd name="T4" fmla="*/ 0 w 78"/>
                <a:gd name="T5" fmla="*/ 21 h 22"/>
                <a:gd name="T6" fmla="*/ 20 w 78"/>
                <a:gd name="T7" fmla="*/ 43 h 22"/>
                <a:gd name="T8" fmla="*/ 95 w 78"/>
                <a:gd name="T9" fmla="*/ 43 h 22"/>
                <a:gd name="T10" fmla="*/ 320 w 78"/>
                <a:gd name="T11" fmla="*/ 80 h 22"/>
                <a:gd name="T12" fmla="*/ 370 w 78"/>
                <a:gd name="T13" fmla="*/ 107 h 22"/>
                <a:gd name="T14" fmla="*/ 463 w 78"/>
                <a:gd name="T15" fmla="*/ 158 h 22"/>
                <a:gd name="T16" fmla="*/ 488 w 78"/>
                <a:gd name="T17" fmla="*/ 145 h 22"/>
                <a:gd name="T18" fmla="*/ 475 w 78"/>
                <a:gd name="T19" fmla="*/ 115 h 22"/>
                <a:gd name="T20" fmla="*/ 388 w 78"/>
                <a:gd name="T21" fmla="*/ 72 h 22"/>
                <a:gd name="T22" fmla="*/ 333 w 78"/>
                <a:gd name="T23" fmla="*/ 43 h 22"/>
                <a:gd name="T24" fmla="*/ 95 w 7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22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7" y="6"/>
                    <a:pt x="38" y="6"/>
                    <a:pt x="51" y="1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3" y="18"/>
                    <a:pt x="68" y="21"/>
                    <a:pt x="74" y="22"/>
                  </a:cubicBezTo>
                  <a:cubicBezTo>
                    <a:pt x="76" y="22"/>
                    <a:pt x="77" y="21"/>
                    <a:pt x="78" y="20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1" y="15"/>
                    <a:pt x="66" y="13"/>
                    <a:pt x="62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0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8" name="Freeform 655"/>
            <p:cNvSpPr>
              <a:spLocks/>
            </p:cNvSpPr>
            <p:nvPr/>
          </p:nvSpPr>
          <p:spPr bwMode="auto">
            <a:xfrm>
              <a:off x="3053" y="1820"/>
              <a:ext cx="215" cy="75"/>
            </a:xfrm>
            <a:custGeom>
              <a:avLst/>
              <a:gdLst>
                <a:gd name="T0" fmla="*/ 513 w 86"/>
                <a:gd name="T1" fmla="*/ 8 h 28"/>
                <a:gd name="T2" fmla="*/ 433 w 86"/>
                <a:gd name="T3" fmla="*/ 56 h 28"/>
                <a:gd name="T4" fmla="*/ 300 w 86"/>
                <a:gd name="T5" fmla="*/ 129 h 28"/>
                <a:gd name="T6" fmla="*/ 20 w 86"/>
                <a:gd name="T7" fmla="*/ 158 h 28"/>
                <a:gd name="T8" fmla="*/ 0 w 86"/>
                <a:gd name="T9" fmla="*/ 179 h 28"/>
                <a:gd name="T10" fmla="*/ 20 w 86"/>
                <a:gd name="T11" fmla="*/ 201 h 28"/>
                <a:gd name="T12" fmla="*/ 308 w 86"/>
                <a:gd name="T13" fmla="*/ 171 h 28"/>
                <a:gd name="T14" fmla="*/ 450 w 86"/>
                <a:gd name="T15" fmla="*/ 94 h 28"/>
                <a:gd name="T16" fmla="*/ 525 w 86"/>
                <a:gd name="T17" fmla="*/ 43 h 28"/>
                <a:gd name="T18" fmla="*/ 538 w 86"/>
                <a:gd name="T19" fmla="*/ 13 h 28"/>
                <a:gd name="T20" fmla="*/ 513 w 86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28">
                  <a:moveTo>
                    <a:pt x="82" y="1"/>
                  </a:moveTo>
                  <a:cubicBezTo>
                    <a:pt x="76" y="3"/>
                    <a:pt x="73" y="6"/>
                    <a:pt x="69" y="8"/>
                  </a:cubicBezTo>
                  <a:cubicBezTo>
                    <a:pt x="63" y="12"/>
                    <a:pt x="57" y="16"/>
                    <a:pt x="48" y="18"/>
                  </a:cubicBezTo>
                  <a:cubicBezTo>
                    <a:pt x="33" y="20"/>
                    <a:pt x="20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21" y="28"/>
                    <a:pt x="34" y="26"/>
                    <a:pt x="49" y="24"/>
                  </a:cubicBezTo>
                  <a:cubicBezTo>
                    <a:pt x="59" y="22"/>
                    <a:pt x="66" y="18"/>
                    <a:pt x="72" y="13"/>
                  </a:cubicBezTo>
                  <a:cubicBezTo>
                    <a:pt x="76" y="11"/>
                    <a:pt x="79" y="9"/>
                    <a:pt x="84" y="6"/>
                  </a:cubicBezTo>
                  <a:cubicBezTo>
                    <a:pt x="86" y="6"/>
                    <a:pt x="86" y="4"/>
                    <a:pt x="86" y="2"/>
                  </a:cubicBezTo>
                  <a:cubicBezTo>
                    <a:pt x="85" y="1"/>
                    <a:pt x="83" y="0"/>
                    <a:pt x="8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9" name="Freeform 656"/>
            <p:cNvSpPr>
              <a:spLocks/>
            </p:cNvSpPr>
            <p:nvPr/>
          </p:nvSpPr>
          <p:spPr bwMode="auto">
            <a:xfrm>
              <a:off x="3068" y="2017"/>
              <a:ext cx="190" cy="94"/>
            </a:xfrm>
            <a:custGeom>
              <a:avLst/>
              <a:gdLst>
                <a:gd name="T0" fmla="*/ 450 w 76"/>
                <a:gd name="T1" fmla="*/ 0 h 35"/>
                <a:gd name="T2" fmla="*/ 375 w 76"/>
                <a:gd name="T3" fmla="*/ 8 h 35"/>
                <a:gd name="T4" fmla="*/ 250 w 76"/>
                <a:gd name="T5" fmla="*/ 43 h 35"/>
                <a:gd name="T6" fmla="*/ 183 w 76"/>
                <a:gd name="T7" fmla="*/ 102 h 35"/>
                <a:gd name="T8" fmla="*/ 33 w 76"/>
                <a:gd name="T9" fmla="*/ 172 h 35"/>
                <a:gd name="T10" fmla="*/ 8 w 76"/>
                <a:gd name="T11" fmla="*/ 188 h 35"/>
                <a:gd name="T12" fmla="*/ 13 w 76"/>
                <a:gd name="T13" fmla="*/ 218 h 35"/>
                <a:gd name="T14" fmla="*/ 208 w 76"/>
                <a:gd name="T15" fmla="*/ 129 h 35"/>
                <a:gd name="T16" fmla="*/ 270 w 76"/>
                <a:gd name="T17" fmla="*/ 81 h 35"/>
                <a:gd name="T18" fmla="*/ 383 w 76"/>
                <a:gd name="T19" fmla="*/ 51 h 35"/>
                <a:gd name="T20" fmla="*/ 463 w 76"/>
                <a:gd name="T21" fmla="*/ 43 h 35"/>
                <a:gd name="T22" fmla="*/ 475 w 76"/>
                <a:gd name="T23" fmla="*/ 13 h 35"/>
                <a:gd name="T24" fmla="*/ 450 w 76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5">
                  <a:moveTo>
                    <a:pt x="72" y="0"/>
                  </a:moveTo>
                  <a:cubicBezTo>
                    <a:pt x="68" y="1"/>
                    <a:pt x="64" y="1"/>
                    <a:pt x="60" y="1"/>
                  </a:cubicBezTo>
                  <a:cubicBezTo>
                    <a:pt x="54" y="1"/>
                    <a:pt x="48" y="1"/>
                    <a:pt x="40" y="6"/>
                  </a:cubicBezTo>
                  <a:cubicBezTo>
                    <a:pt x="37" y="7"/>
                    <a:pt x="33" y="10"/>
                    <a:pt x="29" y="14"/>
                  </a:cubicBezTo>
                  <a:cubicBezTo>
                    <a:pt x="21" y="20"/>
                    <a:pt x="11" y="28"/>
                    <a:pt x="5" y="24"/>
                  </a:cubicBezTo>
                  <a:cubicBezTo>
                    <a:pt x="4" y="24"/>
                    <a:pt x="2" y="24"/>
                    <a:pt x="1" y="26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12" y="35"/>
                    <a:pt x="23" y="26"/>
                    <a:pt x="33" y="18"/>
                  </a:cubicBezTo>
                  <a:cubicBezTo>
                    <a:pt x="36" y="15"/>
                    <a:pt x="40" y="12"/>
                    <a:pt x="43" y="11"/>
                  </a:cubicBezTo>
                  <a:cubicBezTo>
                    <a:pt x="49" y="7"/>
                    <a:pt x="55" y="7"/>
                    <a:pt x="61" y="7"/>
                  </a:cubicBezTo>
                  <a:cubicBezTo>
                    <a:pt x="65" y="7"/>
                    <a:pt x="69" y="7"/>
                    <a:pt x="74" y="6"/>
                  </a:cubicBezTo>
                  <a:cubicBezTo>
                    <a:pt x="75" y="6"/>
                    <a:pt x="76" y="4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" name="Freeform 657"/>
            <p:cNvSpPr>
              <a:spLocks/>
            </p:cNvSpPr>
            <p:nvPr/>
          </p:nvSpPr>
          <p:spPr bwMode="auto">
            <a:xfrm>
              <a:off x="3168" y="2095"/>
              <a:ext cx="193" cy="205"/>
            </a:xfrm>
            <a:custGeom>
              <a:avLst/>
              <a:gdLst>
                <a:gd name="T0" fmla="*/ 451 w 77"/>
                <a:gd name="T1" fmla="*/ 8 h 77"/>
                <a:gd name="T2" fmla="*/ 371 w 77"/>
                <a:gd name="T3" fmla="*/ 64 h 77"/>
                <a:gd name="T4" fmla="*/ 246 w 77"/>
                <a:gd name="T5" fmla="*/ 162 h 77"/>
                <a:gd name="T6" fmla="*/ 158 w 77"/>
                <a:gd name="T7" fmla="*/ 341 h 77"/>
                <a:gd name="T8" fmla="*/ 13 w 77"/>
                <a:gd name="T9" fmla="*/ 503 h 77"/>
                <a:gd name="T10" fmla="*/ 0 w 77"/>
                <a:gd name="T11" fmla="*/ 524 h 77"/>
                <a:gd name="T12" fmla="*/ 20 w 77"/>
                <a:gd name="T13" fmla="*/ 546 h 77"/>
                <a:gd name="T14" fmla="*/ 196 w 77"/>
                <a:gd name="T15" fmla="*/ 354 h 77"/>
                <a:gd name="T16" fmla="*/ 271 w 77"/>
                <a:gd name="T17" fmla="*/ 200 h 77"/>
                <a:gd name="T18" fmla="*/ 389 w 77"/>
                <a:gd name="T19" fmla="*/ 99 h 77"/>
                <a:gd name="T20" fmla="*/ 471 w 77"/>
                <a:gd name="T21" fmla="*/ 43 h 77"/>
                <a:gd name="T22" fmla="*/ 476 w 77"/>
                <a:gd name="T23" fmla="*/ 8 h 77"/>
                <a:gd name="T24" fmla="*/ 451 w 77"/>
                <a:gd name="T25" fmla="*/ 8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77">
                  <a:moveTo>
                    <a:pt x="72" y="1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2" y="13"/>
                    <a:pt x="45" y="18"/>
                    <a:pt x="39" y="23"/>
                  </a:cubicBezTo>
                  <a:cubicBezTo>
                    <a:pt x="30" y="30"/>
                    <a:pt x="27" y="40"/>
                    <a:pt x="25" y="48"/>
                  </a:cubicBezTo>
                  <a:cubicBezTo>
                    <a:pt x="22" y="60"/>
                    <a:pt x="19" y="69"/>
                    <a:pt x="2" y="71"/>
                  </a:cubicBezTo>
                  <a:cubicBezTo>
                    <a:pt x="1" y="71"/>
                    <a:pt x="0" y="72"/>
                    <a:pt x="0" y="74"/>
                  </a:cubicBezTo>
                  <a:cubicBezTo>
                    <a:pt x="0" y="76"/>
                    <a:pt x="1" y="77"/>
                    <a:pt x="3" y="77"/>
                  </a:cubicBezTo>
                  <a:cubicBezTo>
                    <a:pt x="23" y="75"/>
                    <a:pt x="27" y="62"/>
                    <a:pt x="31" y="50"/>
                  </a:cubicBezTo>
                  <a:cubicBezTo>
                    <a:pt x="33" y="42"/>
                    <a:pt x="36" y="34"/>
                    <a:pt x="43" y="28"/>
                  </a:cubicBezTo>
                  <a:cubicBezTo>
                    <a:pt x="49" y="23"/>
                    <a:pt x="56" y="18"/>
                    <a:pt x="62" y="1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7" y="3"/>
                    <a:pt x="76" y="1"/>
                  </a:cubicBezTo>
                  <a:cubicBezTo>
                    <a:pt x="75" y="0"/>
                    <a:pt x="73" y="0"/>
                    <a:pt x="7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" name="Freeform 658"/>
            <p:cNvSpPr>
              <a:spLocks/>
            </p:cNvSpPr>
            <p:nvPr/>
          </p:nvSpPr>
          <p:spPr bwMode="auto">
            <a:xfrm>
              <a:off x="3286" y="2177"/>
              <a:ext cx="92" cy="214"/>
            </a:xfrm>
            <a:custGeom>
              <a:avLst/>
              <a:gdLst>
                <a:gd name="T0" fmla="*/ 199 w 37"/>
                <a:gd name="T1" fmla="*/ 8 h 80"/>
                <a:gd name="T2" fmla="*/ 87 w 37"/>
                <a:gd name="T3" fmla="*/ 286 h 80"/>
                <a:gd name="T4" fmla="*/ 5 w 37"/>
                <a:gd name="T5" fmla="*/ 530 h 80"/>
                <a:gd name="T6" fmla="*/ 5 w 37"/>
                <a:gd name="T7" fmla="*/ 564 h 80"/>
                <a:gd name="T8" fmla="*/ 30 w 37"/>
                <a:gd name="T9" fmla="*/ 559 h 80"/>
                <a:gd name="T10" fmla="*/ 124 w 37"/>
                <a:gd name="T11" fmla="*/ 294 h 80"/>
                <a:gd name="T12" fmla="*/ 224 w 37"/>
                <a:gd name="T13" fmla="*/ 35 h 80"/>
                <a:gd name="T14" fmla="*/ 224 w 37"/>
                <a:gd name="T15" fmla="*/ 8 h 80"/>
                <a:gd name="T16" fmla="*/ 199 w 37"/>
                <a:gd name="T17" fmla="*/ 8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80">
                  <a:moveTo>
                    <a:pt x="32" y="1"/>
                  </a:moveTo>
                  <a:cubicBezTo>
                    <a:pt x="20" y="12"/>
                    <a:pt x="17" y="26"/>
                    <a:pt x="14" y="40"/>
                  </a:cubicBezTo>
                  <a:cubicBezTo>
                    <a:pt x="12" y="53"/>
                    <a:pt x="10" y="65"/>
                    <a:pt x="1" y="74"/>
                  </a:cubicBezTo>
                  <a:cubicBezTo>
                    <a:pt x="0" y="76"/>
                    <a:pt x="0" y="77"/>
                    <a:pt x="1" y="79"/>
                  </a:cubicBezTo>
                  <a:cubicBezTo>
                    <a:pt x="2" y="80"/>
                    <a:pt x="4" y="80"/>
                    <a:pt x="5" y="78"/>
                  </a:cubicBezTo>
                  <a:cubicBezTo>
                    <a:pt x="15" y="68"/>
                    <a:pt x="18" y="54"/>
                    <a:pt x="20" y="41"/>
                  </a:cubicBezTo>
                  <a:cubicBezTo>
                    <a:pt x="23" y="28"/>
                    <a:pt x="25" y="15"/>
                    <a:pt x="36" y="5"/>
                  </a:cubicBezTo>
                  <a:cubicBezTo>
                    <a:pt x="37" y="4"/>
                    <a:pt x="37" y="2"/>
                    <a:pt x="36" y="1"/>
                  </a:cubicBezTo>
                  <a:cubicBezTo>
                    <a:pt x="35" y="0"/>
                    <a:pt x="33" y="0"/>
                    <a:pt x="3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" name="Freeform 659"/>
            <p:cNvSpPr>
              <a:spLocks/>
            </p:cNvSpPr>
            <p:nvPr/>
          </p:nvSpPr>
          <p:spPr bwMode="auto">
            <a:xfrm>
              <a:off x="3386" y="2223"/>
              <a:ext cx="60" cy="288"/>
            </a:xfrm>
            <a:custGeom>
              <a:avLst/>
              <a:gdLst>
                <a:gd name="T0" fmla="*/ 120 w 24"/>
                <a:gd name="T1" fmla="*/ 0 h 108"/>
                <a:gd name="T2" fmla="*/ 100 w 24"/>
                <a:gd name="T3" fmla="*/ 29 h 108"/>
                <a:gd name="T4" fmla="*/ 58 w 24"/>
                <a:gd name="T5" fmla="*/ 221 h 108"/>
                <a:gd name="T6" fmla="*/ 13 w 24"/>
                <a:gd name="T7" fmla="*/ 341 h 108"/>
                <a:gd name="T8" fmla="*/ 13 w 24"/>
                <a:gd name="T9" fmla="*/ 547 h 108"/>
                <a:gd name="T10" fmla="*/ 20 w 24"/>
                <a:gd name="T11" fmla="*/ 739 h 108"/>
                <a:gd name="T12" fmla="*/ 33 w 24"/>
                <a:gd name="T13" fmla="*/ 768 h 108"/>
                <a:gd name="T14" fmla="*/ 58 w 24"/>
                <a:gd name="T15" fmla="*/ 747 h 108"/>
                <a:gd name="T16" fmla="*/ 50 w 24"/>
                <a:gd name="T17" fmla="*/ 547 h 108"/>
                <a:gd name="T18" fmla="*/ 50 w 24"/>
                <a:gd name="T19" fmla="*/ 349 h 108"/>
                <a:gd name="T20" fmla="*/ 88 w 24"/>
                <a:gd name="T21" fmla="*/ 235 h 108"/>
                <a:gd name="T22" fmla="*/ 138 w 24"/>
                <a:gd name="T23" fmla="*/ 21 h 108"/>
                <a:gd name="T24" fmla="*/ 120 w 2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08">
                  <a:moveTo>
                    <a:pt x="19" y="0"/>
                  </a:moveTo>
                  <a:cubicBezTo>
                    <a:pt x="17" y="1"/>
                    <a:pt x="16" y="2"/>
                    <a:pt x="16" y="4"/>
                  </a:cubicBezTo>
                  <a:cubicBezTo>
                    <a:pt x="17" y="13"/>
                    <a:pt x="13" y="22"/>
                    <a:pt x="9" y="31"/>
                  </a:cubicBezTo>
                  <a:cubicBezTo>
                    <a:pt x="6" y="36"/>
                    <a:pt x="3" y="42"/>
                    <a:pt x="2" y="48"/>
                  </a:cubicBezTo>
                  <a:cubicBezTo>
                    <a:pt x="0" y="58"/>
                    <a:pt x="1" y="68"/>
                    <a:pt x="2" y="77"/>
                  </a:cubicBezTo>
                  <a:cubicBezTo>
                    <a:pt x="4" y="87"/>
                    <a:pt x="5" y="95"/>
                    <a:pt x="3" y="104"/>
                  </a:cubicBezTo>
                  <a:cubicBezTo>
                    <a:pt x="3" y="106"/>
                    <a:pt x="4" y="107"/>
                    <a:pt x="5" y="108"/>
                  </a:cubicBezTo>
                  <a:cubicBezTo>
                    <a:pt x="7" y="108"/>
                    <a:pt x="8" y="107"/>
                    <a:pt x="9" y="105"/>
                  </a:cubicBezTo>
                  <a:cubicBezTo>
                    <a:pt x="11" y="96"/>
                    <a:pt x="9" y="86"/>
                    <a:pt x="8" y="77"/>
                  </a:cubicBezTo>
                  <a:cubicBezTo>
                    <a:pt x="7" y="67"/>
                    <a:pt x="6" y="58"/>
                    <a:pt x="8" y="49"/>
                  </a:cubicBezTo>
                  <a:cubicBezTo>
                    <a:pt x="9" y="44"/>
                    <a:pt x="12" y="39"/>
                    <a:pt x="14" y="33"/>
                  </a:cubicBezTo>
                  <a:cubicBezTo>
                    <a:pt x="19" y="24"/>
                    <a:pt x="24" y="14"/>
                    <a:pt x="22" y="3"/>
                  </a:cubicBezTo>
                  <a:cubicBezTo>
                    <a:pt x="22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3" name="Freeform 660"/>
            <p:cNvSpPr>
              <a:spLocks/>
            </p:cNvSpPr>
            <p:nvPr/>
          </p:nvSpPr>
          <p:spPr bwMode="auto">
            <a:xfrm>
              <a:off x="3493" y="2193"/>
              <a:ext cx="55" cy="288"/>
            </a:xfrm>
            <a:custGeom>
              <a:avLst/>
              <a:gdLst>
                <a:gd name="T0" fmla="*/ 100 w 22"/>
                <a:gd name="T1" fmla="*/ 13 h 108"/>
                <a:gd name="T2" fmla="*/ 8 w 22"/>
                <a:gd name="T3" fmla="*/ 299 h 108"/>
                <a:gd name="T4" fmla="*/ 20 w 22"/>
                <a:gd name="T5" fmla="*/ 499 h 108"/>
                <a:gd name="T6" fmla="*/ 20 w 22"/>
                <a:gd name="T7" fmla="*/ 733 h 108"/>
                <a:gd name="T8" fmla="*/ 25 w 22"/>
                <a:gd name="T9" fmla="*/ 760 h 108"/>
                <a:gd name="T10" fmla="*/ 50 w 22"/>
                <a:gd name="T11" fmla="*/ 755 h 108"/>
                <a:gd name="T12" fmla="*/ 58 w 22"/>
                <a:gd name="T13" fmla="*/ 491 h 108"/>
                <a:gd name="T14" fmla="*/ 45 w 22"/>
                <a:gd name="T15" fmla="*/ 307 h 108"/>
                <a:gd name="T16" fmla="*/ 138 w 22"/>
                <a:gd name="T17" fmla="*/ 29 h 108"/>
                <a:gd name="T18" fmla="*/ 125 w 22"/>
                <a:gd name="T19" fmla="*/ 0 h 108"/>
                <a:gd name="T20" fmla="*/ 100 w 22"/>
                <a:gd name="T21" fmla="*/ 13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08">
                  <a:moveTo>
                    <a:pt x="16" y="2"/>
                  </a:moveTo>
                  <a:cubicBezTo>
                    <a:pt x="10" y="13"/>
                    <a:pt x="3" y="30"/>
                    <a:pt x="1" y="42"/>
                  </a:cubicBezTo>
                  <a:cubicBezTo>
                    <a:pt x="0" y="50"/>
                    <a:pt x="2" y="60"/>
                    <a:pt x="3" y="70"/>
                  </a:cubicBezTo>
                  <a:cubicBezTo>
                    <a:pt x="5" y="82"/>
                    <a:pt x="8" y="95"/>
                    <a:pt x="3" y="103"/>
                  </a:cubicBezTo>
                  <a:cubicBezTo>
                    <a:pt x="2" y="104"/>
                    <a:pt x="3" y="106"/>
                    <a:pt x="4" y="107"/>
                  </a:cubicBezTo>
                  <a:cubicBezTo>
                    <a:pt x="5" y="108"/>
                    <a:pt x="7" y="107"/>
                    <a:pt x="8" y="106"/>
                  </a:cubicBezTo>
                  <a:cubicBezTo>
                    <a:pt x="14" y="97"/>
                    <a:pt x="12" y="82"/>
                    <a:pt x="9" y="69"/>
                  </a:cubicBezTo>
                  <a:cubicBezTo>
                    <a:pt x="8" y="60"/>
                    <a:pt x="6" y="50"/>
                    <a:pt x="7" y="43"/>
                  </a:cubicBezTo>
                  <a:cubicBezTo>
                    <a:pt x="9" y="31"/>
                    <a:pt x="16" y="15"/>
                    <a:pt x="22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4" name="Freeform 661"/>
            <p:cNvSpPr>
              <a:spLocks/>
            </p:cNvSpPr>
            <p:nvPr/>
          </p:nvSpPr>
          <p:spPr bwMode="auto">
            <a:xfrm>
              <a:off x="3546" y="2241"/>
              <a:ext cx="55" cy="294"/>
            </a:xfrm>
            <a:custGeom>
              <a:avLst/>
              <a:gdLst>
                <a:gd name="T0" fmla="*/ 70 w 22"/>
                <a:gd name="T1" fmla="*/ 13 h 110"/>
                <a:gd name="T2" fmla="*/ 75 w 22"/>
                <a:gd name="T3" fmla="*/ 163 h 110"/>
                <a:gd name="T4" fmla="*/ 88 w 22"/>
                <a:gd name="T5" fmla="*/ 214 h 110"/>
                <a:gd name="T6" fmla="*/ 45 w 22"/>
                <a:gd name="T7" fmla="*/ 508 h 110"/>
                <a:gd name="T8" fmla="*/ 0 w 22"/>
                <a:gd name="T9" fmla="*/ 764 h 110"/>
                <a:gd name="T10" fmla="*/ 20 w 22"/>
                <a:gd name="T11" fmla="*/ 786 h 110"/>
                <a:gd name="T12" fmla="*/ 38 w 22"/>
                <a:gd name="T13" fmla="*/ 764 h 110"/>
                <a:gd name="T14" fmla="*/ 83 w 22"/>
                <a:gd name="T15" fmla="*/ 521 h 110"/>
                <a:gd name="T16" fmla="*/ 125 w 22"/>
                <a:gd name="T17" fmla="*/ 208 h 110"/>
                <a:gd name="T18" fmla="*/ 113 w 22"/>
                <a:gd name="T19" fmla="*/ 150 h 110"/>
                <a:gd name="T20" fmla="*/ 108 w 22"/>
                <a:gd name="T21" fmla="*/ 29 h 110"/>
                <a:gd name="T22" fmla="*/ 95 w 22"/>
                <a:gd name="T23" fmla="*/ 0 h 110"/>
                <a:gd name="T24" fmla="*/ 70 w 22"/>
                <a:gd name="T25" fmla="*/ 1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10">
                  <a:moveTo>
                    <a:pt x="11" y="2"/>
                  </a:moveTo>
                  <a:cubicBezTo>
                    <a:pt x="8" y="9"/>
                    <a:pt x="10" y="16"/>
                    <a:pt x="12" y="2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45"/>
                    <a:pt x="12" y="58"/>
                    <a:pt x="7" y="71"/>
                  </a:cubicBezTo>
                  <a:cubicBezTo>
                    <a:pt x="4" y="82"/>
                    <a:pt x="0" y="94"/>
                    <a:pt x="0" y="107"/>
                  </a:cubicBezTo>
                  <a:cubicBezTo>
                    <a:pt x="0" y="109"/>
                    <a:pt x="2" y="110"/>
                    <a:pt x="3" y="110"/>
                  </a:cubicBezTo>
                  <a:cubicBezTo>
                    <a:pt x="5" y="110"/>
                    <a:pt x="6" y="109"/>
                    <a:pt x="6" y="107"/>
                  </a:cubicBezTo>
                  <a:cubicBezTo>
                    <a:pt x="6" y="95"/>
                    <a:pt x="9" y="84"/>
                    <a:pt x="13" y="73"/>
                  </a:cubicBezTo>
                  <a:cubicBezTo>
                    <a:pt x="17" y="59"/>
                    <a:pt x="22" y="45"/>
                    <a:pt x="20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4" y="10"/>
                    <a:pt x="17" y="4"/>
                  </a:cubicBezTo>
                  <a:cubicBezTo>
                    <a:pt x="17" y="3"/>
                    <a:pt x="17" y="1"/>
                    <a:pt x="15" y="0"/>
                  </a:cubicBezTo>
                  <a:cubicBezTo>
                    <a:pt x="13" y="0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5" name="Freeform 662"/>
            <p:cNvSpPr>
              <a:spLocks/>
            </p:cNvSpPr>
            <p:nvPr/>
          </p:nvSpPr>
          <p:spPr bwMode="auto">
            <a:xfrm>
              <a:off x="3638" y="2180"/>
              <a:ext cx="55" cy="256"/>
            </a:xfrm>
            <a:custGeom>
              <a:avLst/>
              <a:gdLst>
                <a:gd name="T0" fmla="*/ 95 w 22"/>
                <a:gd name="T1" fmla="*/ 13 h 96"/>
                <a:gd name="T2" fmla="*/ 63 w 22"/>
                <a:gd name="T3" fmla="*/ 264 h 96"/>
                <a:gd name="T4" fmla="*/ 63 w 22"/>
                <a:gd name="T5" fmla="*/ 291 h 96"/>
                <a:gd name="T6" fmla="*/ 33 w 22"/>
                <a:gd name="T7" fmla="*/ 499 h 96"/>
                <a:gd name="T8" fmla="*/ 8 w 22"/>
                <a:gd name="T9" fmla="*/ 653 h 96"/>
                <a:gd name="T10" fmla="*/ 20 w 22"/>
                <a:gd name="T11" fmla="*/ 683 h 96"/>
                <a:gd name="T12" fmla="*/ 45 w 22"/>
                <a:gd name="T13" fmla="*/ 661 h 96"/>
                <a:gd name="T14" fmla="*/ 70 w 22"/>
                <a:gd name="T15" fmla="*/ 504 h 96"/>
                <a:gd name="T16" fmla="*/ 100 w 22"/>
                <a:gd name="T17" fmla="*/ 285 h 96"/>
                <a:gd name="T18" fmla="*/ 100 w 22"/>
                <a:gd name="T19" fmla="*/ 256 h 96"/>
                <a:gd name="T20" fmla="*/ 133 w 22"/>
                <a:gd name="T21" fmla="*/ 35 h 96"/>
                <a:gd name="T22" fmla="*/ 120 w 22"/>
                <a:gd name="T23" fmla="*/ 8 h 96"/>
                <a:gd name="T24" fmla="*/ 95 w 22"/>
                <a:gd name="T25" fmla="*/ 13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96">
                  <a:moveTo>
                    <a:pt x="15" y="2"/>
                  </a:moveTo>
                  <a:cubicBezTo>
                    <a:pt x="9" y="15"/>
                    <a:pt x="10" y="24"/>
                    <a:pt x="10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51"/>
                    <a:pt x="8" y="60"/>
                    <a:pt x="5" y="70"/>
                  </a:cubicBezTo>
                  <a:cubicBezTo>
                    <a:pt x="3" y="77"/>
                    <a:pt x="1" y="84"/>
                    <a:pt x="1" y="92"/>
                  </a:cubicBezTo>
                  <a:cubicBezTo>
                    <a:pt x="0" y="94"/>
                    <a:pt x="2" y="96"/>
                    <a:pt x="3" y="96"/>
                  </a:cubicBezTo>
                  <a:cubicBezTo>
                    <a:pt x="5" y="96"/>
                    <a:pt x="6" y="95"/>
                    <a:pt x="7" y="93"/>
                  </a:cubicBezTo>
                  <a:cubicBezTo>
                    <a:pt x="7" y="85"/>
                    <a:pt x="9" y="78"/>
                    <a:pt x="11" y="71"/>
                  </a:cubicBezTo>
                  <a:cubicBezTo>
                    <a:pt x="14" y="61"/>
                    <a:pt x="17" y="52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24"/>
                    <a:pt x="15" y="16"/>
                    <a:pt x="21" y="5"/>
                  </a:cubicBezTo>
                  <a:cubicBezTo>
                    <a:pt x="22" y="3"/>
                    <a:pt x="21" y="1"/>
                    <a:pt x="19" y="1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6" name="Freeform 663"/>
            <p:cNvSpPr>
              <a:spLocks/>
            </p:cNvSpPr>
            <p:nvPr/>
          </p:nvSpPr>
          <p:spPr bwMode="auto">
            <a:xfrm>
              <a:off x="3723" y="2204"/>
              <a:ext cx="38" cy="179"/>
            </a:xfrm>
            <a:custGeom>
              <a:avLst/>
              <a:gdLst>
                <a:gd name="T0" fmla="*/ 58 w 15"/>
                <a:gd name="T1" fmla="*/ 8 h 67"/>
                <a:gd name="T2" fmla="*/ 46 w 15"/>
                <a:gd name="T3" fmla="*/ 29 h 67"/>
                <a:gd name="T4" fmla="*/ 25 w 15"/>
                <a:gd name="T5" fmla="*/ 278 h 67"/>
                <a:gd name="T6" fmla="*/ 0 w 15"/>
                <a:gd name="T7" fmla="*/ 457 h 67"/>
                <a:gd name="T8" fmla="*/ 20 w 15"/>
                <a:gd name="T9" fmla="*/ 478 h 67"/>
                <a:gd name="T10" fmla="*/ 38 w 15"/>
                <a:gd name="T11" fmla="*/ 457 h 67"/>
                <a:gd name="T12" fmla="*/ 63 w 15"/>
                <a:gd name="T13" fmla="*/ 286 h 67"/>
                <a:gd name="T14" fmla="*/ 76 w 15"/>
                <a:gd name="T15" fmla="*/ 21 h 67"/>
                <a:gd name="T16" fmla="*/ 58 w 15"/>
                <a:gd name="T17" fmla="*/ 8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7">
                  <a:moveTo>
                    <a:pt x="9" y="1"/>
                  </a:moveTo>
                  <a:cubicBezTo>
                    <a:pt x="7" y="1"/>
                    <a:pt x="6" y="3"/>
                    <a:pt x="7" y="4"/>
                  </a:cubicBezTo>
                  <a:cubicBezTo>
                    <a:pt x="9" y="17"/>
                    <a:pt x="7" y="28"/>
                    <a:pt x="4" y="39"/>
                  </a:cubicBezTo>
                  <a:cubicBezTo>
                    <a:pt x="2" y="47"/>
                    <a:pt x="0" y="55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4" y="67"/>
                    <a:pt x="6" y="65"/>
                    <a:pt x="6" y="64"/>
                  </a:cubicBezTo>
                  <a:cubicBezTo>
                    <a:pt x="6" y="55"/>
                    <a:pt x="8" y="48"/>
                    <a:pt x="10" y="40"/>
                  </a:cubicBezTo>
                  <a:cubicBezTo>
                    <a:pt x="13" y="29"/>
                    <a:pt x="15" y="17"/>
                    <a:pt x="12" y="3"/>
                  </a:cubicBezTo>
                  <a:cubicBezTo>
                    <a:pt x="12" y="2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7" name="Freeform 664"/>
            <p:cNvSpPr>
              <a:spLocks/>
            </p:cNvSpPr>
            <p:nvPr/>
          </p:nvSpPr>
          <p:spPr bwMode="auto">
            <a:xfrm>
              <a:off x="3378" y="1356"/>
              <a:ext cx="135" cy="197"/>
            </a:xfrm>
            <a:custGeom>
              <a:avLst/>
              <a:gdLst>
                <a:gd name="T0" fmla="*/ 13 w 54"/>
                <a:gd name="T1" fmla="*/ 8 h 74"/>
                <a:gd name="T2" fmla="*/ 8 w 54"/>
                <a:gd name="T3" fmla="*/ 35 h 74"/>
                <a:gd name="T4" fmla="*/ 120 w 54"/>
                <a:gd name="T5" fmla="*/ 141 h 74"/>
                <a:gd name="T6" fmla="*/ 233 w 54"/>
                <a:gd name="T7" fmla="*/ 290 h 74"/>
                <a:gd name="T8" fmla="*/ 238 w 54"/>
                <a:gd name="T9" fmla="*/ 341 h 74"/>
                <a:gd name="T10" fmla="*/ 300 w 54"/>
                <a:gd name="T11" fmla="*/ 516 h 74"/>
                <a:gd name="T12" fmla="*/ 325 w 54"/>
                <a:gd name="T13" fmla="*/ 516 h 74"/>
                <a:gd name="T14" fmla="*/ 333 w 54"/>
                <a:gd name="T15" fmla="*/ 490 h 74"/>
                <a:gd name="T16" fmla="*/ 275 w 54"/>
                <a:gd name="T17" fmla="*/ 333 h 74"/>
                <a:gd name="T18" fmla="*/ 270 w 54"/>
                <a:gd name="T19" fmla="*/ 277 h 74"/>
                <a:gd name="T20" fmla="*/ 138 w 54"/>
                <a:gd name="T21" fmla="*/ 106 h 74"/>
                <a:gd name="T22" fmla="*/ 38 w 54"/>
                <a:gd name="T23" fmla="*/ 8 h 74"/>
                <a:gd name="T24" fmla="*/ 13 w 54"/>
                <a:gd name="T25" fmla="*/ 8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74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13"/>
                    <a:pt x="13" y="16"/>
                    <a:pt x="19" y="20"/>
                  </a:cubicBezTo>
                  <a:cubicBezTo>
                    <a:pt x="27" y="25"/>
                    <a:pt x="34" y="29"/>
                    <a:pt x="37" y="4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57"/>
                    <a:pt x="41" y="64"/>
                    <a:pt x="48" y="73"/>
                  </a:cubicBezTo>
                  <a:cubicBezTo>
                    <a:pt x="49" y="74"/>
                    <a:pt x="51" y="74"/>
                    <a:pt x="52" y="73"/>
                  </a:cubicBezTo>
                  <a:cubicBezTo>
                    <a:pt x="53" y="72"/>
                    <a:pt x="54" y="70"/>
                    <a:pt x="53" y="69"/>
                  </a:cubicBezTo>
                  <a:cubicBezTo>
                    <a:pt x="47" y="62"/>
                    <a:pt x="46" y="56"/>
                    <a:pt x="44" y="4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39" y="25"/>
                    <a:pt x="31" y="20"/>
                    <a:pt x="22" y="15"/>
                  </a:cubicBezTo>
                  <a:cubicBezTo>
                    <a:pt x="16" y="11"/>
                    <a:pt x="10" y="8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8" name="Freeform 665"/>
            <p:cNvSpPr>
              <a:spLocks/>
            </p:cNvSpPr>
            <p:nvPr/>
          </p:nvSpPr>
          <p:spPr bwMode="auto">
            <a:xfrm>
              <a:off x="3073" y="2012"/>
              <a:ext cx="243" cy="213"/>
            </a:xfrm>
            <a:custGeom>
              <a:avLst/>
              <a:gdLst>
                <a:gd name="T0" fmla="*/ 576 w 97"/>
                <a:gd name="T1" fmla="*/ 8 h 80"/>
                <a:gd name="T2" fmla="*/ 514 w 97"/>
                <a:gd name="T3" fmla="*/ 85 h 80"/>
                <a:gd name="T4" fmla="*/ 463 w 97"/>
                <a:gd name="T5" fmla="*/ 162 h 80"/>
                <a:gd name="T6" fmla="*/ 333 w 97"/>
                <a:gd name="T7" fmla="*/ 221 h 80"/>
                <a:gd name="T8" fmla="*/ 200 w 97"/>
                <a:gd name="T9" fmla="*/ 277 h 80"/>
                <a:gd name="T10" fmla="*/ 88 w 97"/>
                <a:gd name="T11" fmla="*/ 418 h 80"/>
                <a:gd name="T12" fmla="*/ 8 w 97"/>
                <a:gd name="T13" fmla="*/ 533 h 80"/>
                <a:gd name="T14" fmla="*/ 8 w 97"/>
                <a:gd name="T15" fmla="*/ 559 h 80"/>
                <a:gd name="T16" fmla="*/ 33 w 97"/>
                <a:gd name="T17" fmla="*/ 559 h 80"/>
                <a:gd name="T18" fmla="*/ 120 w 97"/>
                <a:gd name="T19" fmla="*/ 447 h 80"/>
                <a:gd name="T20" fmla="*/ 220 w 97"/>
                <a:gd name="T21" fmla="*/ 312 h 80"/>
                <a:gd name="T22" fmla="*/ 338 w 97"/>
                <a:gd name="T23" fmla="*/ 264 h 80"/>
                <a:gd name="T24" fmla="*/ 489 w 97"/>
                <a:gd name="T25" fmla="*/ 192 h 80"/>
                <a:gd name="T26" fmla="*/ 546 w 97"/>
                <a:gd name="T27" fmla="*/ 107 h 80"/>
                <a:gd name="T28" fmla="*/ 596 w 97"/>
                <a:gd name="T29" fmla="*/ 43 h 80"/>
                <a:gd name="T30" fmla="*/ 601 w 97"/>
                <a:gd name="T31" fmla="*/ 13 h 80"/>
                <a:gd name="T32" fmla="*/ 576 w 97"/>
                <a:gd name="T33" fmla="*/ 8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80">
                  <a:moveTo>
                    <a:pt x="92" y="1"/>
                  </a:moveTo>
                  <a:cubicBezTo>
                    <a:pt x="88" y="3"/>
                    <a:pt x="85" y="7"/>
                    <a:pt x="82" y="12"/>
                  </a:cubicBezTo>
                  <a:cubicBezTo>
                    <a:pt x="80" y="16"/>
                    <a:pt x="77" y="20"/>
                    <a:pt x="74" y="23"/>
                  </a:cubicBezTo>
                  <a:cubicBezTo>
                    <a:pt x="67" y="28"/>
                    <a:pt x="61" y="29"/>
                    <a:pt x="53" y="31"/>
                  </a:cubicBezTo>
                  <a:cubicBezTo>
                    <a:pt x="46" y="32"/>
                    <a:pt x="39" y="34"/>
                    <a:pt x="32" y="39"/>
                  </a:cubicBezTo>
                  <a:cubicBezTo>
                    <a:pt x="24" y="44"/>
                    <a:pt x="19" y="52"/>
                    <a:pt x="14" y="59"/>
                  </a:cubicBezTo>
                  <a:cubicBezTo>
                    <a:pt x="10" y="65"/>
                    <a:pt x="6" y="70"/>
                    <a:pt x="1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2" y="80"/>
                    <a:pt x="4" y="80"/>
                    <a:pt x="5" y="79"/>
                  </a:cubicBezTo>
                  <a:cubicBezTo>
                    <a:pt x="10" y="74"/>
                    <a:pt x="15" y="68"/>
                    <a:pt x="19" y="63"/>
                  </a:cubicBezTo>
                  <a:cubicBezTo>
                    <a:pt x="24" y="55"/>
                    <a:pt x="29" y="48"/>
                    <a:pt x="35" y="44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62" y="35"/>
                    <a:pt x="70" y="34"/>
                    <a:pt x="78" y="27"/>
                  </a:cubicBezTo>
                  <a:cubicBezTo>
                    <a:pt x="82" y="24"/>
                    <a:pt x="85" y="19"/>
                    <a:pt x="87" y="15"/>
                  </a:cubicBezTo>
                  <a:cubicBezTo>
                    <a:pt x="90" y="12"/>
                    <a:pt x="92" y="8"/>
                    <a:pt x="95" y="6"/>
                  </a:cubicBezTo>
                  <a:cubicBezTo>
                    <a:pt x="96" y="6"/>
                    <a:pt x="97" y="4"/>
                    <a:pt x="96" y="2"/>
                  </a:cubicBezTo>
                  <a:cubicBezTo>
                    <a:pt x="96" y="1"/>
                    <a:pt x="94" y="0"/>
                    <a:pt x="92" y="1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9" name="Freeform 666"/>
            <p:cNvSpPr>
              <a:spLocks/>
            </p:cNvSpPr>
            <p:nvPr/>
          </p:nvSpPr>
          <p:spPr bwMode="auto">
            <a:xfrm>
              <a:off x="3158" y="2156"/>
              <a:ext cx="70" cy="67"/>
            </a:xfrm>
            <a:custGeom>
              <a:avLst/>
              <a:gdLst>
                <a:gd name="T0" fmla="*/ 150 w 28"/>
                <a:gd name="T1" fmla="*/ 0 h 25"/>
                <a:gd name="T2" fmla="*/ 138 w 28"/>
                <a:gd name="T3" fmla="*/ 13 h 25"/>
                <a:gd name="T4" fmla="*/ 75 w 28"/>
                <a:gd name="T5" fmla="*/ 78 h 25"/>
                <a:gd name="T6" fmla="*/ 8 w 28"/>
                <a:gd name="T7" fmla="*/ 145 h 25"/>
                <a:gd name="T8" fmla="*/ 13 w 28"/>
                <a:gd name="T9" fmla="*/ 172 h 25"/>
                <a:gd name="T10" fmla="*/ 38 w 28"/>
                <a:gd name="T11" fmla="*/ 172 h 25"/>
                <a:gd name="T12" fmla="*/ 95 w 28"/>
                <a:gd name="T13" fmla="*/ 115 h 25"/>
                <a:gd name="T14" fmla="*/ 170 w 28"/>
                <a:gd name="T15" fmla="*/ 35 h 25"/>
                <a:gd name="T16" fmla="*/ 175 w 28"/>
                <a:gd name="T17" fmla="*/ 29 h 25"/>
                <a:gd name="T18" fmla="*/ 150 w 2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5">
                  <a:moveTo>
                    <a:pt x="24" y="0"/>
                  </a:moveTo>
                  <a:cubicBezTo>
                    <a:pt x="23" y="0"/>
                    <a:pt x="23" y="1"/>
                    <a:pt x="22" y="2"/>
                  </a:cubicBezTo>
                  <a:cubicBezTo>
                    <a:pt x="20" y="5"/>
                    <a:pt x="16" y="8"/>
                    <a:pt x="12" y="11"/>
                  </a:cubicBezTo>
                  <a:cubicBezTo>
                    <a:pt x="8" y="14"/>
                    <a:pt x="4" y="16"/>
                    <a:pt x="1" y="20"/>
                  </a:cubicBezTo>
                  <a:cubicBezTo>
                    <a:pt x="0" y="21"/>
                    <a:pt x="0" y="23"/>
                    <a:pt x="2" y="24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8" y="21"/>
                    <a:pt x="12" y="18"/>
                    <a:pt x="15" y="16"/>
                  </a:cubicBezTo>
                  <a:cubicBezTo>
                    <a:pt x="20" y="13"/>
                    <a:pt x="25" y="9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5" y="2"/>
                    <a:pt x="24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0" name="Freeform 667"/>
            <p:cNvSpPr>
              <a:spLocks/>
            </p:cNvSpPr>
            <p:nvPr/>
          </p:nvSpPr>
          <p:spPr bwMode="auto">
            <a:xfrm>
              <a:off x="4136" y="2177"/>
              <a:ext cx="80" cy="310"/>
            </a:xfrm>
            <a:custGeom>
              <a:avLst/>
              <a:gdLst>
                <a:gd name="T0" fmla="*/ 145 w 32"/>
                <a:gd name="T1" fmla="*/ 0 h 116"/>
                <a:gd name="T2" fmla="*/ 125 w 32"/>
                <a:gd name="T3" fmla="*/ 29 h 116"/>
                <a:gd name="T4" fmla="*/ 133 w 32"/>
                <a:gd name="T5" fmla="*/ 379 h 116"/>
                <a:gd name="T6" fmla="*/ 88 w 32"/>
                <a:gd name="T7" fmla="*/ 500 h 116"/>
                <a:gd name="T8" fmla="*/ 25 w 32"/>
                <a:gd name="T9" fmla="*/ 807 h 116"/>
                <a:gd name="T10" fmla="*/ 50 w 32"/>
                <a:gd name="T11" fmla="*/ 820 h 116"/>
                <a:gd name="T12" fmla="*/ 63 w 32"/>
                <a:gd name="T13" fmla="*/ 794 h 116"/>
                <a:gd name="T14" fmla="*/ 120 w 32"/>
                <a:gd name="T15" fmla="*/ 513 h 116"/>
                <a:gd name="T16" fmla="*/ 163 w 32"/>
                <a:gd name="T17" fmla="*/ 385 h 116"/>
                <a:gd name="T18" fmla="*/ 163 w 32"/>
                <a:gd name="T19" fmla="*/ 13 h 116"/>
                <a:gd name="T20" fmla="*/ 145 w 3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16">
                  <a:moveTo>
                    <a:pt x="23" y="0"/>
                  </a:moveTo>
                  <a:cubicBezTo>
                    <a:pt x="21" y="0"/>
                    <a:pt x="20" y="2"/>
                    <a:pt x="20" y="4"/>
                  </a:cubicBezTo>
                  <a:cubicBezTo>
                    <a:pt x="24" y="23"/>
                    <a:pt x="26" y="33"/>
                    <a:pt x="21" y="53"/>
                  </a:cubicBezTo>
                  <a:cubicBezTo>
                    <a:pt x="19" y="58"/>
                    <a:pt x="17" y="64"/>
                    <a:pt x="14" y="70"/>
                  </a:cubicBezTo>
                  <a:cubicBezTo>
                    <a:pt x="7" y="84"/>
                    <a:pt x="0" y="100"/>
                    <a:pt x="4" y="113"/>
                  </a:cubicBezTo>
                  <a:cubicBezTo>
                    <a:pt x="5" y="115"/>
                    <a:pt x="6" y="116"/>
                    <a:pt x="8" y="115"/>
                  </a:cubicBezTo>
                  <a:cubicBezTo>
                    <a:pt x="10" y="115"/>
                    <a:pt x="11" y="113"/>
                    <a:pt x="10" y="111"/>
                  </a:cubicBezTo>
                  <a:cubicBezTo>
                    <a:pt x="7" y="101"/>
                    <a:pt x="13" y="86"/>
                    <a:pt x="19" y="72"/>
                  </a:cubicBezTo>
                  <a:cubicBezTo>
                    <a:pt x="22" y="66"/>
                    <a:pt x="25" y="60"/>
                    <a:pt x="26" y="54"/>
                  </a:cubicBezTo>
                  <a:cubicBezTo>
                    <a:pt x="32" y="34"/>
                    <a:pt x="30" y="22"/>
                    <a:pt x="26" y="2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5F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" name="Freeform 668"/>
            <p:cNvSpPr>
              <a:spLocks/>
            </p:cNvSpPr>
            <p:nvPr/>
          </p:nvSpPr>
          <p:spPr bwMode="auto">
            <a:xfrm>
              <a:off x="4668" y="849"/>
              <a:ext cx="248" cy="318"/>
            </a:xfrm>
            <a:custGeom>
              <a:avLst/>
              <a:gdLst>
                <a:gd name="T0" fmla="*/ 589 w 99"/>
                <a:gd name="T1" fmla="*/ 8 h 119"/>
                <a:gd name="T2" fmla="*/ 501 w 99"/>
                <a:gd name="T3" fmla="*/ 235 h 119"/>
                <a:gd name="T4" fmla="*/ 451 w 99"/>
                <a:gd name="T5" fmla="*/ 436 h 119"/>
                <a:gd name="T6" fmla="*/ 296 w 99"/>
                <a:gd name="T7" fmla="*/ 521 h 119"/>
                <a:gd name="T8" fmla="*/ 163 w 99"/>
                <a:gd name="T9" fmla="*/ 585 h 119"/>
                <a:gd name="T10" fmla="*/ 45 w 99"/>
                <a:gd name="T11" fmla="*/ 751 h 119"/>
                <a:gd name="T12" fmla="*/ 8 w 99"/>
                <a:gd name="T13" fmla="*/ 815 h 119"/>
                <a:gd name="T14" fmla="*/ 13 w 99"/>
                <a:gd name="T15" fmla="*/ 842 h 119"/>
                <a:gd name="T16" fmla="*/ 38 w 99"/>
                <a:gd name="T17" fmla="*/ 836 h 119"/>
                <a:gd name="T18" fmla="*/ 75 w 99"/>
                <a:gd name="T19" fmla="*/ 772 h 119"/>
                <a:gd name="T20" fmla="*/ 183 w 99"/>
                <a:gd name="T21" fmla="*/ 620 h 119"/>
                <a:gd name="T22" fmla="*/ 308 w 99"/>
                <a:gd name="T23" fmla="*/ 564 h 119"/>
                <a:gd name="T24" fmla="*/ 476 w 99"/>
                <a:gd name="T25" fmla="*/ 470 h 119"/>
                <a:gd name="T26" fmla="*/ 539 w 99"/>
                <a:gd name="T27" fmla="*/ 235 h 119"/>
                <a:gd name="T28" fmla="*/ 609 w 99"/>
                <a:gd name="T29" fmla="*/ 43 h 119"/>
                <a:gd name="T30" fmla="*/ 614 w 99"/>
                <a:gd name="T31" fmla="*/ 13 h 119"/>
                <a:gd name="T32" fmla="*/ 589 w 99"/>
                <a:gd name="T33" fmla="*/ 8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119">
                  <a:moveTo>
                    <a:pt x="94" y="1"/>
                  </a:moveTo>
                  <a:cubicBezTo>
                    <a:pt x="81" y="9"/>
                    <a:pt x="81" y="21"/>
                    <a:pt x="80" y="33"/>
                  </a:cubicBezTo>
                  <a:cubicBezTo>
                    <a:pt x="80" y="44"/>
                    <a:pt x="80" y="54"/>
                    <a:pt x="72" y="61"/>
                  </a:cubicBezTo>
                  <a:cubicBezTo>
                    <a:pt x="65" y="68"/>
                    <a:pt x="56" y="71"/>
                    <a:pt x="47" y="73"/>
                  </a:cubicBezTo>
                  <a:cubicBezTo>
                    <a:pt x="40" y="75"/>
                    <a:pt x="33" y="77"/>
                    <a:pt x="26" y="82"/>
                  </a:cubicBezTo>
                  <a:cubicBezTo>
                    <a:pt x="17" y="87"/>
                    <a:pt x="12" y="96"/>
                    <a:pt x="7" y="105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15"/>
                    <a:pt x="1" y="117"/>
                    <a:pt x="2" y="118"/>
                  </a:cubicBezTo>
                  <a:cubicBezTo>
                    <a:pt x="3" y="119"/>
                    <a:pt x="5" y="119"/>
                    <a:pt x="6" y="11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7" y="100"/>
                    <a:pt x="22" y="92"/>
                    <a:pt x="29" y="87"/>
                  </a:cubicBezTo>
                  <a:cubicBezTo>
                    <a:pt x="35" y="83"/>
                    <a:pt x="42" y="81"/>
                    <a:pt x="49" y="79"/>
                  </a:cubicBezTo>
                  <a:cubicBezTo>
                    <a:pt x="58" y="76"/>
                    <a:pt x="68" y="74"/>
                    <a:pt x="76" y="66"/>
                  </a:cubicBezTo>
                  <a:cubicBezTo>
                    <a:pt x="86" y="56"/>
                    <a:pt x="86" y="44"/>
                    <a:pt x="86" y="33"/>
                  </a:cubicBezTo>
                  <a:cubicBezTo>
                    <a:pt x="87" y="22"/>
                    <a:pt x="87" y="12"/>
                    <a:pt x="97" y="6"/>
                  </a:cubicBezTo>
                  <a:cubicBezTo>
                    <a:pt x="98" y="5"/>
                    <a:pt x="99" y="4"/>
                    <a:pt x="98" y="2"/>
                  </a:cubicBezTo>
                  <a:cubicBezTo>
                    <a:pt x="97" y="1"/>
                    <a:pt x="95" y="0"/>
                    <a:pt x="94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2" name="Freeform 669"/>
            <p:cNvSpPr>
              <a:spLocks/>
            </p:cNvSpPr>
            <p:nvPr/>
          </p:nvSpPr>
          <p:spPr bwMode="auto">
            <a:xfrm>
              <a:off x="4366" y="727"/>
              <a:ext cx="160" cy="384"/>
            </a:xfrm>
            <a:custGeom>
              <a:avLst/>
              <a:gdLst>
                <a:gd name="T0" fmla="*/ 38 w 64"/>
                <a:gd name="T1" fmla="*/ 13 h 144"/>
                <a:gd name="T2" fmla="*/ 208 w 64"/>
                <a:gd name="T3" fmla="*/ 299 h 144"/>
                <a:gd name="T4" fmla="*/ 350 w 64"/>
                <a:gd name="T5" fmla="*/ 461 h 144"/>
                <a:gd name="T6" fmla="*/ 338 w 64"/>
                <a:gd name="T7" fmla="*/ 611 h 144"/>
                <a:gd name="T8" fmla="*/ 325 w 64"/>
                <a:gd name="T9" fmla="*/ 739 h 144"/>
                <a:gd name="T10" fmla="*/ 363 w 64"/>
                <a:gd name="T11" fmla="*/ 1003 h 144"/>
                <a:gd name="T12" fmla="*/ 383 w 64"/>
                <a:gd name="T13" fmla="*/ 1016 h 144"/>
                <a:gd name="T14" fmla="*/ 395 w 64"/>
                <a:gd name="T15" fmla="*/ 989 h 144"/>
                <a:gd name="T16" fmla="*/ 363 w 64"/>
                <a:gd name="T17" fmla="*/ 739 h 144"/>
                <a:gd name="T18" fmla="*/ 375 w 64"/>
                <a:gd name="T19" fmla="*/ 619 h 144"/>
                <a:gd name="T20" fmla="*/ 388 w 64"/>
                <a:gd name="T21" fmla="*/ 456 h 144"/>
                <a:gd name="T22" fmla="*/ 225 w 64"/>
                <a:gd name="T23" fmla="*/ 269 h 144"/>
                <a:gd name="T24" fmla="*/ 70 w 64"/>
                <a:gd name="T25" fmla="*/ 29 h 144"/>
                <a:gd name="T26" fmla="*/ 58 w 64"/>
                <a:gd name="T27" fmla="*/ 0 h 144"/>
                <a:gd name="T28" fmla="*/ 38 w 64"/>
                <a:gd name="T29" fmla="*/ 13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" h="144">
                  <a:moveTo>
                    <a:pt x="6" y="2"/>
                  </a:moveTo>
                  <a:cubicBezTo>
                    <a:pt x="0" y="18"/>
                    <a:pt x="18" y="31"/>
                    <a:pt x="33" y="42"/>
                  </a:cubicBezTo>
                  <a:cubicBezTo>
                    <a:pt x="43" y="50"/>
                    <a:pt x="54" y="58"/>
                    <a:pt x="56" y="65"/>
                  </a:cubicBezTo>
                  <a:cubicBezTo>
                    <a:pt x="57" y="70"/>
                    <a:pt x="56" y="79"/>
                    <a:pt x="54" y="86"/>
                  </a:cubicBezTo>
                  <a:cubicBezTo>
                    <a:pt x="53" y="93"/>
                    <a:pt x="52" y="99"/>
                    <a:pt x="52" y="104"/>
                  </a:cubicBezTo>
                  <a:cubicBezTo>
                    <a:pt x="53" y="117"/>
                    <a:pt x="54" y="129"/>
                    <a:pt x="58" y="141"/>
                  </a:cubicBezTo>
                  <a:cubicBezTo>
                    <a:pt x="58" y="143"/>
                    <a:pt x="60" y="144"/>
                    <a:pt x="61" y="143"/>
                  </a:cubicBezTo>
                  <a:cubicBezTo>
                    <a:pt x="63" y="143"/>
                    <a:pt x="64" y="141"/>
                    <a:pt x="63" y="139"/>
                  </a:cubicBezTo>
                  <a:cubicBezTo>
                    <a:pt x="60" y="128"/>
                    <a:pt x="59" y="116"/>
                    <a:pt x="58" y="104"/>
                  </a:cubicBezTo>
                  <a:cubicBezTo>
                    <a:pt x="58" y="99"/>
                    <a:pt x="59" y="93"/>
                    <a:pt x="60" y="87"/>
                  </a:cubicBezTo>
                  <a:cubicBezTo>
                    <a:pt x="62" y="79"/>
                    <a:pt x="63" y="70"/>
                    <a:pt x="62" y="64"/>
                  </a:cubicBezTo>
                  <a:cubicBezTo>
                    <a:pt x="59" y="54"/>
                    <a:pt x="48" y="46"/>
                    <a:pt x="36" y="38"/>
                  </a:cubicBezTo>
                  <a:cubicBezTo>
                    <a:pt x="22" y="27"/>
                    <a:pt x="7" y="16"/>
                    <a:pt x="11" y="4"/>
                  </a:cubicBezTo>
                  <a:cubicBezTo>
                    <a:pt x="12" y="2"/>
                    <a:pt x="11" y="1"/>
                    <a:pt x="9" y="0"/>
                  </a:cubicBezTo>
                  <a:cubicBezTo>
                    <a:pt x="8" y="0"/>
                    <a:pt x="6" y="1"/>
                    <a:pt x="6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3" name="Freeform 670"/>
            <p:cNvSpPr>
              <a:spLocks/>
            </p:cNvSpPr>
            <p:nvPr/>
          </p:nvSpPr>
          <p:spPr bwMode="auto">
            <a:xfrm>
              <a:off x="4131" y="785"/>
              <a:ext cx="107" cy="363"/>
            </a:xfrm>
            <a:custGeom>
              <a:avLst/>
              <a:gdLst>
                <a:gd name="T0" fmla="*/ 30 w 43"/>
                <a:gd name="T1" fmla="*/ 8 h 136"/>
                <a:gd name="T2" fmla="*/ 12 w 43"/>
                <a:gd name="T3" fmla="*/ 29 h 136"/>
                <a:gd name="T4" fmla="*/ 17 w 43"/>
                <a:gd name="T5" fmla="*/ 542 h 136"/>
                <a:gd name="T6" fmla="*/ 12 w 43"/>
                <a:gd name="T7" fmla="*/ 585 h 136"/>
                <a:gd name="T8" fmla="*/ 149 w 43"/>
                <a:gd name="T9" fmla="*/ 883 h 136"/>
                <a:gd name="T10" fmla="*/ 236 w 43"/>
                <a:gd name="T11" fmla="*/ 961 h 136"/>
                <a:gd name="T12" fmla="*/ 261 w 43"/>
                <a:gd name="T13" fmla="*/ 961 h 136"/>
                <a:gd name="T14" fmla="*/ 261 w 43"/>
                <a:gd name="T15" fmla="*/ 934 h 136"/>
                <a:gd name="T16" fmla="*/ 167 w 43"/>
                <a:gd name="T17" fmla="*/ 849 h 136"/>
                <a:gd name="T18" fmla="*/ 50 w 43"/>
                <a:gd name="T19" fmla="*/ 593 h 136"/>
                <a:gd name="T20" fmla="*/ 55 w 43"/>
                <a:gd name="T21" fmla="*/ 550 h 136"/>
                <a:gd name="T22" fmla="*/ 50 w 43"/>
                <a:gd name="T23" fmla="*/ 21 h 136"/>
                <a:gd name="T24" fmla="*/ 30 w 43"/>
                <a:gd name="T25" fmla="*/ 8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136">
                  <a:moveTo>
                    <a:pt x="5" y="1"/>
                  </a:moveTo>
                  <a:cubicBezTo>
                    <a:pt x="3" y="1"/>
                    <a:pt x="2" y="3"/>
                    <a:pt x="2" y="4"/>
                  </a:cubicBezTo>
                  <a:cubicBezTo>
                    <a:pt x="7" y="27"/>
                    <a:pt x="5" y="53"/>
                    <a:pt x="3" y="76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108"/>
                    <a:pt x="11" y="115"/>
                    <a:pt x="24" y="124"/>
                  </a:cubicBezTo>
                  <a:cubicBezTo>
                    <a:pt x="28" y="127"/>
                    <a:pt x="33" y="131"/>
                    <a:pt x="38" y="135"/>
                  </a:cubicBezTo>
                  <a:cubicBezTo>
                    <a:pt x="39" y="136"/>
                    <a:pt x="41" y="136"/>
                    <a:pt x="42" y="135"/>
                  </a:cubicBezTo>
                  <a:cubicBezTo>
                    <a:pt x="43" y="134"/>
                    <a:pt x="43" y="132"/>
                    <a:pt x="42" y="131"/>
                  </a:cubicBezTo>
                  <a:cubicBezTo>
                    <a:pt x="37" y="126"/>
                    <a:pt x="32" y="122"/>
                    <a:pt x="27" y="119"/>
                  </a:cubicBezTo>
                  <a:cubicBezTo>
                    <a:pt x="15" y="111"/>
                    <a:pt x="7" y="105"/>
                    <a:pt x="8" y="8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53"/>
                    <a:pt x="13" y="26"/>
                    <a:pt x="8" y="3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4" name="Freeform 671"/>
            <p:cNvSpPr>
              <a:spLocks/>
            </p:cNvSpPr>
            <p:nvPr/>
          </p:nvSpPr>
          <p:spPr bwMode="auto">
            <a:xfrm>
              <a:off x="4308" y="865"/>
              <a:ext cx="58" cy="248"/>
            </a:xfrm>
            <a:custGeom>
              <a:avLst/>
              <a:gdLst>
                <a:gd name="T0" fmla="*/ 13 w 23"/>
                <a:gd name="T1" fmla="*/ 0 h 93"/>
                <a:gd name="T2" fmla="*/ 8 w 23"/>
                <a:gd name="T3" fmla="*/ 29 h 93"/>
                <a:gd name="T4" fmla="*/ 33 w 23"/>
                <a:gd name="T5" fmla="*/ 115 h 93"/>
                <a:gd name="T6" fmla="*/ 108 w 23"/>
                <a:gd name="T7" fmla="*/ 397 h 93"/>
                <a:gd name="T8" fmla="*/ 101 w 23"/>
                <a:gd name="T9" fmla="*/ 499 h 93"/>
                <a:gd name="T10" fmla="*/ 108 w 23"/>
                <a:gd name="T11" fmla="*/ 648 h 93"/>
                <a:gd name="T12" fmla="*/ 126 w 23"/>
                <a:gd name="T13" fmla="*/ 661 h 93"/>
                <a:gd name="T14" fmla="*/ 139 w 23"/>
                <a:gd name="T15" fmla="*/ 632 h 93"/>
                <a:gd name="T16" fmla="*/ 139 w 23"/>
                <a:gd name="T17" fmla="*/ 504 h 93"/>
                <a:gd name="T18" fmla="*/ 146 w 23"/>
                <a:gd name="T19" fmla="*/ 392 h 93"/>
                <a:gd name="T20" fmla="*/ 71 w 23"/>
                <a:gd name="T21" fmla="*/ 99 h 93"/>
                <a:gd name="T22" fmla="*/ 38 w 23"/>
                <a:gd name="T23" fmla="*/ 13 h 93"/>
                <a:gd name="T24" fmla="*/ 13 w 23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93">
                  <a:moveTo>
                    <a:pt x="2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0" y="30"/>
                    <a:pt x="15" y="43"/>
                    <a:pt x="17" y="56"/>
                  </a:cubicBezTo>
                  <a:cubicBezTo>
                    <a:pt x="17" y="60"/>
                    <a:pt x="17" y="65"/>
                    <a:pt x="16" y="70"/>
                  </a:cubicBezTo>
                  <a:cubicBezTo>
                    <a:pt x="15" y="77"/>
                    <a:pt x="14" y="84"/>
                    <a:pt x="17" y="91"/>
                  </a:cubicBezTo>
                  <a:cubicBezTo>
                    <a:pt x="17" y="92"/>
                    <a:pt x="19" y="93"/>
                    <a:pt x="20" y="93"/>
                  </a:cubicBezTo>
                  <a:cubicBezTo>
                    <a:pt x="22" y="92"/>
                    <a:pt x="23" y="90"/>
                    <a:pt x="22" y="89"/>
                  </a:cubicBezTo>
                  <a:cubicBezTo>
                    <a:pt x="21" y="83"/>
                    <a:pt x="21" y="77"/>
                    <a:pt x="22" y="71"/>
                  </a:cubicBezTo>
                  <a:cubicBezTo>
                    <a:pt x="23" y="66"/>
                    <a:pt x="23" y="60"/>
                    <a:pt x="23" y="55"/>
                  </a:cubicBezTo>
                  <a:cubicBezTo>
                    <a:pt x="21" y="42"/>
                    <a:pt x="16" y="28"/>
                    <a:pt x="11" y="1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5" name="Freeform 672"/>
            <p:cNvSpPr>
              <a:spLocks/>
            </p:cNvSpPr>
            <p:nvPr/>
          </p:nvSpPr>
          <p:spPr bwMode="auto">
            <a:xfrm>
              <a:off x="4601" y="780"/>
              <a:ext cx="115" cy="320"/>
            </a:xfrm>
            <a:custGeom>
              <a:avLst/>
              <a:gdLst>
                <a:gd name="T0" fmla="*/ 250 w 46"/>
                <a:gd name="T1" fmla="*/ 13 h 120"/>
                <a:gd name="T2" fmla="*/ 150 w 46"/>
                <a:gd name="T3" fmla="*/ 248 h 120"/>
                <a:gd name="T4" fmla="*/ 95 w 46"/>
                <a:gd name="T5" fmla="*/ 384 h 120"/>
                <a:gd name="T6" fmla="*/ 45 w 46"/>
                <a:gd name="T7" fmla="*/ 619 h 120"/>
                <a:gd name="T8" fmla="*/ 8 w 46"/>
                <a:gd name="T9" fmla="*/ 819 h 120"/>
                <a:gd name="T10" fmla="*/ 20 w 46"/>
                <a:gd name="T11" fmla="*/ 845 h 120"/>
                <a:gd name="T12" fmla="*/ 45 w 46"/>
                <a:gd name="T13" fmla="*/ 840 h 120"/>
                <a:gd name="T14" fmla="*/ 83 w 46"/>
                <a:gd name="T15" fmla="*/ 619 h 120"/>
                <a:gd name="T16" fmla="*/ 125 w 46"/>
                <a:gd name="T17" fmla="*/ 405 h 120"/>
                <a:gd name="T18" fmla="*/ 188 w 46"/>
                <a:gd name="T19" fmla="*/ 264 h 120"/>
                <a:gd name="T20" fmla="*/ 283 w 46"/>
                <a:gd name="T21" fmla="*/ 29 h 120"/>
                <a:gd name="T22" fmla="*/ 275 w 46"/>
                <a:gd name="T23" fmla="*/ 0 h 120"/>
                <a:gd name="T24" fmla="*/ 250 w 46"/>
                <a:gd name="T25" fmla="*/ 1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120">
                  <a:moveTo>
                    <a:pt x="40" y="2"/>
                  </a:moveTo>
                  <a:cubicBezTo>
                    <a:pt x="35" y="13"/>
                    <a:pt x="30" y="24"/>
                    <a:pt x="24" y="35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0" y="65"/>
                    <a:pt x="8" y="76"/>
                    <a:pt x="7" y="87"/>
                  </a:cubicBezTo>
                  <a:cubicBezTo>
                    <a:pt x="6" y="97"/>
                    <a:pt x="5" y="107"/>
                    <a:pt x="1" y="115"/>
                  </a:cubicBezTo>
                  <a:cubicBezTo>
                    <a:pt x="0" y="117"/>
                    <a:pt x="1" y="118"/>
                    <a:pt x="3" y="119"/>
                  </a:cubicBezTo>
                  <a:cubicBezTo>
                    <a:pt x="4" y="120"/>
                    <a:pt x="6" y="119"/>
                    <a:pt x="7" y="118"/>
                  </a:cubicBezTo>
                  <a:cubicBezTo>
                    <a:pt x="11" y="108"/>
                    <a:pt x="12" y="98"/>
                    <a:pt x="13" y="87"/>
                  </a:cubicBezTo>
                  <a:cubicBezTo>
                    <a:pt x="14" y="77"/>
                    <a:pt x="16" y="66"/>
                    <a:pt x="20" y="5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5" y="27"/>
                    <a:pt x="41" y="16"/>
                    <a:pt x="45" y="4"/>
                  </a:cubicBezTo>
                  <a:cubicBezTo>
                    <a:pt x="46" y="3"/>
                    <a:pt x="45" y="1"/>
                    <a:pt x="44" y="0"/>
                  </a:cubicBezTo>
                  <a:cubicBezTo>
                    <a:pt x="42" y="0"/>
                    <a:pt x="40" y="0"/>
                    <a:pt x="40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6" name="Freeform 673"/>
            <p:cNvSpPr>
              <a:spLocks/>
            </p:cNvSpPr>
            <p:nvPr/>
          </p:nvSpPr>
          <p:spPr bwMode="auto">
            <a:xfrm>
              <a:off x="4861" y="967"/>
              <a:ext cx="230" cy="205"/>
            </a:xfrm>
            <a:custGeom>
              <a:avLst/>
              <a:gdLst>
                <a:gd name="T0" fmla="*/ 563 w 92"/>
                <a:gd name="T1" fmla="*/ 8 h 77"/>
                <a:gd name="T2" fmla="*/ 538 w 92"/>
                <a:gd name="T3" fmla="*/ 13 h 77"/>
                <a:gd name="T4" fmla="*/ 508 w 92"/>
                <a:gd name="T5" fmla="*/ 128 h 77"/>
                <a:gd name="T6" fmla="*/ 495 w 92"/>
                <a:gd name="T7" fmla="*/ 200 h 77"/>
                <a:gd name="T8" fmla="*/ 320 w 92"/>
                <a:gd name="T9" fmla="*/ 354 h 77"/>
                <a:gd name="T10" fmla="*/ 195 w 92"/>
                <a:gd name="T11" fmla="*/ 418 h 77"/>
                <a:gd name="T12" fmla="*/ 8 w 92"/>
                <a:gd name="T13" fmla="*/ 503 h 77"/>
                <a:gd name="T14" fmla="*/ 0 w 92"/>
                <a:gd name="T15" fmla="*/ 511 h 77"/>
                <a:gd name="T16" fmla="*/ 38 w 92"/>
                <a:gd name="T17" fmla="*/ 546 h 77"/>
                <a:gd name="T18" fmla="*/ 213 w 92"/>
                <a:gd name="T19" fmla="*/ 461 h 77"/>
                <a:gd name="T20" fmla="*/ 333 w 92"/>
                <a:gd name="T21" fmla="*/ 397 h 77"/>
                <a:gd name="T22" fmla="*/ 525 w 92"/>
                <a:gd name="T23" fmla="*/ 213 h 77"/>
                <a:gd name="T24" fmla="*/ 545 w 92"/>
                <a:gd name="T25" fmla="*/ 136 h 77"/>
                <a:gd name="T26" fmla="*/ 570 w 92"/>
                <a:gd name="T27" fmla="*/ 35 h 77"/>
                <a:gd name="T28" fmla="*/ 563 w 9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77">
                  <a:moveTo>
                    <a:pt x="90" y="1"/>
                  </a:moveTo>
                  <a:cubicBezTo>
                    <a:pt x="89" y="0"/>
                    <a:pt x="87" y="1"/>
                    <a:pt x="86" y="2"/>
                  </a:cubicBezTo>
                  <a:cubicBezTo>
                    <a:pt x="83" y="7"/>
                    <a:pt x="82" y="12"/>
                    <a:pt x="81" y="18"/>
                  </a:cubicBezTo>
                  <a:cubicBezTo>
                    <a:pt x="81" y="21"/>
                    <a:pt x="80" y="25"/>
                    <a:pt x="79" y="28"/>
                  </a:cubicBezTo>
                  <a:cubicBezTo>
                    <a:pt x="73" y="42"/>
                    <a:pt x="65" y="45"/>
                    <a:pt x="51" y="50"/>
                  </a:cubicBezTo>
                  <a:cubicBezTo>
                    <a:pt x="44" y="53"/>
                    <a:pt x="38" y="56"/>
                    <a:pt x="31" y="59"/>
                  </a:cubicBezTo>
                  <a:cubicBezTo>
                    <a:pt x="21" y="64"/>
                    <a:pt x="11" y="70"/>
                    <a:pt x="1" y="71"/>
                  </a:cubicBezTo>
                  <a:cubicBezTo>
                    <a:pt x="1" y="72"/>
                    <a:pt x="1" y="72"/>
                    <a:pt x="0" y="72"/>
                  </a:cubicBezTo>
                  <a:cubicBezTo>
                    <a:pt x="2" y="73"/>
                    <a:pt x="4" y="75"/>
                    <a:pt x="6" y="77"/>
                  </a:cubicBezTo>
                  <a:cubicBezTo>
                    <a:pt x="15" y="74"/>
                    <a:pt x="24" y="69"/>
                    <a:pt x="34" y="65"/>
                  </a:cubicBezTo>
                  <a:cubicBezTo>
                    <a:pt x="40" y="61"/>
                    <a:pt x="47" y="58"/>
                    <a:pt x="53" y="56"/>
                  </a:cubicBezTo>
                  <a:cubicBezTo>
                    <a:pt x="66" y="51"/>
                    <a:pt x="77" y="47"/>
                    <a:pt x="84" y="30"/>
                  </a:cubicBezTo>
                  <a:cubicBezTo>
                    <a:pt x="86" y="26"/>
                    <a:pt x="87" y="22"/>
                    <a:pt x="87" y="19"/>
                  </a:cubicBezTo>
                  <a:cubicBezTo>
                    <a:pt x="88" y="14"/>
                    <a:pt x="89" y="9"/>
                    <a:pt x="91" y="5"/>
                  </a:cubicBezTo>
                  <a:cubicBezTo>
                    <a:pt x="92" y="4"/>
                    <a:pt x="92" y="2"/>
                    <a:pt x="90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7" name="Freeform 674"/>
            <p:cNvSpPr>
              <a:spLocks/>
            </p:cNvSpPr>
            <p:nvPr/>
          </p:nvSpPr>
          <p:spPr bwMode="auto">
            <a:xfrm>
              <a:off x="4768" y="1215"/>
              <a:ext cx="300" cy="106"/>
            </a:xfrm>
            <a:custGeom>
              <a:avLst/>
              <a:gdLst>
                <a:gd name="T0" fmla="*/ 325 w 120"/>
                <a:gd name="T1" fmla="*/ 90 h 40"/>
                <a:gd name="T2" fmla="*/ 270 w 120"/>
                <a:gd name="T3" fmla="*/ 119 h 40"/>
                <a:gd name="T4" fmla="*/ 38 w 120"/>
                <a:gd name="T5" fmla="*/ 148 h 40"/>
                <a:gd name="T6" fmla="*/ 13 w 120"/>
                <a:gd name="T7" fmla="*/ 140 h 40"/>
                <a:gd name="T8" fmla="*/ 8 w 120"/>
                <a:gd name="T9" fmla="*/ 175 h 40"/>
                <a:gd name="T10" fmla="*/ 288 w 120"/>
                <a:gd name="T11" fmla="*/ 162 h 40"/>
                <a:gd name="T12" fmla="*/ 338 w 120"/>
                <a:gd name="T13" fmla="*/ 133 h 40"/>
                <a:gd name="T14" fmla="*/ 725 w 120"/>
                <a:gd name="T15" fmla="*/ 72 h 40"/>
                <a:gd name="T16" fmla="*/ 750 w 120"/>
                <a:gd name="T17" fmla="*/ 50 h 40"/>
                <a:gd name="T18" fmla="*/ 733 w 120"/>
                <a:gd name="T19" fmla="*/ 29 h 40"/>
                <a:gd name="T20" fmla="*/ 325 w 120"/>
                <a:gd name="T21" fmla="*/ 9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0">
                  <a:moveTo>
                    <a:pt x="52" y="13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27" y="25"/>
                    <a:pt x="14" y="31"/>
                    <a:pt x="6" y="21"/>
                  </a:cubicBezTo>
                  <a:cubicBezTo>
                    <a:pt x="5" y="20"/>
                    <a:pt x="3" y="19"/>
                    <a:pt x="2" y="20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3" y="40"/>
                    <a:pt x="32" y="30"/>
                    <a:pt x="46" y="23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78" y="9"/>
                    <a:pt x="96" y="6"/>
                    <a:pt x="116" y="10"/>
                  </a:cubicBezTo>
                  <a:cubicBezTo>
                    <a:pt x="118" y="10"/>
                    <a:pt x="120" y="9"/>
                    <a:pt x="120" y="7"/>
                  </a:cubicBezTo>
                  <a:cubicBezTo>
                    <a:pt x="120" y="6"/>
                    <a:pt x="119" y="4"/>
                    <a:pt x="117" y="4"/>
                  </a:cubicBezTo>
                  <a:cubicBezTo>
                    <a:pt x="96" y="0"/>
                    <a:pt x="76" y="3"/>
                    <a:pt x="52" y="1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8" name="Freeform 675"/>
            <p:cNvSpPr>
              <a:spLocks/>
            </p:cNvSpPr>
            <p:nvPr/>
          </p:nvSpPr>
          <p:spPr bwMode="auto">
            <a:xfrm>
              <a:off x="4808" y="1559"/>
              <a:ext cx="148" cy="133"/>
            </a:xfrm>
            <a:custGeom>
              <a:avLst/>
              <a:gdLst>
                <a:gd name="T0" fmla="*/ 13 w 59"/>
                <a:gd name="T1" fmla="*/ 0 h 50"/>
                <a:gd name="T2" fmla="*/ 8 w 59"/>
                <a:gd name="T3" fmla="*/ 29 h 50"/>
                <a:gd name="T4" fmla="*/ 113 w 59"/>
                <a:gd name="T5" fmla="*/ 114 h 50"/>
                <a:gd name="T6" fmla="*/ 188 w 59"/>
                <a:gd name="T7" fmla="*/ 149 h 50"/>
                <a:gd name="T8" fmla="*/ 251 w 59"/>
                <a:gd name="T9" fmla="*/ 239 h 50"/>
                <a:gd name="T10" fmla="*/ 339 w 59"/>
                <a:gd name="T11" fmla="*/ 346 h 50"/>
                <a:gd name="T12" fmla="*/ 364 w 59"/>
                <a:gd name="T13" fmla="*/ 346 h 50"/>
                <a:gd name="T14" fmla="*/ 359 w 59"/>
                <a:gd name="T15" fmla="*/ 319 h 50"/>
                <a:gd name="T16" fmla="*/ 283 w 59"/>
                <a:gd name="T17" fmla="*/ 218 h 50"/>
                <a:gd name="T18" fmla="*/ 213 w 59"/>
                <a:gd name="T19" fmla="*/ 120 h 50"/>
                <a:gd name="T20" fmla="*/ 125 w 59"/>
                <a:gd name="T21" fmla="*/ 77 h 50"/>
                <a:gd name="T22" fmla="*/ 38 w 59"/>
                <a:gd name="T23" fmla="*/ 13 h 50"/>
                <a:gd name="T24" fmla="*/ 13 w 59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50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3" y="12"/>
                    <a:pt x="11" y="14"/>
                    <a:pt x="18" y="16"/>
                  </a:cubicBezTo>
                  <a:cubicBezTo>
                    <a:pt x="23" y="18"/>
                    <a:pt x="27" y="19"/>
                    <a:pt x="30" y="21"/>
                  </a:cubicBezTo>
                  <a:cubicBezTo>
                    <a:pt x="34" y="25"/>
                    <a:pt x="37" y="29"/>
                    <a:pt x="40" y="34"/>
                  </a:cubicBezTo>
                  <a:cubicBezTo>
                    <a:pt x="44" y="39"/>
                    <a:pt x="48" y="45"/>
                    <a:pt x="54" y="49"/>
                  </a:cubicBezTo>
                  <a:cubicBezTo>
                    <a:pt x="55" y="50"/>
                    <a:pt x="57" y="50"/>
                    <a:pt x="58" y="49"/>
                  </a:cubicBezTo>
                  <a:cubicBezTo>
                    <a:pt x="59" y="48"/>
                    <a:pt x="59" y="46"/>
                    <a:pt x="57" y="45"/>
                  </a:cubicBezTo>
                  <a:cubicBezTo>
                    <a:pt x="52" y="41"/>
                    <a:pt x="49" y="36"/>
                    <a:pt x="45" y="31"/>
                  </a:cubicBezTo>
                  <a:cubicBezTo>
                    <a:pt x="42" y="26"/>
                    <a:pt x="38" y="21"/>
                    <a:pt x="34" y="17"/>
                  </a:cubicBezTo>
                  <a:cubicBezTo>
                    <a:pt x="30" y="14"/>
                    <a:pt x="25" y="12"/>
                    <a:pt x="20" y="11"/>
                  </a:cubicBezTo>
                  <a:cubicBezTo>
                    <a:pt x="14" y="9"/>
                    <a:pt x="8" y="7"/>
                    <a:pt x="6" y="2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9" name="Freeform 676"/>
            <p:cNvSpPr>
              <a:spLocks/>
            </p:cNvSpPr>
            <p:nvPr/>
          </p:nvSpPr>
          <p:spPr bwMode="auto">
            <a:xfrm>
              <a:off x="4791" y="1820"/>
              <a:ext cx="62" cy="91"/>
            </a:xfrm>
            <a:custGeom>
              <a:avLst/>
              <a:gdLst>
                <a:gd name="T0" fmla="*/ 5 w 25"/>
                <a:gd name="T1" fmla="*/ 21 h 34"/>
                <a:gd name="T2" fmla="*/ 62 w 25"/>
                <a:gd name="T3" fmla="*/ 158 h 34"/>
                <a:gd name="T4" fmla="*/ 112 w 25"/>
                <a:gd name="T5" fmla="*/ 230 h 34"/>
                <a:gd name="T6" fmla="*/ 136 w 25"/>
                <a:gd name="T7" fmla="*/ 244 h 34"/>
                <a:gd name="T8" fmla="*/ 149 w 25"/>
                <a:gd name="T9" fmla="*/ 214 h 34"/>
                <a:gd name="T10" fmla="*/ 92 w 25"/>
                <a:gd name="T11" fmla="*/ 128 h 34"/>
                <a:gd name="T12" fmla="*/ 42 w 25"/>
                <a:gd name="T13" fmla="*/ 21 h 34"/>
                <a:gd name="T14" fmla="*/ 25 w 25"/>
                <a:gd name="T15" fmla="*/ 0 h 34"/>
                <a:gd name="T16" fmla="*/ 5 w 25"/>
                <a:gd name="T17" fmla="*/ 2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4">
                  <a:moveTo>
                    <a:pt x="1" y="3"/>
                  </a:moveTo>
                  <a:cubicBezTo>
                    <a:pt x="0" y="12"/>
                    <a:pt x="6" y="18"/>
                    <a:pt x="10" y="22"/>
                  </a:cubicBezTo>
                  <a:cubicBezTo>
                    <a:pt x="14" y="25"/>
                    <a:pt x="17" y="28"/>
                    <a:pt x="18" y="32"/>
                  </a:cubicBezTo>
                  <a:cubicBezTo>
                    <a:pt x="19" y="34"/>
                    <a:pt x="21" y="34"/>
                    <a:pt x="22" y="34"/>
                  </a:cubicBezTo>
                  <a:cubicBezTo>
                    <a:pt x="24" y="33"/>
                    <a:pt x="25" y="31"/>
                    <a:pt x="24" y="30"/>
                  </a:cubicBezTo>
                  <a:cubicBezTo>
                    <a:pt x="22" y="25"/>
                    <a:pt x="18" y="21"/>
                    <a:pt x="15" y="18"/>
                  </a:cubicBezTo>
                  <a:cubicBezTo>
                    <a:pt x="10" y="13"/>
                    <a:pt x="6" y="10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0" name="Freeform 677"/>
            <p:cNvSpPr>
              <a:spLocks/>
            </p:cNvSpPr>
            <p:nvPr/>
          </p:nvSpPr>
          <p:spPr bwMode="auto">
            <a:xfrm>
              <a:off x="4853" y="1719"/>
              <a:ext cx="183" cy="218"/>
            </a:xfrm>
            <a:custGeom>
              <a:avLst/>
              <a:gdLst>
                <a:gd name="T0" fmla="*/ 20 w 73"/>
                <a:gd name="T1" fmla="*/ 0 h 82"/>
                <a:gd name="T2" fmla="*/ 0 w 73"/>
                <a:gd name="T3" fmla="*/ 21 h 82"/>
                <a:gd name="T4" fmla="*/ 113 w 73"/>
                <a:gd name="T5" fmla="*/ 226 h 82"/>
                <a:gd name="T6" fmla="*/ 183 w 73"/>
                <a:gd name="T7" fmla="*/ 282 h 82"/>
                <a:gd name="T8" fmla="*/ 226 w 73"/>
                <a:gd name="T9" fmla="*/ 375 h 82"/>
                <a:gd name="T10" fmla="*/ 271 w 73"/>
                <a:gd name="T11" fmla="*/ 481 h 82"/>
                <a:gd name="T12" fmla="*/ 376 w 73"/>
                <a:gd name="T13" fmla="*/ 550 h 82"/>
                <a:gd name="T14" fmla="*/ 426 w 73"/>
                <a:gd name="T15" fmla="*/ 580 h 82"/>
                <a:gd name="T16" fmla="*/ 451 w 73"/>
                <a:gd name="T17" fmla="*/ 566 h 82"/>
                <a:gd name="T18" fmla="*/ 446 w 73"/>
                <a:gd name="T19" fmla="*/ 537 h 82"/>
                <a:gd name="T20" fmla="*/ 389 w 73"/>
                <a:gd name="T21" fmla="*/ 508 h 82"/>
                <a:gd name="T22" fmla="*/ 301 w 73"/>
                <a:gd name="T23" fmla="*/ 452 h 82"/>
                <a:gd name="T24" fmla="*/ 263 w 73"/>
                <a:gd name="T25" fmla="*/ 362 h 82"/>
                <a:gd name="T26" fmla="*/ 208 w 73"/>
                <a:gd name="T27" fmla="*/ 255 h 82"/>
                <a:gd name="T28" fmla="*/ 138 w 73"/>
                <a:gd name="T29" fmla="*/ 191 h 82"/>
                <a:gd name="T30" fmla="*/ 38 w 73"/>
                <a:gd name="T31" fmla="*/ 21 h 82"/>
                <a:gd name="T32" fmla="*/ 20 w 73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82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19"/>
                    <a:pt x="10" y="25"/>
                    <a:pt x="18" y="32"/>
                  </a:cubicBezTo>
                  <a:cubicBezTo>
                    <a:pt x="22" y="34"/>
                    <a:pt x="25" y="37"/>
                    <a:pt x="29" y="40"/>
                  </a:cubicBezTo>
                  <a:cubicBezTo>
                    <a:pt x="32" y="43"/>
                    <a:pt x="34" y="48"/>
                    <a:pt x="36" y="53"/>
                  </a:cubicBezTo>
                  <a:cubicBezTo>
                    <a:pt x="38" y="58"/>
                    <a:pt x="40" y="63"/>
                    <a:pt x="43" y="68"/>
                  </a:cubicBezTo>
                  <a:cubicBezTo>
                    <a:pt x="48" y="73"/>
                    <a:pt x="54" y="76"/>
                    <a:pt x="60" y="78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2"/>
                    <a:pt x="72" y="82"/>
                    <a:pt x="72" y="80"/>
                  </a:cubicBezTo>
                  <a:cubicBezTo>
                    <a:pt x="73" y="79"/>
                    <a:pt x="72" y="77"/>
                    <a:pt x="71" y="76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57" y="70"/>
                    <a:pt x="52" y="68"/>
                    <a:pt x="48" y="64"/>
                  </a:cubicBezTo>
                  <a:cubicBezTo>
                    <a:pt x="45" y="60"/>
                    <a:pt x="43" y="56"/>
                    <a:pt x="42" y="51"/>
                  </a:cubicBezTo>
                  <a:cubicBezTo>
                    <a:pt x="40" y="46"/>
                    <a:pt x="37" y="40"/>
                    <a:pt x="33" y="36"/>
                  </a:cubicBezTo>
                  <a:cubicBezTo>
                    <a:pt x="29" y="32"/>
                    <a:pt x="26" y="29"/>
                    <a:pt x="22" y="27"/>
                  </a:cubicBezTo>
                  <a:cubicBezTo>
                    <a:pt x="13" y="21"/>
                    <a:pt x="7" y="16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" name="Freeform 678"/>
            <p:cNvSpPr>
              <a:spLocks/>
            </p:cNvSpPr>
            <p:nvPr/>
          </p:nvSpPr>
          <p:spPr bwMode="auto">
            <a:xfrm>
              <a:off x="5016" y="1740"/>
              <a:ext cx="210" cy="93"/>
            </a:xfrm>
            <a:custGeom>
              <a:avLst/>
              <a:gdLst>
                <a:gd name="T0" fmla="*/ 500 w 84"/>
                <a:gd name="T1" fmla="*/ 197 h 35"/>
                <a:gd name="T2" fmla="*/ 363 w 84"/>
                <a:gd name="T3" fmla="*/ 133 h 35"/>
                <a:gd name="T4" fmla="*/ 275 w 84"/>
                <a:gd name="T5" fmla="*/ 64 h 35"/>
                <a:gd name="T6" fmla="*/ 138 w 84"/>
                <a:gd name="T7" fmla="*/ 35 h 35"/>
                <a:gd name="T8" fmla="*/ 13 w 84"/>
                <a:gd name="T9" fmla="*/ 0 h 35"/>
                <a:gd name="T10" fmla="*/ 13 w 84"/>
                <a:gd name="T11" fmla="*/ 0 h 35"/>
                <a:gd name="T12" fmla="*/ 0 w 84"/>
                <a:gd name="T13" fmla="*/ 43 h 35"/>
                <a:gd name="T14" fmla="*/ 133 w 84"/>
                <a:gd name="T15" fmla="*/ 77 h 35"/>
                <a:gd name="T16" fmla="*/ 263 w 84"/>
                <a:gd name="T17" fmla="*/ 106 h 35"/>
                <a:gd name="T18" fmla="*/ 338 w 84"/>
                <a:gd name="T19" fmla="*/ 162 h 35"/>
                <a:gd name="T20" fmla="*/ 508 w 84"/>
                <a:gd name="T21" fmla="*/ 239 h 35"/>
                <a:gd name="T22" fmla="*/ 520 w 84"/>
                <a:gd name="T23" fmla="*/ 218 h 35"/>
                <a:gd name="T24" fmla="*/ 500 w 84"/>
                <a:gd name="T25" fmla="*/ 19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35">
                  <a:moveTo>
                    <a:pt x="80" y="28"/>
                  </a:moveTo>
                  <a:cubicBezTo>
                    <a:pt x="70" y="29"/>
                    <a:pt x="65" y="24"/>
                    <a:pt x="58" y="19"/>
                  </a:cubicBezTo>
                  <a:cubicBezTo>
                    <a:pt x="54" y="15"/>
                    <a:pt x="50" y="12"/>
                    <a:pt x="44" y="9"/>
                  </a:cubicBezTo>
                  <a:cubicBezTo>
                    <a:pt x="37" y="6"/>
                    <a:pt x="29" y="5"/>
                    <a:pt x="22" y="5"/>
                  </a:cubicBezTo>
                  <a:cubicBezTo>
                    <a:pt x="15" y="4"/>
                    <a:pt x="8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7" y="9"/>
                    <a:pt x="14" y="10"/>
                    <a:pt x="21" y="11"/>
                  </a:cubicBezTo>
                  <a:cubicBezTo>
                    <a:pt x="29" y="11"/>
                    <a:pt x="36" y="12"/>
                    <a:pt x="42" y="15"/>
                  </a:cubicBezTo>
                  <a:cubicBezTo>
                    <a:pt x="47" y="17"/>
                    <a:pt x="50" y="20"/>
                    <a:pt x="54" y="23"/>
                  </a:cubicBezTo>
                  <a:cubicBezTo>
                    <a:pt x="61" y="29"/>
                    <a:pt x="69" y="35"/>
                    <a:pt x="81" y="34"/>
                  </a:cubicBezTo>
                  <a:cubicBezTo>
                    <a:pt x="82" y="34"/>
                    <a:pt x="84" y="32"/>
                    <a:pt x="83" y="31"/>
                  </a:cubicBezTo>
                  <a:cubicBezTo>
                    <a:pt x="83" y="29"/>
                    <a:pt x="82" y="28"/>
                    <a:pt x="80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2" name="Freeform 679"/>
            <p:cNvSpPr>
              <a:spLocks/>
            </p:cNvSpPr>
            <p:nvPr/>
          </p:nvSpPr>
          <p:spPr bwMode="auto">
            <a:xfrm>
              <a:off x="4893" y="1476"/>
              <a:ext cx="270" cy="45"/>
            </a:xfrm>
            <a:custGeom>
              <a:avLst/>
              <a:gdLst>
                <a:gd name="T0" fmla="*/ 0 w 108"/>
                <a:gd name="T1" fmla="*/ 21 h 17"/>
                <a:gd name="T2" fmla="*/ 20 w 108"/>
                <a:gd name="T3" fmla="*/ 42 h 17"/>
                <a:gd name="T4" fmla="*/ 133 w 108"/>
                <a:gd name="T5" fmla="*/ 56 h 17"/>
                <a:gd name="T6" fmla="*/ 308 w 108"/>
                <a:gd name="T7" fmla="*/ 69 h 17"/>
                <a:gd name="T8" fmla="*/ 408 w 108"/>
                <a:gd name="T9" fmla="*/ 64 h 17"/>
                <a:gd name="T10" fmla="*/ 638 w 108"/>
                <a:gd name="T11" fmla="*/ 111 h 17"/>
                <a:gd name="T12" fmla="*/ 663 w 108"/>
                <a:gd name="T13" fmla="*/ 111 h 17"/>
                <a:gd name="T14" fmla="*/ 663 w 108"/>
                <a:gd name="T15" fmla="*/ 85 h 17"/>
                <a:gd name="T16" fmla="*/ 408 w 108"/>
                <a:gd name="T17" fmla="*/ 21 h 17"/>
                <a:gd name="T18" fmla="*/ 308 w 108"/>
                <a:gd name="T19" fmla="*/ 29 h 17"/>
                <a:gd name="T20" fmla="*/ 133 w 108"/>
                <a:gd name="T21" fmla="*/ 13 h 17"/>
                <a:gd name="T22" fmla="*/ 20 w 108"/>
                <a:gd name="T23" fmla="*/ 0 h 17"/>
                <a:gd name="T24" fmla="*/ 0 w 108"/>
                <a:gd name="T25" fmla="*/ 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8" h="17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0" y="9"/>
                    <a:pt x="39" y="10"/>
                    <a:pt x="49" y="10"/>
                  </a:cubicBezTo>
                  <a:cubicBezTo>
                    <a:pt x="54" y="11"/>
                    <a:pt x="60" y="10"/>
                    <a:pt x="65" y="9"/>
                  </a:cubicBezTo>
                  <a:cubicBezTo>
                    <a:pt x="79" y="8"/>
                    <a:pt x="91" y="7"/>
                    <a:pt x="102" y="16"/>
                  </a:cubicBezTo>
                  <a:cubicBezTo>
                    <a:pt x="103" y="17"/>
                    <a:pt x="105" y="17"/>
                    <a:pt x="106" y="16"/>
                  </a:cubicBezTo>
                  <a:cubicBezTo>
                    <a:pt x="108" y="15"/>
                    <a:pt x="107" y="13"/>
                    <a:pt x="106" y="12"/>
                  </a:cubicBezTo>
                  <a:cubicBezTo>
                    <a:pt x="93" y="0"/>
                    <a:pt x="79" y="2"/>
                    <a:pt x="65" y="3"/>
                  </a:cubicBezTo>
                  <a:cubicBezTo>
                    <a:pt x="59" y="4"/>
                    <a:pt x="54" y="5"/>
                    <a:pt x="49" y="4"/>
                  </a:cubicBezTo>
                  <a:cubicBezTo>
                    <a:pt x="40" y="4"/>
                    <a:pt x="30" y="3"/>
                    <a:pt x="21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3" name="Freeform 680"/>
            <p:cNvSpPr>
              <a:spLocks/>
            </p:cNvSpPr>
            <p:nvPr/>
          </p:nvSpPr>
          <p:spPr bwMode="auto">
            <a:xfrm>
              <a:off x="4886" y="1305"/>
              <a:ext cx="305" cy="91"/>
            </a:xfrm>
            <a:custGeom>
              <a:avLst/>
              <a:gdLst>
                <a:gd name="T0" fmla="*/ 363 w 122"/>
                <a:gd name="T1" fmla="*/ 107 h 34"/>
                <a:gd name="T2" fmla="*/ 25 w 122"/>
                <a:gd name="T3" fmla="*/ 187 h 34"/>
                <a:gd name="T4" fmla="*/ 0 w 122"/>
                <a:gd name="T5" fmla="*/ 201 h 34"/>
                <a:gd name="T6" fmla="*/ 20 w 122"/>
                <a:gd name="T7" fmla="*/ 230 h 34"/>
                <a:gd name="T8" fmla="*/ 383 w 122"/>
                <a:gd name="T9" fmla="*/ 145 h 34"/>
                <a:gd name="T10" fmla="*/ 745 w 122"/>
                <a:gd name="T11" fmla="*/ 43 h 34"/>
                <a:gd name="T12" fmla="*/ 763 w 122"/>
                <a:gd name="T13" fmla="*/ 21 h 34"/>
                <a:gd name="T14" fmla="*/ 745 w 122"/>
                <a:gd name="T15" fmla="*/ 0 h 34"/>
                <a:gd name="T16" fmla="*/ 363 w 122"/>
                <a:gd name="T17" fmla="*/ 10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34">
                  <a:moveTo>
                    <a:pt x="58" y="15"/>
                  </a:moveTo>
                  <a:cubicBezTo>
                    <a:pt x="43" y="25"/>
                    <a:pt x="19" y="28"/>
                    <a:pt x="4" y="26"/>
                  </a:cubicBezTo>
                  <a:cubicBezTo>
                    <a:pt x="2" y="26"/>
                    <a:pt x="0" y="27"/>
                    <a:pt x="0" y="28"/>
                  </a:cubicBezTo>
                  <a:cubicBezTo>
                    <a:pt x="0" y="30"/>
                    <a:pt x="1" y="31"/>
                    <a:pt x="3" y="32"/>
                  </a:cubicBezTo>
                  <a:cubicBezTo>
                    <a:pt x="19" y="34"/>
                    <a:pt x="44" y="31"/>
                    <a:pt x="61" y="20"/>
                  </a:cubicBezTo>
                  <a:cubicBezTo>
                    <a:pt x="80" y="8"/>
                    <a:pt x="96" y="6"/>
                    <a:pt x="119" y="6"/>
                  </a:cubicBezTo>
                  <a:cubicBezTo>
                    <a:pt x="121" y="6"/>
                    <a:pt x="122" y="5"/>
                    <a:pt x="122" y="3"/>
                  </a:cubicBezTo>
                  <a:cubicBezTo>
                    <a:pt x="122" y="2"/>
                    <a:pt x="121" y="0"/>
                    <a:pt x="119" y="0"/>
                  </a:cubicBezTo>
                  <a:cubicBezTo>
                    <a:pt x="95" y="0"/>
                    <a:pt x="78" y="2"/>
                    <a:pt x="58" y="1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4" name="Freeform 681"/>
            <p:cNvSpPr>
              <a:spLocks/>
            </p:cNvSpPr>
            <p:nvPr/>
          </p:nvSpPr>
          <p:spPr bwMode="auto">
            <a:xfrm>
              <a:off x="4771" y="1295"/>
              <a:ext cx="227" cy="96"/>
            </a:xfrm>
            <a:custGeom>
              <a:avLst/>
              <a:gdLst>
                <a:gd name="T0" fmla="*/ 536 w 91"/>
                <a:gd name="T1" fmla="*/ 8 h 36"/>
                <a:gd name="T2" fmla="*/ 417 w 91"/>
                <a:gd name="T3" fmla="*/ 21 h 36"/>
                <a:gd name="T4" fmla="*/ 279 w 91"/>
                <a:gd name="T5" fmla="*/ 43 h 36"/>
                <a:gd name="T6" fmla="*/ 192 w 91"/>
                <a:gd name="T7" fmla="*/ 115 h 36"/>
                <a:gd name="T8" fmla="*/ 30 w 91"/>
                <a:gd name="T9" fmla="*/ 184 h 36"/>
                <a:gd name="T10" fmla="*/ 5 w 91"/>
                <a:gd name="T11" fmla="*/ 200 h 36"/>
                <a:gd name="T12" fmla="*/ 17 w 91"/>
                <a:gd name="T13" fmla="*/ 221 h 36"/>
                <a:gd name="T14" fmla="*/ 217 w 91"/>
                <a:gd name="T15" fmla="*/ 141 h 36"/>
                <a:gd name="T16" fmla="*/ 299 w 91"/>
                <a:gd name="T17" fmla="*/ 85 h 36"/>
                <a:gd name="T18" fmla="*/ 412 w 91"/>
                <a:gd name="T19" fmla="*/ 64 h 36"/>
                <a:gd name="T20" fmla="*/ 554 w 91"/>
                <a:gd name="T21" fmla="*/ 43 h 36"/>
                <a:gd name="T22" fmla="*/ 566 w 91"/>
                <a:gd name="T23" fmla="*/ 13 h 36"/>
                <a:gd name="T24" fmla="*/ 536 w 91"/>
                <a:gd name="T25" fmla="*/ 8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36">
                  <a:moveTo>
                    <a:pt x="86" y="1"/>
                  </a:moveTo>
                  <a:cubicBezTo>
                    <a:pt x="81" y="4"/>
                    <a:pt x="74" y="4"/>
                    <a:pt x="67" y="3"/>
                  </a:cubicBezTo>
                  <a:cubicBezTo>
                    <a:pt x="59" y="3"/>
                    <a:pt x="52" y="3"/>
                    <a:pt x="45" y="6"/>
                  </a:cubicBezTo>
                  <a:cubicBezTo>
                    <a:pt x="40" y="8"/>
                    <a:pt x="36" y="12"/>
                    <a:pt x="31" y="16"/>
                  </a:cubicBezTo>
                  <a:cubicBezTo>
                    <a:pt x="22" y="23"/>
                    <a:pt x="14" y="30"/>
                    <a:pt x="5" y="26"/>
                  </a:cubicBezTo>
                  <a:cubicBezTo>
                    <a:pt x="3" y="25"/>
                    <a:pt x="2" y="26"/>
                    <a:pt x="1" y="28"/>
                  </a:cubicBezTo>
                  <a:cubicBezTo>
                    <a:pt x="0" y="29"/>
                    <a:pt x="1" y="31"/>
                    <a:pt x="3" y="31"/>
                  </a:cubicBezTo>
                  <a:cubicBezTo>
                    <a:pt x="15" y="36"/>
                    <a:pt x="25" y="28"/>
                    <a:pt x="35" y="20"/>
                  </a:cubicBezTo>
                  <a:cubicBezTo>
                    <a:pt x="39" y="17"/>
                    <a:pt x="44" y="13"/>
                    <a:pt x="48" y="12"/>
                  </a:cubicBezTo>
                  <a:cubicBezTo>
                    <a:pt x="53" y="9"/>
                    <a:pt x="60" y="9"/>
                    <a:pt x="66" y="9"/>
                  </a:cubicBezTo>
                  <a:cubicBezTo>
                    <a:pt x="74" y="10"/>
                    <a:pt x="82" y="10"/>
                    <a:pt x="89" y="6"/>
                  </a:cubicBezTo>
                  <a:cubicBezTo>
                    <a:pt x="91" y="5"/>
                    <a:pt x="91" y="4"/>
                    <a:pt x="91" y="2"/>
                  </a:cubicBezTo>
                  <a:cubicBezTo>
                    <a:pt x="90" y="1"/>
                    <a:pt x="88" y="0"/>
                    <a:pt x="86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5" name="Freeform 682"/>
            <p:cNvSpPr>
              <a:spLocks/>
            </p:cNvSpPr>
            <p:nvPr/>
          </p:nvSpPr>
          <p:spPr bwMode="auto">
            <a:xfrm>
              <a:off x="4401" y="921"/>
              <a:ext cx="65" cy="243"/>
            </a:xfrm>
            <a:custGeom>
              <a:avLst/>
              <a:gdLst>
                <a:gd name="T0" fmla="*/ 13 w 26"/>
                <a:gd name="T1" fmla="*/ 8 h 91"/>
                <a:gd name="T2" fmla="*/ 8 w 26"/>
                <a:gd name="T3" fmla="*/ 35 h 91"/>
                <a:gd name="T4" fmla="*/ 88 w 26"/>
                <a:gd name="T5" fmla="*/ 371 h 91"/>
                <a:gd name="T6" fmla="*/ 125 w 26"/>
                <a:gd name="T7" fmla="*/ 636 h 91"/>
                <a:gd name="T8" fmla="*/ 150 w 26"/>
                <a:gd name="T9" fmla="*/ 641 h 91"/>
                <a:gd name="T10" fmla="*/ 158 w 26"/>
                <a:gd name="T11" fmla="*/ 614 h 91"/>
                <a:gd name="T12" fmla="*/ 125 w 26"/>
                <a:gd name="T13" fmla="*/ 363 h 91"/>
                <a:gd name="T14" fmla="*/ 38 w 26"/>
                <a:gd name="T15" fmla="*/ 13 h 91"/>
                <a:gd name="T16" fmla="*/ 13 w 26"/>
                <a:gd name="T17" fmla="*/ 8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91">
                  <a:moveTo>
                    <a:pt x="2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13" y="19"/>
                    <a:pt x="13" y="35"/>
                    <a:pt x="14" y="52"/>
                  </a:cubicBezTo>
                  <a:cubicBezTo>
                    <a:pt x="14" y="64"/>
                    <a:pt x="15" y="76"/>
                    <a:pt x="20" y="89"/>
                  </a:cubicBezTo>
                  <a:cubicBezTo>
                    <a:pt x="20" y="90"/>
                    <a:pt x="22" y="91"/>
                    <a:pt x="24" y="90"/>
                  </a:cubicBezTo>
                  <a:cubicBezTo>
                    <a:pt x="25" y="90"/>
                    <a:pt x="26" y="88"/>
                    <a:pt x="25" y="86"/>
                  </a:cubicBezTo>
                  <a:cubicBezTo>
                    <a:pt x="21" y="75"/>
                    <a:pt x="20" y="63"/>
                    <a:pt x="20" y="51"/>
                  </a:cubicBezTo>
                  <a:cubicBezTo>
                    <a:pt x="19" y="34"/>
                    <a:pt x="18" y="17"/>
                    <a:pt x="6" y="2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6" name="Freeform 683"/>
            <p:cNvSpPr>
              <a:spLocks/>
            </p:cNvSpPr>
            <p:nvPr/>
          </p:nvSpPr>
          <p:spPr bwMode="auto">
            <a:xfrm>
              <a:off x="3936" y="999"/>
              <a:ext cx="85" cy="272"/>
            </a:xfrm>
            <a:custGeom>
              <a:avLst/>
              <a:gdLst>
                <a:gd name="T0" fmla="*/ 13 w 34"/>
                <a:gd name="T1" fmla="*/ 8 h 102"/>
                <a:gd name="T2" fmla="*/ 0 w 34"/>
                <a:gd name="T3" fmla="*/ 35 h 102"/>
                <a:gd name="T4" fmla="*/ 83 w 34"/>
                <a:gd name="T5" fmla="*/ 205 h 102"/>
                <a:gd name="T6" fmla="*/ 170 w 34"/>
                <a:gd name="T7" fmla="*/ 392 h 102"/>
                <a:gd name="T8" fmla="*/ 158 w 34"/>
                <a:gd name="T9" fmla="*/ 533 h 102"/>
                <a:gd name="T10" fmla="*/ 158 w 34"/>
                <a:gd name="T11" fmla="*/ 717 h 102"/>
                <a:gd name="T12" fmla="*/ 183 w 34"/>
                <a:gd name="T13" fmla="*/ 712 h 102"/>
                <a:gd name="T14" fmla="*/ 183 w 34"/>
                <a:gd name="T15" fmla="*/ 683 h 102"/>
                <a:gd name="T16" fmla="*/ 188 w 34"/>
                <a:gd name="T17" fmla="*/ 541 h 102"/>
                <a:gd name="T18" fmla="*/ 208 w 34"/>
                <a:gd name="T19" fmla="*/ 384 h 102"/>
                <a:gd name="T20" fmla="*/ 113 w 34"/>
                <a:gd name="T21" fmla="*/ 184 h 102"/>
                <a:gd name="T22" fmla="*/ 38 w 34"/>
                <a:gd name="T23" fmla="*/ 21 h 102"/>
                <a:gd name="T24" fmla="*/ 13 w 34"/>
                <a:gd name="T25" fmla="*/ 8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102">
                  <a:moveTo>
                    <a:pt x="2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3" y="13"/>
                    <a:pt x="8" y="21"/>
                    <a:pt x="13" y="29"/>
                  </a:cubicBezTo>
                  <a:cubicBezTo>
                    <a:pt x="19" y="38"/>
                    <a:pt x="25" y="46"/>
                    <a:pt x="27" y="55"/>
                  </a:cubicBezTo>
                  <a:cubicBezTo>
                    <a:pt x="28" y="60"/>
                    <a:pt x="26" y="68"/>
                    <a:pt x="25" y="75"/>
                  </a:cubicBezTo>
                  <a:cubicBezTo>
                    <a:pt x="22" y="86"/>
                    <a:pt x="20" y="96"/>
                    <a:pt x="25" y="101"/>
                  </a:cubicBezTo>
                  <a:cubicBezTo>
                    <a:pt x="26" y="102"/>
                    <a:pt x="28" y="102"/>
                    <a:pt x="29" y="100"/>
                  </a:cubicBezTo>
                  <a:cubicBezTo>
                    <a:pt x="31" y="99"/>
                    <a:pt x="30" y="97"/>
                    <a:pt x="29" y="96"/>
                  </a:cubicBezTo>
                  <a:cubicBezTo>
                    <a:pt x="27" y="94"/>
                    <a:pt x="29" y="84"/>
                    <a:pt x="30" y="76"/>
                  </a:cubicBezTo>
                  <a:cubicBezTo>
                    <a:pt x="32" y="68"/>
                    <a:pt x="34" y="60"/>
                    <a:pt x="33" y="54"/>
                  </a:cubicBezTo>
                  <a:cubicBezTo>
                    <a:pt x="30" y="43"/>
                    <a:pt x="24" y="34"/>
                    <a:pt x="18" y="26"/>
                  </a:cubicBezTo>
                  <a:cubicBezTo>
                    <a:pt x="13" y="18"/>
                    <a:pt x="9" y="11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7" name="Freeform 684"/>
            <p:cNvSpPr>
              <a:spLocks/>
            </p:cNvSpPr>
            <p:nvPr/>
          </p:nvSpPr>
          <p:spPr bwMode="auto">
            <a:xfrm>
              <a:off x="4046" y="1009"/>
              <a:ext cx="107" cy="251"/>
            </a:xfrm>
            <a:custGeom>
              <a:avLst/>
              <a:gdLst>
                <a:gd name="T0" fmla="*/ 5 w 43"/>
                <a:gd name="T1" fmla="*/ 8 h 94"/>
                <a:gd name="T2" fmla="*/ 5 w 43"/>
                <a:gd name="T3" fmla="*/ 35 h 94"/>
                <a:gd name="T4" fmla="*/ 100 w 43"/>
                <a:gd name="T5" fmla="*/ 320 h 94"/>
                <a:gd name="T6" fmla="*/ 112 w 43"/>
                <a:gd name="T7" fmla="*/ 393 h 94"/>
                <a:gd name="T8" fmla="*/ 229 w 43"/>
                <a:gd name="T9" fmla="*/ 662 h 94"/>
                <a:gd name="T10" fmla="*/ 254 w 43"/>
                <a:gd name="T11" fmla="*/ 657 h 94"/>
                <a:gd name="T12" fmla="*/ 254 w 43"/>
                <a:gd name="T13" fmla="*/ 628 h 94"/>
                <a:gd name="T14" fmla="*/ 149 w 43"/>
                <a:gd name="T15" fmla="*/ 385 h 94"/>
                <a:gd name="T16" fmla="*/ 137 w 43"/>
                <a:gd name="T17" fmla="*/ 312 h 94"/>
                <a:gd name="T18" fmla="*/ 37 w 43"/>
                <a:gd name="T19" fmla="*/ 13 h 94"/>
                <a:gd name="T20" fmla="*/ 5 w 43"/>
                <a:gd name="T21" fmla="*/ 8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94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1" y="20"/>
                    <a:pt x="13" y="31"/>
                    <a:pt x="16" y="4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20" y="68"/>
                    <a:pt x="27" y="85"/>
                    <a:pt x="37" y="93"/>
                  </a:cubicBezTo>
                  <a:cubicBezTo>
                    <a:pt x="39" y="94"/>
                    <a:pt x="40" y="94"/>
                    <a:pt x="41" y="92"/>
                  </a:cubicBezTo>
                  <a:cubicBezTo>
                    <a:pt x="43" y="91"/>
                    <a:pt x="42" y="89"/>
                    <a:pt x="41" y="88"/>
                  </a:cubicBezTo>
                  <a:cubicBezTo>
                    <a:pt x="32" y="81"/>
                    <a:pt x="26" y="65"/>
                    <a:pt x="24" y="5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9" y="29"/>
                    <a:pt x="17" y="18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8" name="Freeform 685"/>
            <p:cNvSpPr>
              <a:spLocks/>
            </p:cNvSpPr>
            <p:nvPr/>
          </p:nvSpPr>
          <p:spPr bwMode="auto">
            <a:xfrm>
              <a:off x="3838" y="964"/>
              <a:ext cx="125" cy="285"/>
            </a:xfrm>
            <a:custGeom>
              <a:avLst/>
              <a:gdLst>
                <a:gd name="T0" fmla="*/ 13 w 50"/>
                <a:gd name="T1" fmla="*/ 8 h 107"/>
                <a:gd name="T2" fmla="*/ 8 w 50"/>
                <a:gd name="T3" fmla="*/ 35 h 107"/>
                <a:gd name="T4" fmla="*/ 70 w 50"/>
                <a:gd name="T5" fmla="*/ 264 h 107"/>
                <a:gd name="T6" fmla="*/ 108 w 50"/>
                <a:gd name="T7" fmla="*/ 439 h 107"/>
                <a:gd name="T8" fmla="*/ 208 w 50"/>
                <a:gd name="T9" fmla="*/ 623 h 107"/>
                <a:gd name="T10" fmla="*/ 275 w 50"/>
                <a:gd name="T11" fmla="*/ 746 h 107"/>
                <a:gd name="T12" fmla="*/ 300 w 50"/>
                <a:gd name="T13" fmla="*/ 751 h 107"/>
                <a:gd name="T14" fmla="*/ 308 w 50"/>
                <a:gd name="T15" fmla="*/ 724 h 107"/>
                <a:gd name="T16" fmla="*/ 233 w 50"/>
                <a:gd name="T17" fmla="*/ 602 h 107"/>
                <a:gd name="T18" fmla="*/ 138 w 50"/>
                <a:gd name="T19" fmla="*/ 426 h 107"/>
                <a:gd name="T20" fmla="*/ 108 w 50"/>
                <a:gd name="T21" fmla="*/ 256 h 107"/>
                <a:gd name="T22" fmla="*/ 38 w 50"/>
                <a:gd name="T23" fmla="*/ 13 h 107"/>
                <a:gd name="T24" fmla="*/ 13 w 50"/>
                <a:gd name="T25" fmla="*/ 8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0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8" y="13"/>
                    <a:pt x="10" y="26"/>
                    <a:pt x="11" y="37"/>
                  </a:cubicBezTo>
                  <a:cubicBezTo>
                    <a:pt x="13" y="46"/>
                    <a:pt x="14" y="54"/>
                    <a:pt x="17" y="62"/>
                  </a:cubicBezTo>
                  <a:cubicBezTo>
                    <a:pt x="21" y="72"/>
                    <a:pt x="27" y="80"/>
                    <a:pt x="33" y="88"/>
                  </a:cubicBezTo>
                  <a:cubicBezTo>
                    <a:pt x="36" y="93"/>
                    <a:pt x="40" y="99"/>
                    <a:pt x="44" y="105"/>
                  </a:cubicBezTo>
                  <a:cubicBezTo>
                    <a:pt x="45" y="106"/>
                    <a:pt x="46" y="107"/>
                    <a:pt x="48" y="106"/>
                  </a:cubicBezTo>
                  <a:cubicBezTo>
                    <a:pt x="49" y="105"/>
                    <a:pt x="50" y="104"/>
                    <a:pt x="49" y="102"/>
                  </a:cubicBezTo>
                  <a:cubicBezTo>
                    <a:pt x="45" y="96"/>
                    <a:pt x="41" y="90"/>
                    <a:pt x="37" y="85"/>
                  </a:cubicBezTo>
                  <a:cubicBezTo>
                    <a:pt x="32" y="77"/>
                    <a:pt x="26" y="69"/>
                    <a:pt x="22" y="60"/>
                  </a:cubicBezTo>
                  <a:cubicBezTo>
                    <a:pt x="20" y="53"/>
                    <a:pt x="19" y="45"/>
                    <a:pt x="17" y="36"/>
                  </a:cubicBezTo>
                  <a:cubicBezTo>
                    <a:pt x="15" y="24"/>
                    <a:pt x="13" y="11"/>
                    <a:pt x="6" y="2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9" name="Freeform 686"/>
            <p:cNvSpPr>
              <a:spLocks/>
            </p:cNvSpPr>
            <p:nvPr/>
          </p:nvSpPr>
          <p:spPr bwMode="auto">
            <a:xfrm>
              <a:off x="4226" y="940"/>
              <a:ext cx="95" cy="251"/>
            </a:xfrm>
            <a:custGeom>
              <a:avLst/>
              <a:gdLst>
                <a:gd name="T0" fmla="*/ 25 w 38"/>
                <a:gd name="T1" fmla="*/ 13 h 94"/>
                <a:gd name="T2" fmla="*/ 88 w 38"/>
                <a:gd name="T3" fmla="*/ 278 h 94"/>
                <a:gd name="T4" fmla="*/ 113 w 38"/>
                <a:gd name="T5" fmla="*/ 328 h 94"/>
                <a:gd name="T6" fmla="*/ 170 w 38"/>
                <a:gd name="T7" fmla="*/ 641 h 94"/>
                <a:gd name="T8" fmla="*/ 183 w 38"/>
                <a:gd name="T9" fmla="*/ 670 h 94"/>
                <a:gd name="T10" fmla="*/ 208 w 38"/>
                <a:gd name="T11" fmla="*/ 657 h 94"/>
                <a:gd name="T12" fmla="*/ 145 w 38"/>
                <a:gd name="T13" fmla="*/ 307 h 94"/>
                <a:gd name="T14" fmla="*/ 125 w 38"/>
                <a:gd name="T15" fmla="*/ 256 h 94"/>
                <a:gd name="T16" fmla="*/ 63 w 38"/>
                <a:gd name="T17" fmla="*/ 29 h 94"/>
                <a:gd name="T18" fmla="*/ 50 w 38"/>
                <a:gd name="T19" fmla="*/ 0 h 94"/>
                <a:gd name="T20" fmla="*/ 25 w 38"/>
                <a:gd name="T21" fmla="*/ 13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94">
                  <a:moveTo>
                    <a:pt x="4" y="2"/>
                  </a:moveTo>
                  <a:cubicBezTo>
                    <a:pt x="0" y="13"/>
                    <a:pt x="8" y="28"/>
                    <a:pt x="14" y="3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60"/>
                    <a:pt x="32" y="77"/>
                    <a:pt x="27" y="90"/>
                  </a:cubicBezTo>
                  <a:cubicBezTo>
                    <a:pt x="26" y="92"/>
                    <a:pt x="27" y="93"/>
                    <a:pt x="29" y="94"/>
                  </a:cubicBezTo>
                  <a:cubicBezTo>
                    <a:pt x="30" y="94"/>
                    <a:pt x="32" y="94"/>
                    <a:pt x="33" y="92"/>
                  </a:cubicBezTo>
                  <a:cubicBezTo>
                    <a:pt x="38" y="77"/>
                    <a:pt x="31" y="59"/>
                    <a:pt x="23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4" y="26"/>
                    <a:pt x="7" y="12"/>
                    <a:pt x="10" y="4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7" y="0"/>
                    <a:pt x="5" y="0"/>
                    <a:pt x="4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0" name="Freeform 687"/>
            <p:cNvSpPr>
              <a:spLocks/>
            </p:cNvSpPr>
            <p:nvPr/>
          </p:nvSpPr>
          <p:spPr bwMode="auto">
            <a:xfrm>
              <a:off x="4586" y="927"/>
              <a:ext cx="157" cy="269"/>
            </a:xfrm>
            <a:custGeom>
              <a:avLst/>
              <a:gdLst>
                <a:gd name="T0" fmla="*/ 366 w 63"/>
                <a:gd name="T1" fmla="*/ 0 h 101"/>
                <a:gd name="T2" fmla="*/ 349 w 63"/>
                <a:gd name="T3" fmla="*/ 21 h 101"/>
                <a:gd name="T4" fmla="*/ 192 w 63"/>
                <a:gd name="T5" fmla="*/ 376 h 101"/>
                <a:gd name="T6" fmla="*/ 0 w 63"/>
                <a:gd name="T7" fmla="*/ 682 h 101"/>
                <a:gd name="T8" fmla="*/ 12 w 63"/>
                <a:gd name="T9" fmla="*/ 708 h 101"/>
                <a:gd name="T10" fmla="*/ 37 w 63"/>
                <a:gd name="T11" fmla="*/ 703 h 101"/>
                <a:gd name="T12" fmla="*/ 217 w 63"/>
                <a:gd name="T13" fmla="*/ 405 h 101"/>
                <a:gd name="T14" fmla="*/ 386 w 63"/>
                <a:gd name="T15" fmla="*/ 21 h 101"/>
                <a:gd name="T16" fmla="*/ 366 w 6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01">
                  <a:moveTo>
                    <a:pt x="59" y="0"/>
                  </a:moveTo>
                  <a:cubicBezTo>
                    <a:pt x="57" y="0"/>
                    <a:pt x="56" y="1"/>
                    <a:pt x="56" y="3"/>
                  </a:cubicBezTo>
                  <a:cubicBezTo>
                    <a:pt x="57" y="21"/>
                    <a:pt x="43" y="41"/>
                    <a:pt x="31" y="53"/>
                  </a:cubicBezTo>
                  <a:cubicBezTo>
                    <a:pt x="15" y="67"/>
                    <a:pt x="8" y="77"/>
                    <a:pt x="0" y="96"/>
                  </a:cubicBezTo>
                  <a:cubicBezTo>
                    <a:pt x="0" y="98"/>
                    <a:pt x="1" y="100"/>
                    <a:pt x="2" y="100"/>
                  </a:cubicBezTo>
                  <a:cubicBezTo>
                    <a:pt x="4" y="101"/>
                    <a:pt x="5" y="100"/>
                    <a:pt x="6" y="99"/>
                  </a:cubicBezTo>
                  <a:cubicBezTo>
                    <a:pt x="13" y="80"/>
                    <a:pt x="20" y="71"/>
                    <a:pt x="35" y="57"/>
                  </a:cubicBezTo>
                  <a:cubicBezTo>
                    <a:pt x="49" y="44"/>
                    <a:pt x="63" y="23"/>
                    <a:pt x="62" y="3"/>
                  </a:cubicBezTo>
                  <a:cubicBezTo>
                    <a:pt x="62" y="1"/>
                    <a:pt x="61" y="0"/>
                    <a:pt x="5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" name="Freeform 688"/>
            <p:cNvSpPr>
              <a:spLocks/>
            </p:cNvSpPr>
            <p:nvPr/>
          </p:nvSpPr>
          <p:spPr bwMode="auto">
            <a:xfrm>
              <a:off x="4686" y="1041"/>
              <a:ext cx="217" cy="208"/>
            </a:xfrm>
            <a:custGeom>
              <a:avLst/>
              <a:gdLst>
                <a:gd name="T0" fmla="*/ 504 w 87"/>
                <a:gd name="T1" fmla="*/ 13 h 78"/>
                <a:gd name="T2" fmla="*/ 254 w 87"/>
                <a:gd name="T3" fmla="*/ 227 h 78"/>
                <a:gd name="T4" fmla="*/ 0 w 87"/>
                <a:gd name="T5" fmla="*/ 520 h 78"/>
                <a:gd name="T6" fmla="*/ 12 w 87"/>
                <a:gd name="T7" fmla="*/ 547 h 78"/>
                <a:gd name="T8" fmla="*/ 37 w 87"/>
                <a:gd name="T9" fmla="*/ 541 h 78"/>
                <a:gd name="T10" fmla="*/ 267 w 87"/>
                <a:gd name="T11" fmla="*/ 264 h 78"/>
                <a:gd name="T12" fmla="*/ 536 w 87"/>
                <a:gd name="T13" fmla="*/ 35 h 78"/>
                <a:gd name="T14" fmla="*/ 529 w 87"/>
                <a:gd name="T15" fmla="*/ 8 h 78"/>
                <a:gd name="T16" fmla="*/ 504 w 87"/>
                <a:gd name="T17" fmla="*/ 13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78">
                  <a:moveTo>
                    <a:pt x="81" y="2"/>
                  </a:moveTo>
                  <a:cubicBezTo>
                    <a:pt x="69" y="19"/>
                    <a:pt x="60" y="24"/>
                    <a:pt x="41" y="32"/>
                  </a:cubicBezTo>
                  <a:cubicBezTo>
                    <a:pt x="24" y="38"/>
                    <a:pt x="8" y="55"/>
                    <a:pt x="0" y="73"/>
                  </a:cubicBezTo>
                  <a:cubicBezTo>
                    <a:pt x="0" y="75"/>
                    <a:pt x="1" y="77"/>
                    <a:pt x="2" y="77"/>
                  </a:cubicBezTo>
                  <a:cubicBezTo>
                    <a:pt x="4" y="78"/>
                    <a:pt x="5" y="77"/>
                    <a:pt x="6" y="76"/>
                  </a:cubicBezTo>
                  <a:cubicBezTo>
                    <a:pt x="13" y="59"/>
                    <a:pt x="28" y="43"/>
                    <a:pt x="43" y="37"/>
                  </a:cubicBezTo>
                  <a:cubicBezTo>
                    <a:pt x="63" y="29"/>
                    <a:pt x="73" y="24"/>
                    <a:pt x="86" y="5"/>
                  </a:cubicBezTo>
                  <a:cubicBezTo>
                    <a:pt x="87" y="4"/>
                    <a:pt x="86" y="2"/>
                    <a:pt x="85" y="1"/>
                  </a:cubicBezTo>
                  <a:cubicBezTo>
                    <a:pt x="84" y="0"/>
                    <a:pt x="82" y="1"/>
                    <a:pt x="8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" name="Freeform 689"/>
            <p:cNvSpPr>
              <a:spLocks/>
            </p:cNvSpPr>
            <p:nvPr/>
          </p:nvSpPr>
          <p:spPr bwMode="auto">
            <a:xfrm>
              <a:off x="4458" y="2119"/>
              <a:ext cx="100" cy="288"/>
            </a:xfrm>
            <a:custGeom>
              <a:avLst/>
              <a:gdLst>
                <a:gd name="T0" fmla="*/ 20 w 40"/>
                <a:gd name="T1" fmla="*/ 8 h 108"/>
                <a:gd name="T2" fmla="*/ 8 w 40"/>
                <a:gd name="T3" fmla="*/ 29 h 108"/>
                <a:gd name="T4" fmla="*/ 88 w 40"/>
                <a:gd name="T5" fmla="*/ 157 h 108"/>
                <a:gd name="T6" fmla="*/ 170 w 40"/>
                <a:gd name="T7" fmla="*/ 269 h 108"/>
                <a:gd name="T8" fmla="*/ 175 w 40"/>
                <a:gd name="T9" fmla="*/ 461 h 108"/>
                <a:gd name="T10" fmla="*/ 213 w 40"/>
                <a:gd name="T11" fmla="*/ 760 h 108"/>
                <a:gd name="T12" fmla="*/ 245 w 40"/>
                <a:gd name="T13" fmla="*/ 760 h 108"/>
                <a:gd name="T14" fmla="*/ 245 w 40"/>
                <a:gd name="T15" fmla="*/ 733 h 108"/>
                <a:gd name="T16" fmla="*/ 213 w 40"/>
                <a:gd name="T17" fmla="*/ 461 h 108"/>
                <a:gd name="T18" fmla="*/ 208 w 40"/>
                <a:gd name="T19" fmla="*/ 264 h 108"/>
                <a:gd name="T20" fmla="*/ 113 w 40"/>
                <a:gd name="T21" fmla="*/ 120 h 108"/>
                <a:gd name="T22" fmla="*/ 38 w 40"/>
                <a:gd name="T23" fmla="*/ 21 h 108"/>
                <a:gd name="T24" fmla="*/ 20 w 40"/>
                <a:gd name="T25" fmla="*/ 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08">
                  <a:moveTo>
                    <a:pt x="3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3" y="12"/>
                    <a:pt x="8" y="17"/>
                    <a:pt x="14" y="22"/>
                  </a:cubicBezTo>
                  <a:cubicBezTo>
                    <a:pt x="20" y="27"/>
                    <a:pt x="25" y="31"/>
                    <a:pt x="27" y="38"/>
                  </a:cubicBezTo>
                  <a:cubicBezTo>
                    <a:pt x="29" y="46"/>
                    <a:pt x="28" y="55"/>
                    <a:pt x="28" y="65"/>
                  </a:cubicBezTo>
                  <a:cubicBezTo>
                    <a:pt x="27" y="80"/>
                    <a:pt x="26" y="95"/>
                    <a:pt x="34" y="107"/>
                  </a:cubicBezTo>
                  <a:cubicBezTo>
                    <a:pt x="35" y="108"/>
                    <a:pt x="37" y="108"/>
                    <a:pt x="39" y="107"/>
                  </a:cubicBezTo>
                  <a:cubicBezTo>
                    <a:pt x="40" y="106"/>
                    <a:pt x="40" y="105"/>
                    <a:pt x="39" y="103"/>
                  </a:cubicBezTo>
                  <a:cubicBezTo>
                    <a:pt x="32" y="93"/>
                    <a:pt x="33" y="79"/>
                    <a:pt x="34" y="65"/>
                  </a:cubicBezTo>
                  <a:cubicBezTo>
                    <a:pt x="34" y="56"/>
                    <a:pt x="35" y="46"/>
                    <a:pt x="33" y="37"/>
                  </a:cubicBezTo>
                  <a:cubicBezTo>
                    <a:pt x="30" y="28"/>
                    <a:pt x="24" y="22"/>
                    <a:pt x="18" y="17"/>
                  </a:cubicBezTo>
                  <a:cubicBezTo>
                    <a:pt x="13" y="13"/>
                    <a:pt x="8" y="9"/>
                    <a:pt x="6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3" name="Freeform 690"/>
            <p:cNvSpPr>
              <a:spLocks/>
            </p:cNvSpPr>
            <p:nvPr/>
          </p:nvSpPr>
          <p:spPr bwMode="auto">
            <a:xfrm>
              <a:off x="4403" y="2180"/>
              <a:ext cx="50" cy="256"/>
            </a:xfrm>
            <a:custGeom>
              <a:avLst/>
              <a:gdLst>
                <a:gd name="T0" fmla="*/ 25 w 20"/>
                <a:gd name="T1" fmla="*/ 0 h 96"/>
                <a:gd name="T2" fmla="*/ 8 w 20"/>
                <a:gd name="T3" fmla="*/ 29 h 96"/>
                <a:gd name="T4" fmla="*/ 13 w 20"/>
                <a:gd name="T5" fmla="*/ 264 h 96"/>
                <a:gd name="T6" fmla="*/ 88 w 20"/>
                <a:gd name="T7" fmla="*/ 669 h 96"/>
                <a:gd name="T8" fmla="*/ 113 w 20"/>
                <a:gd name="T9" fmla="*/ 675 h 96"/>
                <a:gd name="T10" fmla="*/ 120 w 20"/>
                <a:gd name="T11" fmla="*/ 648 h 96"/>
                <a:gd name="T12" fmla="*/ 50 w 20"/>
                <a:gd name="T13" fmla="*/ 264 h 96"/>
                <a:gd name="T14" fmla="*/ 45 w 20"/>
                <a:gd name="T15" fmla="*/ 21 h 96"/>
                <a:gd name="T16" fmla="*/ 25 w 20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96">
                  <a:moveTo>
                    <a:pt x="4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3" y="15"/>
                    <a:pt x="3" y="26"/>
                    <a:pt x="2" y="37"/>
                  </a:cubicBezTo>
                  <a:cubicBezTo>
                    <a:pt x="1" y="56"/>
                    <a:pt x="0" y="75"/>
                    <a:pt x="14" y="94"/>
                  </a:cubicBezTo>
                  <a:cubicBezTo>
                    <a:pt x="15" y="96"/>
                    <a:pt x="17" y="96"/>
                    <a:pt x="18" y="95"/>
                  </a:cubicBezTo>
                  <a:cubicBezTo>
                    <a:pt x="19" y="94"/>
                    <a:pt x="20" y="92"/>
                    <a:pt x="19" y="91"/>
                  </a:cubicBezTo>
                  <a:cubicBezTo>
                    <a:pt x="6" y="73"/>
                    <a:pt x="7" y="56"/>
                    <a:pt x="8" y="37"/>
                  </a:cubicBezTo>
                  <a:cubicBezTo>
                    <a:pt x="9" y="26"/>
                    <a:pt x="9" y="15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4" name="Freeform 691"/>
            <p:cNvSpPr>
              <a:spLocks/>
            </p:cNvSpPr>
            <p:nvPr/>
          </p:nvSpPr>
          <p:spPr bwMode="auto">
            <a:xfrm>
              <a:off x="4223" y="2244"/>
              <a:ext cx="33" cy="213"/>
            </a:xfrm>
            <a:custGeom>
              <a:avLst/>
              <a:gdLst>
                <a:gd name="T0" fmla="*/ 58 w 13"/>
                <a:gd name="T1" fmla="*/ 269 h 80"/>
                <a:gd name="T2" fmla="*/ 51 w 13"/>
                <a:gd name="T3" fmla="*/ 0 h 80"/>
                <a:gd name="T4" fmla="*/ 13 w 13"/>
                <a:gd name="T5" fmla="*/ 8 h 80"/>
                <a:gd name="T6" fmla="*/ 20 w 13"/>
                <a:gd name="T7" fmla="*/ 269 h 80"/>
                <a:gd name="T8" fmla="*/ 46 w 13"/>
                <a:gd name="T9" fmla="*/ 554 h 80"/>
                <a:gd name="T10" fmla="*/ 71 w 13"/>
                <a:gd name="T11" fmla="*/ 559 h 80"/>
                <a:gd name="T12" fmla="*/ 76 w 13"/>
                <a:gd name="T13" fmla="*/ 533 h 80"/>
                <a:gd name="T14" fmla="*/ 58 w 13"/>
                <a:gd name="T15" fmla="*/ 269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80">
                  <a:moveTo>
                    <a:pt x="9" y="38"/>
                  </a:moveTo>
                  <a:cubicBezTo>
                    <a:pt x="11" y="26"/>
                    <a:pt x="12" y="13"/>
                    <a:pt x="8" y="0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6" y="13"/>
                    <a:pt x="5" y="25"/>
                    <a:pt x="3" y="38"/>
                  </a:cubicBezTo>
                  <a:cubicBezTo>
                    <a:pt x="2" y="51"/>
                    <a:pt x="0" y="65"/>
                    <a:pt x="7" y="78"/>
                  </a:cubicBezTo>
                  <a:cubicBezTo>
                    <a:pt x="8" y="80"/>
                    <a:pt x="9" y="80"/>
                    <a:pt x="11" y="79"/>
                  </a:cubicBezTo>
                  <a:cubicBezTo>
                    <a:pt x="12" y="79"/>
                    <a:pt x="13" y="77"/>
                    <a:pt x="12" y="75"/>
                  </a:cubicBezTo>
                  <a:cubicBezTo>
                    <a:pt x="7" y="64"/>
                    <a:pt x="8" y="51"/>
                    <a:pt x="9" y="3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5" name="Freeform 692"/>
            <p:cNvSpPr>
              <a:spLocks/>
            </p:cNvSpPr>
            <p:nvPr/>
          </p:nvSpPr>
          <p:spPr bwMode="auto">
            <a:xfrm>
              <a:off x="4138" y="2252"/>
              <a:ext cx="28" cy="85"/>
            </a:xfrm>
            <a:custGeom>
              <a:avLst/>
              <a:gdLst>
                <a:gd name="T0" fmla="*/ 38 w 11"/>
                <a:gd name="T1" fmla="*/ 0 h 32"/>
                <a:gd name="T2" fmla="*/ 8 w 11"/>
                <a:gd name="T3" fmla="*/ 0 h 32"/>
                <a:gd name="T4" fmla="*/ 8 w 11"/>
                <a:gd name="T5" fmla="*/ 21 h 32"/>
                <a:gd name="T6" fmla="*/ 13 w 11"/>
                <a:gd name="T7" fmla="*/ 197 h 32"/>
                <a:gd name="T8" fmla="*/ 25 w 11"/>
                <a:gd name="T9" fmla="*/ 218 h 32"/>
                <a:gd name="T10" fmla="*/ 51 w 11"/>
                <a:gd name="T11" fmla="*/ 205 h 32"/>
                <a:gd name="T12" fmla="*/ 38 w 11"/>
                <a:gd name="T13" fmla="*/ 0 h 32"/>
                <a:gd name="T14" fmla="*/ 38 w 1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32"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5" y="10"/>
                    <a:pt x="4" y="20"/>
                    <a:pt x="2" y="28"/>
                  </a:cubicBezTo>
                  <a:cubicBezTo>
                    <a:pt x="2" y="29"/>
                    <a:pt x="3" y="31"/>
                    <a:pt x="4" y="31"/>
                  </a:cubicBezTo>
                  <a:cubicBezTo>
                    <a:pt x="6" y="32"/>
                    <a:pt x="7" y="31"/>
                    <a:pt x="8" y="29"/>
                  </a:cubicBezTo>
                  <a:cubicBezTo>
                    <a:pt x="10" y="20"/>
                    <a:pt x="11" y="9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6" name="Freeform 693"/>
            <p:cNvSpPr>
              <a:spLocks/>
            </p:cNvSpPr>
            <p:nvPr/>
          </p:nvSpPr>
          <p:spPr bwMode="auto">
            <a:xfrm>
              <a:off x="4641" y="2033"/>
              <a:ext cx="165" cy="267"/>
            </a:xfrm>
            <a:custGeom>
              <a:avLst/>
              <a:gdLst>
                <a:gd name="T0" fmla="*/ 8 w 66"/>
                <a:gd name="T1" fmla="*/ 13 h 100"/>
                <a:gd name="T2" fmla="*/ 13 w 66"/>
                <a:gd name="T3" fmla="*/ 43 h 100"/>
                <a:gd name="T4" fmla="*/ 175 w 66"/>
                <a:gd name="T5" fmla="*/ 286 h 100"/>
                <a:gd name="T6" fmla="*/ 183 w 66"/>
                <a:gd name="T7" fmla="*/ 307 h 100"/>
                <a:gd name="T8" fmla="*/ 375 w 66"/>
                <a:gd name="T9" fmla="*/ 705 h 100"/>
                <a:gd name="T10" fmla="*/ 400 w 66"/>
                <a:gd name="T11" fmla="*/ 713 h 100"/>
                <a:gd name="T12" fmla="*/ 408 w 66"/>
                <a:gd name="T13" fmla="*/ 678 h 100"/>
                <a:gd name="T14" fmla="*/ 220 w 66"/>
                <a:gd name="T15" fmla="*/ 291 h 100"/>
                <a:gd name="T16" fmla="*/ 213 w 66"/>
                <a:gd name="T17" fmla="*/ 270 h 100"/>
                <a:gd name="T18" fmla="*/ 33 w 66"/>
                <a:gd name="T19" fmla="*/ 8 h 100"/>
                <a:gd name="T20" fmla="*/ 8 w 66"/>
                <a:gd name="T21" fmla="*/ 13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00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20" y="16"/>
                    <a:pt x="22" y="21"/>
                    <a:pt x="28" y="4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5" y="61"/>
                    <a:pt x="48" y="81"/>
                    <a:pt x="60" y="99"/>
                  </a:cubicBezTo>
                  <a:cubicBezTo>
                    <a:pt x="61" y="100"/>
                    <a:pt x="63" y="100"/>
                    <a:pt x="64" y="100"/>
                  </a:cubicBezTo>
                  <a:cubicBezTo>
                    <a:pt x="66" y="99"/>
                    <a:pt x="66" y="97"/>
                    <a:pt x="65" y="95"/>
                  </a:cubicBezTo>
                  <a:cubicBezTo>
                    <a:pt x="53" y="78"/>
                    <a:pt x="41" y="59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7" y="19"/>
                    <a:pt x="25" y="1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7" name="Freeform 694"/>
            <p:cNvSpPr>
              <a:spLocks/>
            </p:cNvSpPr>
            <p:nvPr/>
          </p:nvSpPr>
          <p:spPr bwMode="auto">
            <a:xfrm>
              <a:off x="4566" y="2124"/>
              <a:ext cx="130" cy="301"/>
            </a:xfrm>
            <a:custGeom>
              <a:avLst/>
              <a:gdLst>
                <a:gd name="T0" fmla="*/ 8 w 52"/>
                <a:gd name="T1" fmla="*/ 8 h 113"/>
                <a:gd name="T2" fmla="*/ 8 w 52"/>
                <a:gd name="T3" fmla="*/ 35 h 113"/>
                <a:gd name="T4" fmla="*/ 50 w 52"/>
                <a:gd name="T5" fmla="*/ 72 h 113"/>
                <a:gd name="T6" fmla="*/ 163 w 52"/>
                <a:gd name="T7" fmla="*/ 178 h 113"/>
                <a:gd name="T8" fmla="*/ 183 w 52"/>
                <a:gd name="T9" fmla="*/ 354 h 113"/>
                <a:gd name="T10" fmla="*/ 175 w 52"/>
                <a:gd name="T11" fmla="*/ 448 h 113"/>
                <a:gd name="T12" fmla="*/ 233 w 52"/>
                <a:gd name="T13" fmla="*/ 645 h 113"/>
                <a:gd name="T14" fmla="*/ 288 w 52"/>
                <a:gd name="T15" fmla="*/ 780 h 113"/>
                <a:gd name="T16" fmla="*/ 308 w 52"/>
                <a:gd name="T17" fmla="*/ 802 h 113"/>
                <a:gd name="T18" fmla="*/ 320 w 52"/>
                <a:gd name="T19" fmla="*/ 772 h 113"/>
                <a:gd name="T20" fmla="*/ 270 w 52"/>
                <a:gd name="T21" fmla="*/ 623 h 113"/>
                <a:gd name="T22" fmla="*/ 213 w 52"/>
                <a:gd name="T23" fmla="*/ 448 h 113"/>
                <a:gd name="T24" fmla="*/ 220 w 52"/>
                <a:gd name="T25" fmla="*/ 362 h 113"/>
                <a:gd name="T26" fmla="*/ 195 w 52"/>
                <a:gd name="T27" fmla="*/ 157 h 113"/>
                <a:gd name="T28" fmla="*/ 70 w 52"/>
                <a:gd name="T29" fmla="*/ 35 h 113"/>
                <a:gd name="T30" fmla="*/ 33 w 52"/>
                <a:gd name="T31" fmla="*/ 8 h 113"/>
                <a:gd name="T32" fmla="*/ 8 w 52"/>
                <a:gd name="T33" fmla="*/ 8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13">
                  <a:moveTo>
                    <a:pt x="1" y="1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5" y="14"/>
                    <a:pt x="22" y="20"/>
                    <a:pt x="26" y="25"/>
                  </a:cubicBezTo>
                  <a:cubicBezTo>
                    <a:pt x="31" y="33"/>
                    <a:pt x="30" y="41"/>
                    <a:pt x="29" y="50"/>
                  </a:cubicBezTo>
                  <a:cubicBezTo>
                    <a:pt x="29" y="54"/>
                    <a:pt x="28" y="59"/>
                    <a:pt x="28" y="63"/>
                  </a:cubicBezTo>
                  <a:cubicBezTo>
                    <a:pt x="28" y="74"/>
                    <a:pt x="33" y="83"/>
                    <a:pt x="37" y="91"/>
                  </a:cubicBezTo>
                  <a:cubicBezTo>
                    <a:pt x="41" y="97"/>
                    <a:pt x="44" y="103"/>
                    <a:pt x="46" y="110"/>
                  </a:cubicBezTo>
                  <a:cubicBezTo>
                    <a:pt x="46" y="112"/>
                    <a:pt x="47" y="113"/>
                    <a:pt x="49" y="113"/>
                  </a:cubicBezTo>
                  <a:cubicBezTo>
                    <a:pt x="51" y="112"/>
                    <a:pt x="52" y="111"/>
                    <a:pt x="51" y="109"/>
                  </a:cubicBezTo>
                  <a:cubicBezTo>
                    <a:pt x="50" y="101"/>
                    <a:pt x="46" y="94"/>
                    <a:pt x="43" y="88"/>
                  </a:cubicBezTo>
                  <a:cubicBezTo>
                    <a:pt x="38" y="80"/>
                    <a:pt x="34" y="73"/>
                    <a:pt x="34" y="63"/>
                  </a:cubicBezTo>
                  <a:cubicBezTo>
                    <a:pt x="34" y="59"/>
                    <a:pt x="34" y="55"/>
                    <a:pt x="35" y="51"/>
                  </a:cubicBezTo>
                  <a:cubicBezTo>
                    <a:pt x="36" y="41"/>
                    <a:pt x="38" y="32"/>
                    <a:pt x="31" y="22"/>
                  </a:cubicBezTo>
                  <a:cubicBezTo>
                    <a:pt x="26" y="15"/>
                    <a:pt x="18" y="10"/>
                    <a:pt x="1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8" name="Freeform 695"/>
            <p:cNvSpPr>
              <a:spLocks/>
            </p:cNvSpPr>
            <p:nvPr/>
          </p:nvSpPr>
          <p:spPr bwMode="auto">
            <a:xfrm>
              <a:off x="4296" y="2137"/>
              <a:ext cx="67" cy="238"/>
            </a:xfrm>
            <a:custGeom>
              <a:avLst/>
              <a:gdLst>
                <a:gd name="T0" fmla="*/ 92 w 27"/>
                <a:gd name="T1" fmla="*/ 8 h 89"/>
                <a:gd name="T2" fmla="*/ 87 w 27"/>
                <a:gd name="T3" fmla="*/ 35 h 89"/>
                <a:gd name="T4" fmla="*/ 62 w 27"/>
                <a:gd name="T5" fmla="*/ 251 h 89"/>
                <a:gd name="T6" fmla="*/ 25 w 27"/>
                <a:gd name="T7" fmla="*/ 350 h 89"/>
                <a:gd name="T8" fmla="*/ 12 w 27"/>
                <a:gd name="T9" fmla="*/ 479 h 89"/>
                <a:gd name="T10" fmla="*/ 0 w 27"/>
                <a:gd name="T11" fmla="*/ 607 h 89"/>
                <a:gd name="T12" fmla="*/ 12 w 27"/>
                <a:gd name="T13" fmla="*/ 628 h 89"/>
                <a:gd name="T14" fmla="*/ 37 w 27"/>
                <a:gd name="T15" fmla="*/ 623 h 89"/>
                <a:gd name="T16" fmla="*/ 50 w 27"/>
                <a:gd name="T17" fmla="*/ 479 h 89"/>
                <a:gd name="T18" fmla="*/ 62 w 27"/>
                <a:gd name="T19" fmla="*/ 358 h 89"/>
                <a:gd name="T20" fmla="*/ 92 w 27"/>
                <a:gd name="T21" fmla="*/ 273 h 89"/>
                <a:gd name="T22" fmla="*/ 117 w 27"/>
                <a:gd name="T23" fmla="*/ 13 h 89"/>
                <a:gd name="T24" fmla="*/ 92 w 27"/>
                <a:gd name="T25" fmla="*/ 8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9">
                  <a:moveTo>
                    <a:pt x="15" y="1"/>
                  </a:moveTo>
                  <a:cubicBezTo>
                    <a:pt x="14" y="2"/>
                    <a:pt x="13" y="4"/>
                    <a:pt x="14" y="5"/>
                  </a:cubicBezTo>
                  <a:cubicBezTo>
                    <a:pt x="20" y="15"/>
                    <a:pt x="15" y="25"/>
                    <a:pt x="10" y="35"/>
                  </a:cubicBezTo>
                  <a:cubicBezTo>
                    <a:pt x="8" y="39"/>
                    <a:pt x="5" y="44"/>
                    <a:pt x="4" y="49"/>
                  </a:cubicBezTo>
                  <a:cubicBezTo>
                    <a:pt x="2" y="55"/>
                    <a:pt x="2" y="61"/>
                    <a:pt x="2" y="67"/>
                  </a:cubicBezTo>
                  <a:cubicBezTo>
                    <a:pt x="2" y="73"/>
                    <a:pt x="2" y="79"/>
                    <a:pt x="0" y="85"/>
                  </a:cubicBezTo>
                  <a:cubicBezTo>
                    <a:pt x="0" y="86"/>
                    <a:pt x="1" y="88"/>
                    <a:pt x="2" y="88"/>
                  </a:cubicBezTo>
                  <a:cubicBezTo>
                    <a:pt x="4" y="89"/>
                    <a:pt x="6" y="88"/>
                    <a:pt x="6" y="87"/>
                  </a:cubicBezTo>
                  <a:cubicBezTo>
                    <a:pt x="8" y="80"/>
                    <a:pt x="8" y="74"/>
                    <a:pt x="8" y="67"/>
                  </a:cubicBezTo>
                  <a:cubicBezTo>
                    <a:pt x="8" y="61"/>
                    <a:pt x="8" y="56"/>
                    <a:pt x="10" y="50"/>
                  </a:cubicBezTo>
                  <a:cubicBezTo>
                    <a:pt x="11" y="46"/>
                    <a:pt x="13" y="42"/>
                    <a:pt x="15" y="38"/>
                  </a:cubicBezTo>
                  <a:cubicBezTo>
                    <a:pt x="21" y="27"/>
                    <a:pt x="27" y="15"/>
                    <a:pt x="19" y="2"/>
                  </a:cubicBezTo>
                  <a:cubicBezTo>
                    <a:pt x="18" y="1"/>
                    <a:pt x="16" y="0"/>
                    <a:pt x="15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9" name="Freeform 696"/>
            <p:cNvSpPr>
              <a:spLocks/>
            </p:cNvSpPr>
            <p:nvPr/>
          </p:nvSpPr>
          <p:spPr bwMode="auto">
            <a:xfrm>
              <a:off x="4031" y="2177"/>
              <a:ext cx="62" cy="368"/>
            </a:xfrm>
            <a:custGeom>
              <a:avLst/>
              <a:gdLst>
                <a:gd name="T0" fmla="*/ 62 w 25"/>
                <a:gd name="T1" fmla="*/ 8 h 138"/>
                <a:gd name="T2" fmla="*/ 55 w 25"/>
                <a:gd name="T3" fmla="*/ 35 h 138"/>
                <a:gd name="T4" fmla="*/ 42 w 25"/>
                <a:gd name="T5" fmla="*/ 384 h 138"/>
                <a:gd name="T6" fmla="*/ 30 w 25"/>
                <a:gd name="T7" fmla="*/ 747 h 138"/>
                <a:gd name="T8" fmla="*/ 50 w 25"/>
                <a:gd name="T9" fmla="*/ 960 h 138"/>
                <a:gd name="T10" fmla="*/ 62 w 25"/>
                <a:gd name="T11" fmla="*/ 981 h 138"/>
                <a:gd name="T12" fmla="*/ 87 w 25"/>
                <a:gd name="T13" fmla="*/ 960 h 138"/>
                <a:gd name="T14" fmla="*/ 67 w 25"/>
                <a:gd name="T15" fmla="*/ 739 h 138"/>
                <a:gd name="T16" fmla="*/ 74 w 25"/>
                <a:gd name="T17" fmla="*/ 397 h 138"/>
                <a:gd name="T18" fmla="*/ 87 w 25"/>
                <a:gd name="T19" fmla="*/ 8 h 138"/>
                <a:gd name="T20" fmla="*/ 62 w 25"/>
                <a:gd name="T21" fmla="*/ 8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138">
                  <a:moveTo>
                    <a:pt x="10" y="1"/>
                  </a:moveTo>
                  <a:cubicBezTo>
                    <a:pt x="9" y="1"/>
                    <a:pt x="8" y="3"/>
                    <a:pt x="9" y="5"/>
                  </a:cubicBezTo>
                  <a:cubicBezTo>
                    <a:pt x="19" y="19"/>
                    <a:pt x="12" y="40"/>
                    <a:pt x="7" y="54"/>
                  </a:cubicBezTo>
                  <a:cubicBezTo>
                    <a:pt x="0" y="71"/>
                    <a:pt x="2" y="88"/>
                    <a:pt x="5" y="105"/>
                  </a:cubicBezTo>
                  <a:cubicBezTo>
                    <a:pt x="6" y="115"/>
                    <a:pt x="8" y="125"/>
                    <a:pt x="8" y="135"/>
                  </a:cubicBezTo>
                  <a:cubicBezTo>
                    <a:pt x="7" y="137"/>
                    <a:pt x="9" y="138"/>
                    <a:pt x="10" y="138"/>
                  </a:cubicBezTo>
                  <a:cubicBezTo>
                    <a:pt x="12" y="138"/>
                    <a:pt x="13" y="137"/>
                    <a:pt x="14" y="135"/>
                  </a:cubicBezTo>
                  <a:cubicBezTo>
                    <a:pt x="14" y="125"/>
                    <a:pt x="12" y="114"/>
                    <a:pt x="11" y="104"/>
                  </a:cubicBezTo>
                  <a:cubicBezTo>
                    <a:pt x="8" y="87"/>
                    <a:pt x="6" y="72"/>
                    <a:pt x="12" y="56"/>
                  </a:cubicBezTo>
                  <a:cubicBezTo>
                    <a:pt x="18" y="41"/>
                    <a:pt x="25" y="18"/>
                    <a:pt x="14" y="1"/>
                  </a:cubicBezTo>
                  <a:cubicBezTo>
                    <a:pt x="13" y="0"/>
                    <a:pt x="12" y="0"/>
                    <a:pt x="10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0" name="Freeform 697"/>
            <p:cNvSpPr>
              <a:spLocks/>
            </p:cNvSpPr>
            <p:nvPr/>
          </p:nvSpPr>
          <p:spPr bwMode="auto">
            <a:xfrm>
              <a:off x="3941" y="2212"/>
              <a:ext cx="62" cy="232"/>
            </a:xfrm>
            <a:custGeom>
              <a:avLst/>
              <a:gdLst>
                <a:gd name="T0" fmla="*/ 99 w 25"/>
                <a:gd name="T1" fmla="*/ 8 h 87"/>
                <a:gd name="T2" fmla="*/ 87 w 25"/>
                <a:gd name="T3" fmla="*/ 29 h 87"/>
                <a:gd name="T4" fmla="*/ 55 w 25"/>
                <a:gd name="T5" fmla="*/ 320 h 87"/>
                <a:gd name="T6" fmla="*/ 12 w 25"/>
                <a:gd name="T7" fmla="*/ 597 h 87"/>
                <a:gd name="T8" fmla="*/ 37 w 25"/>
                <a:gd name="T9" fmla="*/ 611 h 87"/>
                <a:gd name="T10" fmla="*/ 50 w 25"/>
                <a:gd name="T11" fmla="*/ 589 h 87"/>
                <a:gd name="T12" fmla="*/ 92 w 25"/>
                <a:gd name="T13" fmla="*/ 333 h 87"/>
                <a:gd name="T14" fmla="*/ 124 w 25"/>
                <a:gd name="T15" fmla="*/ 13 h 87"/>
                <a:gd name="T16" fmla="*/ 99 w 25"/>
                <a:gd name="T17" fmla="*/ 8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87">
                  <a:moveTo>
                    <a:pt x="16" y="1"/>
                  </a:moveTo>
                  <a:cubicBezTo>
                    <a:pt x="15" y="1"/>
                    <a:pt x="14" y="3"/>
                    <a:pt x="14" y="4"/>
                  </a:cubicBezTo>
                  <a:cubicBezTo>
                    <a:pt x="19" y="18"/>
                    <a:pt x="14" y="31"/>
                    <a:pt x="9" y="45"/>
                  </a:cubicBezTo>
                  <a:cubicBezTo>
                    <a:pt x="5" y="57"/>
                    <a:pt x="0" y="70"/>
                    <a:pt x="2" y="84"/>
                  </a:cubicBezTo>
                  <a:cubicBezTo>
                    <a:pt x="2" y="86"/>
                    <a:pt x="4" y="87"/>
                    <a:pt x="6" y="86"/>
                  </a:cubicBezTo>
                  <a:cubicBezTo>
                    <a:pt x="7" y="86"/>
                    <a:pt x="8" y="85"/>
                    <a:pt x="8" y="83"/>
                  </a:cubicBezTo>
                  <a:cubicBezTo>
                    <a:pt x="6" y="71"/>
                    <a:pt x="10" y="59"/>
                    <a:pt x="15" y="47"/>
                  </a:cubicBezTo>
                  <a:cubicBezTo>
                    <a:pt x="20" y="32"/>
                    <a:pt x="25" y="18"/>
                    <a:pt x="20" y="2"/>
                  </a:cubicBezTo>
                  <a:cubicBezTo>
                    <a:pt x="20" y="1"/>
                    <a:pt x="18" y="0"/>
                    <a:pt x="16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" name="Freeform 698"/>
            <p:cNvSpPr>
              <a:spLocks/>
            </p:cNvSpPr>
            <p:nvPr/>
          </p:nvSpPr>
          <p:spPr bwMode="auto">
            <a:xfrm>
              <a:off x="3778" y="2188"/>
              <a:ext cx="90" cy="299"/>
            </a:xfrm>
            <a:custGeom>
              <a:avLst/>
              <a:gdLst>
                <a:gd name="T0" fmla="*/ 195 w 36"/>
                <a:gd name="T1" fmla="*/ 0 h 112"/>
                <a:gd name="T2" fmla="*/ 183 w 36"/>
                <a:gd name="T3" fmla="*/ 21 h 112"/>
                <a:gd name="T4" fmla="*/ 113 w 36"/>
                <a:gd name="T5" fmla="*/ 214 h 112"/>
                <a:gd name="T6" fmla="*/ 50 w 36"/>
                <a:gd name="T7" fmla="*/ 334 h 112"/>
                <a:gd name="T8" fmla="*/ 100 w 36"/>
                <a:gd name="T9" fmla="*/ 785 h 112"/>
                <a:gd name="T10" fmla="*/ 125 w 36"/>
                <a:gd name="T11" fmla="*/ 790 h 112"/>
                <a:gd name="T12" fmla="*/ 133 w 36"/>
                <a:gd name="T13" fmla="*/ 764 h 112"/>
                <a:gd name="T14" fmla="*/ 83 w 36"/>
                <a:gd name="T15" fmla="*/ 350 h 112"/>
                <a:gd name="T16" fmla="*/ 145 w 36"/>
                <a:gd name="T17" fmla="*/ 235 h 112"/>
                <a:gd name="T18" fmla="*/ 213 w 36"/>
                <a:gd name="T19" fmla="*/ 21 h 112"/>
                <a:gd name="T20" fmla="*/ 195 w 36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12">
                  <a:moveTo>
                    <a:pt x="31" y="0"/>
                  </a:moveTo>
                  <a:cubicBezTo>
                    <a:pt x="30" y="0"/>
                    <a:pt x="28" y="2"/>
                    <a:pt x="29" y="3"/>
                  </a:cubicBezTo>
                  <a:cubicBezTo>
                    <a:pt x="29" y="13"/>
                    <a:pt x="24" y="21"/>
                    <a:pt x="18" y="30"/>
                  </a:cubicBezTo>
                  <a:cubicBezTo>
                    <a:pt x="14" y="35"/>
                    <a:pt x="10" y="41"/>
                    <a:pt x="8" y="47"/>
                  </a:cubicBezTo>
                  <a:cubicBezTo>
                    <a:pt x="0" y="69"/>
                    <a:pt x="3" y="92"/>
                    <a:pt x="16" y="110"/>
                  </a:cubicBezTo>
                  <a:cubicBezTo>
                    <a:pt x="17" y="111"/>
                    <a:pt x="19" y="112"/>
                    <a:pt x="20" y="111"/>
                  </a:cubicBezTo>
                  <a:cubicBezTo>
                    <a:pt x="21" y="110"/>
                    <a:pt x="22" y="108"/>
                    <a:pt x="21" y="107"/>
                  </a:cubicBezTo>
                  <a:cubicBezTo>
                    <a:pt x="9" y="90"/>
                    <a:pt x="6" y="69"/>
                    <a:pt x="13" y="49"/>
                  </a:cubicBezTo>
                  <a:cubicBezTo>
                    <a:pt x="15" y="44"/>
                    <a:pt x="19" y="39"/>
                    <a:pt x="23" y="33"/>
                  </a:cubicBezTo>
                  <a:cubicBezTo>
                    <a:pt x="29" y="24"/>
                    <a:pt x="36" y="15"/>
                    <a:pt x="34" y="3"/>
                  </a:cubicBezTo>
                  <a:cubicBezTo>
                    <a:pt x="34" y="1"/>
                    <a:pt x="33" y="0"/>
                    <a:pt x="3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" name="Freeform 699"/>
            <p:cNvSpPr>
              <a:spLocks/>
            </p:cNvSpPr>
            <p:nvPr/>
          </p:nvSpPr>
          <p:spPr bwMode="auto">
            <a:xfrm>
              <a:off x="3896" y="2260"/>
              <a:ext cx="25" cy="77"/>
            </a:xfrm>
            <a:custGeom>
              <a:avLst/>
              <a:gdLst>
                <a:gd name="T0" fmla="*/ 25 w 10"/>
                <a:gd name="T1" fmla="*/ 0 h 29"/>
                <a:gd name="T2" fmla="*/ 20 w 10"/>
                <a:gd name="T3" fmla="*/ 72 h 29"/>
                <a:gd name="T4" fmla="*/ 0 w 10"/>
                <a:gd name="T5" fmla="*/ 175 h 29"/>
                <a:gd name="T6" fmla="*/ 13 w 10"/>
                <a:gd name="T7" fmla="*/ 196 h 29"/>
                <a:gd name="T8" fmla="*/ 38 w 10"/>
                <a:gd name="T9" fmla="*/ 183 h 29"/>
                <a:gd name="T10" fmla="*/ 58 w 10"/>
                <a:gd name="T11" fmla="*/ 77 h 29"/>
                <a:gd name="T12" fmla="*/ 63 w 10"/>
                <a:gd name="T13" fmla="*/ 0 h 29"/>
                <a:gd name="T14" fmla="*/ 25 w 1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9">
                  <a:moveTo>
                    <a:pt x="4" y="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15"/>
                    <a:pt x="1" y="20"/>
                    <a:pt x="0" y="25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29"/>
                    <a:pt x="6" y="28"/>
                    <a:pt x="6" y="26"/>
                  </a:cubicBezTo>
                  <a:cubicBezTo>
                    <a:pt x="7" y="21"/>
                    <a:pt x="8" y="16"/>
                    <a:pt x="9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3" name="Freeform 700"/>
            <p:cNvSpPr>
              <a:spLocks/>
            </p:cNvSpPr>
            <p:nvPr/>
          </p:nvSpPr>
          <p:spPr bwMode="auto">
            <a:xfrm>
              <a:off x="4771" y="2097"/>
              <a:ext cx="102" cy="134"/>
            </a:xfrm>
            <a:custGeom>
              <a:avLst/>
              <a:gdLst>
                <a:gd name="T0" fmla="*/ 236 w 41"/>
                <a:gd name="T1" fmla="*/ 273 h 50"/>
                <a:gd name="T2" fmla="*/ 142 w 41"/>
                <a:gd name="T3" fmla="*/ 86 h 50"/>
                <a:gd name="T4" fmla="*/ 87 w 41"/>
                <a:gd name="T5" fmla="*/ 51 h 50"/>
                <a:gd name="T6" fmla="*/ 30 w 41"/>
                <a:gd name="T7" fmla="*/ 8 h 50"/>
                <a:gd name="T8" fmla="*/ 25 w 41"/>
                <a:gd name="T9" fmla="*/ 0 h 50"/>
                <a:gd name="T10" fmla="*/ 0 w 41"/>
                <a:gd name="T11" fmla="*/ 21 h 50"/>
                <a:gd name="T12" fmla="*/ 0 w 41"/>
                <a:gd name="T13" fmla="*/ 29 h 50"/>
                <a:gd name="T14" fmla="*/ 75 w 41"/>
                <a:gd name="T15" fmla="*/ 94 h 50"/>
                <a:gd name="T16" fmla="*/ 117 w 41"/>
                <a:gd name="T17" fmla="*/ 123 h 50"/>
                <a:gd name="T18" fmla="*/ 199 w 41"/>
                <a:gd name="T19" fmla="*/ 287 h 50"/>
                <a:gd name="T20" fmla="*/ 211 w 41"/>
                <a:gd name="T21" fmla="*/ 338 h 50"/>
                <a:gd name="T22" fmla="*/ 236 w 41"/>
                <a:gd name="T23" fmla="*/ 351 h 50"/>
                <a:gd name="T24" fmla="*/ 249 w 41"/>
                <a:gd name="T25" fmla="*/ 324 h 50"/>
                <a:gd name="T26" fmla="*/ 236 w 41"/>
                <a:gd name="T27" fmla="*/ 273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50">
                  <a:moveTo>
                    <a:pt x="38" y="38"/>
                  </a:moveTo>
                  <a:cubicBezTo>
                    <a:pt x="35" y="28"/>
                    <a:pt x="31" y="19"/>
                    <a:pt x="23" y="12"/>
                  </a:cubicBezTo>
                  <a:cubicBezTo>
                    <a:pt x="20" y="10"/>
                    <a:pt x="17" y="8"/>
                    <a:pt x="14" y="7"/>
                  </a:cubicBezTo>
                  <a:cubicBezTo>
                    <a:pt x="11" y="5"/>
                    <a:pt x="7" y="4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8" y="11"/>
                    <a:pt x="12" y="13"/>
                  </a:cubicBezTo>
                  <a:cubicBezTo>
                    <a:pt x="15" y="14"/>
                    <a:pt x="17" y="15"/>
                    <a:pt x="19" y="17"/>
                  </a:cubicBezTo>
                  <a:cubicBezTo>
                    <a:pt x="26" y="22"/>
                    <a:pt x="29" y="31"/>
                    <a:pt x="32" y="4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7" y="50"/>
                    <a:pt x="38" y="49"/>
                  </a:cubicBezTo>
                  <a:cubicBezTo>
                    <a:pt x="40" y="49"/>
                    <a:pt x="41" y="47"/>
                    <a:pt x="40" y="45"/>
                  </a:cubicBezTo>
                  <a:lnTo>
                    <a:pt x="38" y="3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4" name="Freeform 701"/>
            <p:cNvSpPr>
              <a:spLocks/>
            </p:cNvSpPr>
            <p:nvPr/>
          </p:nvSpPr>
          <p:spPr bwMode="auto">
            <a:xfrm>
              <a:off x="4781" y="1956"/>
              <a:ext cx="210" cy="205"/>
            </a:xfrm>
            <a:custGeom>
              <a:avLst/>
              <a:gdLst>
                <a:gd name="T0" fmla="*/ 13 w 84"/>
                <a:gd name="T1" fmla="*/ 8 h 77"/>
                <a:gd name="T2" fmla="*/ 8 w 84"/>
                <a:gd name="T3" fmla="*/ 35 h 77"/>
                <a:gd name="T4" fmla="*/ 200 w 84"/>
                <a:gd name="T5" fmla="*/ 200 h 77"/>
                <a:gd name="T6" fmla="*/ 295 w 84"/>
                <a:gd name="T7" fmla="*/ 256 h 77"/>
                <a:gd name="T8" fmla="*/ 488 w 84"/>
                <a:gd name="T9" fmla="*/ 532 h 77"/>
                <a:gd name="T10" fmla="*/ 513 w 84"/>
                <a:gd name="T11" fmla="*/ 546 h 77"/>
                <a:gd name="T12" fmla="*/ 525 w 84"/>
                <a:gd name="T13" fmla="*/ 516 h 77"/>
                <a:gd name="T14" fmla="*/ 320 w 84"/>
                <a:gd name="T15" fmla="*/ 221 h 77"/>
                <a:gd name="T16" fmla="*/ 220 w 84"/>
                <a:gd name="T17" fmla="*/ 157 h 77"/>
                <a:gd name="T18" fmla="*/ 38 w 84"/>
                <a:gd name="T19" fmla="*/ 13 h 77"/>
                <a:gd name="T20" fmla="*/ 13 w 84"/>
                <a:gd name="T21" fmla="*/ 8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77">
                  <a:moveTo>
                    <a:pt x="2" y="1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7" y="16"/>
                    <a:pt x="20" y="22"/>
                    <a:pt x="32" y="28"/>
                  </a:cubicBezTo>
                  <a:cubicBezTo>
                    <a:pt x="38" y="31"/>
                    <a:pt x="43" y="33"/>
                    <a:pt x="47" y="36"/>
                  </a:cubicBezTo>
                  <a:cubicBezTo>
                    <a:pt x="61" y="46"/>
                    <a:pt x="75" y="56"/>
                    <a:pt x="78" y="75"/>
                  </a:cubicBezTo>
                  <a:cubicBezTo>
                    <a:pt x="79" y="76"/>
                    <a:pt x="80" y="77"/>
                    <a:pt x="82" y="77"/>
                  </a:cubicBezTo>
                  <a:cubicBezTo>
                    <a:pt x="83" y="77"/>
                    <a:pt x="84" y="75"/>
                    <a:pt x="84" y="73"/>
                  </a:cubicBezTo>
                  <a:cubicBezTo>
                    <a:pt x="80" y="53"/>
                    <a:pt x="66" y="42"/>
                    <a:pt x="51" y="31"/>
                  </a:cubicBezTo>
                  <a:cubicBezTo>
                    <a:pt x="46" y="28"/>
                    <a:pt x="40" y="25"/>
                    <a:pt x="35" y="22"/>
                  </a:cubicBezTo>
                  <a:cubicBezTo>
                    <a:pt x="23" y="17"/>
                    <a:pt x="11" y="11"/>
                    <a:pt x="6" y="2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5" name="Freeform 702"/>
            <p:cNvSpPr>
              <a:spLocks/>
            </p:cNvSpPr>
            <p:nvPr/>
          </p:nvSpPr>
          <p:spPr bwMode="auto">
            <a:xfrm>
              <a:off x="4948" y="1583"/>
              <a:ext cx="283" cy="53"/>
            </a:xfrm>
            <a:custGeom>
              <a:avLst/>
              <a:gdLst>
                <a:gd name="T0" fmla="*/ 13 w 113"/>
                <a:gd name="T1" fmla="*/ 8 h 20"/>
                <a:gd name="T2" fmla="*/ 8 w 113"/>
                <a:gd name="T3" fmla="*/ 34 h 20"/>
                <a:gd name="T4" fmla="*/ 245 w 113"/>
                <a:gd name="T5" fmla="*/ 72 h 20"/>
                <a:gd name="T6" fmla="*/ 313 w 113"/>
                <a:gd name="T7" fmla="*/ 56 h 20"/>
                <a:gd name="T8" fmla="*/ 563 w 113"/>
                <a:gd name="T9" fmla="*/ 98 h 20"/>
                <a:gd name="T10" fmla="*/ 689 w 113"/>
                <a:gd name="T11" fmla="*/ 140 h 20"/>
                <a:gd name="T12" fmla="*/ 709 w 113"/>
                <a:gd name="T13" fmla="*/ 119 h 20"/>
                <a:gd name="T14" fmla="*/ 696 w 113"/>
                <a:gd name="T15" fmla="*/ 98 h 20"/>
                <a:gd name="T16" fmla="*/ 571 w 113"/>
                <a:gd name="T17" fmla="*/ 64 h 20"/>
                <a:gd name="T18" fmla="*/ 313 w 113"/>
                <a:gd name="T19" fmla="*/ 13 h 20"/>
                <a:gd name="T20" fmla="*/ 238 w 113"/>
                <a:gd name="T21" fmla="*/ 34 h 20"/>
                <a:gd name="T22" fmla="*/ 38 w 113"/>
                <a:gd name="T23" fmla="*/ 8 h 20"/>
                <a:gd name="T24" fmla="*/ 13 w 113"/>
                <a:gd name="T25" fmla="*/ 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20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1" y="17"/>
                    <a:pt x="27" y="14"/>
                    <a:pt x="39" y="1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63" y="7"/>
                    <a:pt x="76" y="11"/>
                    <a:pt x="90" y="14"/>
                  </a:cubicBezTo>
                  <a:cubicBezTo>
                    <a:pt x="96" y="16"/>
                    <a:pt x="103" y="18"/>
                    <a:pt x="110" y="20"/>
                  </a:cubicBezTo>
                  <a:cubicBezTo>
                    <a:pt x="111" y="20"/>
                    <a:pt x="113" y="19"/>
                    <a:pt x="113" y="17"/>
                  </a:cubicBezTo>
                  <a:cubicBezTo>
                    <a:pt x="113" y="16"/>
                    <a:pt x="112" y="14"/>
                    <a:pt x="111" y="14"/>
                  </a:cubicBezTo>
                  <a:cubicBezTo>
                    <a:pt x="104" y="13"/>
                    <a:pt x="98" y="11"/>
                    <a:pt x="91" y="9"/>
                  </a:cubicBezTo>
                  <a:cubicBezTo>
                    <a:pt x="77" y="5"/>
                    <a:pt x="63" y="1"/>
                    <a:pt x="50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6" y="8"/>
                    <a:pt x="14" y="1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6" name="Freeform 703"/>
            <p:cNvSpPr>
              <a:spLocks/>
            </p:cNvSpPr>
            <p:nvPr/>
          </p:nvSpPr>
          <p:spPr bwMode="auto">
            <a:xfrm>
              <a:off x="5011" y="1415"/>
              <a:ext cx="135" cy="32"/>
            </a:xfrm>
            <a:custGeom>
              <a:avLst/>
              <a:gdLst>
                <a:gd name="T0" fmla="*/ 320 w 54"/>
                <a:gd name="T1" fmla="*/ 21 h 12"/>
                <a:gd name="T2" fmla="*/ 245 w 54"/>
                <a:gd name="T3" fmla="*/ 13 h 12"/>
                <a:gd name="T4" fmla="*/ 158 w 54"/>
                <a:gd name="T5" fmla="*/ 8 h 12"/>
                <a:gd name="T6" fmla="*/ 88 w 54"/>
                <a:gd name="T7" fmla="*/ 21 h 12"/>
                <a:gd name="T8" fmla="*/ 8 w 54"/>
                <a:gd name="T9" fmla="*/ 43 h 12"/>
                <a:gd name="T10" fmla="*/ 0 w 54"/>
                <a:gd name="T11" fmla="*/ 43 h 12"/>
                <a:gd name="T12" fmla="*/ 8 w 54"/>
                <a:gd name="T13" fmla="*/ 85 h 12"/>
                <a:gd name="T14" fmla="*/ 100 w 54"/>
                <a:gd name="T15" fmla="*/ 64 h 12"/>
                <a:gd name="T16" fmla="*/ 158 w 54"/>
                <a:gd name="T17" fmla="*/ 51 h 12"/>
                <a:gd name="T18" fmla="*/ 238 w 54"/>
                <a:gd name="T19" fmla="*/ 56 h 12"/>
                <a:gd name="T20" fmla="*/ 320 w 54"/>
                <a:gd name="T21" fmla="*/ 64 h 12"/>
                <a:gd name="T22" fmla="*/ 338 w 54"/>
                <a:gd name="T23" fmla="*/ 43 h 12"/>
                <a:gd name="T24" fmla="*/ 320 w 54"/>
                <a:gd name="T25" fmla="*/ 2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2">
                  <a:moveTo>
                    <a:pt x="51" y="3"/>
                  </a:moveTo>
                  <a:cubicBezTo>
                    <a:pt x="47" y="3"/>
                    <a:pt x="43" y="3"/>
                    <a:pt x="39" y="2"/>
                  </a:cubicBezTo>
                  <a:cubicBezTo>
                    <a:pt x="35" y="1"/>
                    <a:pt x="30" y="0"/>
                    <a:pt x="25" y="1"/>
                  </a:cubicBezTo>
                  <a:cubicBezTo>
                    <a:pt x="21" y="1"/>
                    <a:pt x="17" y="2"/>
                    <a:pt x="14" y="3"/>
                  </a:cubicBezTo>
                  <a:cubicBezTo>
                    <a:pt x="10" y="5"/>
                    <a:pt x="6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8"/>
                    <a:pt x="1" y="10"/>
                    <a:pt x="1" y="12"/>
                  </a:cubicBezTo>
                  <a:cubicBezTo>
                    <a:pt x="7" y="12"/>
                    <a:pt x="11" y="11"/>
                    <a:pt x="16" y="9"/>
                  </a:cubicBezTo>
                  <a:cubicBezTo>
                    <a:pt x="19" y="8"/>
                    <a:pt x="22" y="7"/>
                    <a:pt x="25" y="7"/>
                  </a:cubicBezTo>
                  <a:cubicBezTo>
                    <a:pt x="30" y="6"/>
                    <a:pt x="34" y="7"/>
                    <a:pt x="38" y="8"/>
                  </a:cubicBezTo>
                  <a:cubicBezTo>
                    <a:pt x="42" y="9"/>
                    <a:pt x="46" y="9"/>
                    <a:pt x="51" y="9"/>
                  </a:cubicBezTo>
                  <a:cubicBezTo>
                    <a:pt x="52" y="9"/>
                    <a:pt x="54" y="8"/>
                    <a:pt x="54" y="6"/>
                  </a:cubicBezTo>
                  <a:cubicBezTo>
                    <a:pt x="54" y="5"/>
                    <a:pt x="52" y="3"/>
                    <a:pt x="5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7" name="Freeform 704"/>
            <p:cNvSpPr>
              <a:spLocks/>
            </p:cNvSpPr>
            <p:nvPr/>
          </p:nvSpPr>
          <p:spPr bwMode="auto">
            <a:xfrm>
              <a:off x="4938" y="1745"/>
              <a:ext cx="210" cy="200"/>
            </a:xfrm>
            <a:custGeom>
              <a:avLst/>
              <a:gdLst>
                <a:gd name="T0" fmla="*/ 20 w 84"/>
                <a:gd name="T1" fmla="*/ 8 h 75"/>
                <a:gd name="T2" fmla="*/ 8 w 84"/>
                <a:gd name="T3" fmla="*/ 35 h 75"/>
                <a:gd name="T4" fmla="*/ 195 w 84"/>
                <a:gd name="T5" fmla="*/ 248 h 75"/>
                <a:gd name="T6" fmla="*/ 258 w 84"/>
                <a:gd name="T7" fmla="*/ 285 h 75"/>
                <a:gd name="T8" fmla="*/ 488 w 84"/>
                <a:gd name="T9" fmla="*/ 512 h 75"/>
                <a:gd name="T10" fmla="*/ 508 w 84"/>
                <a:gd name="T11" fmla="*/ 533 h 75"/>
                <a:gd name="T12" fmla="*/ 525 w 84"/>
                <a:gd name="T13" fmla="*/ 504 h 75"/>
                <a:gd name="T14" fmla="*/ 275 w 84"/>
                <a:gd name="T15" fmla="*/ 248 h 75"/>
                <a:gd name="T16" fmla="*/ 213 w 84"/>
                <a:gd name="T17" fmla="*/ 205 h 75"/>
                <a:gd name="T18" fmla="*/ 38 w 84"/>
                <a:gd name="T19" fmla="*/ 21 h 75"/>
                <a:gd name="T20" fmla="*/ 20 w 84"/>
                <a:gd name="T21" fmla="*/ 8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75">
                  <a:moveTo>
                    <a:pt x="3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22"/>
                    <a:pt x="18" y="28"/>
                    <a:pt x="31" y="35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0" y="45"/>
                    <a:pt x="76" y="60"/>
                    <a:pt x="78" y="72"/>
                  </a:cubicBezTo>
                  <a:cubicBezTo>
                    <a:pt x="78" y="74"/>
                    <a:pt x="80" y="75"/>
                    <a:pt x="81" y="75"/>
                  </a:cubicBezTo>
                  <a:cubicBezTo>
                    <a:pt x="83" y="74"/>
                    <a:pt x="84" y="73"/>
                    <a:pt x="84" y="71"/>
                  </a:cubicBezTo>
                  <a:cubicBezTo>
                    <a:pt x="81" y="58"/>
                    <a:pt x="62" y="45"/>
                    <a:pt x="44" y="35"/>
                  </a:cubicBezTo>
                  <a:cubicBezTo>
                    <a:pt x="44" y="35"/>
                    <a:pt x="34" y="29"/>
                    <a:pt x="34" y="29"/>
                  </a:cubicBezTo>
                  <a:cubicBezTo>
                    <a:pt x="21" y="23"/>
                    <a:pt x="11" y="18"/>
                    <a:pt x="6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8" name="Freeform 705"/>
            <p:cNvSpPr>
              <a:spLocks/>
            </p:cNvSpPr>
            <p:nvPr/>
          </p:nvSpPr>
          <p:spPr bwMode="auto">
            <a:xfrm>
              <a:off x="4883" y="1905"/>
              <a:ext cx="158" cy="171"/>
            </a:xfrm>
            <a:custGeom>
              <a:avLst/>
              <a:gdLst>
                <a:gd name="T0" fmla="*/ 13 w 63"/>
                <a:gd name="T1" fmla="*/ 8 h 64"/>
                <a:gd name="T2" fmla="*/ 0 w 63"/>
                <a:gd name="T3" fmla="*/ 29 h 64"/>
                <a:gd name="T4" fmla="*/ 208 w 63"/>
                <a:gd name="T5" fmla="*/ 257 h 64"/>
                <a:gd name="T6" fmla="*/ 221 w 63"/>
                <a:gd name="T7" fmla="*/ 265 h 64"/>
                <a:gd name="T8" fmla="*/ 359 w 63"/>
                <a:gd name="T9" fmla="*/ 444 h 64"/>
                <a:gd name="T10" fmla="*/ 384 w 63"/>
                <a:gd name="T11" fmla="*/ 457 h 64"/>
                <a:gd name="T12" fmla="*/ 396 w 63"/>
                <a:gd name="T13" fmla="*/ 428 h 64"/>
                <a:gd name="T14" fmla="*/ 238 w 63"/>
                <a:gd name="T15" fmla="*/ 222 h 64"/>
                <a:gd name="T16" fmla="*/ 226 w 63"/>
                <a:gd name="T17" fmla="*/ 222 h 64"/>
                <a:gd name="T18" fmla="*/ 38 w 63"/>
                <a:gd name="T19" fmla="*/ 21 h 64"/>
                <a:gd name="T20" fmla="*/ 13 w 63"/>
                <a:gd name="T21" fmla="*/ 8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64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" y="20"/>
                    <a:pt x="21" y="29"/>
                    <a:pt x="33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50" y="45"/>
                    <a:pt x="54" y="47"/>
                    <a:pt x="57" y="62"/>
                  </a:cubicBezTo>
                  <a:cubicBezTo>
                    <a:pt x="58" y="63"/>
                    <a:pt x="59" y="64"/>
                    <a:pt x="61" y="64"/>
                  </a:cubicBezTo>
                  <a:cubicBezTo>
                    <a:pt x="62" y="64"/>
                    <a:pt x="63" y="62"/>
                    <a:pt x="63" y="60"/>
                  </a:cubicBezTo>
                  <a:cubicBezTo>
                    <a:pt x="59" y="43"/>
                    <a:pt x="53" y="40"/>
                    <a:pt x="38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5" y="25"/>
                    <a:pt x="8" y="16"/>
                    <a:pt x="6" y="3"/>
                  </a:cubicBezTo>
                  <a:cubicBezTo>
                    <a:pt x="6" y="2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9" name="Freeform 706"/>
            <p:cNvSpPr>
              <a:spLocks/>
            </p:cNvSpPr>
            <p:nvPr/>
          </p:nvSpPr>
          <p:spPr bwMode="auto">
            <a:xfrm>
              <a:off x="3658" y="1153"/>
              <a:ext cx="90" cy="208"/>
            </a:xfrm>
            <a:custGeom>
              <a:avLst/>
              <a:gdLst>
                <a:gd name="T0" fmla="*/ 13 w 36"/>
                <a:gd name="T1" fmla="*/ 149 h 78"/>
                <a:gd name="T2" fmla="*/ 70 w 36"/>
                <a:gd name="T3" fmla="*/ 363 h 78"/>
                <a:gd name="T4" fmla="*/ 113 w 36"/>
                <a:gd name="T5" fmla="*/ 419 h 78"/>
                <a:gd name="T6" fmla="*/ 188 w 36"/>
                <a:gd name="T7" fmla="*/ 541 h 78"/>
                <a:gd name="T8" fmla="*/ 195 w 36"/>
                <a:gd name="T9" fmla="*/ 555 h 78"/>
                <a:gd name="T10" fmla="*/ 225 w 36"/>
                <a:gd name="T11" fmla="*/ 533 h 78"/>
                <a:gd name="T12" fmla="*/ 225 w 36"/>
                <a:gd name="T13" fmla="*/ 525 h 78"/>
                <a:gd name="T14" fmla="*/ 138 w 36"/>
                <a:gd name="T15" fmla="*/ 392 h 78"/>
                <a:gd name="T16" fmla="*/ 100 w 36"/>
                <a:gd name="T17" fmla="*/ 341 h 78"/>
                <a:gd name="T18" fmla="*/ 50 w 36"/>
                <a:gd name="T19" fmla="*/ 149 h 78"/>
                <a:gd name="T20" fmla="*/ 38 w 36"/>
                <a:gd name="T21" fmla="*/ 13 h 78"/>
                <a:gd name="T22" fmla="*/ 20 w 36"/>
                <a:gd name="T23" fmla="*/ 0 h 78"/>
                <a:gd name="T24" fmla="*/ 8 w 36"/>
                <a:gd name="T25" fmla="*/ 29 h 78"/>
                <a:gd name="T26" fmla="*/ 13 w 36"/>
                <a:gd name="T27" fmla="*/ 149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78">
                  <a:moveTo>
                    <a:pt x="2" y="21"/>
                  </a:moveTo>
                  <a:cubicBezTo>
                    <a:pt x="3" y="31"/>
                    <a:pt x="3" y="41"/>
                    <a:pt x="11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3" y="64"/>
                    <a:pt x="27" y="69"/>
                    <a:pt x="30" y="76"/>
                  </a:cubicBezTo>
                  <a:cubicBezTo>
                    <a:pt x="30" y="77"/>
                    <a:pt x="31" y="77"/>
                    <a:pt x="31" y="78"/>
                  </a:cubicBezTo>
                  <a:cubicBezTo>
                    <a:pt x="33" y="77"/>
                    <a:pt x="34" y="76"/>
                    <a:pt x="36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2" y="66"/>
                    <a:pt x="27" y="60"/>
                    <a:pt x="22" y="55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9" y="39"/>
                    <a:pt x="9" y="30"/>
                    <a:pt x="8" y="21"/>
                  </a:cubicBezTo>
                  <a:cubicBezTo>
                    <a:pt x="8" y="15"/>
                    <a:pt x="8" y="9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2" y="10"/>
                    <a:pt x="2" y="15"/>
                    <a:pt x="2" y="2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0" name="Freeform 707"/>
            <p:cNvSpPr>
              <a:spLocks/>
            </p:cNvSpPr>
            <p:nvPr/>
          </p:nvSpPr>
          <p:spPr bwMode="auto">
            <a:xfrm>
              <a:off x="3736" y="1153"/>
              <a:ext cx="110" cy="238"/>
            </a:xfrm>
            <a:custGeom>
              <a:avLst/>
              <a:gdLst>
                <a:gd name="T0" fmla="*/ 13 w 44"/>
                <a:gd name="T1" fmla="*/ 0 h 89"/>
                <a:gd name="T2" fmla="*/ 0 w 44"/>
                <a:gd name="T3" fmla="*/ 29 h 89"/>
                <a:gd name="T4" fmla="*/ 83 w 44"/>
                <a:gd name="T5" fmla="*/ 201 h 89"/>
                <a:gd name="T6" fmla="*/ 238 w 44"/>
                <a:gd name="T7" fmla="*/ 615 h 89"/>
                <a:gd name="T8" fmla="*/ 258 w 44"/>
                <a:gd name="T9" fmla="*/ 636 h 89"/>
                <a:gd name="T10" fmla="*/ 270 w 44"/>
                <a:gd name="T11" fmla="*/ 607 h 89"/>
                <a:gd name="T12" fmla="*/ 113 w 44"/>
                <a:gd name="T13" fmla="*/ 179 h 89"/>
                <a:gd name="T14" fmla="*/ 38 w 44"/>
                <a:gd name="T15" fmla="*/ 13 h 89"/>
                <a:gd name="T16" fmla="*/ 13 w 44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9">
                  <a:moveTo>
                    <a:pt x="2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4" y="12"/>
                    <a:pt x="8" y="20"/>
                    <a:pt x="13" y="28"/>
                  </a:cubicBezTo>
                  <a:cubicBezTo>
                    <a:pt x="24" y="46"/>
                    <a:pt x="35" y="66"/>
                    <a:pt x="38" y="86"/>
                  </a:cubicBezTo>
                  <a:cubicBezTo>
                    <a:pt x="38" y="88"/>
                    <a:pt x="39" y="89"/>
                    <a:pt x="41" y="89"/>
                  </a:cubicBezTo>
                  <a:cubicBezTo>
                    <a:pt x="43" y="88"/>
                    <a:pt x="44" y="87"/>
                    <a:pt x="43" y="85"/>
                  </a:cubicBezTo>
                  <a:cubicBezTo>
                    <a:pt x="40" y="64"/>
                    <a:pt x="29" y="44"/>
                    <a:pt x="18" y="25"/>
                  </a:cubicBezTo>
                  <a:cubicBezTo>
                    <a:pt x="14" y="17"/>
                    <a:pt x="10" y="9"/>
                    <a:pt x="6" y="2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1" name="Freeform 708"/>
            <p:cNvSpPr>
              <a:spLocks/>
            </p:cNvSpPr>
            <p:nvPr/>
          </p:nvSpPr>
          <p:spPr bwMode="auto">
            <a:xfrm>
              <a:off x="3836" y="1199"/>
              <a:ext cx="102" cy="170"/>
            </a:xfrm>
            <a:custGeom>
              <a:avLst/>
              <a:gdLst>
                <a:gd name="T0" fmla="*/ 12 w 41"/>
                <a:gd name="T1" fmla="*/ 8 h 64"/>
                <a:gd name="T2" fmla="*/ 0 w 41"/>
                <a:gd name="T3" fmla="*/ 29 h 64"/>
                <a:gd name="T4" fmla="*/ 25 w 41"/>
                <a:gd name="T5" fmla="*/ 98 h 64"/>
                <a:gd name="T6" fmla="*/ 104 w 41"/>
                <a:gd name="T7" fmla="*/ 290 h 64"/>
                <a:gd name="T8" fmla="*/ 162 w 41"/>
                <a:gd name="T9" fmla="*/ 359 h 64"/>
                <a:gd name="T10" fmla="*/ 216 w 41"/>
                <a:gd name="T11" fmla="*/ 438 h 64"/>
                <a:gd name="T12" fmla="*/ 241 w 41"/>
                <a:gd name="T13" fmla="*/ 444 h 64"/>
                <a:gd name="T14" fmla="*/ 249 w 41"/>
                <a:gd name="T15" fmla="*/ 417 h 64"/>
                <a:gd name="T16" fmla="*/ 187 w 41"/>
                <a:gd name="T17" fmla="*/ 332 h 64"/>
                <a:gd name="T18" fmla="*/ 137 w 41"/>
                <a:gd name="T19" fmla="*/ 268 h 64"/>
                <a:gd name="T20" fmla="*/ 55 w 41"/>
                <a:gd name="T21" fmla="*/ 85 h 64"/>
                <a:gd name="T22" fmla="*/ 37 w 41"/>
                <a:gd name="T23" fmla="*/ 13 h 64"/>
                <a:gd name="T24" fmla="*/ 12 w 41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64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23"/>
                    <a:pt x="10" y="33"/>
                    <a:pt x="17" y="41"/>
                  </a:cubicBezTo>
                  <a:cubicBezTo>
                    <a:pt x="19" y="45"/>
                    <a:pt x="23" y="48"/>
                    <a:pt x="26" y="51"/>
                  </a:cubicBezTo>
                  <a:cubicBezTo>
                    <a:pt x="29" y="55"/>
                    <a:pt x="33" y="58"/>
                    <a:pt x="35" y="62"/>
                  </a:cubicBezTo>
                  <a:cubicBezTo>
                    <a:pt x="36" y="64"/>
                    <a:pt x="38" y="64"/>
                    <a:pt x="39" y="63"/>
                  </a:cubicBezTo>
                  <a:cubicBezTo>
                    <a:pt x="41" y="62"/>
                    <a:pt x="41" y="60"/>
                    <a:pt x="40" y="59"/>
                  </a:cubicBezTo>
                  <a:cubicBezTo>
                    <a:pt x="37" y="55"/>
                    <a:pt x="34" y="51"/>
                    <a:pt x="30" y="47"/>
                  </a:cubicBezTo>
                  <a:cubicBezTo>
                    <a:pt x="27" y="44"/>
                    <a:pt x="24" y="41"/>
                    <a:pt x="22" y="38"/>
                  </a:cubicBezTo>
                  <a:cubicBezTo>
                    <a:pt x="16" y="30"/>
                    <a:pt x="13" y="21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" name="Freeform 709"/>
            <p:cNvSpPr>
              <a:spLocks/>
            </p:cNvSpPr>
            <p:nvPr/>
          </p:nvSpPr>
          <p:spPr bwMode="auto">
            <a:xfrm>
              <a:off x="3583" y="1313"/>
              <a:ext cx="108" cy="192"/>
            </a:xfrm>
            <a:custGeom>
              <a:avLst/>
              <a:gdLst>
                <a:gd name="T0" fmla="*/ 13 w 43"/>
                <a:gd name="T1" fmla="*/ 0 h 72"/>
                <a:gd name="T2" fmla="*/ 0 w 43"/>
                <a:gd name="T3" fmla="*/ 29 h 72"/>
                <a:gd name="T4" fmla="*/ 13 w 43"/>
                <a:gd name="T5" fmla="*/ 77 h 72"/>
                <a:gd name="T6" fmla="*/ 95 w 43"/>
                <a:gd name="T7" fmla="*/ 320 h 72"/>
                <a:gd name="T8" fmla="*/ 163 w 43"/>
                <a:gd name="T9" fmla="*/ 397 h 72"/>
                <a:gd name="T10" fmla="*/ 234 w 43"/>
                <a:gd name="T11" fmla="*/ 491 h 72"/>
                <a:gd name="T12" fmla="*/ 259 w 43"/>
                <a:gd name="T13" fmla="*/ 504 h 72"/>
                <a:gd name="T14" fmla="*/ 271 w 43"/>
                <a:gd name="T15" fmla="*/ 483 h 72"/>
                <a:gd name="T16" fmla="*/ 188 w 43"/>
                <a:gd name="T17" fmla="*/ 363 h 72"/>
                <a:gd name="T18" fmla="*/ 126 w 43"/>
                <a:gd name="T19" fmla="*/ 299 h 72"/>
                <a:gd name="T20" fmla="*/ 50 w 43"/>
                <a:gd name="T21" fmla="*/ 64 h 72"/>
                <a:gd name="T22" fmla="*/ 38 w 43"/>
                <a:gd name="T23" fmla="*/ 13 h 72"/>
                <a:gd name="T24" fmla="*/ 13 w 43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72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5" y="22"/>
                    <a:pt x="9" y="36"/>
                    <a:pt x="15" y="45"/>
                  </a:cubicBezTo>
                  <a:cubicBezTo>
                    <a:pt x="18" y="50"/>
                    <a:pt x="22" y="53"/>
                    <a:pt x="26" y="56"/>
                  </a:cubicBezTo>
                  <a:cubicBezTo>
                    <a:pt x="32" y="60"/>
                    <a:pt x="36" y="63"/>
                    <a:pt x="37" y="69"/>
                  </a:cubicBezTo>
                  <a:cubicBezTo>
                    <a:pt x="37" y="70"/>
                    <a:pt x="39" y="72"/>
                    <a:pt x="41" y="71"/>
                  </a:cubicBezTo>
                  <a:cubicBezTo>
                    <a:pt x="42" y="71"/>
                    <a:pt x="43" y="70"/>
                    <a:pt x="43" y="68"/>
                  </a:cubicBezTo>
                  <a:cubicBezTo>
                    <a:pt x="42" y="60"/>
                    <a:pt x="36" y="56"/>
                    <a:pt x="30" y="51"/>
                  </a:cubicBezTo>
                  <a:cubicBezTo>
                    <a:pt x="26" y="48"/>
                    <a:pt x="22" y="46"/>
                    <a:pt x="20" y="42"/>
                  </a:cubicBezTo>
                  <a:cubicBezTo>
                    <a:pt x="14" y="33"/>
                    <a:pt x="11" y="20"/>
                    <a:pt x="8" y="9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" name="Freeform 710"/>
            <p:cNvSpPr>
              <a:spLocks/>
            </p:cNvSpPr>
            <p:nvPr/>
          </p:nvSpPr>
          <p:spPr bwMode="auto">
            <a:xfrm>
              <a:off x="3496" y="1319"/>
              <a:ext cx="75" cy="146"/>
            </a:xfrm>
            <a:custGeom>
              <a:avLst/>
              <a:gdLst>
                <a:gd name="T0" fmla="*/ 20 w 30"/>
                <a:gd name="T1" fmla="*/ 98 h 55"/>
                <a:gd name="T2" fmla="*/ 145 w 30"/>
                <a:gd name="T3" fmla="*/ 388 h 55"/>
                <a:gd name="T4" fmla="*/ 188 w 30"/>
                <a:gd name="T5" fmla="*/ 358 h 55"/>
                <a:gd name="T6" fmla="*/ 183 w 30"/>
                <a:gd name="T7" fmla="*/ 358 h 55"/>
                <a:gd name="T8" fmla="*/ 58 w 30"/>
                <a:gd name="T9" fmla="*/ 85 h 55"/>
                <a:gd name="T10" fmla="*/ 38 w 30"/>
                <a:gd name="T11" fmla="*/ 13 h 55"/>
                <a:gd name="T12" fmla="*/ 13 w 30"/>
                <a:gd name="T13" fmla="*/ 0 h 55"/>
                <a:gd name="T14" fmla="*/ 0 w 30"/>
                <a:gd name="T15" fmla="*/ 29 h 55"/>
                <a:gd name="T16" fmla="*/ 20 w 30"/>
                <a:gd name="T17" fmla="*/ 98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55">
                  <a:moveTo>
                    <a:pt x="3" y="14"/>
                  </a:moveTo>
                  <a:cubicBezTo>
                    <a:pt x="7" y="29"/>
                    <a:pt x="13" y="48"/>
                    <a:pt x="23" y="55"/>
                  </a:cubicBezTo>
                  <a:cubicBezTo>
                    <a:pt x="25" y="53"/>
                    <a:pt x="28" y="52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19" y="48"/>
                    <a:pt x="13" y="26"/>
                    <a:pt x="9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lnTo>
                    <a:pt x="3" y="1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" name="Freeform 711"/>
            <p:cNvSpPr>
              <a:spLocks/>
            </p:cNvSpPr>
            <p:nvPr/>
          </p:nvSpPr>
          <p:spPr bwMode="auto">
            <a:xfrm>
              <a:off x="3336" y="1447"/>
              <a:ext cx="117" cy="170"/>
            </a:xfrm>
            <a:custGeom>
              <a:avLst/>
              <a:gdLst>
                <a:gd name="T0" fmla="*/ 5 w 47"/>
                <a:gd name="T1" fmla="*/ 8 h 64"/>
                <a:gd name="T2" fmla="*/ 5 w 47"/>
                <a:gd name="T3" fmla="*/ 43 h 64"/>
                <a:gd name="T4" fmla="*/ 87 w 47"/>
                <a:gd name="T5" fmla="*/ 133 h 64"/>
                <a:gd name="T6" fmla="*/ 199 w 47"/>
                <a:gd name="T7" fmla="*/ 290 h 64"/>
                <a:gd name="T8" fmla="*/ 212 w 47"/>
                <a:gd name="T9" fmla="*/ 340 h 64"/>
                <a:gd name="T10" fmla="*/ 261 w 47"/>
                <a:gd name="T11" fmla="*/ 452 h 64"/>
                <a:gd name="T12" fmla="*/ 286 w 47"/>
                <a:gd name="T13" fmla="*/ 438 h 64"/>
                <a:gd name="T14" fmla="*/ 274 w 47"/>
                <a:gd name="T15" fmla="*/ 409 h 64"/>
                <a:gd name="T16" fmla="*/ 241 w 47"/>
                <a:gd name="T17" fmla="*/ 332 h 64"/>
                <a:gd name="T18" fmla="*/ 229 w 47"/>
                <a:gd name="T19" fmla="*/ 268 h 64"/>
                <a:gd name="T20" fmla="*/ 112 w 47"/>
                <a:gd name="T21" fmla="*/ 106 h 64"/>
                <a:gd name="T22" fmla="*/ 37 w 47"/>
                <a:gd name="T23" fmla="*/ 13 h 64"/>
                <a:gd name="T24" fmla="*/ 5 w 47"/>
                <a:gd name="T25" fmla="*/ 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4">
                  <a:moveTo>
                    <a:pt x="1" y="1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5" y="11"/>
                    <a:pt x="10" y="15"/>
                    <a:pt x="14" y="19"/>
                  </a:cubicBezTo>
                  <a:cubicBezTo>
                    <a:pt x="21" y="26"/>
                    <a:pt x="28" y="31"/>
                    <a:pt x="32" y="4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5"/>
                    <a:pt x="37" y="61"/>
                    <a:pt x="42" y="64"/>
                  </a:cubicBezTo>
                  <a:cubicBezTo>
                    <a:pt x="43" y="64"/>
                    <a:pt x="45" y="64"/>
                    <a:pt x="46" y="62"/>
                  </a:cubicBezTo>
                  <a:cubicBezTo>
                    <a:pt x="47" y="61"/>
                    <a:pt x="46" y="59"/>
                    <a:pt x="44" y="58"/>
                  </a:cubicBezTo>
                  <a:cubicBezTo>
                    <a:pt x="42" y="57"/>
                    <a:pt x="41" y="51"/>
                    <a:pt x="39" y="4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3" y="28"/>
                    <a:pt x="26" y="22"/>
                    <a:pt x="18" y="15"/>
                  </a:cubicBezTo>
                  <a:cubicBezTo>
                    <a:pt x="14" y="11"/>
                    <a:pt x="10" y="7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5" name="Freeform 712"/>
            <p:cNvSpPr>
              <a:spLocks/>
            </p:cNvSpPr>
            <p:nvPr/>
          </p:nvSpPr>
          <p:spPr bwMode="auto">
            <a:xfrm>
              <a:off x="3236" y="1487"/>
              <a:ext cx="132" cy="141"/>
            </a:xfrm>
            <a:custGeom>
              <a:avLst/>
              <a:gdLst>
                <a:gd name="T0" fmla="*/ 5 w 53"/>
                <a:gd name="T1" fmla="*/ 13 h 53"/>
                <a:gd name="T2" fmla="*/ 12 w 53"/>
                <a:gd name="T3" fmla="*/ 43 h 53"/>
                <a:gd name="T4" fmla="*/ 55 w 53"/>
                <a:gd name="T5" fmla="*/ 77 h 53"/>
                <a:gd name="T6" fmla="*/ 187 w 53"/>
                <a:gd name="T7" fmla="*/ 184 h 53"/>
                <a:gd name="T8" fmla="*/ 237 w 53"/>
                <a:gd name="T9" fmla="*/ 269 h 53"/>
                <a:gd name="T10" fmla="*/ 299 w 53"/>
                <a:gd name="T11" fmla="*/ 375 h 53"/>
                <a:gd name="T12" fmla="*/ 324 w 53"/>
                <a:gd name="T13" fmla="*/ 367 h 53"/>
                <a:gd name="T14" fmla="*/ 324 w 53"/>
                <a:gd name="T15" fmla="*/ 341 h 53"/>
                <a:gd name="T16" fmla="*/ 266 w 53"/>
                <a:gd name="T17" fmla="*/ 247 h 53"/>
                <a:gd name="T18" fmla="*/ 212 w 53"/>
                <a:gd name="T19" fmla="*/ 157 h 53"/>
                <a:gd name="T20" fmla="*/ 75 w 53"/>
                <a:gd name="T21" fmla="*/ 43 h 53"/>
                <a:gd name="T22" fmla="*/ 30 w 53"/>
                <a:gd name="T23" fmla="*/ 8 h 53"/>
                <a:gd name="T24" fmla="*/ 5 w 53"/>
                <a:gd name="T25" fmla="*/ 13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3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16"/>
                    <a:pt x="25" y="21"/>
                    <a:pt x="30" y="26"/>
                  </a:cubicBezTo>
                  <a:cubicBezTo>
                    <a:pt x="34" y="29"/>
                    <a:pt x="36" y="33"/>
                    <a:pt x="38" y="38"/>
                  </a:cubicBezTo>
                  <a:cubicBezTo>
                    <a:pt x="40" y="43"/>
                    <a:pt x="43" y="49"/>
                    <a:pt x="48" y="53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3" y="50"/>
                    <a:pt x="53" y="49"/>
                    <a:pt x="52" y="48"/>
                  </a:cubicBezTo>
                  <a:cubicBezTo>
                    <a:pt x="48" y="45"/>
                    <a:pt x="46" y="40"/>
                    <a:pt x="43" y="35"/>
                  </a:cubicBezTo>
                  <a:cubicBezTo>
                    <a:pt x="41" y="31"/>
                    <a:pt x="39" y="25"/>
                    <a:pt x="34" y="22"/>
                  </a:cubicBezTo>
                  <a:cubicBezTo>
                    <a:pt x="28" y="16"/>
                    <a:pt x="20" y="11"/>
                    <a:pt x="12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6" name="Freeform 713"/>
            <p:cNvSpPr>
              <a:spLocks/>
            </p:cNvSpPr>
            <p:nvPr/>
          </p:nvSpPr>
          <p:spPr bwMode="auto">
            <a:xfrm>
              <a:off x="3126" y="1583"/>
              <a:ext cx="190" cy="85"/>
            </a:xfrm>
            <a:custGeom>
              <a:avLst/>
              <a:gdLst>
                <a:gd name="T0" fmla="*/ 133 w 76"/>
                <a:gd name="T1" fmla="*/ 21 h 32"/>
                <a:gd name="T2" fmla="*/ 25 w 76"/>
                <a:gd name="T3" fmla="*/ 13 h 32"/>
                <a:gd name="T4" fmla="*/ 0 w 76"/>
                <a:gd name="T5" fmla="*/ 29 h 32"/>
                <a:gd name="T6" fmla="*/ 13 w 76"/>
                <a:gd name="T7" fmla="*/ 56 h 32"/>
                <a:gd name="T8" fmla="*/ 138 w 76"/>
                <a:gd name="T9" fmla="*/ 56 h 32"/>
                <a:gd name="T10" fmla="*/ 275 w 76"/>
                <a:gd name="T11" fmla="*/ 98 h 32"/>
                <a:gd name="T12" fmla="*/ 313 w 76"/>
                <a:gd name="T13" fmla="*/ 133 h 32"/>
                <a:gd name="T14" fmla="*/ 458 w 76"/>
                <a:gd name="T15" fmla="*/ 213 h 32"/>
                <a:gd name="T16" fmla="*/ 470 w 76"/>
                <a:gd name="T17" fmla="*/ 191 h 32"/>
                <a:gd name="T18" fmla="*/ 450 w 76"/>
                <a:gd name="T19" fmla="*/ 170 h 32"/>
                <a:gd name="T20" fmla="*/ 338 w 76"/>
                <a:gd name="T21" fmla="*/ 106 h 32"/>
                <a:gd name="T22" fmla="*/ 300 w 76"/>
                <a:gd name="T23" fmla="*/ 64 h 32"/>
                <a:gd name="T24" fmla="*/ 133 w 76"/>
                <a:gd name="T25" fmla="*/ 2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2">
                  <a:moveTo>
                    <a:pt x="21" y="3"/>
                  </a:moveTo>
                  <a:cubicBezTo>
                    <a:pt x="16" y="3"/>
                    <a:pt x="11" y="4"/>
                    <a:pt x="4" y="2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10" y="10"/>
                    <a:pt x="17" y="9"/>
                    <a:pt x="22" y="8"/>
                  </a:cubicBezTo>
                  <a:cubicBezTo>
                    <a:pt x="30" y="7"/>
                    <a:pt x="36" y="6"/>
                    <a:pt x="44" y="1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6" y="25"/>
                    <a:pt x="62" y="32"/>
                    <a:pt x="73" y="30"/>
                  </a:cubicBezTo>
                  <a:cubicBezTo>
                    <a:pt x="75" y="30"/>
                    <a:pt x="76" y="28"/>
                    <a:pt x="75" y="27"/>
                  </a:cubicBezTo>
                  <a:cubicBezTo>
                    <a:pt x="75" y="25"/>
                    <a:pt x="74" y="24"/>
                    <a:pt x="72" y="24"/>
                  </a:cubicBezTo>
                  <a:cubicBezTo>
                    <a:pt x="64" y="26"/>
                    <a:pt x="60" y="21"/>
                    <a:pt x="54" y="1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8" y="0"/>
                    <a:pt x="29" y="1"/>
                    <a:pt x="21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7" name="Freeform 714"/>
            <p:cNvSpPr>
              <a:spLocks/>
            </p:cNvSpPr>
            <p:nvPr/>
          </p:nvSpPr>
          <p:spPr bwMode="auto">
            <a:xfrm>
              <a:off x="2986" y="1785"/>
              <a:ext cx="190" cy="46"/>
            </a:xfrm>
            <a:custGeom>
              <a:avLst/>
              <a:gdLst>
                <a:gd name="T0" fmla="*/ 8 w 76"/>
                <a:gd name="T1" fmla="*/ 14 h 17"/>
                <a:gd name="T2" fmla="*/ 13 w 76"/>
                <a:gd name="T3" fmla="*/ 43 h 17"/>
                <a:gd name="T4" fmla="*/ 220 w 76"/>
                <a:gd name="T5" fmla="*/ 87 h 17"/>
                <a:gd name="T6" fmla="*/ 325 w 76"/>
                <a:gd name="T7" fmla="*/ 87 h 17"/>
                <a:gd name="T8" fmla="*/ 383 w 76"/>
                <a:gd name="T9" fmla="*/ 103 h 17"/>
                <a:gd name="T10" fmla="*/ 450 w 76"/>
                <a:gd name="T11" fmla="*/ 124 h 17"/>
                <a:gd name="T12" fmla="*/ 475 w 76"/>
                <a:gd name="T13" fmla="*/ 103 h 17"/>
                <a:gd name="T14" fmla="*/ 458 w 76"/>
                <a:gd name="T15" fmla="*/ 81 h 17"/>
                <a:gd name="T16" fmla="*/ 395 w 76"/>
                <a:gd name="T17" fmla="*/ 65 h 17"/>
                <a:gd name="T18" fmla="*/ 333 w 76"/>
                <a:gd name="T19" fmla="*/ 43 h 17"/>
                <a:gd name="T20" fmla="*/ 213 w 76"/>
                <a:gd name="T21" fmla="*/ 43 h 17"/>
                <a:gd name="T22" fmla="*/ 33 w 76"/>
                <a:gd name="T23" fmla="*/ 8 h 17"/>
                <a:gd name="T24" fmla="*/ 8 w 76"/>
                <a:gd name="T25" fmla="*/ 1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7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14" y="14"/>
                    <a:pt x="24" y="13"/>
                    <a:pt x="35" y="12"/>
                  </a:cubicBezTo>
                  <a:cubicBezTo>
                    <a:pt x="40" y="12"/>
                    <a:pt x="46" y="11"/>
                    <a:pt x="52" y="12"/>
                  </a:cubicBezTo>
                  <a:cubicBezTo>
                    <a:pt x="55" y="12"/>
                    <a:pt x="58" y="13"/>
                    <a:pt x="61" y="14"/>
                  </a:cubicBezTo>
                  <a:cubicBezTo>
                    <a:pt x="64" y="16"/>
                    <a:pt x="68" y="17"/>
                    <a:pt x="72" y="17"/>
                  </a:cubicBezTo>
                  <a:cubicBezTo>
                    <a:pt x="74" y="17"/>
                    <a:pt x="75" y="16"/>
                    <a:pt x="76" y="14"/>
                  </a:cubicBezTo>
                  <a:cubicBezTo>
                    <a:pt x="76" y="12"/>
                    <a:pt x="74" y="11"/>
                    <a:pt x="73" y="11"/>
                  </a:cubicBezTo>
                  <a:cubicBezTo>
                    <a:pt x="69" y="11"/>
                    <a:pt x="66" y="10"/>
                    <a:pt x="63" y="9"/>
                  </a:cubicBezTo>
                  <a:cubicBezTo>
                    <a:pt x="60" y="7"/>
                    <a:pt x="56" y="6"/>
                    <a:pt x="53" y="6"/>
                  </a:cubicBezTo>
                  <a:cubicBezTo>
                    <a:pt x="46" y="5"/>
                    <a:pt x="40" y="6"/>
                    <a:pt x="34" y="6"/>
                  </a:cubicBezTo>
                  <a:cubicBezTo>
                    <a:pt x="24" y="7"/>
                    <a:pt x="15" y="8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8" name="Freeform 715"/>
            <p:cNvSpPr>
              <a:spLocks/>
            </p:cNvSpPr>
            <p:nvPr/>
          </p:nvSpPr>
          <p:spPr bwMode="auto">
            <a:xfrm>
              <a:off x="3083" y="1708"/>
              <a:ext cx="195" cy="59"/>
            </a:xfrm>
            <a:custGeom>
              <a:avLst/>
              <a:gdLst>
                <a:gd name="T0" fmla="*/ 95 w 78"/>
                <a:gd name="T1" fmla="*/ 0 h 22"/>
                <a:gd name="T2" fmla="*/ 20 w 78"/>
                <a:gd name="T3" fmla="*/ 0 h 22"/>
                <a:gd name="T4" fmla="*/ 0 w 78"/>
                <a:gd name="T5" fmla="*/ 21 h 22"/>
                <a:gd name="T6" fmla="*/ 20 w 78"/>
                <a:gd name="T7" fmla="*/ 43 h 22"/>
                <a:gd name="T8" fmla="*/ 95 w 78"/>
                <a:gd name="T9" fmla="*/ 43 h 22"/>
                <a:gd name="T10" fmla="*/ 320 w 78"/>
                <a:gd name="T11" fmla="*/ 80 h 22"/>
                <a:gd name="T12" fmla="*/ 370 w 78"/>
                <a:gd name="T13" fmla="*/ 107 h 22"/>
                <a:gd name="T14" fmla="*/ 463 w 78"/>
                <a:gd name="T15" fmla="*/ 158 h 22"/>
                <a:gd name="T16" fmla="*/ 488 w 78"/>
                <a:gd name="T17" fmla="*/ 145 h 22"/>
                <a:gd name="T18" fmla="*/ 475 w 78"/>
                <a:gd name="T19" fmla="*/ 115 h 22"/>
                <a:gd name="T20" fmla="*/ 388 w 78"/>
                <a:gd name="T21" fmla="*/ 72 h 22"/>
                <a:gd name="T22" fmla="*/ 333 w 78"/>
                <a:gd name="T23" fmla="*/ 43 h 22"/>
                <a:gd name="T24" fmla="*/ 95 w 78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22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7" y="6"/>
                    <a:pt x="38" y="6"/>
                    <a:pt x="51" y="1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3" y="18"/>
                    <a:pt x="68" y="21"/>
                    <a:pt x="74" y="22"/>
                  </a:cubicBezTo>
                  <a:cubicBezTo>
                    <a:pt x="76" y="22"/>
                    <a:pt x="77" y="21"/>
                    <a:pt x="78" y="20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1" y="15"/>
                    <a:pt x="66" y="13"/>
                    <a:pt x="62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0"/>
                    <a:pt x="27" y="0"/>
                    <a:pt x="15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9" name="Freeform 716"/>
            <p:cNvSpPr>
              <a:spLocks/>
            </p:cNvSpPr>
            <p:nvPr/>
          </p:nvSpPr>
          <p:spPr bwMode="auto">
            <a:xfrm>
              <a:off x="3053" y="1820"/>
              <a:ext cx="215" cy="75"/>
            </a:xfrm>
            <a:custGeom>
              <a:avLst/>
              <a:gdLst>
                <a:gd name="T0" fmla="*/ 513 w 86"/>
                <a:gd name="T1" fmla="*/ 8 h 28"/>
                <a:gd name="T2" fmla="*/ 433 w 86"/>
                <a:gd name="T3" fmla="*/ 56 h 28"/>
                <a:gd name="T4" fmla="*/ 300 w 86"/>
                <a:gd name="T5" fmla="*/ 129 h 28"/>
                <a:gd name="T6" fmla="*/ 20 w 86"/>
                <a:gd name="T7" fmla="*/ 158 h 28"/>
                <a:gd name="T8" fmla="*/ 0 w 86"/>
                <a:gd name="T9" fmla="*/ 179 h 28"/>
                <a:gd name="T10" fmla="*/ 20 w 86"/>
                <a:gd name="T11" fmla="*/ 201 h 28"/>
                <a:gd name="T12" fmla="*/ 308 w 86"/>
                <a:gd name="T13" fmla="*/ 171 h 28"/>
                <a:gd name="T14" fmla="*/ 450 w 86"/>
                <a:gd name="T15" fmla="*/ 94 h 28"/>
                <a:gd name="T16" fmla="*/ 525 w 86"/>
                <a:gd name="T17" fmla="*/ 43 h 28"/>
                <a:gd name="T18" fmla="*/ 538 w 86"/>
                <a:gd name="T19" fmla="*/ 13 h 28"/>
                <a:gd name="T20" fmla="*/ 513 w 86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28">
                  <a:moveTo>
                    <a:pt x="82" y="1"/>
                  </a:moveTo>
                  <a:cubicBezTo>
                    <a:pt x="76" y="3"/>
                    <a:pt x="73" y="6"/>
                    <a:pt x="69" y="8"/>
                  </a:cubicBezTo>
                  <a:cubicBezTo>
                    <a:pt x="63" y="12"/>
                    <a:pt x="57" y="16"/>
                    <a:pt x="48" y="18"/>
                  </a:cubicBezTo>
                  <a:cubicBezTo>
                    <a:pt x="33" y="20"/>
                    <a:pt x="20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21" y="28"/>
                    <a:pt x="34" y="26"/>
                    <a:pt x="49" y="24"/>
                  </a:cubicBezTo>
                  <a:cubicBezTo>
                    <a:pt x="59" y="22"/>
                    <a:pt x="66" y="18"/>
                    <a:pt x="72" y="13"/>
                  </a:cubicBezTo>
                  <a:cubicBezTo>
                    <a:pt x="76" y="11"/>
                    <a:pt x="79" y="9"/>
                    <a:pt x="84" y="6"/>
                  </a:cubicBezTo>
                  <a:cubicBezTo>
                    <a:pt x="86" y="6"/>
                    <a:pt x="86" y="4"/>
                    <a:pt x="86" y="2"/>
                  </a:cubicBezTo>
                  <a:cubicBezTo>
                    <a:pt x="85" y="1"/>
                    <a:pt x="83" y="0"/>
                    <a:pt x="8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0" name="Freeform 717"/>
            <p:cNvSpPr>
              <a:spLocks/>
            </p:cNvSpPr>
            <p:nvPr/>
          </p:nvSpPr>
          <p:spPr bwMode="auto">
            <a:xfrm>
              <a:off x="3068" y="2017"/>
              <a:ext cx="190" cy="94"/>
            </a:xfrm>
            <a:custGeom>
              <a:avLst/>
              <a:gdLst>
                <a:gd name="T0" fmla="*/ 450 w 76"/>
                <a:gd name="T1" fmla="*/ 0 h 35"/>
                <a:gd name="T2" fmla="*/ 375 w 76"/>
                <a:gd name="T3" fmla="*/ 8 h 35"/>
                <a:gd name="T4" fmla="*/ 250 w 76"/>
                <a:gd name="T5" fmla="*/ 43 h 35"/>
                <a:gd name="T6" fmla="*/ 183 w 76"/>
                <a:gd name="T7" fmla="*/ 102 h 35"/>
                <a:gd name="T8" fmla="*/ 33 w 76"/>
                <a:gd name="T9" fmla="*/ 172 h 35"/>
                <a:gd name="T10" fmla="*/ 8 w 76"/>
                <a:gd name="T11" fmla="*/ 188 h 35"/>
                <a:gd name="T12" fmla="*/ 13 w 76"/>
                <a:gd name="T13" fmla="*/ 218 h 35"/>
                <a:gd name="T14" fmla="*/ 208 w 76"/>
                <a:gd name="T15" fmla="*/ 129 h 35"/>
                <a:gd name="T16" fmla="*/ 270 w 76"/>
                <a:gd name="T17" fmla="*/ 81 h 35"/>
                <a:gd name="T18" fmla="*/ 383 w 76"/>
                <a:gd name="T19" fmla="*/ 51 h 35"/>
                <a:gd name="T20" fmla="*/ 463 w 76"/>
                <a:gd name="T21" fmla="*/ 43 h 35"/>
                <a:gd name="T22" fmla="*/ 475 w 76"/>
                <a:gd name="T23" fmla="*/ 13 h 35"/>
                <a:gd name="T24" fmla="*/ 450 w 76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35">
                  <a:moveTo>
                    <a:pt x="72" y="0"/>
                  </a:moveTo>
                  <a:cubicBezTo>
                    <a:pt x="68" y="1"/>
                    <a:pt x="64" y="1"/>
                    <a:pt x="60" y="1"/>
                  </a:cubicBezTo>
                  <a:cubicBezTo>
                    <a:pt x="54" y="1"/>
                    <a:pt x="48" y="1"/>
                    <a:pt x="40" y="6"/>
                  </a:cubicBezTo>
                  <a:cubicBezTo>
                    <a:pt x="37" y="7"/>
                    <a:pt x="33" y="10"/>
                    <a:pt x="29" y="14"/>
                  </a:cubicBezTo>
                  <a:cubicBezTo>
                    <a:pt x="21" y="20"/>
                    <a:pt x="11" y="28"/>
                    <a:pt x="5" y="24"/>
                  </a:cubicBezTo>
                  <a:cubicBezTo>
                    <a:pt x="4" y="24"/>
                    <a:pt x="2" y="24"/>
                    <a:pt x="1" y="26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12" y="35"/>
                    <a:pt x="23" y="26"/>
                    <a:pt x="33" y="18"/>
                  </a:cubicBezTo>
                  <a:cubicBezTo>
                    <a:pt x="36" y="15"/>
                    <a:pt x="40" y="12"/>
                    <a:pt x="43" y="11"/>
                  </a:cubicBezTo>
                  <a:cubicBezTo>
                    <a:pt x="49" y="7"/>
                    <a:pt x="55" y="7"/>
                    <a:pt x="61" y="7"/>
                  </a:cubicBezTo>
                  <a:cubicBezTo>
                    <a:pt x="65" y="7"/>
                    <a:pt x="69" y="7"/>
                    <a:pt x="74" y="6"/>
                  </a:cubicBezTo>
                  <a:cubicBezTo>
                    <a:pt x="75" y="6"/>
                    <a:pt x="76" y="4"/>
                    <a:pt x="76" y="2"/>
                  </a:cubicBezTo>
                  <a:cubicBezTo>
                    <a:pt x="75" y="1"/>
                    <a:pt x="74" y="0"/>
                    <a:pt x="7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1" name="Freeform 718"/>
            <p:cNvSpPr>
              <a:spLocks/>
            </p:cNvSpPr>
            <p:nvPr/>
          </p:nvSpPr>
          <p:spPr bwMode="auto">
            <a:xfrm>
              <a:off x="3168" y="2095"/>
              <a:ext cx="193" cy="205"/>
            </a:xfrm>
            <a:custGeom>
              <a:avLst/>
              <a:gdLst>
                <a:gd name="T0" fmla="*/ 451 w 77"/>
                <a:gd name="T1" fmla="*/ 8 h 77"/>
                <a:gd name="T2" fmla="*/ 371 w 77"/>
                <a:gd name="T3" fmla="*/ 64 h 77"/>
                <a:gd name="T4" fmla="*/ 246 w 77"/>
                <a:gd name="T5" fmla="*/ 162 h 77"/>
                <a:gd name="T6" fmla="*/ 158 w 77"/>
                <a:gd name="T7" fmla="*/ 341 h 77"/>
                <a:gd name="T8" fmla="*/ 13 w 77"/>
                <a:gd name="T9" fmla="*/ 503 h 77"/>
                <a:gd name="T10" fmla="*/ 0 w 77"/>
                <a:gd name="T11" fmla="*/ 524 h 77"/>
                <a:gd name="T12" fmla="*/ 20 w 77"/>
                <a:gd name="T13" fmla="*/ 546 h 77"/>
                <a:gd name="T14" fmla="*/ 196 w 77"/>
                <a:gd name="T15" fmla="*/ 354 h 77"/>
                <a:gd name="T16" fmla="*/ 271 w 77"/>
                <a:gd name="T17" fmla="*/ 200 h 77"/>
                <a:gd name="T18" fmla="*/ 389 w 77"/>
                <a:gd name="T19" fmla="*/ 99 h 77"/>
                <a:gd name="T20" fmla="*/ 471 w 77"/>
                <a:gd name="T21" fmla="*/ 43 h 77"/>
                <a:gd name="T22" fmla="*/ 476 w 77"/>
                <a:gd name="T23" fmla="*/ 8 h 77"/>
                <a:gd name="T24" fmla="*/ 451 w 77"/>
                <a:gd name="T25" fmla="*/ 8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77">
                  <a:moveTo>
                    <a:pt x="72" y="1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2" y="13"/>
                    <a:pt x="45" y="18"/>
                    <a:pt x="39" y="23"/>
                  </a:cubicBezTo>
                  <a:cubicBezTo>
                    <a:pt x="30" y="30"/>
                    <a:pt x="27" y="40"/>
                    <a:pt x="25" y="48"/>
                  </a:cubicBezTo>
                  <a:cubicBezTo>
                    <a:pt x="22" y="60"/>
                    <a:pt x="19" y="69"/>
                    <a:pt x="2" y="71"/>
                  </a:cubicBezTo>
                  <a:cubicBezTo>
                    <a:pt x="1" y="71"/>
                    <a:pt x="0" y="72"/>
                    <a:pt x="0" y="74"/>
                  </a:cubicBezTo>
                  <a:cubicBezTo>
                    <a:pt x="0" y="76"/>
                    <a:pt x="1" y="77"/>
                    <a:pt x="3" y="77"/>
                  </a:cubicBezTo>
                  <a:cubicBezTo>
                    <a:pt x="23" y="75"/>
                    <a:pt x="27" y="62"/>
                    <a:pt x="31" y="50"/>
                  </a:cubicBezTo>
                  <a:cubicBezTo>
                    <a:pt x="33" y="42"/>
                    <a:pt x="36" y="34"/>
                    <a:pt x="43" y="28"/>
                  </a:cubicBezTo>
                  <a:cubicBezTo>
                    <a:pt x="49" y="23"/>
                    <a:pt x="56" y="18"/>
                    <a:pt x="62" y="1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7" y="3"/>
                    <a:pt x="76" y="1"/>
                  </a:cubicBezTo>
                  <a:cubicBezTo>
                    <a:pt x="75" y="0"/>
                    <a:pt x="73" y="0"/>
                    <a:pt x="7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" name="Freeform 719"/>
            <p:cNvSpPr>
              <a:spLocks/>
            </p:cNvSpPr>
            <p:nvPr/>
          </p:nvSpPr>
          <p:spPr bwMode="auto">
            <a:xfrm>
              <a:off x="3286" y="2177"/>
              <a:ext cx="92" cy="214"/>
            </a:xfrm>
            <a:custGeom>
              <a:avLst/>
              <a:gdLst>
                <a:gd name="T0" fmla="*/ 199 w 37"/>
                <a:gd name="T1" fmla="*/ 8 h 80"/>
                <a:gd name="T2" fmla="*/ 87 w 37"/>
                <a:gd name="T3" fmla="*/ 286 h 80"/>
                <a:gd name="T4" fmla="*/ 5 w 37"/>
                <a:gd name="T5" fmla="*/ 530 h 80"/>
                <a:gd name="T6" fmla="*/ 5 w 37"/>
                <a:gd name="T7" fmla="*/ 564 h 80"/>
                <a:gd name="T8" fmla="*/ 30 w 37"/>
                <a:gd name="T9" fmla="*/ 559 h 80"/>
                <a:gd name="T10" fmla="*/ 124 w 37"/>
                <a:gd name="T11" fmla="*/ 294 h 80"/>
                <a:gd name="T12" fmla="*/ 224 w 37"/>
                <a:gd name="T13" fmla="*/ 35 h 80"/>
                <a:gd name="T14" fmla="*/ 224 w 37"/>
                <a:gd name="T15" fmla="*/ 8 h 80"/>
                <a:gd name="T16" fmla="*/ 199 w 37"/>
                <a:gd name="T17" fmla="*/ 8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80">
                  <a:moveTo>
                    <a:pt x="32" y="1"/>
                  </a:moveTo>
                  <a:cubicBezTo>
                    <a:pt x="20" y="12"/>
                    <a:pt x="17" y="26"/>
                    <a:pt x="14" y="40"/>
                  </a:cubicBezTo>
                  <a:cubicBezTo>
                    <a:pt x="12" y="53"/>
                    <a:pt x="10" y="65"/>
                    <a:pt x="1" y="74"/>
                  </a:cubicBezTo>
                  <a:cubicBezTo>
                    <a:pt x="0" y="76"/>
                    <a:pt x="0" y="77"/>
                    <a:pt x="1" y="79"/>
                  </a:cubicBezTo>
                  <a:cubicBezTo>
                    <a:pt x="2" y="80"/>
                    <a:pt x="4" y="80"/>
                    <a:pt x="5" y="78"/>
                  </a:cubicBezTo>
                  <a:cubicBezTo>
                    <a:pt x="15" y="68"/>
                    <a:pt x="18" y="54"/>
                    <a:pt x="20" y="41"/>
                  </a:cubicBezTo>
                  <a:cubicBezTo>
                    <a:pt x="23" y="28"/>
                    <a:pt x="25" y="15"/>
                    <a:pt x="36" y="5"/>
                  </a:cubicBezTo>
                  <a:cubicBezTo>
                    <a:pt x="37" y="4"/>
                    <a:pt x="37" y="2"/>
                    <a:pt x="36" y="1"/>
                  </a:cubicBezTo>
                  <a:cubicBezTo>
                    <a:pt x="35" y="0"/>
                    <a:pt x="33" y="0"/>
                    <a:pt x="3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3" name="Freeform 720"/>
            <p:cNvSpPr>
              <a:spLocks/>
            </p:cNvSpPr>
            <p:nvPr/>
          </p:nvSpPr>
          <p:spPr bwMode="auto">
            <a:xfrm>
              <a:off x="3386" y="2223"/>
              <a:ext cx="60" cy="288"/>
            </a:xfrm>
            <a:custGeom>
              <a:avLst/>
              <a:gdLst>
                <a:gd name="T0" fmla="*/ 120 w 24"/>
                <a:gd name="T1" fmla="*/ 0 h 108"/>
                <a:gd name="T2" fmla="*/ 100 w 24"/>
                <a:gd name="T3" fmla="*/ 29 h 108"/>
                <a:gd name="T4" fmla="*/ 58 w 24"/>
                <a:gd name="T5" fmla="*/ 221 h 108"/>
                <a:gd name="T6" fmla="*/ 13 w 24"/>
                <a:gd name="T7" fmla="*/ 341 h 108"/>
                <a:gd name="T8" fmla="*/ 13 w 24"/>
                <a:gd name="T9" fmla="*/ 547 h 108"/>
                <a:gd name="T10" fmla="*/ 20 w 24"/>
                <a:gd name="T11" fmla="*/ 739 h 108"/>
                <a:gd name="T12" fmla="*/ 33 w 24"/>
                <a:gd name="T13" fmla="*/ 768 h 108"/>
                <a:gd name="T14" fmla="*/ 58 w 24"/>
                <a:gd name="T15" fmla="*/ 747 h 108"/>
                <a:gd name="T16" fmla="*/ 50 w 24"/>
                <a:gd name="T17" fmla="*/ 547 h 108"/>
                <a:gd name="T18" fmla="*/ 50 w 24"/>
                <a:gd name="T19" fmla="*/ 349 h 108"/>
                <a:gd name="T20" fmla="*/ 88 w 24"/>
                <a:gd name="T21" fmla="*/ 235 h 108"/>
                <a:gd name="T22" fmla="*/ 138 w 24"/>
                <a:gd name="T23" fmla="*/ 21 h 108"/>
                <a:gd name="T24" fmla="*/ 120 w 2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08">
                  <a:moveTo>
                    <a:pt x="19" y="0"/>
                  </a:moveTo>
                  <a:cubicBezTo>
                    <a:pt x="17" y="1"/>
                    <a:pt x="16" y="2"/>
                    <a:pt x="16" y="4"/>
                  </a:cubicBezTo>
                  <a:cubicBezTo>
                    <a:pt x="17" y="13"/>
                    <a:pt x="13" y="22"/>
                    <a:pt x="9" y="31"/>
                  </a:cubicBezTo>
                  <a:cubicBezTo>
                    <a:pt x="6" y="36"/>
                    <a:pt x="3" y="42"/>
                    <a:pt x="2" y="48"/>
                  </a:cubicBezTo>
                  <a:cubicBezTo>
                    <a:pt x="0" y="58"/>
                    <a:pt x="1" y="68"/>
                    <a:pt x="2" y="77"/>
                  </a:cubicBezTo>
                  <a:cubicBezTo>
                    <a:pt x="4" y="87"/>
                    <a:pt x="5" y="95"/>
                    <a:pt x="3" y="104"/>
                  </a:cubicBezTo>
                  <a:cubicBezTo>
                    <a:pt x="3" y="106"/>
                    <a:pt x="4" y="107"/>
                    <a:pt x="5" y="108"/>
                  </a:cubicBezTo>
                  <a:cubicBezTo>
                    <a:pt x="7" y="108"/>
                    <a:pt x="8" y="107"/>
                    <a:pt x="9" y="105"/>
                  </a:cubicBezTo>
                  <a:cubicBezTo>
                    <a:pt x="11" y="96"/>
                    <a:pt x="9" y="86"/>
                    <a:pt x="8" y="77"/>
                  </a:cubicBezTo>
                  <a:cubicBezTo>
                    <a:pt x="7" y="67"/>
                    <a:pt x="6" y="58"/>
                    <a:pt x="8" y="49"/>
                  </a:cubicBezTo>
                  <a:cubicBezTo>
                    <a:pt x="9" y="44"/>
                    <a:pt x="12" y="39"/>
                    <a:pt x="14" y="33"/>
                  </a:cubicBezTo>
                  <a:cubicBezTo>
                    <a:pt x="19" y="24"/>
                    <a:pt x="24" y="14"/>
                    <a:pt x="22" y="3"/>
                  </a:cubicBezTo>
                  <a:cubicBezTo>
                    <a:pt x="22" y="1"/>
                    <a:pt x="20" y="0"/>
                    <a:pt x="1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4" name="Freeform 721"/>
            <p:cNvSpPr>
              <a:spLocks/>
            </p:cNvSpPr>
            <p:nvPr/>
          </p:nvSpPr>
          <p:spPr bwMode="auto">
            <a:xfrm>
              <a:off x="3493" y="2193"/>
              <a:ext cx="55" cy="288"/>
            </a:xfrm>
            <a:custGeom>
              <a:avLst/>
              <a:gdLst>
                <a:gd name="T0" fmla="*/ 100 w 22"/>
                <a:gd name="T1" fmla="*/ 13 h 108"/>
                <a:gd name="T2" fmla="*/ 8 w 22"/>
                <a:gd name="T3" fmla="*/ 299 h 108"/>
                <a:gd name="T4" fmla="*/ 20 w 22"/>
                <a:gd name="T5" fmla="*/ 499 h 108"/>
                <a:gd name="T6" fmla="*/ 20 w 22"/>
                <a:gd name="T7" fmla="*/ 733 h 108"/>
                <a:gd name="T8" fmla="*/ 25 w 22"/>
                <a:gd name="T9" fmla="*/ 760 h 108"/>
                <a:gd name="T10" fmla="*/ 50 w 22"/>
                <a:gd name="T11" fmla="*/ 755 h 108"/>
                <a:gd name="T12" fmla="*/ 58 w 22"/>
                <a:gd name="T13" fmla="*/ 491 h 108"/>
                <a:gd name="T14" fmla="*/ 45 w 22"/>
                <a:gd name="T15" fmla="*/ 307 h 108"/>
                <a:gd name="T16" fmla="*/ 138 w 22"/>
                <a:gd name="T17" fmla="*/ 29 h 108"/>
                <a:gd name="T18" fmla="*/ 125 w 22"/>
                <a:gd name="T19" fmla="*/ 0 h 108"/>
                <a:gd name="T20" fmla="*/ 100 w 22"/>
                <a:gd name="T21" fmla="*/ 13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08">
                  <a:moveTo>
                    <a:pt x="16" y="2"/>
                  </a:moveTo>
                  <a:cubicBezTo>
                    <a:pt x="10" y="13"/>
                    <a:pt x="3" y="30"/>
                    <a:pt x="1" y="42"/>
                  </a:cubicBezTo>
                  <a:cubicBezTo>
                    <a:pt x="0" y="50"/>
                    <a:pt x="2" y="60"/>
                    <a:pt x="3" y="70"/>
                  </a:cubicBezTo>
                  <a:cubicBezTo>
                    <a:pt x="5" y="82"/>
                    <a:pt x="8" y="95"/>
                    <a:pt x="3" y="103"/>
                  </a:cubicBezTo>
                  <a:cubicBezTo>
                    <a:pt x="2" y="104"/>
                    <a:pt x="3" y="106"/>
                    <a:pt x="4" y="107"/>
                  </a:cubicBezTo>
                  <a:cubicBezTo>
                    <a:pt x="5" y="108"/>
                    <a:pt x="7" y="107"/>
                    <a:pt x="8" y="106"/>
                  </a:cubicBezTo>
                  <a:cubicBezTo>
                    <a:pt x="14" y="97"/>
                    <a:pt x="12" y="82"/>
                    <a:pt x="9" y="69"/>
                  </a:cubicBezTo>
                  <a:cubicBezTo>
                    <a:pt x="8" y="60"/>
                    <a:pt x="6" y="50"/>
                    <a:pt x="7" y="43"/>
                  </a:cubicBezTo>
                  <a:cubicBezTo>
                    <a:pt x="9" y="31"/>
                    <a:pt x="16" y="15"/>
                    <a:pt x="22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7" y="0"/>
                    <a:pt x="16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5" name="Freeform 722"/>
            <p:cNvSpPr>
              <a:spLocks/>
            </p:cNvSpPr>
            <p:nvPr/>
          </p:nvSpPr>
          <p:spPr bwMode="auto">
            <a:xfrm>
              <a:off x="3546" y="2241"/>
              <a:ext cx="55" cy="294"/>
            </a:xfrm>
            <a:custGeom>
              <a:avLst/>
              <a:gdLst>
                <a:gd name="T0" fmla="*/ 70 w 22"/>
                <a:gd name="T1" fmla="*/ 13 h 110"/>
                <a:gd name="T2" fmla="*/ 75 w 22"/>
                <a:gd name="T3" fmla="*/ 163 h 110"/>
                <a:gd name="T4" fmla="*/ 88 w 22"/>
                <a:gd name="T5" fmla="*/ 214 h 110"/>
                <a:gd name="T6" fmla="*/ 45 w 22"/>
                <a:gd name="T7" fmla="*/ 508 h 110"/>
                <a:gd name="T8" fmla="*/ 0 w 22"/>
                <a:gd name="T9" fmla="*/ 764 h 110"/>
                <a:gd name="T10" fmla="*/ 20 w 22"/>
                <a:gd name="T11" fmla="*/ 786 h 110"/>
                <a:gd name="T12" fmla="*/ 38 w 22"/>
                <a:gd name="T13" fmla="*/ 764 h 110"/>
                <a:gd name="T14" fmla="*/ 83 w 22"/>
                <a:gd name="T15" fmla="*/ 521 h 110"/>
                <a:gd name="T16" fmla="*/ 125 w 22"/>
                <a:gd name="T17" fmla="*/ 208 h 110"/>
                <a:gd name="T18" fmla="*/ 113 w 22"/>
                <a:gd name="T19" fmla="*/ 150 h 110"/>
                <a:gd name="T20" fmla="*/ 108 w 22"/>
                <a:gd name="T21" fmla="*/ 29 h 110"/>
                <a:gd name="T22" fmla="*/ 95 w 22"/>
                <a:gd name="T23" fmla="*/ 0 h 110"/>
                <a:gd name="T24" fmla="*/ 70 w 22"/>
                <a:gd name="T25" fmla="*/ 1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10">
                  <a:moveTo>
                    <a:pt x="11" y="2"/>
                  </a:moveTo>
                  <a:cubicBezTo>
                    <a:pt x="8" y="9"/>
                    <a:pt x="10" y="16"/>
                    <a:pt x="12" y="2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45"/>
                    <a:pt x="12" y="58"/>
                    <a:pt x="7" y="71"/>
                  </a:cubicBezTo>
                  <a:cubicBezTo>
                    <a:pt x="4" y="82"/>
                    <a:pt x="0" y="94"/>
                    <a:pt x="0" y="107"/>
                  </a:cubicBezTo>
                  <a:cubicBezTo>
                    <a:pt x="0" y="109"/>
                    <a:pt x="2" y="110"/>
                    <a:pt x="3" y="110"/>
                  </a:cubicBezTo>
                  <a:cubicBezTo>
                    <a:pt x="5" y="110"/>
                    <a:pt x="6" y="109"/>
                    <a:pt x="6" y="107"/>
                  </a:cubicBezTo>
                  <a:cubicBezTo>
                    <a:pt x="6" y="95"/>
                    <a:pt x="9" y="84"/>
                    <a:pt x="13" y="73"/>
                  </a:cubicBezTo>
                  <a:cubicBezTo>
                    <a:pt x="17" y="59"/>
                    <a:pt x="22" y="45"/>
                    <a:pt x="20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4" y="10"/>
                    <a:pt x="17" y="4"/>
                  </a:cubicBezTo>
                  <a:cubicBezTo>
                    <a:pt x="17" y="3"/>
                    <a:pt x="17" y="1"/>
                    <a:pt x="15" y="0"/>
                  </a:cubicBezTo>
                  <a:cubicBezTo>
                    <a:pt x="13" y="0"/>
                    <a:pt x="12" y="0"/>
                    <a:pt x="11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6" name="Freeform 723"/>
            <p:cNvSpPr>
              <a:spLocks/>
            </p:cNvSpPr>
            <p:nvPr/>
          </p:nvSpPr>
          <p:spPr bwMode="auto">
            <a:xfrm>
              <a:off x="3638" y="2180"/>
              <a:ext cx="55" cy="256"/>
            </a:xfrm>
            <a:custGeom>
              <a:avLst/>
              <a:gdLst>
                <a:gd name="T0" fmla="*/ 95 w 22"/>
                <a:gd name="T1" fmla="*/ 13 h 96"/>
                <a:gd name="T2" fmla="*/ 63 w 22"/>
                <a:gd name="T3" fmla="*/ 264 h 96"/>
                <a:gd name="T4" fmla="*/ 63 w 22"/>
                <a:gd name="T5" fmla="*/ 291 h 96"/>
                <a:gd name="T6" fmla="*/ 33 w 22"/>
                <a:gd name="T7" fmla="*/ 499 h 96"/>
                <a:gd name="T8" fmla="*/ 8 w 22"/>
                <a:gd name="T9" fmla="*/ 653 h 96"/>
                <a:gd name="T10" fmla="*/ 20 w 22"/>
                <a:gd name="T11" fmla="*/ 683 h 96"/>
                <a:gd name="T12" fmla="*/ 45 w 22"/>
                <a:gd name="T13" fmla="*/ 661 h 96"/>
                <a:gd name="T14" fmla="*/ 70 w 22"/>
                <a:gd name="T15" fmla="*/ 504 h 96"/>
                <a:gd name="T16" fmla="*/ 100 w 22"/>
                <a:gd name="T17" fmla="*/ 285 h 96"/>
                <a:gd name="T18" fmla="*/ 100 w 22"/>
                <a:gd name="T19" fmla="*/ 256 h 96"/>
                <a:gd name="T20" fmla="*/ 133 w 22"/>
                <a:gd name="T21" fmla="*/ 35 h 96"/>
                <a:gd name="T22" fmla="*/ 120 w 22"/>
                <a:gd name="T23" fmla="*/ 8 h 96"/>
                <a:gd name="T24" fmla="*/ 95 w 22"/>
                <a:gd name="T25" fmla="*/ 13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96">
                  <a:moveTo>
                    <a:pt x="15" y="2"/>
                  </a:moveTo>
                  <a:cubicBezTo>
                    <a:pt x="9" y="15"/>
                    <a:pt x="10" y="24"/>
                    <a:pt x="10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51"/>
                    <a:pt x="8" y="60"/>
                    <a:pt x="5" y="70"/>
                  </a:cubicBezTo>
                  <a:cubicBezTo>
                    <a:pt x="3" y="77"/>
                    <a:pt x="1" y="84"/>
                    <a:pt x="1" y="92"/>
                  </a:cubicBezTo>
                  <a:cubicBezTo>
                    <a:pt x="0" y="94"/>
                    <a:pt x="2" y="96"/>
                    <a:pt x="3" y="96"/>
                  </a:cubicBezTo>
                  <a:cubicBezTo>
                    <a:pt x="5" y="96"/>
                    <a:pt x="6" y="95"/>
                    <a:pt x="7" y="93"/>
                  </a:cubicBezTo>
                  <a:cubicBezTo>
                    <a:pt x="7" y="85"/>
                    <a:pt x="9" y="78"/>
                    <a:pt x="11" y="71"/>
                  </a:cubicBezTo>
                  <a:cubicBezTo>
                    <a:pt x="14" y="61"/>
                    <a:pt x="17" y="52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24"/>
                    <a:pt x="15" y="16"/>
                    <a:pt x="21" y="5"/>
                  </a:cubicBezTo>
                  <a:cubicBezTo>
                    <a:pt x="22" y="3"/>
                    <a:pt x="21" y="1"/>
                    <a:pt x="19" y="1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7" name="Freeform 724"/>
            <p:cNvSpPr>
              <a:spLocks/>
            </p:cNvSpPr>
            <p:nvPr/>
          </p:nvSpPr>
          <p:spPr bwMode="auto">
            <a:xfrm>
              <a:off x="3723" y="2204"/>
              <a:ext cx="38" cy="179"/>
            </a:xfrm>
            <a:custGeom>
              <a:avLst/>
              <a:gdLst>
                <a:gd name="T0" fmla="*/ 58 w 15"/>
                <a:gd name="T1" fmla="*/ 8 h 67"/>
                <a:gd name="T2" fmla="*/ 46 w 15"/>
                <a:gd name="T3" fmla="*/ 29 h 67"/>
                <a:gd name="T4" fmla="*/ 25 w 15"/>
                <a:gd name="T5" fmla="*/ 278 h 67"/>
                <a:gd name="T6" fmla="*/ 0 w 15"/>
                <a:gd name="T7" fmla="*/ 457 h 67"/>
                <a:gd name="T8" fmla="*/ 20 w 15"/>
                <a:gd name="T9" fmla="*/ 478 h 67"/>
                <a:gd name="T10" fmla="*/ 38 w 15"/>
                <a:gd name="T11" fmla="*/ 457 h 67"/>
                <a:gd name="T12" fmla="*/ 63 w 15"/>
                <a:gd name="T13" fmla="*/ 286 h 67"/>
                <a:gd name="T14" fmla="*/ 76 w 15"/>
                <a:gd name="T15" fmla="*/ 21 h 67"/>
                <a:gd name="T16" fmla="*/ 58 w 15"/>
                <a:gd name="T17" fmla="*/ 8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7">
                  <a:moveTo>
                    <a:pt x="9" y="1"/>
                  </a:moveTo>
                  <a:cubicBezTo>
                    <a:pt x="7" y="1"/>
                    <a:pt x="6" y="3"/>
                    <a:pt x="7" y="4"/>
                  </a:cubicBezTo>
                  <a:cubicBezTo>
                    <a:pt x="9" y="17"/>
                    <a:pt x="7" y="28"/>
                    <a:pt x="4" y="39"/>
                  </a:cubicBezTo>
                  <a:cubicBezTo>
                    <a:pt x="2" y="47"/>
                    <a:pt x="0" y="55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4" y="67"/>
                    <a:pt x="6" y="65"/>
                    <a:pt x="6" y="64"/>
                  </a:cubicBezTo>
                  <a:cubicBezTo>
                    <a:pt x="6" y="55"/>
                    <a:pt x="8" y="48"/>
                    <a:pt x="10" y="40"/>
                  </a:cubicBezTo>
                  <a:cubicBezTo>
                    <a:pt x="13" y="29"/>
                    <a:pt x="15" y="17"/>
                    <a:pt x="12" y="3"/>
                  </a:cubicBezTo>
                  <a:cubicBezTo>
                    <a:pt x="12" y="2"/>
                    <a:pt x="11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8" name="Freeform 725"/>
            <p:cNvSpPr>
              <a:spLocks/>
            </p:cNvSpPr>
            <p:nvPr/>
          </p:nvSpPr>
          <p:spPr bwMode="auto">
            <a:xfrm>
              <a:off x="3378" y="1356"/>
              <a:ext cx="135" cy="197"/>
            </a:xfrm>
            <a:custGeom>
              <a:avLst/>
              <a:gdLst>
                <a:gd name="T0" fmla="*/ 13 w 54"/>
                <a:gd name="T1" fmla="*/ 8 h 74"/>
                <a:gd name="T2" fmla="*/ 8 w 54"/>
                <a:gd name="T3" fmla="*/ 35 h 74"/>
                <a:gd name="T4" fmla="*/ 120 w 54"/>
                <a:gd name="T5" fmla="*/ 141 h 74"/>
                <a:gd name="T6" fmla="*/ 233 w 54"/>
                <a:gd name="T7" fmla="*/ 290 h 74"/>
                <a:gd name="T8" fmla="*/ 238 w 54"/>
                <a:gd name="T9" fmla="*/ 341 h 74"/>
                <a:gd name="T10" fmla="*/ 300 w 54"/>
                <a:gd name="T11" fmla="*/ 516 h 74"/>
                <a:gd name="T12" fmla="*/ 325 w 54"/>
                <a:gd name="T13" fmla="*/ 516 h 74"/>
                <a:gd name="T14" fmla="*/ 333 w 54"/>
                <a:gd name="T15" fmla="*/ 490 h 74"/>
                <a:gd name="T16" fmla="*/ 275 w 54"/>
                <a:gd name="T17" fmla="*/ 333 h 74"/>
                <a:gd name="T18" fmla="*/ 270 w 54"/>
                <a:gd name="T19" fmla="*/ 277 h 74"/>
                <a:gd name="T20" fmla="*/ 138 w 54"/>
                <a:gd name="T21" fmla="*/ 106 h 74"/>
                <a:gd name="T22" fmla="*/ 38 w 54"/>
                <a:gd name="T23" fmla="*/ 8 h 74"/>
                <a:gd name="T24" fmla="*/ 13 w 54"/>
                <a:gd name="T25" fmla="*/ 8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74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6" y="13"/>
                    <a:pt x="13" y="16"/>
                    <a:pt x="19" y="20"/>
                  </a:cubicBezTo>
                  <a:cubicBezTo>
                    <a:pt x="27" y="25"/>
                    <a:pt x="34" y="29"/>
                    <a:pt x="37" y="4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57"/>
                    <a:pt x="41" y="64"/>
                    <a:pt x="48" y="73"/>
                  </a:cubicBezTo>
                  <a:cubicBezTo>
                    <a:pt x="49" y="74"/>
                    <a:pt x="51" y="74"/>
                    <a:pt x="52" y="73"/>
                  </a:cubicBezTo>
                  <a:cubicBezTo>
                    <a:pt x="53" y="72"/>
                    <a:pt x="54" y="70"/>
                    <a:pt x="53" y="69"/>
                  </a:cubicBezTo>
                  <a:cubicBezTo>
                    <a:pt x="47" y="62"/>
                    <a:pt x="46" y="56"/>
                    <a:pt x="44" y="4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39" y="25"/>
                    <a:pt x="31" y="20"/>
                    <a:pt x="22" y="15"/>
                  </a:cubicBezTo>
                  <a:cubicBezTo>
                    <a:pt x="16" y="11"/>
                    <a:pt x="10" y="8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9" name="Freeform 726"/>
            <p:cNvSpPr>
              <a:spLocks/>
            </p:cNvSpPr>
            <p:nvPr/>
          </p:nvSpPr>
          <p:spPr bwMode="auto">
            <a:xfrm>
              <a:off x="3073" y="2012"/>
              <a:ext cx="243" cy="213"/>
            </a:xfrm>
            <a:custGeom>
              <a:avLst/>
              <a:gdLst>
                <a:gd name="T0" fmla="*/ 576 w 97"/>
                <a:gd name="T1" fmla="*/ 8 h 80"/>
                <a:gd name="T2" fmla="*/ 514 w 97"/>
                <a:gd name="T3" fmla="*/ 85 h 80"/>
                <a:gd name="T4" fmla="*/ 463 w 97"/>
                <a:gd name="T5" fmla="*/ 162 h 80"/>
                <a:gd name="T6" fmla="*/ 333 w 97"/>
                <a:gd name="T7" fmla="*/ 221 h 80"/>
                <a:gd name="T8" fmla="*/ 200 w 97"/>
                <a:gd name="T9" fmla="*/ 277 h 80"/>
                <a:gd name="T10" fmla="*/ 88 w 97"/>
                <a:gd name="T11" fmla="*/ 418 h 80"/>
                <a:gd name="T12" fmla="*/ 8 w 97"/>
                <a:gd name="T13" fmla="*/ 533 h 80"/>
                <a:gd name="T14" fmla="*/ 8 w 97"/>
                <a:gd name="T15" fmla="*/ 559 h 80"/>
                <a:gd name="T16" fmla="*/ 33 w 97"/>
                <a:gd name="T17" fmla="*/ 559 h 80"/>
                <a:gd name="T18" fmla="*/ 120 w 97"/>
                <a:gd name="T19" fmla="*/ 447 h 80"/>
                <a:gd name="T20" fmla="*/ 220 w 97"/>
                <a:gd name="T21" fmla="*/ 312 h 80"/>
                <a:gd name="T22" fmla="*/ 338 w 97"/>
                <a:gd name="T23" fmla="*/ 264 h 80"/>
                <a:gd name="T24" fmla="*/ 489 w 97"/>
                <a:gd name="T25" fmla="*/ 192 h 80"/>
                <a:gd name="T26" fmla="*/ 546 w 97"/>
                <a:gd name="T27" fmla="*/ 107 h 80"/>
                <a:gd name="T28" fmla="*/ 596 w 97"/>
                <a:gd name="T29" fmla="*/ 43 h 80"/>
                <a:gd name="T30" fmla="*/ 601 w 97"/>
                <a:gd name="T31" fmla="*/ 13 h 80"/>
                <a:gd name="T32" fmla="*/ 576 w 97"/>
                <a:gd name="T33" fmla="*/ 8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80">
                  <a:moveTo>
                    <a:pt x="92" y="1"/>
                  </a:moveTo>
                  <a:cubicBezTo>
                    <a:pt x="88" y="3"/>
                    <a:pt x="85" y="7"/>
                    <a:pt x="82" y="12"/>
                  </a:cubicBezTo>
                  <a:cubicBezTo>
                    <a:pt x="80" y="16"/>
                    <a:pt x="77" y="20"/>
                    <a:pt x="74" y="23"/>
                  </a:cubicBezTo>
                  <a:cubicBezTo>
                    <a:pt x="67" y="28"/>
                    <a:pt x="61" y="29"/>
                    <a:pt x="53" y="31"/>
                  </a:cubicBezTo>
                  <a:cubicBezTo>
                    <a:pt x="46" y="32"/>
                    <a:pt x="39" y="34"/>
                    <a:pt x="32" y="39"/>
                  </a:cubicBezTo>
                  <a:cubicBezTo>
                    <a:pt x="24" y="44"/>
                    <a:pt x="19" y="52"/>
                    <a:pt x="14" y="59"/>
                  </a:cubicBezTo>
                  <a:cubicBezTo>
                    <a:pt x="10" y="65"/>
                    <a:pt x="6" y="70"/>
                    <a:pt x="1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2" y="80"/>
                    <a:pt x="4" y="80"/>
                    <a:pt x="5" y="79"/>
                  </a:cubicBezTo>
                  <a:cubicBezTo>
                    <a:pt x="10" y="74"/>
                    <a:pt x="15" y="68"/>
                    <a:pt x="19" y="63"/>
                  </a:cubicBezTo>
                  <a:cubicBezTo>
                    <a:pt x="24" y="55"/>
                    <a:pt x="29" y="48"/>
                    <a:pt x="35" y="44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62" y="35"/>
                    <a:pt x="70" y="34"/>
                    <a:pt x="78" y="27"/>
                  </a:cubicBezTo>
                  <a:cubicBezTo>
                    <a:pt x="82" y="24"/>
                    <a:pt x="85" y="19"/>
                    <a:pt x="87" y="15"/>
                  </a:cubicBezTo>
                  <a:cubicBezTo>
                    <a:pt x="90" y="12"/>
                    <a:pt x="92" y="8"/>
                    <a:pt x="95" y="6"/>
                  </a:cubicBezTo>
                  <a:cubicBezTo>
                    <a:pt x="96" y="6"/>
                    <a:pt x="97" y="4"/>
                    <a:pt x="96" y="2"/>
                  </a:cubicBezTo>
                  <a:cubicBezTo>
                    <a:pt x="96" y="1"/>
                    <a:pt x="94" y="0"/>
                    <a:pt x="92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0" name="Freeform 727"/>
            <p:cNvSpPr>
              <a:spLocks/>
            </p:cNvSpPr>
            <p:nvPr/>
          </p:nvSpPr>
          <p:spPr bwMode="auto">
            <a:xfrm>
              <a:off x="3158" y="2156"/>
              <a:ext cx="70" cy="67"/>
            </a:xfrm>
            <a:custGeom>
              <a:avLst/>
              <a:gdLst>
                <a:gd name="T0" fmla="*/ 150 w 28"/>
                <a:gd name="T1" fmla="*/ 0 h 25"/>
                <a:gd name="T2" fmla="*/ 138 w 28"/>
                <a:gd name="T3" fmla="*/ 13 h 25"/>
                <a:gd name="T4" fmla="*/ 75 w 28"/>
                <a:gd name="T5" fmla="*/ 78 h 25"/>
                <a:gd name="T6" fmla="*/ 8 w 28"/>
                <a:gd name="T7" fmla="*/ 145 h 25"/>
                <a:gd name="T8" fmla="*/ 13 w 28"/>
                <a:gd name="T9" fmla="*/ 172 h 25"/>
                <a:gd name="T10" fmla="*/ 38 w 28"/>
                <a:gd name="T11" fmla="*/ 172 h 25"/>
                <a:gd name="T12" fmla="*/ 95 w 28"/>
                <a:gd name="T13" fmla="*/ 115 h 25"/>
                <a:gd name="T14" fmla="*/ 170 w 28"/>
                <a:gd name="T15" fmla="*/ 35 h 25"/>
                <a:gd name="T16" fmla="*/ 175 w 28"/>
                <a:gd name="T17" fmla="*/ 29 h 25"/>
                <a:gd name="T18" fmla="*/ 150 w 2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5">
                  <a:moveTo>
                    <a:pt x="24" y="0"/>
                  </a:moveTo>
                  <a:cubicBezTo>
                    <a:pt x="23" y="0"/>
                    <a:pt x="23" y="1"/>
                    <a:pt x="22" y="2"/>
                  </a:cubicBezTo>
                  <a:cubicBezTo>
                    <a:pt x="20" y="5"/>
                    <a:pt x="16" y="8"/>
                    <a:pt x="12" y="11"/>
                  </a:cubicBezTo>
                  <a:cubicBezTo>
                    <a:pt x="8" y="14"/>
                    <a:pt x="4" y="16"/>
                    <a:pt x="1" y="20"/>
                  </a:cubicBezTo>
                  <a:cubicBezTo>
                    <a:pt x="0" y="21"/>
                    <a:pt x="0" y="23"/>
                    <a:pt x="2" y="24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8" y="21"/>
                    <a:pt x="12" y="18"/>
                    <a:pt x="15" y="16"/>
                  </a:cubicBezTo>
                  <a:cubicBezTo>
                    <a:pt x="20" y="13"/>
                    <a:pt x="25" y="9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5" y="2"/>
                    <a:pt x="2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1" name="Freeform 728"/>
            <p:cNvSpPr>
              <a:spLocks/>
            </p:cNvSpPr>
            <p:nvPr/>
          </p:nvSpPr>
          <p:spPr bwMode="auto">
            <a:xfrm>
              <a:off x="4136" y="2177"/>
              <a:ext cx="80" cy="310"/>
            </a:xfrm>
            <a:custGeom>
              <a:avLst/>
              <a:gdLst>
                <a:gd name="T0" fmla="*/ 145 w 32"/>
                <a:gd name="T1" fmla="*/ 0 h 116"/>
                <a:gd name="T2" fmla="*/ 125 w 32"/>
                <a:gd name="T3" fmla="*/ 29 h 116"/>
                <a:gd name="T4" fmla="*/ 133 w 32"/>
                <a:gd name="T5" fmla="*/ 379 h 116"/>
                <a:gd name="T6" fmla="*/ 88 w 32"/>
                <a:gd name="T7" fmla="*/ 500 h 116"/>
                <a:gd name="T8" fmla="*/ 25 w 32"/>
                <a:gd name="T9" fmla="*/ 807 h 116"/>
                <a:gd name="T10" fmla="*/ 50 w 32"/>
                <a:gd name="T11" fmla="*/ 820 h 116"/>
                <a:gd name="T12" fmla="*/ 63 w 32"/>
                <a:gd name="T13" fmla="*/ 794 h 116"/>
                <a:gd name="T14" fmla="*/ 120 w 32"/>
                <a:gd name="T15" fmla="*/ 513 h 116"/>
                <a:gd name="T16" fmla="*/ 163 w 32"/>
                <a:gd name="T17" fmla="*/ 385 h 116"/>
                <a:gd name="T18" fmla="*/ 163 w 32"/>
                <a:gd name="T19" fmla="*/ 13 h 116"/>
                <a:gd name="T20" fmla="*/ 145 w 3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16">
                  <a:moveTo>
                    <a:pt x="23" y="0"/>
                  </a:moveTo>
                  <a:cubicBezTo>
                    <a:pt x="21" y="0"/>
                    <a:pt x="20" y="2"/>
                    <a:pt x="20" y="4"/>
                  </a:cubicBezTo>
                  <a:cubicBezTo>
                    <a:pt x="24" y="23"/>
                    <a:pt x="26" y="33"/>
                    <a:pt x="21" y="53"/>
                  </a:cubicBezTo>
                  <a:cubicBezTo>
                    <a:pt x="19" y="58"/>
                    <a:pt x="17" y="64"/>
                    <a:pt x="14" y="70"/>
                  </a:cubicBezTo>
                  <a:cubicBezTo>
                    <a:pt x="7" y="84"/>
                    <a:pt x="0" y="100"/>
                    <a:pt x="4" y="113"/>
                  </a:cubicBezTo>
                  <a:cubicBezTo>
                    <a:pt x="5" y="115"/>
                    <a:pt x="6" y="116"/>
                    <a:pt x="8" y="115"/>
                  </a:cubicBezTo>
                  <a:cubicBezTo>
                    <a:pt x="10" y="115"/>
                    <a:pt x="11" y="113"/>
                    <a:pt x="10" y="111"/>
                  </a:cubicBezTo>
                  <a:cubicBezTo>
                    <a:pt x="7" y="101"/>
                    <a:pt x="13" y="86"/>
                    <a:pt x="19" y="72"/>
                  </a:cubicBezTo>
                  <a:cubicBezTo>
                    <a:pt x="22" y="66"/>
                    <a:pt x="25" y="60"/>
                    <a:pt x="26" y="54"/>
                  </a:cubicBezTo>
                  <a:cubicBezTo>
                    <a:pt x="32" y="34"/>
                    <a:pt x="30" y="22"/>
                    <a:pt x="26" y="2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96" name="Seta dobrada 4095"/>
          <p:cNvSpPr/>
          <p:nvPr/>
        </p:nvSpPr>
        <p:spPr>
          <a:xfrm flipV="1">
            <a:off x="3129300" y="4236619"/>
            <a:ext cx="787400" cy="527538"/>
          </a:xfrm>
          <a:prstGeom prst="bentArrow">
            <a:avLst>
              <a:gd name="adj1" fmla="val 13113"/>
              <a:gd name="adj2" fmla="val 20313"/>
              <a:gd name="adj3" fmla="val 34375"/>
              <a:gd name="adj4" fmla="val 87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97" name="Seta para a direita 4096"/>
          <p:cNvSpPr/>
          <p:nvPr/>
        </p:nvSpPr>
        <p:spPr>
          <a:xfrm>
            <a:off x="7594048" y="3935895"/>
            <a:ext cx="774700" cy="1651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0" name="Retângulo 4099"/>
          <p:cNvSpPr/>
          <p:nvPr/>
        </p:nvSpPr>
        <p:spPr>
          <a:xfrm>
            <a:off x="6158948" y="4202595"/>
            <a:ext cx="241300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1" name="Retângulo 740"/>
          <p:cNvSpPr/>
          <p:nvPr/>
        </p:nvSpPr>
        <p:spPr>
          <a:xfrm>
            <a:off x="7225748" y="5612295"/>
            <a:ext cx="3060700" cy="107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04" name="Conector reto 4103"/>
          <p:cNvCxnSpPr/>
          <p:nvPr/>
        </p:nvCxnSpPr>
        <p:spPr>
          <a:xfrm>
            <a:off x="6173237" y="4212120"/>
            <a:ext cx="1054893" cy="14049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0" name="Conector reto 749"/>
          <p:cNvCxnSpPr/>
          <p:nvPr/>
        </p:nvCxnSpPr>
        <p:spPr>
          <a:xfrm>
            <a:off x="6158948" y="4362139"/>
            <a:ext cx="1066800" cy="232886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3" name="Conector reto 752"/>
          <p:cNvCxnSpPr/>
          <p:nvPr/>
        </p:nvCxnSpPr>
        <p:spPr>
          <a:xfrm>
            <a:off x="6399455" y="4202596"/>
            <a:ext cx="3883818" cy="141208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6" name="Conector reto 755"/>
          <p:cNvCxnSpPr/>
          <p:nvPr/>
        </p:nvCxnSpPr>
        <p:spPr>
          <a:xfrm>
            <a:off x="6389931" y="4364520"/>
            <a:ext cx="2070893" cy="125095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F53D7466-91E0-4067-917B-6894D097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40" y="3090865"/>
            <a:ext cx="2919212" cy="14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1,3 propanediol">
            <a:extLst>
              <a:ext uri="{FF2B5EF4-FFF2-40B4-BE49-F238E27FC236}">
                <a16:creationId xmlns:a16="http://schemas.microsoft.com/office/drawing/2014/main" id="{879F39C9-4E16-4372-9EF5-261BCF9A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24" y="1122712"/>
            <a:ext cx="1439155" cy="14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Título 1">
            <a:extLst>
              <a:ext uri="{FF2B5EF4-FFF2-40B4-BE49-F238E27FC236}">
                <a16:creationId xmlns:a16="http://schemas.microsoft.com/office/drawing/2014/main" id="{8532E8FA-00A5-4071-806D-844BC9016038}"/>
              </a:ext>
            </a:extLst>
          </p:cNvPr>
          <p:cNvSpPr txBox="1">
            <a:spLocks/>
          </p:cNvSpPr>
          <p:nvPr/>
        </p:nvSpPr>
        <p:spPr>
          <a:xfrm>
            <a:off x="8998226" y="874643"/>
            <a:ext cx="2160106" cy="52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1,3-Propanodiol</a:t>
            </a:r>
            <a:endParaRPr lang="pt-BR" sz="2000" u="sng" dirty="0"/>
          </a:p>
        </p:txBody>
      </p:sp>
      <p:sp>
        <p:nvSpPr>
          <p:cNvPr id="301" name="Título 1">
            <a:extLst>
              <a:ext uri="{FF2B5EF4-FFF2-40B4-BE49-F238E27FC236}">
                <a16:creationId xmlns:a16="http://schemas.microsoft.com/office/drawing/2014/main" id="{468D2340-8220-46CF-9FDA-AB4DEF9B2476}"/>
              </a:ext>
            </a:extLst>
          </p:cNvPr>
          <p:cNvSpPr txBox="1">
            <a:spLocks/>
          </p:cNvSpPr>
          <p:nvPr/>
        </p:nvSpPr>
        <p:spPr>
          <a:xfrm>
            <a:off x="8613913" y="1490869"/>
            <a:ext cx="1146315" cy="52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aseline="-25000" dirty="0"/>
          </a:p>
        </p:txBody>
      </p:sp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id="{478F5D49-68D9-4868-8682-35FDA25B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779739"/>
            <a:ext cx="1920177" cy="14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id="{AB3C2EEF-8FF1-47E9-976D-5402147E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" y="1480573"/>
            <a:ext cx="2080141" cy="9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Título 1">
            <a:extLst>
              <a:ext uri="{FF2B5EF4-FFF2-40B4-BE49-F238E27FC236}">
                <a16:creationId xmlns:a16="http://schemas.microsoft.com/office/drawing/2014/main" id="{1D400A08-D82E-478B-B244-AA4ABDCF0B09}"/>
              </a:ext>
            </a:extLst>
          </p:cNvPr>
          <p:cNvSpPr txBox="1">
            <a:spLocks/>
          </p:cNvSpPr>
          <p:nvPr/>
        </p:nvSpPr>
        <p:spPr>
          <a:xfrm>
            <a:off x="364434" y="4956312"/>
            <a:ext cx="1769165" cy="111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Soja</a:t>
            </a:r>
          </a:p>
          <a:p>
            <a:pPr algn="ctr"/>
            <a:r>
              <a:rPr lang="pt-BR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Girassol</a:t>
            </a:r>
          </a:p>
          <a:p>
            <a:pPr algn="ctr"/>
            <a:r>
              <a:rPr lang="pt-BR" sz="1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Colza</a:t>
            </a:r>
            <a:endParaRPr lang="pt-BR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Crambe</a:t>
            </a:r>
            <a:endParaRPr lang="pt-BR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8" name="Título 1">
            <a:extLst>
              <a:ext uri="{FF2B5EF4-FFF2-40B4-BE49-F238E27FC236}">
                <a16:creationId xmlns:a16="http://schemas.microsoft.com/office/drawing/2014/main" id="{622A1C1E-E693-4CE4-B6A8-6E3260C3C723}"/>
              </a:ext>
            </a:extLst>
          </p:cNvPr>
          <p:cNvSpPr txBox="1">
            <a:spLocks/>
          </p:cNvSpPr>
          <p:nvPr/>
        </p:nvSpPr>
        <p:spPr>
          <a:xfrm>
            <a:off x="662607" y="993912"/>
            <a:ext cx="1749289" cy="5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Biodíesel</a:t>
            </a:r>
            <a:endParaRPr lang="pt-BR" sz="2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09" name="Seta dobrada 4095">
            <a:extLst>
              <a:ext uri="{FF2B5EF4-FFF2-40B4-BE49-F238E27FC236}">
                <a16:creationId xmlns:a16="http://schemas.microsoft.com/office/drawing/2014/main" id="{BF6BCCF3-F990-4A63-B66D-0C9B381352FB}"/>
              </a:ext>
            </a:extLst>
          </p:cNvPr>
          <p:cNvSpPr/>
          <p:nvPr/>
        </p:nvSpPr>
        <p:spPr>
          <a:xfrm>
            <a:off x="1272209" y="3114260"/>
            <a:ext cx="795812" cy="426618"/>
          </a:xfrm>
          <a:prstGeom prst="bentArrow">
            <a:avLst>
              <a:gd name="adj1" fmla="val 9412"/>
              <a:gd name="adj2" fmla="val 15653"/>
              <a:gd name="adj3" fmla="val 34375"/>
              <a:gd name="adj4" fmla="val 68862"/>
            </a:avLst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A340D97C-5F8E-47E6-B621-BEF7B2ADCFB7}"/>
              </a:ext>
            </a:extLst>
          </p:cNvPr>
          <p:cNvCxnSpPr>
            <a:cxnSpLocks/>
          </p:cNvCxnSpPr>
          <p:nvPr/>
        </p:nvCxnSpPr>
        <p:spPr>
          <a:xfrm flipV="1">
            <a:off x="1287702" y="2748299"/>
            <a:ext cx="0" cy="1078114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0" name="Título 1">
            <a:extLst>
              <a:ext uri="{FF2B5EF4-FFF2-40B4-BE49-F238E27FC236}">
                <a16:creationId xmlns:a16="http://schemas.microsoft.com/office/drawing/2014/main" id="{25A43A21-2B7F-45BF-BF73-9206E0DF1BE1}"/>
              </a:ext>
            </a:extLst>
          </p:cNvPr>
          <p:cNvSpPr txBox="1">
            <a:spLocks/>
          </p:cNvSpPr>
          <p:nvPr/>
        </p:nvSpPr>
        <p:spPr>
          <a:xfrm>
            <a:off x="3240155" y="2272748"/>
            <a:ext cx="2286001" cy="111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1,2,3-Propanotriol</a:t>
            </a:r>
            <a:endParaRPr lang="pt-BR" sz="2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(Glicerol)</a:t>
            </a:r>
            <a:endParaRPr lang="pt-BR" sz="2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glicerina">
            <a:extLst>
              <a:ext uri="{FF2B5EF4-FFF2-40B4-BE49-F238E27FC236}">
                <a16:creationId xmlns:a16="http://schemas.microsoft.com/office/drawing/2014/main" id="{E5A874AD-20E5-4926-B4F9-BE12D4D4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68" y="2574386"/>
            <a:ext cx="1191955" cy="14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Título 1">
            <a:extLst>
              <a:ext uri="{FF2B5EF4-FFF2-40B4-BE49-F238E27FC236}">
                <a16:creationId xmlns:a16="http://schemas.microsoft.com/office/drawing/2014/main" id="{F5581613-E113-4D80-9C3E-735CB550AA90}"/>
              </a:ext>
            </a:extLst>
          </p:cNvPr>
          <p:cNvSpPr txBox="1">
            <a:spLocks/>
          </p:cNvSpPr>
          <p:nvPr/>
        </p:nvSpPr>
        <p:spPr>
          <a:xfrm>
            <a:off x="4418011" y="211909"/>
            <a:ext cx="3949792" cy="85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Exemplo 1,3-PDO</a:t>
            </a:r>
            <a:endParaRPr lang="pt-BR" sz="3200" i="1" dirty="0">
              <a:solidFill>
                <a:schemeClr val="tx1"/>
              </a:solidFill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27885" y="81580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Glicerol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90303" y="1884468"/>
            <a:ext cx="288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3-Hidroxipropanoaldeído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43700" y="2933227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odoni MT" panose="02070603080606020203" pitchFamily="18" charset="0"/>
              </a:rPr>
              <a:t>1,3-Propanodiol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3390" y="1884468"/>
            <a:ext cx="1905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Bodoni MT" panose="02070603080606020203" pitchFamily="18" charset="0"/>
              </a:rPr>
              <a:t>Diidroxiacetona</a:t>
            </a:r>
            <a:endParaRPr lang="pt-BR" sz="2000" dirty="0">
              <a:latin typeface="Bodoni MT" panose="020706030806060202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1144" y="3040279"/>
            <a:ext cx="2412999" cy="40011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Diidroxiacetona</a:t>
            </a:r>
            <a:r>
              <a:rPr lang="pt-BR" sz="2000" dirty="0">
                <a:latin typeface="Bodoni MT" panose="02070603080606020203" pitchFamily="18" charset="0"/>
              </a:rPr>
              <a:t> P</a:t>
            </a:r>
          </a:p>
        </p:txBody>
      </p:sp>
      <p:cxnSp>
        <p:nvCxnSpPr>
          <p:cNvPr id="12" name="Conector de seta reta 11"/>
          <p:cNvCxnSpPr>
            <a:stCxn id="6" idx="2"/>
            <a:endCxn id="7" idx="0"/>
          </p:cNvCxnSpPr>
          <p:nvPr/>
        </p:nvCxnSpPr>
        <p:spPr>
          <a:xfrm>
            <a:off x="5933793" y="1215916"/>
            <a:ext cx="1800624" cy="668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6" idx="2"/>
            <a:endCxn id="9" idx="0"/>
          </p:cNvCxnSpPr>
          <p:nvPr/>
        </p:nvCxnSpPr>
        <p:spPr>
          <a:xfrm flipH="1">
            <a:off x="4906183" y="1215916"/>
            <a:ext cx="1027610" cy="668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cxnSpLocks/>
            <a:stCxn id="7" idx="2"/>
            <a:endCxn id="8" idx="0"/>
          </p:cNvCxnSpPr>
          <p:nvPr/>
        </p:nvCxnSpPr>
        <p:spPr>
          <a:xfrm>
            <a:off x="7734417" y="2284578"/>
            <a:ext cx="6233" cy="648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cxnSpLocks/>
            <a:stCxn id="9" idx="2"/>
            <a:endCxn id="10" idx="0"/>
          </p:cNvCxnSpPr>
          <p:nvPr/>
        </p:nvCxnSpPr>
        <p:spPr>
          <a:xfrm>
            <a:off x="4906183" y="2284578"/>
            <a:ext cx="1461" cy="755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866820" y="4407285"/>
            <a:ext cx="2120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Fosfoenolpiruvato</a:t>
            </a:r>
            <a:endParaRPr lang="pt-BR" sz="2000" dirty="0">
              <a:latin typeface="Bodoni MT" panose="02070603080606020203" pitchFamily="18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6848299" y="4407285"/>
            <a:ext cx="113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>
                <a:latin typeface="Bodoni MT" panose="02070603080606020203" pitchFamily="18" charset="0"/>
              </a:rPr>
              <a:t>Piruvato</a:t>
            </a:r>
            <a:endParaRPr lang="pt-BR" sz="2000" dirty="0">
              <a:latin typeface="Bodoni MT" panose="02070603080606020203" pitchFamily="18" charset="0"/>
            </a:endParaRPr>
          </a:p>
        </p:txBody>
      </p:sp>
      <p:cxnSp>
        <p:nvCxnSpPr>
          <p:cNvPr id="59" name="Conector de seta reta 58"/>
          <p:cNvCxnSpPr>
            <a:stCxn id="38" idx="3"/>
            <a:endCxn id="57" idx="1"/>
          </p:cNvCxnSpPr>
          <p:nvPr/>
        </p:nvCxnSpPr>
        <p:spPr>
          <a:xfrm>
            <a:off x="5987080" y="4607340"/>
            <a:ext cx="8612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2051657" y="4407285"/>
            <a:ext cx="1319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Bodoni MT" panose="02070603080606020203" pitchFamily="18" charset="0"/>
              </a:rPr>
              <a:t>Glicose-6P</a:t>
            </a:r>
          </a:p>
        </p:txBody>
      </p:sp>
      <p:cxnSp>
        <p:nvCxnSpPr>
          <p:cNvPr id="75" name="Conector de seta reta 74"/>
          <p:cNvCxnSpPr>
            <a:stCxn id="38" idx="1"/>
            <a:endCxn id="73" idx="3"/>
          </p:cNvCxnSpPr>
          <p:nvPr/>
        </p:nvCxnSpPr>
        <p:spPr>
          <a:xfrm flipH="1">
            <a:off x="3371250" y="4607340"/>
            <a:ext cx="4955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5140012" y="1108196"/>
            <a:ext cx="575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Bodoni MT" panose="02070603080606020203" pitchFamily="18" charset="0"/>
                <a:cs typeface="Times New Roman" panose="02020603050405020304" pitchFamily="18" charset="0"/>
              </a:rPr>
              <a:t>NAD</a:t>
            </a:r>
            <a:r>
              <a:rPr lang="pt-BR" sz="1000" baseline="30000" dirty="0">
                <a:latin typeface="Bodoni MT" panose="020706030806060202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579787" y="1358922"/>
            <a:ext cx="611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Bodoni MT" panose="02070603080606020203" pitchFamily="18" charset="0"/>
                <a:cs typeface="Times New Roman" panose="02020603050405020304" pitchFamily="18" charset="0"/>
              </a:rPr>
              <a:t>NADH</a:t>
            </a:r>
            <a:endParaRPr lang="pt-BR" sz="1000" baseline="30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8001928" y="2659095"/>
            <a:ext cx="61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odoni MT" panose="02070603080606020203" pitchFamily="18" charset="0"/>
                <a:cs typeface="Times New Roman" panose="02020603050405020304" pitchFamily="18" charset="0"/>
              </a:rPr>
              <a:t>NAD</a:t>
            </a:r>
            <a:r>
              <a:rPr lang="pt-BR" sz="1200" baseline="30000" dirty="0">
                <a:latin typeface="Bodoni MT" panose="020706030806060202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8001928" y="2323633"/>
            <a:ext cx="64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odoni MT" panose="02070603080606020203" pitchFamily="18" charset="0"/>
                <a:cs typeface="Times New Roman" panose="02020603050405020304" pitchFamily="18" charset="0"/>
              </a:rPr>
              <a:t>NADH</a:t>
            </a:r>
            <a:endParaRPr lang="pt-BR" sz="1200" baseline="30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Conector em curva 90"/>
          <p:cNvCxnSpPr/>
          <p:nvPr/>
        </p:nvCxnSpPr>
        <p:spPr>
          <a:xfrm rot="10800000" flipH="1" flipV="1">
            <a:off x="7996123" y="2423661"/>
            <a:ext cx="5804" cy="335461"/>
          </a:xfrm>
          <a:prstGeom prst="curvedConnector3">
            <a:avLst>
              <a:gd name="adj1" fmla="val -350103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cxnSpLocks/>
            <a:stCxn id="10" idx="2"/>
            <a:endCxn id="38" idx="0"/>
          </p:cNvCxnSpPr>
          <p:nvPr/>
        </p:nvCxnSpPr>
        <p:spPr>
          <a:xfrm>
            <a:off x="4907644" y="3440389"/>
            <a:ext cx="19306" cy="966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6524336" y="898071"/>
            <a:ext cx="1263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GDHt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dhaB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dhaC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e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8629023" y="2478114"/>
            <a:ext cx="16586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1,3PDO DH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3159595" y="826982"/>
            <a:ext cx="18562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Glicerol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Desidrogenase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dhaD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159594" y="2475446"/>
            <a:ext cx="14826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Dihidroxiacetona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Quinase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dhaK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112543" y="692696"/>
            <a:ext cx="20619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Fator de reativação da </a:t>
            </a:r>
            <a:r>
              <a:rPr lang="pt-BR" sz="1400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GDHt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(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dhaF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 e </a:t>
            </a:r>
            <a:r>
              <a:rPr lang="pt-BR" sz="1400" i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dhaG</a:t>
            </a:r>
            <a:r>
              <a:rPr lang="pt-BR" sz="1400" dirty="0">
                <a:latin typeface="Bodoni MT" panose="020706030806060202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Arco 1"/>
          <p:cNvSpPr/>
          <p:nvPr/>
        </p:nvSpPr>
        <p:spPr>
          <a:xfrm rot="10800000">
            <a:off x="7793388" y="1031840"/>
            <a:ext cx="451667" cy="322577"/>
          </a:xfrm>
          <a:prstGeom prst="arc">
            <a:avLst>
              <a:gd name="adj1" fmla="val 16200000"/>
              <a:gd name="adj2" fmla="val 51622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200">
              <a:latin typeface="Bodoni MT" panose="02070603080606020203" pitchFamily="18" charset="0"/>
            </a:endParaRPr>
          </a:p>
        </p:txBody>
      </p:sp>
      <p:cxnSp>
        <p:nvCxnSpPr>
          <p:cNvPr id="4" name="Conector de seta reta 3"/>
          <p:cNvCxnSpPr>
            <a:stCxn id="2" idx="0"/>
          </p:cNvCxnSpPr>
          <p:nvPr/>
        </p:nvCxnSpPr>
        <p:spPr>
          <a:xfrm>
            <a:off x="8019221" y="1354416"/>
            <a:ext cx="22583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ENRY\Documents\Henriq\USP\Mestrado\Qualificação\Apresentação\Agrupamento dha CP000964 1 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31150"/>
          <a:stretch/>
        </p:blipFill>
        <p:spPr bwMode="auto">
          <a:xfrm>
            <a:off x="1519251" y="5079466"/>
            <a:ext cx="9144000" cy="17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rco 71"/>
          <p:cNvSpPr/>
          <p:nvPr/>
        </p:nvSpPr>
        <p:spPr>
          <a:xfrm rot="8501997">
            <a:off x="4899728" y="1041050"/>
            <a:ext cx="586542" cy="603817"/>
          </a:xfrm>
          <a:prstGeom prst="arc">
            <a:avLst>
              <a:gd name="adj1" fmla="val 12658161"/>
              <a:gd name="adj2" fmla="val 2055597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Bodoni MT" panose="02070603080606020203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626" y="289384"/>
            <a:ext cx="8229600" cy="990600"/>
          </a:xfrm>
        </p:spPr>
        <p:txBody>
          <a:bodyPr>
            <a:normAutofit/>
          </a:bodyPr>
          <a:lstStyle/>
          <a:p>
            <a:r>
              <a:rPr lang="pt-BR" sz="4000" dirty="0" err="1" smtClean="0">
                <a:latin typeface="Bodoni MT" panose="02070603080606020203" pitchFamily="18" charset="0"/>
              </a:rPr>
              <a:t>Convesão</a:t>
            </a:r>
            <a:r>
              <a:rPr lang="pt-BR" sz="4000" dirty="0" smtClean="0">
                <a:latin typeface="Bodoni MT" panose="02070603080606020203" pitchFamily="18" charset="0"/>
              </a:rPr>
              <a:t> Teórica Máxima</a:t>
            </a:r>
            <a:endParaRPr lang="pt-BR" sz="4000" dirty="0">
              <a:latin typeface="Bodoni MT" panose="020706030806060202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52" y="1062472"/>
            <a:ext cx="11198088" cy="4876800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substrato  </a:t>
            </a:r>
            <a:r>
              <a:rPr lang="pt-BR" dirty="0"/>
              <a:t>= </a:t>
            </a:r>
            <a:r>
              <a:rPr lang="pt-BR" dirty="0">
                <a:solidFill>
                  <a:srgbClr val="00B050"/>
                </a:solidFill>
              </a:rPr>
              <a:t>1 mol produto</a:t>
            </a:r>
            <a:r>
              <a:rPr lang="pt-BR" dirty="0"/>
              <a:t> +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dióxido de carbono</a:t>
            </a:r>
            <a:r>
              <a:rPr lang="pt-BR" dirty="0"/>
              <a:t> +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água</a:t>
            </a:r>
            <a:r>
              <a:rPr lang="pt-BR" dirty="0"/>
              <a:t> + </a:t>
            </a:r>
            <a:r>
              <a:rPr lang="pt-BR" dirty="0">
                <a:solidFill>
                  <a:srgbClr val="00B0F0"/>
                </a:solidFill>
              </a:rPr>
              <a:t>próton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 C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H</a:t>
            </a:r>
            <a:r>
              <a:rPr lang="pt-BR" baseline="-25000" dirty="0">
                <a:solidFill>
                  <a:srgbClr val="FF0000"/>
                </a:solidFill>
              </a:rPr>
              <a:t>8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   </a:t>
            </a:r>
            <a:r>
              <a:rPr lang="pt-BR" dirty="0"/>
              <a:t>=  </a:t>
            </a:r>
            <a:r>
              <a:rPr lang="pt-BR" dirty="0">
                <a:solidFill>
                  <a:srgbClr val="00B050"/>
                </a:solidFill>
              </a:rPr>
              <a:t>      1 C</a:t>
            </a:r>
            <a:r>
              <a:rPr lang="pt-BR" baseline="-25000" dirty="0">
                <a:solidFill>
                  <a:srgbClr val="00B050"/>
                </a:solidFill>
              </a:rPr>
              <a:t>3</a:t>
            </a:r>
            <a:r>
              <a:rPr lang="pt-BR" dirty="0">
                <a:solidFill>
                  <a:srgbClr val="00B050"/>
                </a:solidFill>
              </a:rPr>
              <a:t>H</a:t>
            </a:r>
            <a:r>
              <a:rPr lang="pt-BR" baseline="-25000" dirty="0">
                <a:solidFill>
                  <a:srgbClr val="00B050"/>
                </a:solidFill>
              </a:rPr>
              <a:t>8</a:t>
            </a:r>
            <a:r>
              <a:rPr lang="pt-BR" dirty="0">
                <a:solidFill>
                  <a:srgbClr val="00B050"/>
                </a:solidFill>
              </a:rPr>
              <a:t>O</a:t>
            </a:r>
            <a:r>
              <a:rPr lang="pt-BR" baseline="-25000" dirty="0">
                <a:solidFill>
                  <a:srgbClr val="00B050"/>
                </a:solidFill>
              </a:rPr>
              <a:t>2</a:t>
            </a:r>
            <a:r>
              <a:rPr lang="pt-BR" dirty="0">
                <a:solidFill>
                  <a:srgbClr val="00B050"/>
                </a:solidFill>
              </a:rPr>
              <a:t>   </a:t>
            </a:r>
            <a:r>
              <a:rPr lang="pt-BR" dirty="0"/>
              <a:t> +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 CO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2  </a:t>
            </a:r>
            <a:r>
              <a:rPr lang="pt-BR" baseline="-25000" dirty="0"/>
              <a:t>               </a:t>
            </a:r>
            <a:r>
              <a:rPr lang="pt-BR" dirty="0"/>
              <a:t>+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 H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dirty="0"/>
              <a:t>  +   </a:t>
            </a:r>
            <a:r>
              <a:rPr lang="pt-BR" dirty="0">
                <a:solidFill>
                  <a:srgbClr val="00B0F0"/>
                </a:solidFill>
              </a:rPr>
              <a:t>d H</a:t>
            </a:r>
            <a:r>
              <a:rPr lang="pt-BR" baseline="30000" dirty="0">
                <a:solidFill>
                  <a:srgbClr val="00B0F0"/>
                </a:solidFill>
              </a:rPr>
              <a:t>+</a:t>
            </a:r>
          </a:p>
          <a:p>
            <a:pPr marL="0" indent="0">
              <a:buNone/>
            </a:pPr>
            <a:endParaRPr lang="pt-BR" baseline="30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 C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H</a:t>
            </a:r>
            <a:r>
              <a:rPr lang="pt-BR" baseline="-25000" dirty="0">
                <a:solidFill>
                  <a:srgbClr val="FF0000"/>
                </a:solidFill>
              </a:rPr>
              <a:t>8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    </a:t>
            </a:r>
            <a:r>
              <a:rPr lang="pt-BR" dirty="0"/>
              <a:t>- </a:t>
            </a:r>
            <a:r>
              <a:rPr lang="pt-BR" dirty="0">
                <a:solidFill>
                  <a:srgbClr val="00B050"/>
                </a:solidFill>
              </a:rPr>
              <a:t>       1 C</a:t>
            </a:r>
            <a:r>
              <a:rPr lang="pt-BR" baseline="-25000" dirty="0">
                <a:solidFill>
                  <a:srgbClr val="00B050"/>
                </a:solidFill>
              </a:rPr>
              <a:t>3</a:t>
            </a:r>
            <a:r>
              <a:rPr lang="pt-BR" dirty="0">
                <a:solidFill>
                  <a:srgbClr val="00B050"/>
                </a:solidFill>
              </a:rPr>
              <a:t>H</a:t>
            </a:r>
            <a:r>
              <a:rPr lang="pt-BR" baseline="-25000" dirty="0">
                <a:solidFill>
                  <a:srgbClr val="00B050"/>
                </a:solidFill>
              </a:rPr>
              <a:t>8</a:t>
            </a:r>
            <a:r>
              <a:rPr lang="pt-BR" dirty="0">
                <a:solidFill>
                  <a:srgbClr val="00B050"/>
                </a:solidFill>
              </a:rPr>
              <a:t>O</a:t>
            </a:r>
            <a:r>
              <a:rPr lang="pt-BR" baseline="-25000" dirty="0">
                <a:solidFill>
                  <a:srgbClr val="00B050"/>
                </a:solidFill>
              </a:rPr>
              <a:t>2</a:t>
            </a:r>
            <a:r>
              <a:rPr lang="pt-BR" dirty="0">
                <a:solidFill>
                  <a:srgbClr val="00B050"/>
                </a:solidFill>
              </a:rPr>
              <a:t>   </a:t>
            </a:r>
            <a:r>
              <a:rPr lang="pt-BR" dirty="0"/>
              <a:t> - 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 CO</a:t>
            </a:r>
            <a:r>
              <a:rPr lang="pt-BR" baseline="-25000" dirty="0">
                <a:solidFill>
                  <a:schemeClr val="accent1">
                    <a:lumMod val="50000"/>
                  </a:schemeClr>
                </a:solidFill>
              </a:rPr>
              <a:t>2  </a:t>
            </a:r>
            <a:r>
              <a:rPr lang="pt-BR" baseline="-25000" dirty="0"/>
              <a:t>               </a:t>
            </a:r>
            <a:r>
              <a:rPr lang="pt-BR" dirty="0"/>
              <a:t>- 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 H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dirty="0"/>
              <a:t>  -   </a:t>
            </a:r>
            <a:r>
              <a:rPr lang="pt-BR" dirty="0">
                <a:solidFill>
                  <a:srgbClr val="00B0F0"/>
                </a:solidFill>
              </a:rPr>
              <a:t>d H</a:t>
            </a:r>
            <a:r>
              <a:rPr lang="pt-BR" baseline="30000" dirty="0">
                <a:solidFill>
                  <a:srgbClr val="00B0F0"/>
                </a:solidFill>
              </a:rPr>
              <a:t>+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pt-BR" dirty="0"/>
              <a:t>=    0</a:t>
            </a:r>
            <a:endParaRPr lang="pt-BR" baseline="30000" dirty="0"/>
          </a:p>
          <a:p>
            <a:pPr marL="0" indent="0">
              <a:buNone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040835" y="4437112"/>
          <a:ext cx="7275443" cy="212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1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Glicerol (C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8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 PDO (C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8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 CO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 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 H</a:t>
                      </a:r>
                      <a:r>
                        <a:rPr lang="pt-BR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</a:t>
                      </a:r>
                      <a:r>
                        <a:rPr lang="pt-BR" baseline="0" dirty="0"/>
                        <a:t> 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</a:t>
                      </a:r>
                      <a:r>
                        <a:rPr lang="pt-BR" baseline="0" dirty="0"/>
                        <a:t>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 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-0 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 .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Biologia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5137" y="1158761"/>
            <a:ext cx="10515600" cy="176666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“Systems </a:t>
            </a:r>
            <a:r>
              <a:rPr lang="pt-BR" dirty="0" err="1"/>
              <a:t>biology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necessarily</a:t>
            </a:r>
            <a:r>
              <a:rPr lang="pt-BR" dirty="0"/>
              <a:t> </a:t>
            </a:r>
            <a:r>
              <a:rPr lang="pt-BR" dirty="0" err="1"/>
              <a:t>focused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components</a:t>
            </a:r>
            <a:r>
              <a:rPr lang="pt-BR" dirty="0"/>
              <a:t> </a:t>
            </a:r>
            <a:r>
              <a:rPr lang="pt-BR" dirty="0" err="1"/>
              <a:t>themselves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nature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links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connect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functional</a:t>
            </a:r>
            <a:r>
              <a:rPr lang="pt-BR" dirty="0"/>
              <a:t> </a:t>
            </a:r>
            <a:r>
              <a:rPr lang="pt-BR" dirty="0" err="1"/>
              <a:t>states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biochemical</a:t>
            </a:r>
            <a:r>
              <a:rPr lang="pt-BR" dirty="0"/>
              <a:t> networks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result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collection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</a:t>
            </a:r>
            <a:r>
              <a:rPr lang="pt-BR" dirty="0" smtClean="0"/>
              <a:t>links”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72143" y="5091339"/>
            <a:ext cx="10515600" cy="176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Glutamato: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Ciclo da ureia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Síntese e degradação de aminoácidos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Sistema Nervoso – neurotransmissor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9" y="2838997"/>
            <a:ext cx="3698934" cy="24903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55980"/>
            <a:ext cx="3600953" cy="25816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689" y="3631474"/>
            <a:ext cx="3484311" cy="3059724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19536" y="1816224"/>
                <a:ext cx="8229600" cy="6766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C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pt-BR" dirty="0">
                    <a:latin typeface="Bodoni MT" panose="02070603080606020203" pitchFamily="18" charset="0"/>
                  </a:rPr>
                  <a:t>= 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1 C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 </a:t>
                </a:r>
                <a:r>
                  <a:rPr lang="pt-BR" dirty="0">
                    <a:latin typeface="Bodoni MT" panose="02070603080606020203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 CO</a:t>
                </a:r>
                <a:r>
                  <a:rPr lang="pt-BR" baseline="-250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 </a:t>
                </a:r>
                <a:r>
                  <a:rPr lang="pt-BR" baseline="-25000" dirty="0">
                    <a:latin typeface="Bodoni MT" panose="02070603080606020203" pitchFamily="18" charset="0"/>
                  </a:rPr>
                  <a:t> </a:t>
                </a:r>
                <a:r>
                  <a:rPr lang="pt-BR" dirty="0">
                    <a:latin typeface="Bodoni MT" panose="02070603080606020203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baseline="-250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dirty="0">
                    <a:latin typeface="Bodoni MT" panose="02070603080606020203" pitchFamily="18" charset="0"/>
                  </a:rPr>
                  <a:t> +  </a:t>
                </a:r>
                <a:r>
                  <a:rPr lang="pt-BR" dirty="0">
                    <a:solidFill>
                      <a:srgbClr val="00B0F0"/>
                    </a:solidFill>
                    <a:latin typeface="Bodoni MT" panose="02070603080606020203" pitchFamily="18" charset="0"/>
                  </a:rPr>
                  <a:t>0 H</a:t>
                </a:r>
                <a:r>
                  <a:rPr lang="pt-BR" baseline="30000" dirty="0">
                    <a:solidFill>
                      <a:srgbClr val="00B0F0"/>
                    </a:solidFill>
                    <a:latin typeface="Bodoni MT" panose="02070603080606020203" pitchFamily="18" charset="0"/>
                  </a:rPr>
                  <a:t>+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536" y="1816224"/>
                <a:ext cx="8229600" cy="676672"/>
              </a:xfrm>
              <a:blipFill>
                <a:blip r:embed="rId2"/>
                <a:stretch>
                  <a:fillRect t="-2703" b="-9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19537" y="2680321"/>
                <a:ext cx="6181500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1C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sz="2800" baseline="-250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pt-BR" sz="2800" dirty="0">
                    <a:latin typeface="Bodoni MT" panose="02070603080606020203" pitchFamily="18" charset="0"/>
                  </a:rPr>
                  <a:t>= 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C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3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O</a:t>
                </a:r>
                <a:r>
                  <a:rPr lang="pt-BR" sz="2800" baseline="-250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sz="28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 </a:t>
                </a:r>
                <a:r>
                  <a:rPr lang="pt-BR" sz="2800" dirty="0">
                    <a:latin typeface="Bodoni MT" panose="02070603080606020203" pitchFamily="18" charset="0"/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 CO</a:t>
                </a:r>
                <a:r>
                  <a:rPr lang="pt-BR" sz="2800" baseline="-25000" dirty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 </a:t>
                </a:r>
                <a:r>
                  <a:rPr lang="pt-BR" sz="2800" baseline="-25000" dirty="0">
                    <a:latin typeface="Bodoni MT" panose="02070603080606020203" pitchFamily="18" charset="0"/>
                  </a:rPr>
                  <a:t> </a:t>
                </a:r>
                <a:r>
                  <a:rPr lang="pt-BR" sz="2800" dirty="0">
                    <a:latin typeface="Bodoni MT" panose="02070603080606020203" pitchFamily="18" charset="0"/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H</a:t>
                </a:r>
                <a:r>
                  <a:rPr lang="pt-BR" sz="2800" baseline="-250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2</a:t>
                </a:r>
                <a:r>
                  <a:rPr lang="pt-BR" sz="2800" dirty="0">
                    <a:solidFill>
                      <a:schemeClr val="bg1">
                        <a:lumMod val="50000"/>
                      </a:schemeClr>
                    </a:solidFill>
                    <a:latin typeface="Bodoni MT" panose="02070603080606020203" pitchFamily="18" charset="0"/>
                  </a:rPr>
                  <a:t>O</a:t>
                </a:r>
                <a:endParaRPr lang="pt-BR" sz="2800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680321"/>
                <a:ext cx="6181500" cy="704552"/>
              </a:xfrm>
              <a:prstGeom prst="rect">
                <a:avLst/>
              </a:prstGeom>
              <a:blipFill>
                <a:blip r:embed="rId3"/>
                <a:stretch>
                  <a:fillRect l="-2071" r="-986" b="-1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03512" y="5373216"/>
            <a:ext cx="91450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Conversão Máxima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Teórico = 87,5% ou 0.875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molPDO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molGlicerol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19537" y="3616425"/>
            <a:ext cx="6341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8 C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H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8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O</a:t>
            </a:r>
            <a:r>
              <a:rPr lang="pt-BR" sz="2800" baseline="-25000" dirty="0">
                <a:solidFill>
                  <a:srgbClr val="FF000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pt-BR" sz="2800" dirty="0">
                <a:latin typeface="Bodoni MT" panose="02070603080606020203" pitchFamily="18" charset="0"/>
              </a:rPr>
              <a:t>= 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 7 C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3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H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8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O</a:t>
            </a:r>
            <a:r>
              <a:rPr lang="pt-BR" sz="2800" baseline="-25000" dirty="0">
                <a:solidFill>
                  <a:srgbClr val="00B050"/>
                </a:solidFill>
                <a:latin typeface="Bodoni MT" panose="02070603080606020203" pitchFamily="18" charset="0"/>
              </a:rPr>
              <a:t>2</a:t>
            </a:r>
            <a:r>
              <a:rPr lang="pt-BR" sz="2800" dirty="0">
                <a:solidFill>
                  <a:srgbClr val="00B050"/>
                </a:solidFill>
                <a:latin typeface="Bodoni MT" panose="02070603080606020203" pitchFamily="18" charset="0"/>
              </a:rPr>
              <a:t>  </a:t>
            </a:r>
            <a:r>
              <a:rPr lang="pt-BR" sz="2800" dirty="0">
                <a:latin typeface="Bodoni MT" panose="02070603080606020203" pitchFamily="18" charset="0"/>
              </a:rPr>
              <a:t>+ 3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CO</a:t>
            </a:r>
            <a:r>
              <a:rPr lang="pt-BR" sz="2800" baseline="-25000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2 </a:t>
            </a:r>
            <a:r>
              <a:rPr lang="pt-BR" sz="2800" baseline="-25000" dirty="0">
                <a:latin typeface="Bodoni MT" panose="02070603080606020203" pitchFamily="18" charset="0"/>
              </a:rPr>
              <a:t> </a:t>
            </a:r>
            <a:r>
              <a:rPr lang="pt-BR" sz="2800" dirty="0">
                <a:latin typeface="Bodoni MT" panose="02070603080606020203" pitchFamily="18" charset="0"/>
              </a:rPr>
              <a:t>+  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4 H</a:t>
            </a:r>
            <a:r>
              <a:rPr lang="pt-BR" sz="2800" baseline="-250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2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Bodoni MT" panose="02070603080606020203" pitchFamily="18" charset="0"/>
              </a:rPr>
              <a:t>O</a:t>
            </a:r>
            <a:endParaRPr lang="pt-BR" sz="2800" dirty="0">
              <a:latin typeface="Bodoni MT" panose="02070603080606020203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9440" y="25503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43:	8 </a:t>
            </a:r>
            <a:r>
              <a:rPr lang="en-US" dirty="0" err="1"/>
              <a:t>Glicerol</a:t>
            </a:r>
            <a:r>
              <a:rPr lang="en-US" dirty="0"/>
              <a:t> + ATP = ADP + 3 CO2 + 7 13PD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9440" y="322603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3:	7 </a:t>
            </a:r>
            <a:r>
              <a:rPr lang="en-US" dirty="0" err="1"/>
              <a:t>Glicerol</a:t>
            </a:r>
            <a:r>
              <a:rPr lang="en-US" dirty="0"/>
              <a:t> + 1 ATP + O = 1 ADP + 3 CO2 + 6 13PD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81184" y="391853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33:	7 </a:t>
            </a:r>
            <a:r>
              <a:rPr lang="en-US" dirty="0" err="1"/>
              <a:t>Glicerol</a:t>
            </a:r>
            <a:r>
              <a:rPr lang="en-US" dirty="0"/>
              <a:t> + 2 ADP + O = 2 ATP + 3 CO2 + 6 13PD</a:t>
            </a:r>
          </a:p>
          <a:p>
            <a:r>
              <a:rPr lang="en-US" dirty="0"/>
              <a:t>162:	7 </a:t>
            </a:r>
            <a:r>
              <a:rPr lang="en-US" dirty="0" err="1"/>
              <a:t>Glicerol</a:t>
            </a:r>
            <a:r>
              <a:rPr lang="en-US" dirty="0"/>
              <a:t> + 3 ADP + O = 3 ATP + 3 CO2 + 6 13PD</a:t>
            </a:r>
          </a:p>
          <a:p>
            <a:r>
              <a:rPr lang="en-US" dirty="0"/>
              <a:t>164:	7 </a:t>
            </a:r>
            <a:r>
              <a:rPr lang="en-US" dirty="0" err="1"/>
              <a:t>Glicerol</a:t>
            </a:r>
            <a:r>
              <a:rPr lang="en-US" dirty="0"/>
              <a:t> + 4 ADP + O = 4 ATP + 3 CO2 + 6 13PD</a:t>
            </a:r>
          </a:p>
          <a:p>
            <a:r>
              <a:rPr lang="en-US" dirty="0"/>
              <a:t>174:	7 </a:t>
            </a:r>
            <a:r>
              <a:rPr lang="en-US" dirty="0" err="1"/>
              <a:t>Glicerol</a:t>
            </a:r>
            <a:r>
              <a:rPr lang="en-US" dirty="0"/>
              <a:t> + 1 ADP + O = 1 ATP + 3 CO2 + 6 13PD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05105" y="1948272"/>
            <a:ext cx="183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Metatool</a:t>
            </a:r>
            <a:r>
              <a:rPr lang="pt-BR" dirty="0"/>
              <a:t> Clássico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634748" y="254864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Y = 0.875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634748" y="398778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Y = 0.857</a:t>
            </a:r>
          </a:p>
        </p:txBody>
      </p:sp>
      <p:sp>
        <p:nvSpPr>
          <p:cNvPr id="14" name="Chave direita 13"/>
          <p:cNvSpPr/>
          <p:nvPr/>
        </p:nvSpPr>
        <p:spPr>
          <a:xfrm>
            <a:off x="8064136" y="3226035"/>
            <a:ext cx="216024" cy="18928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85521" y="1416844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/>
                <a:cs typeface="Arial"/>
              </a:rPr>
              <a:t>Procedimento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02026" y="2103784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Iniciar </a:t>
            </a:r>
            <a:r>
              <a:rPr lang="pt-BR" b="1" dirty="0"/>
              <a:t>COBRA</a:t>
            </a:r>
            <a:r>
              <a:rPr lang="pt-BR" dirty="0"/>
              <a:t>: </a:t>
            </a:r>
            <a:r>
              <a:rPr lang="en-US" b="1" dirty="0" err="1"/>
              <a:t>CO</a:t>
            </a:r>
            <a:r>
              <a:rPr lang="en-US" dirty="0" err="1"/>
              <a:t>nstrain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ased </a:t>
            </a:r>
            <a:r>
              <a:rPr lang="en-US" b="1" dirty="0"/>
              <a:t>R</a:t>
            </a:r>
            <a:r>
              <a:rPr lang="en-US" dirty="0"/>
              <a:t>econstruction and </a:t>
            </a:r>
            <a:r>
              <a:rPr lang="en-US" b="1" dirty="0"/>
              <a:t>A</a:t>
            </a:r>
            <a:r>
              <a:rPr lang="en-US" dirty="0"/>
              <a:t>nalysis</a:t>
            </a:r>
            <a:r>
              <a:rPr lang="pt-BR" dirty="0"/>
              <a:t>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Carregar o modelo </a:t>
            </a:r>
            <a:r>
              <a:rPr lang="pt-BR" i="1" dirty="0" err="1"/>
              <a:t>in-silico</a:t>
            </a:r>
            <a:r>
              <a:rPr lang="pt-BR" dirty="0"/>
              <a:t> do metabolismo</a:t>
            </a:r>
            <a:endParaRPr lang="pt-BR" i="1" dirty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Definir as restrições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Seleção da função objetivo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dirty="0"/>
              <a:t> Execução do procedimento de otimização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2E3647-AA2C-4BAE-A715-BFA53DD31E4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>
                <a:latin typeface="Bodoni MT" panose="02070603080606020203" pitchFamily="18" charset="0"/>
              </a:rPr>
              <a:t>Flux Balance Analysis</a:t>
            </a:r>
            <a:endParaRPr lang="pt-BR" sz="3600" dirty="0">
              <a:latin typeface="Bodoni MT" panose="02070603080606020203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0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Bodoni MT" panose="02070603080606020203" pitchFamily="18" charset="0"/>
              </a:rPr>
              <a:t>Flux Balance </a:t>
            </a:r>
            <a:r>
              <a:rPr lang="pt-BR" sz="3600" dirty="0" err="1">
                <a:latin typeface="Bodoni MT" panose="02070603080606020203" pitchFamily="18" charset="0"/>
              </a:rPr>
              <a:t>Analysis</a:t>
            </a:r>
            <a:endParaRPr lang="pt-BR" sz="3600" dirty="0">
              <a:latin typeface="Bodoni MT" panose="02070603080606020203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35560" y="1988841"/>
            <a:ext cx="8386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BR" sz="2000" dirty="0">
                <a:latin typeface="Bodoni MT" panose="02070603080606020203" pitchFamily="18" charset="0"/>
              </a:rPr>
              <a:t>Sem ATP de manutenção nem crescimento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t-BR" sz="2000" dirty="0">
                <a:latin typeface="Bodoni MT" panose="02070603080606020203" pitchFamily="18" charset="0"/>
              </a:rPr>
              <a:t>Simulação com ATP de manutenção e crescimento obtido em Biorreator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1D4670-99B6-4CD7-969F-BCEDFCB9BE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93" y="381600"/>
            <a:ext cx="7808400" cy="6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775520" y="539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27AD99-5880-483F-BFF4-D109FF00D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47" y="381600"/>
            <a:ext cx="7916400" cy="6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775520" y="539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1775521" y="2636913"/>
          <a:ext cx="8640959" cy="384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991544" y="846138"/>
            <a:ext cx="8153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chemeClr val="tx1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Coprodução de ácidos orgânicos e etanol com 1,3 - PDO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D1D87-7DDC-41DF-8AC4-3739B661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121" y="2830030"/>
            <a:ext cx="4588467" cy="1325563"/>
          </a:xfrm>
        </p:spPr>
        <p:txBody>
          <a:bodyPr/>
          <a:lstStyle/>
          <a:p>
            <a:r>
              <a:rPr lang="pt-BR" dirty="0"/>
              <a:t>Exemplos práticos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6B2EF-2D6C-4F25-8ED5-0585838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5278" cy="1325563"/>
          </a:xfrm>
        </p:spPr>
        <p:txBody>
          <a:bodyPr/>
          <a:lstStyle/>
          <a:p>
            <a:r>
              <a:rPr lang="pt-BR" dirty="0"/>
              <a:t>Literatura Sugerida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6D2BF4-D319-48E9-A367-6C5445DA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770704" cy="4996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dirty="0"/>
              <a:t>Creation and analysis of biochemical </a:t>
            </a:r>
            <a:r>
              <a:rPr lang="en-US" sz="2300" dirty="0" err="1" smtClean="0"/>
              <a:t>constraintbased</a:t>
            </a:r>
            <a:r>
              <a:rPr lang="en-US" sz="2300" dirty="0" smtClean="0"/>
              <a:t> models </a:t>
            </a:r>
            <a:r>
              <a:rPr lang="en-US" sz="2300" dirty="0"/>
              <a:t>using the COBRA Toolbox v.3.0</a:t>
            </a:r>
          </a:p>
          <a:p>
            <a:pPr marL="0" indent="0">
              <a:buNone/>
            </a:pPr>
            <a:r>
              <a:rPr lang="pt-BR" sz="1400" dirty="0" smtClean="0"/>
              <a:t>Laurent </a:t>
            </a:r>
            <a:r>
              <a:rPr lang="pt-BR" sz="1400" dirty="0" err="1" smtClean="0"/>
              <a:t>Heirendt</a:t>
            </a:r>
            <a:r>
              <a:rPr lang="pt-BR" sz="1400" dirty="0" smtClean="0"/>
              <a:t> et al. ---- 2019</a:t>
            </a:r>
            <a:endParaRPr lang="en-US" sz="14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300" dirty="0" smtClean="0"/>
              <a:t>What </a:t>
            </a:r>
            <a:r>
              <a:rPr lang="en-US" sz="2300" dirty="0"/>
              <a:t>is flux balance analysis?</a:t>
            </a:r>
          </a:p>
          <a:p>
            <a:pPr marL="0" indent="0">
              <a:buNone/>
            </a:pPr>
            <a:r>
              <a:rPr lang="en-US" sz="1400" dirty="0"/>
              <a:t>Jeffrey D. Orth, Ines Thiele &amp; Bernhard Ø </a:t>
            </a:r>
            <a:r>
              <a:rPr lang="en-US" sz="1400" dirty="0" err="1"/>
              <a:t>Palsson</a:t>
            </a:r>
            <a:r>
              <a:rPr lang="en-US" sz="1400" dirty="0"/>
              <a:t> ---- 2010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300" dirty="0"/>
              <a:t>Genome-Derived Minimal Metabolic Models for </a:t>
            </a:r>
            <a:r>
              <a:rPr lang="en-US" sz="2300" i="1" dirty="0"/>
              <a:t>Escherichia coli</a:t>
            </a:r>
            <a:r>
              <a:rPr lang="en-US" sz="2300" dirty="0"/>
              <a:t> MG1655 with estimated in vivo Respiratory ATP Stoichiometry</a:t>
            </a:r>
          </a:p>
          <a:p>
            <a:pPr marL="0" indent="0">
              <a:buNone/>
            </a:pPr>
            <a:r>
              <a:rPr lang="pt-BR" sz="1400" dirty="0" err="1"/>
              <a:t>Hilal</a:t>
            </a:r>
            <a:r>
              <a:rPr lang="pt-BR" sz="1400" dirty="0"/>
              <a:t> </a:t>
            </a:r>
            <a:r>
              <a:rPr lang="pt-BR" sz="1400" dirty="0" err="1"/>
              <a:t>Taymaz-Nikerel</a:t>
            </a:r>
            <a:r>
              <a:rPr lang="pt-BR" sz="1400" dirty="0"/>
              <a:t>, Amin </a:t>
            </a:r>
            <a:r>
              <a:rPr lang="pt-BR" sz="1400" dirty="0" err="1"/>
              <a:t>Espah</a:t>
            </a:r>
            <a:r>
              <a:rPr lang="pt-BR" sz="1400" dirty="0"/>
              <a:t> </a:t>
            </a:r>
            <a:r>
              <a:rPr lang="pt-BR" sz="1400" dirty="0" err="1"/>
              <a:t>Borujeni</a:t>
            </a:r>
            <a:r>
              <a:rPr lang="pt-BR" sz="1400" dirty="0"/>
              <a:t>, Peter J.T. </a:t>
            </a:r>
            <a:r>
              <a:rPr lang="pt-BR" sz="1400" dirty="0" err="1"/>
              <a:t>Verheijen</a:t>
            </a:r>
            <a:r>
              <a:rPr lang="pt-BR" sz="1400" dirty="0"/>
              <a:t>, </a:t>
            </a:r>
            <a:r>
              <a:rPr lang="nl-NL" sz="1400" dirty="0"/>
              <a:t>Joseph J. Heijnen, Walter M. van Gulik ---- 2010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en-US" sz="2500" dirty="0"/>
              <a:t>Multidimensional Optimality </a:t>
            </a:r>
            <a:r>
              <a:rPr lang="en-US" sz="2500" dirty="0" smtClean="0"/>
              <a:t>of Microbial Metabolism</a:t>
            </a:r>
          </a:p>
          <a:p>
            <a:pPr marL="0" indent="0">
              <a:buNone/>
            </a:pPr>
            <a:r>
              <a:rPr lang="pt-BR" sz="1400" dirty="0"/>
              <a:t>Robert </a:t>
            </a:r>
            <a:r>
              <a:rPr lang="pt-BR" sz="1400" dirty="0" err="1" smtClean="0"/>
              <a:t>Schuetz</a:t>
            </a:r>
            <a:r>
              <a:rPr lang="pt-BR" sz="1400" dirty="0" smtClean="0"/>
              <a:t>, Nicola </a:t>
            </a:r>
            <a:r>
              <a:rPr lang="pt-BR" sz="1400" dirty="0"/>
              <a:t>Zamboni</a:t>
            </a:r>
            <a:r>
              <a:rPr lang="pt-BR" sz="1400" dirty="0" smtClean="0"/>
              <a:t>, </a:t>
            </a:r>
            <a:r>
              <a:rPr lang="pt-BR" sz="1400" dirty="0" err="1"/>
              <a:t>Mattia</a:t>
            </a:r>
            <a:r>
              <a:rPr lang="pt-BR" sz="1400" dirty="0"/>
              <a:t> </a:t>
            </a:r>
            <a:r>
              <a:rPr lang="pt-BR" sz="1400" dirty="0" err="1"/>
              <a:t>Zampieri</a:t>
            </a:r>
            <a:r>
              <a:rPr lang="pt-BR" sz="1400" dirty="0" smtClean="0"/>
              <a:t>, </a:t>
            </a:r>
            <a:r>
              <a:rPr lang="pt-BR" sz="1400" dirty="0" err="1"/>
              <a:t>Matthias</a:t>
            </a:r>
            <a:r>
              <a:rPr lang="pt-BR" sz="1400" dirty="0"/>
              <a:t> </a:t>
            </a:r>
            <a:r>
              <a:rPr lang="pt-BR" sz="1400" dirty="0" err="1" smtClean="0"/>
              <a:t>Heinemann</a:t>
            </a:r>
            <a:r>
              <a:rPr lang="pt-BR" sz="1400" dirty="0" smtClean="0"/>
              <a:t>, </a:t>
            </a:r>
            <a:r>
              <a:rPr lang="pt-BR" sz="1400" dirty="0"/>
              <a:t>Uwe </a:t>
            </a:r>
            <a:r>
              <a:rPr lang="pt-BR" sz="1400" dirty="0" err="1" smtClean="0"/>
              <a:t>Sauer</a:t>
            </a:r>
            <a:r>
              <a:rPr lang="pt-BR" sz="1400" smtClean="0"/>
              <a:t> ---- 2012</a:t>
            </a:r>
            <a:endParaRPr lang="pt-BR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500" dirty="0" smtClean="0"/>
              <a:t>Constraint-based </a:t>
            </a:r>
            <a:r>
              <a:rPr lang="en-US" sz="2500" dirty="0"/>
              <a:t>models predict metabolic and associated cellular functions</a:t>
            </a:r>
            <a:endParaRPr lang="pt-BR" sz="2500" i="1" dirty="0" smtClean="0"/>
          </a:p>
          <a:p>
            <a:pPr marL="0" indent="0">
              <a:buNone/>
            </a:pPr>
            <a:r>
              <a:rPr lang="pt-BR" sz="1400" dirty="0" err="1" smtClean="0"/>
              <a:t>Aarash</a:t>
            </a:r>
            <a:r>
              <a:rPr lang="pt-BR" sz="1400" dirty="0" smtClean="0"/>
              <a:t> </a:t>
            </a:r>
            <a:r>
              <a:rPr lang="pt-BR" sz="1400" dirty="0" err="1"/>
              <a:t>Bordbar</a:t>
            </a:r>
            <a:r>
              <a:rPr lang="pt-BR" sz="1400" dirty="0"/>
              <a:t>, Jonathan M. Monk, </a:t>
            </a:r>
            <a:r>
              <a:rPr lang="pt-BR" sz="1400" dirty="0" err="1"/>
              <a:t>Zachary</a:t>
            </a:r>
            <a:r>
              <a:rPr lang="pt-BR" sz="1400" dirty="0"/>
              <a:t> A. King </a:t>
            </a:r>
            <a:r>
              <a:rPr lang="pt-BR" sz="1400" dirty="0" err="1"/>
              <a:t>and</a:t>
            </a:r>
            <a:r>
              <a:rPr lang="pt-BR" sz="1400" dirty="0"/>
              <a:t> Bernhard O. </a:t>
            </a:r>
            <a:r>
              <a:rPr lang="pt-BR" sz="1400" dirty="0" err="1" smtClean="0"/>
              <a:t>Palsson</a:t>
            </a:r>
            <a:r>
              <a:rPr lang="pt-BR" sz="1400" dirty="0" smtClean="0"/>
              <a:t> ---- 2014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Sites mostrados em aula: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http://systemsbiology.ucsd.edu/</a:t>
            </a:r>
            <a:endParaRPr lang="pt-BR" dirty="0" smtClean="0">
              <a:hlinkClick r:id="rId3"/>
            </a:endParaRPr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systemsbiology.ucsd.edu/InSilicoOrganisms/OtherOrganisms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http://bigg.ucsd.edu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5"/>
              </a:rPr>
              <a:t>https://escher.github.io</a:t>
            </a:r>
            <a:r>
              <a:rPr lang="pt-BR" dirty="0" smtClean="0">
                <a:hlinkClick r:id="rId5"/>
              </a:rPr>
              <a:t>/#/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6"/>
              </a:rPr>
              <a:t>https://</a:t>
            </a:r>
            <a:r>
              <a:rPr lang="pt-BR" dirty="0" smtClean="0">
                <a:hlinkClick r:id="rId6"/>
              </a:rPr>
              <a:t>cobrapy.readthedocs.io/en/latest/index.html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7"/>
              </a:rPr>
              <a:t>https://www.genome.jp/kegg</a:t>
            </a:r>
            <a:r>
              <a:rPr lang="pt-BR" dirty="0" smtClean="0">
                <a:hlinkClick r:id="rId7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8"/>
              </a:rPr>
              <a:t>https://biocyc.org</a:t>
            </a:r>
            <a:r>
              <a:rPr lang="pt-BR" dirty="0" smtClean="0">
                <a:hlinkClick r:id="rId8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9"/>
              </a:rPr>
              <a:t>https://ecocyc.org/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5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93" y="651933"/>
            <a:ext cx="10003415" cy="5554135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9999" y="1142999"/>
            <a:ext cx="9450549" cy="520554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6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99" y="424081"/>
            <a:ext cx="9865803" cy="600983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6456" y="1319348"/>
            <a:ext cx="4310744" cy="3773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Miríade de restrições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. Espaço</a:t>
            </a:r>
          </a:p>
          <a:p>
            <a:pPr marL="0" indent="0">
              <a:buNone/>
            </a:pPr>
            <a:r>
              <a:rPr lang="pt-BR" dirty="0" smtClean="0"/>
              <a:t> . Nutrientes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. Estímulos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.....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“A improbabilidade da vida”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8" y="1711610"/>
            <a:ext cx="6656964" cy="34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Biologia de Sistemas (molecular)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Estar apto a implementar quantitativamente este paradigma (componentes, redes, modelos in </a:t>
            </a:r>
            <a:r>
              <a:rPr lang="pt-BR" dirty="0" err="1"/>
              <a:t>silico</a:t>
            </a:r>
            <a:r>
              <a:rPr lang="pt-BR" dirty="0"/>
              <a:t>, fenótipo) ao nível </a:t>
            </a:r>
            <a:r>
              <a:rPr lang="pt-BR" dirty="0" err="1"/>
              <a:t>genômico</a:t>
            </a:r>
            <a:r>
              <a:rPr lang="pt-BR" dirty="0"/>
              <a:t> tem permitido </a:t>
            </a:r>
            <a:r>
              <a:rPr lang="pt-BR" dirty="0" smtClean="0"/>
              <a:t>relacionar </a:t>
            </a:r>
            <a:r>
              <a:rPr lang="pt-BR" dirty="0"/>
              <a:t>genótipo-fenótipo de forma mecanicista e </a:t>
            </a:r>
            <a:r>
              <a:rPr lang="pt-BR" dirty="0" smtClean="0"/>
              <a:t>computacional.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Dá </a:t>
            </a:r>
            <a:r>
              <a:rPr lang="pt-BR" b="1" dirty="0"/>
              <a:t>para prever comportamentos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Axiomas do COBRA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pt-BR" dirty="0" smtClean="0"/>
              <a:t>Todas as funções celulares são baseadas em interações químicas;</a:t>
            </a:r>
          </a:p>
          <a:p>
            <a:pPr marL="514350" indent="-514350">
              <a:buAutoNum type="arabicParenBoth"/>
            </a:pPr>
            <a:r>
              <a:rPr lang="pt-BR" dirty="0" smtClean="0"/>
              <a:t>Genoma anotado junto com dados experimentais possibilitam a reconstrução da rede (</a:t>
            </a:r>
            <a:r>
              <a:rPr lang="pt-BR" i="1" dirty="0" err="1" smtClean="0"/>
              <a:t>Bibliome</a:t>
            </a:r>
            <a:r>
              <a:rPr lang="pt-BR" dirty="0" smtClean="0"/>
              <a:t>);</a:t>
            </a:r>
          </a:p>
          <a:p>
            <a:pPr marL="514350" indent="-514350">
              <a:buAutoNum type="arabicParenBoth"/>
            </a:pPr>
            <a:r>
              <a:rPr lang="pt-BR" dirty="0" smtClean="0"/>
              <a:t>Células operam com restrições o tempo todo;</a:t>
            </a:r>
          </a:p>
          <a:p>
            <a:pPr marL="514350" indent="-514350">
              <a:buAutoNum type="arabicParenBoth"/>
            </a:pPr>
            <a:r>
              <a:rPr lang="pt-BR" dirty="0" smtClean="0"/>
              <a:t>Células operam de formas diferentes em detrimento de estímulos diferentes;</a:t>
            </a:r>
          </a:p>
          <a:p>
            <a:pPr marL="514350" indent="-514350">
              <a:buAutoNum type="arabicParenBoth"/>
            </a:pPr>
            <a:r>
              <a:rPr lang="pt-BR" dirty="0" smtClean="0"/>
              <a:t>Massa e energia são conservados;</a:t>
            </a:r>
          </a:p>
          <a:p>
            <a:pPr marL="514350" indent="-514350">
              <a:buAutoNum type="arabicParenBoth"/>
            </a:pPr>
            <a:r>
              <a:rPr lang="pt-BR" dirty="0" smtClean="0"/>
              <a:t>Células evoluem sob pressão ambiental – Princípios de otimização implícito.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E11C-3199-4B10-94E7-00878C8DF3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0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1254</Words>
  <Application>Microsoft Office PowerPoint</Application>
  <PresentationFormat>Widescreen</PresentationFormat>
  <Paragraphs>262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Berlin Sans FB</vt:lpstr>
      <vt:lpstr>Bodoni MT</vt:lpstr>
      <vt:lpstr>Calibri</vt:lpstr>
      <vt:lpstr>Cambria Math</vt:lpstr>
      <vt:lpstr>Gill Sans MT</vt:lpstr>
      <vt:lpstr>Times New Roman</vt:lpstr>
      <vt:lpstr>Tema do Office</vt:lpstr>
      <vt:lpstr>“COBRA – COnstraint-Based Reconstruction and Analysis”</vt:lpstr>
      <vt:lpstr>Apresentação do PowerPoint</vt:lpstr>
      <vt:lpstr>Biologia de Sistemas</vt:lpstr>
      <vt:lpstr>Apresentação do PowerPoint</vt:lpstr>
      <vt:lpstr>Apresentação do PowerPoint</vt:lpstr>
      <vt:lpstr>Apresentação do PowerPoint</vt:lpstr>
      <vt:lpstr>Apresentação do PowerPoint</vt:lpstr>
      <vt:lpstr>Biologia de Sistemas (molecular)</vt:lpstr>
      <vt:lpstr>Axiomas do COBRA</vt:lpstr>
      <vt:lpstr>Evolução e otimização</vt:lpstr>
      <vt:lpstr>Modelos em escala genômica</vt:lpstr>
      <vt:lpstr>1º passo: Ter conhecimento</vt:lpstr>
      <vt:lpstr>Apresentação do PowerPoint</vt:lpstr>
      <vt:lpstr>Apresentação do PowerPoint</vt:lpstr>
      <vt:lpstr>Apresentação do PowerPoint</vt:lpstr>
      <vt:lpstr>Apresentação do PowerPoint</vt:lpstr>
      <vt:lpstr>COBRA</vt:lpstr>
      <vt:lpstr>Apresentação do PowerPoint</vt:lpstr>
      <vt:lpstr>Flux Balance Analysis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Convesão Teórica Máxima</vt:lpstr>
      <vt:lpstr>Apresentação do PowerPoint</vt:lpstr>
      <vt:lpstr>Apresentação do PowerPoint</vt:lpstr>
      <vt:lpstr>Apresentação do PowerPoint</vt:lpstr>
      <vt:lpstr>Flux Balance Analysis</vt:lpstr>
      <vt:lpstr>Apresentação do PowerPoint</vt:lpstr>
      <vt:lpstr>Apresentação do PowerPoint</vt:lpstr>
      <vt:lpstr>Apresentação do PowerPoint</vt:lpstr>
      <vt:lpstr>Exemplos práticos</vt:lpstr>
      <vt:lpstr>Literatura Sugerida</vt:lpstr>
      <vt:lpstr>Sites mostrados em aula: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CoBRA</dc:title>
  <dc:creator>Usuário</dc:creator>
  <cp:lastModifiedBy>User</cp:lastModifiedBy>
  <cp:revision>56</cp:revision>
  <dcterms:created xsi:type="dcterms:W3CDTF">2018-05-04T00:05:21Z</dcterms:created>
  <dcterms:modified xsi:type="dcterms:W3CDTF">2020-06-09T01:34:28Z</dcterms:modified>
</cp:coreProperties>
</file>