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4"/>
  </p:notesMasterIdLst>
  <p:sldIdLst>
    <p:sldId id="273" r:id="rId2"/>
    <p:sldId id="284" r:id="rId3"/>
    <p:sldId id="285" r:id="rId4"/>
    <p:sldId id="286" r:id="rId5"/>
    <p:sldId id="287" r:id="rId6"/>
    <p:sldId id="288" r:id="rId7"/>
    <p:sldId id="289" r:id="rId8"/>
    <p:sldId id="290" r:id="rId9"/>
    <p:sldId id="291" r:id="rId10"/>
    <p:sldId id="292" r:id="rId11"/>
    <p:sldId id="293" r:id="rId12"/>
    <p:sldId id="294" r:id="rId13"/>
    <p:sldId id="295" r:id="rId14"/>
    <p:sldId id="296" r:id="rId15"/>
    <p:sldId id="258" r:id="rId16"/>
    <p:sldId id="259" r:id="rId17"/>
    <p:sldId id="261" r:id="rId18"/>
    <p:sldId id="265" r:id="rId19"/>
    <p:sldId id="269" r:id="rId20"/>
    <p:sldId id="297" r:id="rId21"/>
    <p:sldId id="270" r:id="rId22"/>
    <p:sldId id="271" r:id="rId2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BFD580-C73E-4B15-81E6-88491C60B934}" type="datetimeFigureOut">
              <a:rPr lang="pt-BR" smtClean="0"/>
              <a:pPr/>
              <a:t>01/08/2018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5D97F7-8D89-461E-BE62-62A911A3D8F1}"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1203" name="Espaço Reservado para Anotações 2"/>
          <p:cNvSpPr>
            <a:spLocks noGrp="1"/>
          </p:cNvSpPr>
          <p:nvPr>
            <p:ph type="body" idx="1"/>
          </p:nvPr>
        </p:nvSpPr>
        <p:spPr bwMode="auto">
          <a:noFill/>
        </p:spPr>
        <p:txBody>
          <a:bodyPr/>
          <a:lstStyle/>
          <a:p>
            <a:pPr>
              <a:spcBef>
                <a:spcPct val="0"/>
              </a:spcBef>
            </a:pPr>
            <a:endParaRPr lang="en-US" altLang="da-DK" smtClean="0">
              <a:ea typeface="ＭＳ Ｐゴシック" pitchFamily="34" charset="-128"/>
            </a:endParaRPr>
          </a:p>
        </p:txBody>
      </p:sp>
      <p:sp>
        <p:nvSpPr>
          <p:cNvPr id="51204" name="Espaço Reservado para Número de Slide 3"/>
          <p:cNvSpPr>
            <a:spLocks noGrp="1"/>
          </p:cNvSpPr>
          <p:nvPr>
            <p:ph type="sldNum" sz="quarter" idx="5"/>
          </p:nvPr>
        </p:nvSpPr>
        <p:spPr bwMode="auto">
          <a:noFill/>
          <a:ln>
            <a:miter lim="800000"/>
            <a:headEnd/>
            <a:tailEnd/>
          </a:ln>
        </p:spPr>
        <p:txBody>
          <a:bodyPr/>
          <a:lstStyle/>
          <a:p>
            <a:fld id="{6D13F5CC-2E16-435D-9559-61E48C278843}" type="slidenum">
              <a:rPr lang="pt-BR" altLang="da-DK" smtClean="0"/>
              <a:pPr/>
              <a:t>2</a:t>
            </a:fld>
            <a:endParaRPr lang="pt-BR" altLang="da-DK"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60419" name="Espaço Reservado para Anotações 2"/>
          <p:cNvSpPr>
            <a:spLocks noGrp="1"/>
          </p:cNvSpPr>
          <p:nvPr>
            <p:ph type="body" idx="1"/>
          </p:nvPr>
        </p:nvSpPr>
        <p:spPr bwMode="auto">
          <a:noFill/>
        </p:spPr>
        <p:txBody>
          <a:bodyPr/>
          <a:lstStyle/>
          <a:p>
            <a:pPr>
              <a:spcBef>
                <a:spcPct val="0"/>
              </a:spcBef>
            </a:pPr>
            <a:endParaRPr lang="en-US" altLang="da-DK" smtClean="0">
              <a:ea typeface="ＭＳ Ｐゴシック" pitchFamily="34" charset="-128"/>
            </a:endParaRPr>
          </a:p>
        </p:txBody>
      </p:sp>
      <p:sp>
        <p:nvSpPr>
          <p:cNvPr id="60420" name="Espaço Reservado para Número de Slide 3"/>
          <p:cNvSpPr>
            <a:spLocks noGrp="1"/>
          </p:cNvSpPr>
          <p:nvPr>
            <p:ph type="sldNum" sz="quarter" idx="5"/>
          </p:nvPr>
        </p:nvSpPr>
        <p:spPr bwMode="auto">
          <a:noFill/>
          <a:ln>
            <a:miter lim="800000"/>
            <a:headEnd/>
            <a:tailEnd/>
          </a:ln>
        </p:spPr>
        <p:txBody>
          <a:bodyPr/>
          <a:lstStyle/>
          <a:p>
            <a:fld id="{21D5BC98-3A32-4C83-AC25-B70DF459B5E6}" type="slidenum">
              <a:rPr lang="pt-BR" altLang="da-DK" smtClean="0"/>
              <a:pPr/>
              <a:t>11</a:t>
            </a:fld>
            <a:endParaRPr lang="pt-BR" altLang="da-DK"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61443" name="Espaço Reservado para Anotações 2"/>
          <p:cNvSpPr>
            <a:spLocks noGrp="1"/>
          </p:cNvSpPr>
          <p:nvPr>
            <p:ph type="body" idx="1"/>
          </p:nvPr>
        </p:nvSpPr>
        <p:spPr bwMode="auto">
          <a:noFill/>
        </p:spPr>
        <p:txBody>
          <a:bodyPr/>
          <a:lstStyle/>
          <a:p>
            <a:pPr>
              <a:spcBef>
                <a:spcPct val="0"/>
              </a:spcBef>
            </a:pPr>
            <a:endParaRPr lang="en-US" altLang="da-DK" smtClean="0">
              <a:ea typeface="ＭＳ Ｐゴシック" pitchFamily="34" charset="-128"/>
            </a:endParaRPr>
          </a:p>
        </p:txBody>
      </p:sp>
      <p:sp>
        <p:nvSpPr>
          <p:cNvPr id="61444" name="Espaço Reservado para Número de Slide 3"/>
          <p:cNvSpPr>
            <a:spLocks noGrp="1"/>
          </p:cNvSpPr>
          <p:nvPr>
            <p:ph type="sldNum" sz="quarter" idx="5"/>
          </p:nvPr>
        </p:nvSpPr>
        <p:spPr bwMode="auto">
          <a:noFill/>
          <a:ln>
            <a:miter lim="800000"/>
            <a:headEnd/>
            <a:tailEnd/>
          </a:ln>
        </p:spPr>
        <p:txBody>
          <a:bodyPr/>
          <a:lstStyle/>
          <a:p>
            <a:fld id="{69790806-7B66-446F-A372-8AEAF85565AB}" type="slidenum">
              <a:rPr lang="pt-BR" altLang="da-DK" smtClean="0"/>
              <a:pPr/>
              <a:t>12</a:t>
            </a:fld>
            <a:endParaRPr lang="pt-BR" altLang="da-DK"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62467" name="Espaço Reservado para Anotações 2"/>
          <p:cNvSpPr>
            <a:spLocks noGrp="1"/>
          </p:cNvSpPr>
          <p:nvPr>
            <p:ph type="body" idx="1"/>
          </p:nvPr>
        </p:nvSpPr>
        <p:spPr bwMode="auto">
          <a:noFill/>
        </p:spPr>
        <p:txBody>
          <a:bodyPr/>
          <a:lstStyle/>
          <a:p>
            <a:pPr>
              <a:spcBef>
                <a:spcPct val="0"/>
              </a:spcBef>
            </a:pPr>
            <a:endParaRPr lang="en-US" altLang="da-DK" smtClean="0">
              <a:ea typeface="ＭＳ Ｐゴシック" pitchFamily="34" charset="-128"/>
            </a:endParaRPr>
          </a:p>
        </p:txBody>
      </p:sp>
      <p:sp>
        <p:nvSpPr>
          <p:cNvPr id="62468" name="Espaço Reservado para Número de Slide 3"/>
          <p:cNvSpPr>
            <a:spLocks noGrp="1"/>
          </p:cNvSpPr>
          <p:nvPr>
            <p:ph type="sldNum" sz="quarter" idx="5"/>
          </p:nvPr>
        </p:nvSpPr>
        <p:spPr bwMode="auto">
          <a:noFill/>
          <a:ln>
            <a:miter lim="800000"/>
            <a:headEnd/>
            <a:tailEnd/>
          </a:ln>
        </p:spPr>
        <p:txBody>
          <a:bodyPr/>
          <a:lstStyle/>
          <a:p>
            <a:fld id="{AEC0E122-3DFB-448A-8185-882CB860C264}" type="slidenum">
              <a:rPr lang="pt-BR" altLang="da-DK" smtClean="0"/>
              <a:pPr/>
              <a:t>13</a:t>
            </a:fld>
            <a:endParaRPr lang="pt-BR" altLang="da-DK"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63491" name="Espaço Reservado para Anotações 2"/>
          <p:cNvSpPr>
            <a:spLocks noGrp="1"/>
          </p:cNvSpPr>
          <p:nvPr>
            <p:ph type="body" idx="1"/>
          </p:nvPr>
        </p:nvSpPr>
        <p:spPr bwMode="auto">
          <a:noFill/>
        </p:spPr>
        <p:txBody>
          <a:bodyPr/>
          <a:lstStyle/>
          <a:p>
            <a:pPr>
              <a:spcBef>
                <a:spcPct val="0"/>
              </a:spcBef>
            </a:pPr>
            <a:endParaRPr lang="en-US" altLang="da-DK" smtClean="0">
              <a:ea typeface="ＭＳ Ｐゴシック" pitchFamily="34" charset="-128"/>
            </a:endParaRPr>
          </a:p>
        </p:txBody>
      </p:sp>
      <p:sp>
        <p:nvSpPr>
          <p:cNvPr id="63492" name="Espaço Reservado para Número de Slide 3"/>
          <p:cNvSpPr>
            <a:spLocks noGrp="1"/>
          </p:cNvSpPr>
          <p:nvPr>
            <p:ph type="sldNum" sz="quarter" idx="5"/>
          </p:nvPr>
        </p:nvSpPr>
        <p:spPr bwMode="auto">
          <a:noFill/>
          <a:ln>
            <a:miter lim="800000"/>
            <a:headEnd/>
            <a:tailEnd/>
          </a:ln>
        </p:spPr>
        <p:txBody>
          <a:bodyPr/>
          <a:lstStyle/>
          <a:p>
            <a:fld id="{4C4A193D-F743-4E00-B8FD-37999FA4CD2F}" type="slidenum">
              <a:rPr lang="pt-BR" altLang="da-DK" smtClean="0"/>
              <a:pPr/>
              <a:t>14</a:t>
            </a:fld>
            <a:endParaRPr lang="pt-BR" altLang="da-DK"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2227" name="Espaço Reservado para Anotações 2"/>
          <p:cNvSpPr>
            <a:spLocks noGrp="1"/>
          </p:cNvSpPr>
          <p:nvPr>
            <p:ph type="body" idx="1"/>
          </p:nvPr>
        </p:nvSpPr>
        <p:spPr bwMode="auto">
          <a:noFill/>
        </p:spPr>
        <p:txBody>
          <a:bodyPr/>
          <a:lstStyle/>
          <a:p>
            <a:pPr>
              <a:spcBef>
                <a:spcPct val="0"/>
              </a:spcBef>
            </a:pPr>
            <a:endParaRPr lang="en-US" altLang="da-DK" smtClean="0">
              <a:ea typeface="ＭＳ Ｐゴシック" pitchFamily="34" charset="-128"/>
            </a:endParaRPr>
          </a:p>
        </p:txBody>
      </p:sp>
      <p:sp>
        <p:nvSpPr>
          <p:cNvPr id="52228" name="Espaço Reservado para Número de Slide 3"/>
          <p:cNvSpPr>
            <a:spLocks noGrp="1"/>
          </p:cNvSpPr>
          <p:nvPr>
            <p:ph type="sldNum" sz="quarter" idx="5"/>
          </p:nvPr>
        </p:nvSpPr>
        <p:spPr bwMode="auto">
          <a:noFill/>
          <a:ln>
            <a:miter lim="800000"/>
            <a:headEnd/>
            <a:tailEnd/>
          </a:ln>
        </p:spPr>
        <p:txBody>
          <a:bodyPr/>
          <a:lstStyle/>
          <a:p>
            <a:fld id="{99589517-8848-40BD-9500-FA0B7FD65958}" type="slidenum">
              <a:rPr lang="pt-BR" altLang="da-DK" smtClean="0"/>
              <a:pPr/>
              <a:t>3</a:t>
            </a:fld>
            <a:endParaRPr lang="pt-BR" altLang="da-DK"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3251" name="Espaço Reservado para Anotações 2"/>
          <p:cNvSpPr>
            <a:spLocks noGrp="1"/>
          </p:cNvSpPr>
          <p:nvPr>
            <p:ph type="body" idx="1"/>
          </p:nvPr>
        </p:nvSpPr>
        <p:spPr bwMode="auto">
          <a:noFill/>
        </p:spPr>
        <p:txBody>
          <a:bodyPr/>
          <a:lstStyle/>
          <a:p>
            <a:pPr>
              <a:spcBef>
                <a:spcPct val="0"/>
              </a:spcBef>
            </a:pPr>
            <a:endParaRPr lang="en-US" altLang="da-DK" smtClean="0">
              <a:ea typeface="ＭＳ Ｐゴシック" pitchFamily="34" charset="-128"/>
            </a:endParaRPr>
          </a:p>
        </p:txBody>
      </p:sp>
      <p:sp>
        <p:nvSpPr>
          <p:cNvPr id="53252" name="Espaço Reservado para Número de Slide 3"/>
          <p:cNvSpPr>
            <a:spLocks noGrp="1"/>
          </p:cNvSpPr>
          <p:nvPr>
            <p:ph type="sldNum" sz="quarter" idx="5"/>
          </p:nvPr>
        </p:nvSpPr>
        <p:spPr bwMode="auto">
          <a:noFill/>
          <a:ln>
            <a:miter lim="800000"/>
            <a:headEnd/>
            <a:tailEnd/>
          </a:ln>
        </p:spPr>
        <p:txBody>
          <a:bodyPr/>
          <a:lstStyle/>
          <a:p>
            <a:fld id="{F31A8D49-0E04-41E5-BAFF-9568F0EF8FD8}" type="slidenum">
              <a:rPr lang="pt-BR" altLang="da-DK" smtClean="0"/>
              <a:pPr/>
              <a:t>4</a:t>
            </a:fld>
            <a:endParaRPr lang="pt-BR" altLang="da-DK"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4275" name="Espaço Reservado para Anotações 2"/>
          <p:cNvSpPr>
            <a:spLocks noGrp="1"/>
          </p:cNvSpPr>
          <p:nvPr>
            <p:ph type="body" idx="1"/>
          </p:nvPr>
        </p:nvSpPr>
        <p:spPr bwMode="auto">
          <a:noFill/>
        </p:spPr>
        <p:txBody>
          <a:bodyPr/>
          <a:lstStyle/>
          <a:p>
            <a:pPr>
              <a:spcBef>
                <a:spcPct val="0"/>
              </a:spcBef>
            </a:pPr>
            <a:endParaRPr lang="en-US" altLang="da-DK" smtClean="0">
              <a:ea typeface="ＭＳ Ｐゴシック" pitchFamily="34" charset="-128"/>
            </a:endParaRPr>
          </a:p>
        </p:txBody>
      </p:sp>
      <p:sp>
        <p:nvSpPr>
          <p:cNvPr id="54276" name="Espaço Reservado para Número de Slide 3"/>
          <p:cNvSpPr>
            <a:spLocks noGrp="1"/>
          </p:cNvSpPr>
          <p:nvPr>
            <p:ph type="sldNum" sz="quarter" idx="5"/>
          </p:nvPr>
        </p:nvSpPr>
        <p:spPr bwMode="auto">
          <a:noFill/>
          <a:ln>
            <a:miter lim="800000"/>
            <a:headEnd/>
            <a:tailEnd/>
          </a:ln>
        </p:spPr>
        <p:txBody>
          <a:bodyPr/>
          <a:lstStyle/>
          <a:p>
            <a:fld id="{D034D232-3FC4-452E-80FD-9BAFDAC5287B}" type="slidenum">
              <a:rPr lang="pt-BR" altLang="da-DK" smtClean="0"/>
              <a:pPr/>
              <a:t>5</a:t>
            </a:fld>
            <a:endParaRPr lang="pt-BR" altLang="da-DK"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5299" name="Espaço Reservado para Anotações 2"/>
          <p:cNvSpPr>
            <a:spLocks noGrp="1"/>
          </p:cNvSpPr>
          <p:nvPr>
            <p:ph type="body" idx="1"/>
          </p:nvPr>
        </p:nvSpPr>
        <p:spPr bwMode="auto">
          <a:noFill/>
        </p:spPr>
        <p:txBody>
          <a:bodyPr/>
          <a:lstStyle/>
          <a:p>
            <a:pPr>
              <a:spcBef>
                <a:spcPct val="0"/>
              </a:spcBef>
            </a:pPr>
            <a:endParaRPr lang="en-US" altLang="da-DK" smtClean="0">
              <a:ea typeface="ＭＳ Ｐゴシック" pitchFamily="34" charset="-128"/>
            </a:endParaRPr>
          </a:p>
        </p:txBody>
      </p:sp>
      <p:sp>
        <p:nvSpPr>
          <p:cNvPr id="55300" name="Espaço Reservado para Número de Slide 3"/>
          <p:cNvSpPr>
            <a:spLocks noGrp="1"/>
          </p:cNvSpPr>
          <p:nvPr>
            <p:ph type="sldNum" sz="quarter" idx="5"/>
          </p:nvPr>
        </p:nvSpPr>
        <p:spPr bwMode="auto">
          <a:noFill/>
          <a:ln>
            <a:miter lim="800000"/>
            <a:headEnd/>
            <a:tailEnd/>
          </a:ln>
        </p:spPr>
        <p:txBody>
          <a:bodyPr/>
          <a:lstStyle/>
          <a:p>
            <a:fld id="{A7FAA481-2EFE-4286-87F3-62D520A4ACAC}" type="slidenum">
              <a:rPr lang="pt-BR" altLang="da-DK" smtClean="0"/>
              <a:pPr/>
              <a:t>6</a:t>
            </a:fld>
            <a:endParaRPr lang="pt-BR" altLang="da-DK"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6323" name="Espaço Reservado para Anotações 2"/>
          <p:cNvSpPr>
            <a:spLocks noGrp="1"/>
          </p:cNvSpPr>
          <p:nvPr>
            <p:ph type="body" idx="1"/>
          </p:nvPr>
        </p:nvSpPr>
        <p:spPr bwMode="auto">
          <a:noFill/>
        </p:spPr>
        <p:txBody>
          <a:bodyPr/>
          <a:lstStyle/>
          <a:p>
            <a:pPr>
              <a:spcBef>
                <a:spcPct val="0"/>
              </a:spcBef>
            </a:pPr>
            <a:endParaRPr lang="en-US" altLang="da-DK" smtClean="0">
              <a:ea typeface="ＭＳ Ｐゴシック" pitchFamily="34" charset="-128"/>
            </a:endParaRPr>
          </a:p>
        </p:txBody>
      </p:sp>
      <p:sp>
        <p:nvSpPr>
          <p:cNvPr id="56324" name="Espaço Reservado para Número de Slide 3"/>
          <p:cNvSpPr>
            <a:spLocks noGrp="1"/>
          </p:cNvSpPr>
          <p:nvPr>
            <p:ph type="sldNum" sz="quarter" idx="5"/>
          </p:nvPr>
        </p:nvSpPr>
        <p:spPr bwMode="auto">
          <a:noFill/>
          <a:ln>
            <a:miter lim="800000"/>
            <a:headEnd/>
            <a:tailEnd/>
          </a:ln>
        </p:spPr>
        <p:txBody>
          <a:bodyPr/>
          <a:lstStyle/>
          <a:p>
            <a:fld id="{0CDB8011-675D-451E-85CF-891E3E67AE88}" type="slidenum">
              <a:rPr lang="pt-BR" altLang="da-DK" smtClean="0"/>
              <a:pPr/>
              <a:t>7</a:t>
            </a:fld>
            <a:endParaRPr lang="pt-BR" altLang="da-DK"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7347" name="Espaço Reservado para Anotações 2"/>
          <p:cNvSpPr>
            <a:spLocks noGrp="1"/>
          </p:cNvSpPr>
          <p:nvPr>
            <p:ph type="body" idx="1"/>
          </p:nvPr>
        </p:nvSpPr>
        <p:spPr bwMode="auto">
          <a:noFill/>
        </p:spPr>
        <p:txBody>
          <a:bodyPr/>
          <a:lstStyle/>
          <a:p>
            <a:pPr>
              <a:spcBef>
                <a:spcPct val="0"/>
              </a:spcBef>
            </a:pPr>
            <a:endParaRPr lang="en-US" altLang="da-DK" smtClean="0">
              <a:ea typeface="ＭＳ Ｐゴシック" pitchFamily="34" charset="-128"/>
            </a:endParaRPr>
          </a:p>
        </p:txBody>
      </p:sp>
      <p:sp>
        <p:nvSpPr>
          <p:cNvPr id="57348" name="Espaço Reservado para Número de Slide 3"/>
          <p:cNvSpPr>
            <a:spLocks noGrp="1"/>
          </p:cNvSpPr>
          <p:nvPr>
            <p:ph type="sldNum" sz="quarter" idx="5"/>
          </p:nvPr>
        </p:nvSpPr>
        <p:spPr bwMode="auto">
          <a:noFill/>
          <a:ln>
            <a:miter lim="800000"/>
            <a:headEnd/>
            <a:tailEnd/>
          </a:ln>
        </p:spPr>
        <p:txBody>
          <a:bodyPr/>
          <a:lstStyle/>
          <a:p>
            <a:fld id="{BC016D82-9279-4E14-907D-0C48E2966673}" type="slidenum">
              <a:rPr lang="pt-BR" altLang="da-DK" smtClean="0"/>
              <a:pPr/>
              <a:t>8</a:t>
            </a:fld>
            <a:endParaRPr lang="pt-BR" altLang="da-DK"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8371" name="Espaço Reservado para Anotações 2"/>
          <p:cNvSpPr>
            <a:spLocks noGrp="1"/>
          </p:cNvSpPr>
          <p:nvPr>
            <p:ph type="body" idx="1"/>
          </p:nvPr>
        </p:nvSpPr>
        <p:spPr bwMode="auto">
          <a:noFill/>
        </p:spPr>
        <p:txBody>
          <a:bodyPr/>
          <a:lstStyle/>
          <a:p>
            <a:pPr>
              <a:spcBef>
                <a:spcPct val="0"/>
              </a:spcBef>
            </a:pPr>
            <a:endParaRPr lang="en-US" altLang="da-DK" smtClean="0">
              <a:ea typeface="ＭＳ Ｐゴシック" pitchFamily="34" charset="-128"/>
            </a:endParaRPr>
          </a:p>
        </p:txBody>
      </p:sp>
      <p:sp>
        <p:nvSpPr>
          <p:cNvPr id="58372" name="Espaço Reservado para Número de Slide 3"/>
          <p:cNvSpPr>
            <a:spLocks noGrp="1"/>
          </p:cNvSpPr>
          <p:nvPr>
            <p:ph type="sldNum" sz="quarter" idx="5"/>
          </p:nvPr>
        </p:nvSpPr>
        <p:spPr bwMode="auto">
          <a:noFill/>
          <a:ln>
            <a:miter lim="800000"/>
            <a:headEnd/>
            <a:tailEnd/>
          </a:ln>
        </p:spPr>
        <p:txBody>
          <a:bodyPr/>
          <a:lstStyle/>
          <a:p>
            <a:fld id="{8ED0E0D5-1A9D-4E51-9B12-453C57CD8B08}" type="slidenum">
              <a:rPr lang="pt-BR" altLang="da-DK" smtClean="0"/>
              <a:pPr/>
              <a:t>9</a:t>
            </a:fld>
            <a:endParaRPr lang="pt-BR" altLang="da-DK"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9395" name="Espaço Reservado para Anotações 2"/>
          <p:cNvSpPr>
            <a:spLocks noGrp="1"/>
          </p:cNvSpPr>
          <p:nvPr>
            <p:ph type="body" idx="1"/>
          </p:nvPr>
        </p:nvSpPr>
        <p:spPr bwMode="auto">
          <a:noFill/>
        </p:spPr>
        <p:txBody>
          <a:bodyPr/>
          <a:lstStyle/>
          <a:p>
            <a:pPr>
              <a:spcBef>
                <a:spcPct val="0"/>
              </a:spcBef>
            </a:pPr>
            <a:endParaRPr lang="en-US" altLang="da-DK" smtClean="0">
              <a:ea typeface="ＭＳ Ｐゴシック" pitchFamily="34" charset="-128"/>
            </a:endParaRPr>
          </a:p>
        </p:txBody>
      </p:sp>
      <p:sp>
        <p:nvSpPr>
          <p:cNvPr id="59396" name="Espaço Reservado para Número de Slide 3"/>
          <p:cNvSpPr>
            <a:spLocks noGrp="1"/>
          </p:cNvSpPr>
          <p:nvPr>
            <p:ph type="sldNum" sz="quarter" idx="5"/>
          </p:nvPr>
        </p:nvSpPr>
        <p:spPr bwMode="auto">
          <a:noFill/>
          <a:ln>
            <a:miter lim="800000"/>
            <a:headEnd/>
            <a:tailEnd/>
          </a:ln>
        </p:spPr>
        <p:txBody>
          <a:bodyPr/>
          <a:lstStyle/>
          <a:p>
            <a:fld id="{2BB97CE7-9990-4654-8889-EEA71C18EEA0}" type="slidenum">
              <a:rPr lang="pt-BR" altLang="da-DK" smtClean="0"/>
              <a:pPr/>
              <a:t>10</a:t>
            </a:fld>
            <a:endParaRPr lang="pt-BR" altLang="da-DK"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fld id="{D85B8C60-2917-44B5-A4EA-7A2B4511DC7B}" type="datetimeFigureOut">
              <a:rPr lang="pt-BR" smtClean="0"/>
              <a:pPr/>
              <a:t>01/08/2018</a:t>
            </a:fld>
            <a:endParaRPr lang="pt-BR"/>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endParaRPr lang="pt-BR"/>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fld id="{465BAA49-FD41-4EF2-9D22-ED01E12DE9DA}"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D85B8C60-2917-44B5-A4EA-7A2B4511DC7B}" type="datetimeFigureOut">
              <a:rPr lang="pt-BR" smtClean="0"/>
              <a:pPr/>
              <a:t>01/08/2018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465BAA49-FD41-4EF2-9D22-ED01E12DE9DA}"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D85B8C60-2917-44B5-A4EA-7A2B4511DC7B}" type="datetimeFigureOut">
              <a:rPr lang="pt-BR" smtClean="0"/>
              <a:pPr/>
              <a:t>01/08/2018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465BAA49-FD41-4EF2-9D22-ED01E12DE9DA}" type="slidenum">
              <a:rPr lang="pt-BR" smtClean="0"/>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457200" y="1600200"/>
            <a:ext cx="4038600" cy="4525963"/>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D709A62F-E4D5-4E3A-A593-A03FEE06AE88}"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D85B8C60-2917-44B5-A4EA-7A2B4511DC7B}" type="datetimeFigureOut">
              <a:rPr lang="pt-BR" smtClean="0"/>
              <a:pPr/>
              <a:t>01/08/2018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465BAA49-FD41-4EF2-9D22-ED01E12DE9DA}" type="slidenum">
              <a:rPr lang="pt-BR" smtClean="0"/>
              <a:pPr/>
              <a:t>‹nº›</a:t>
            </a:fld>
            <a:endParaRPr lang="pt-BR"/>
          </a:p>
        </p:txBody>
      </p:sp>
      <p:sp>
        <p:nvSpPr>
          <p:cNvPr id="7" name="Título 6"/>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extLst/>
          </a:lstStyle>
          <a:p>
            <a:fld id="{D85B8C60-2917-44B5-A4EA-7A2B4511DC7B}" type="datetimeFigureOut">
              <a:rPr lang="pt-BR" smtClean="0"/>
              <a:pPr/>
              <a:t>01/08/2018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465BAA49-FD41-4EF2-9D22-ED01E12DE9DA}" type="slidenum">
              <a:rPr lang="pt-BR" smtClean="0"/>
              <a:pPr/>
              <a:t>‹nº›</a:t>
            </a:fld>
            <a:endParaRPr lang="pt-BR"/>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D85B8C60-2917-44B5-A4EA-7A2B4511DC7B}" type="datetimeFigureOut">
              <a:rPr lang="pt-BR" smtClean="0"/>
              <a:pPr/>
              <a:t>01/08/2018</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465BAA49-FD41-4EF2-9D22-ED01E12DE9DA}" type="slidenum">
              <a:rPr lang="pt-BR" smtClean="0"/>
              <a:pPr/>
              <a:t>‹nº›</a:t>
            </a:fld>
            <a:endParaRPr lang="pt-BR"/>
          </a:p>
        </p:txBody>
      </p:sp>
      <p:sp>
        <p:nvSpPr>
          <p:cNvPr id="8" name="Título 7"/>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D85B8C60-2917-44B5-A4EA-7A2B4511DC7B}" type="datetimeFigureOut">
              <a:rPr lang="pt-BR" smtClean="0"/>
              <a:pPr/>
              <a:t>01/08/2018</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465BAA49-FD41-4EF2-9D22-ED01E12DE9DA}"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extLst/>
          </a:lstStyle>
          <a:p>
            <a:fld id="{D85B8C60-2917-44B5-A4EA-7A2B4511DC7B}" type="datetimeFigureOut">
              <a:rPr lang="pt-BR" smtClean="0"/>
              <a:pPr/>
              <a:t>01/08/2018</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465BAA49-FD41-4EF2-9D22-ED01E12DE9DA}" type="slidenum">
              <a:rPr lang="pt-BR" smtClean="0"/>
              <a:pPr/>
              <a:t>‹nº›</a:t>
            </a:fld>
            <a:endParaRPr lang="pt-BR"/>
          </a:p>
        </p:txBody>
      </p:sp>
      <p:sp>
        <p:nvSpPr>
          <p:cNvPr id="6" name="Título 5"/>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fld id="{D85B8C60-2917-44B5-A4EA-7A2B4511DC7B}" type="datetimeFigureOut">
              <a:rPr lang="pt-BR" smtClean="0"/>
              <a:pPr/>
              <a:t>01/08/2018</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465BAA49-FD41-4EF2-9D22-ED01E12DE9DA}"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extLst/>
          </a:lstStyle>
          <a:p>
            <a:fld id="{D85B8C60-2917-44B5-A4EA-7A2B4511DC7B}" type="datetimeFigureOut">
              <a:rPr lang="pt-BR" smtClean="0"/>
              <a:pPr/>
              <a:t>01/08/2018</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465BAA49-FD41-4EF2-9D22-ED01E12DE9DA}"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os estilos do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smtClean="0"/>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fld id="{D85B8C60-2917-44B5-A4EA-7A2B4511DC7B}" type="datetimeFigureOut">
              <a:rPr lang="pt-BR" smtClean="0"/>
              <a:pPr/>
              <a:t>01/08/2018</a:t>
            </a:fld>
            <a:endParaRPr lang="pt-BR"/>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t-BR"/>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fld id="{465BAA49-FD41-4EF2-9D22-ED01E12DE9DA}" type="slidenum">
              <a:rPr lang="pt-BR" smtClean="0"/>
              <a:pPr/>
              <a:t>‹nº›</a:t>
            </a:fld>
            <a:endParaRPr lang="pt-BR"/>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smtClean="0"/>
              <a:t>Clique para editar o estilo do título mestre</a:t>
            </a:r>
            <a:endParaRPr kumimoji="0" lang="en-US"/>
          </a:p>
        </p:txBody>
      </p:sp>
      <p:sp>
        <p:nvSpPr>
          <p:cNvPr id="8" name="Forma liv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a liv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a liv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ângulo retângulo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85B8C60-2917-44B5-A4EA-7A2B4511DC7B}" type="datetimeFigureOut">
              <a:rPr lang="pt-BR" smtClean="0"/>
              <a:pPr/>
              <a:t>01/08/2018</a:t>
            </a:fld>
            <a:endParaRPr lang="pt-BR"/>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t-BR"/>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65BAA49-FD41-4EF2-9D22-ED01E12DE9DA}"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planalto.gov.br/ccivil_03/_ato2015-2018/2015/lei/l13165.htm" TargetMode="External"/><Relationship Id="rId2" Type="http://schemas.openxmlformats.org/officeDocument/2006/relationships/hyperlink" Target="https://docs.google.com/spreadsheets/d/1zfYcxy57l-53Fg2Jrrj91I_l0TeSaat7i0sFSQzvcOc/edit?usp=sharing" TargetMode="External"/><Relationship Id="rId1" Type="http://schemas.openxmlformats.org/officeDocument/2006/relationships/slideLayout" Target="../slideLayouts/slideLayout2.xml"/><Relationship Id="rId4" Type="http://schemas.openxmlformats.org/officeDocument/2006/relationships/hyperlink" Target="http://www.tse.jus.br/legislacao/codigo-eleitoral/normas-editadas-pelo-tse/resolucao-nb0-22.610-de-25-de-outubro-de-2007-brasilia-2013-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88913"/>
            <a:ext cx="7772400" cy="503237"/>
          </a:xfrm>
        </p:spPr>
        <p:txBody>
          <a:bodyPr>
            <a:noAutofit/>
          </a:bodyPr>
          <a:lstStyle/>
          <a:p>
            <a:r>
              <a:rPr lang="pt-BR" sz="2800" b="1" dirty="0" smtClean="0">
                <a:latin typeface="Times New Roman" pitchFamily="18" charset="0"/>
                <a:cs typeface="Times New Roman" pitchFamily="18" charset="0"/>
              </a:rPr>
              <a:t>Teoria da Separação de Poderes</a:t>
            </a:r>
          </a:p>
        </p:txBody>
      </p:sp>
      <p:sp>
        <p:nvSpPr>
          <p:cNvPr id="2051" name="Rectangle 3"/>
          <p:cNvSpPr>
            <a:spLocks noGrp="1" noChangeArrowheads="1"/>
          </p:cNvSpPr>
          <p:nvPr>
            <p:ph type="subTitle" idx="1"/>
          </p:nvPr>
        </p:nvSpPr>
        <p:spPr>
          <a:xfrm>
            <a:off x="539750" y="1052513"/>
            <a:ext cx="8280400" cy="5400675"/>
          </a:xfrm>
        </p:spPr>
        <p:txBody>
          <a:bodyPr/>
          <a:lstStyle/>
          <a:p>
            <a:pPr algn="l" eaLnBrk="1" hangingPunct="1"/>
            <a:r>
              <a:rPr lang="pt-BR" sz="2000" dirty="0" smtClean="0">
                <a:solidFill>
                  <a:schemeClr val="tx1"/>
                </a:solidFill>
                <a:latin typeface="Times New Roman" pitchFamily="18" charset="0"/>
              </a:rPr>
              <a:t>Funções Típicas e atípicas dos poderes </a:t>
            </a:r>
          </a:p>
          <a:p>
            <a:pPr algn="l" eaLnBrk="1" hangingPunct="1"/>
            <a:endParaRPr lang="pt-BR" sz="2000" dirty="0" smtClean="0">
              <a:latin typeface="Times New Roman" pitchFamily="18" charset="0"/>
            </a:endParaRPr>
          </a:p>
        </p:txBody>
      </p:sp>
      <p:graphicFrame>
        <p:nvGraphicFramePr>
          <p:cNvPr id="3076" name="Group 4"/>
          <p:cNvGraphicFramePr>
            <a:graphicFrameLocks noGrp="1"/>
          </p:cNvGraphicFramePr>
          <p:nvPr/>
        </p:nvGraphicFramePr>
        <p:xfrm>
          <a:off x="900113" y="1844675"/>
          <a:ext cx="7632700" cy="3603626"/>
        </p:xfrm>
        <a:graphic>
          <a:graphicData uri="http://schemas.openxmlformats.org/drawingml/2006/table">
            <a:tbl>
              <a:tblPr/>
              <a:tblGrid>
                <a:gridCol w="1368425"/>
                <a:gridCol w="2159000"/>
                <a:gridCol w="4105275"/>
              </a:tblGrid>
              <a:tr h="630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000" b="1" i="0" u="none" strike="noStrike" cap="none" normalizeH="0" baseline="0" dirty="0" smtClean="0">
                          <a:ln>
                            <a:noFill/>
                          </a:ln>
                          <a:solidFill>
                            <a:schemeClr val="tx1"/>
                          </a:solidFill>
                          <a:effectLst/>
                          <a:latin typeface="Times New Roman" pitchFamily="18" charset="0"/>
                        </a:rPr>
                        <a:t>Órgão</a:t>
                      </a:r>
                      <a:r>
                        <a:rPr kumimoji="0" lang="pt-BR" sz="2000" b="0" i="0" u="none" strike="noStrike" cap="none" normalizeH="0" baseline="0" dirty="0" smtClean="0">
                          <a:ln>
                            <a:noFill/>
                          </a:ln>
                          <a:solidFill>
                            <a:schemeClr val="tx1"/>
                          </a:solidFill>
                          <a:effectLst/>
                          <a:latin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000" b="1" i="0" u="none" strike="noStrike" cap="none" normalizeH="0" baseline="0" dirty="0" smtClean="0">
                          <a:ln>
                            <a:noFill/>
                          </a:ln>
                          <a:solidFill>
                            <a:schemeClr val="tx1"/>
                          </a:solidFill>
                          <a:effectLst/>
                          <a:latin typeface="Times New Roman" pitchFamily="18" charset="0"/>
                        </a:rPr>
                        <a:t>Função Típica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000" b="1" i="0" u="none" strike="noStrike" cap="none" normalizeH="0" baseline="0" smtClean="0">
                          <a:ln>
                            <a:noFill/>
                          </a:ln>
                          <a:solidFill>
                            <a:schemeClr val="tx1"/>
                          </a:solidFill>
                          <a:effectLst/>
                          <a:latin typeface="Times New Roman" pitchFamily="18" charset="0"/>
                        </a:rPr>
                        <a:t>Função Atípica</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2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1800" b="0" i="0" u="none" strike="noStrike" cap="none" normalizeH="0" baseline="0" smtClean="0">
                          <a:ln>
                            <a:noFill/>
                          </a:ln>
                          <a:solidFill>
                            <a:schemeClr val="tx1"/>
                          </a:solidFill>
                          <a:effectLst/>
                          <a:latin typeface="Times New Roman" pitchFamily="18" charset="0"/>
                        </a:rPr>
                        <a:t>Legislativo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pt-BR" sz="1200" b="0" i="0" u="none" strike="noStrike" cap="none" normalizeH="0" baseline="0" dirty="0" smtClean="0">
                          <a:ln>
                            <a:noFill/>
                          </a:ln>
                          <a:solidFill>
                            <a:schemeClr val="tx1"/>
                          </a:solidFill>
                          <a:effectLst/>
                          <a:latin typeface="Times New Roman" pitchFamily="18" charset="0"/>
                        </a:rPr>
                        <a:t>1) Legislar </a:t>
                      </a:r>
                    </a:p>
                    <a:p>
                      <a:pPr marL="0" marR="0" lvl="0" indent="0" algn="just" defTabSz="914400" rtl="0" eaLnBrk="1" fontAlgn="base" latinLnBrk="0" hangingPunct="1">
                        <a:lnSpc>
                          <a:spcPct val="90000"/>
                        </a:lnSpc>
                        <a:spcBef>
                          <a:spcPct val="20000"/>
                        </a:spcBef>
                        <a:spcAft>
                          <a:spcPct val="0"/>
                        </a:spcAft>
                        <a:buClrTx/>
                        <a:buSzTx/>
                        <a:buFontTx/>
                        <a:buNone/>
                        <a:tabLst/>
                      </a:pPr>
                      <a:r>
                        <a:rPr kumimoji="0" lang="pt-BR" sz="1200" b="0" i="0" u="none" strike="noStrike" cap="none" normalizeH="0" baseline="0" dirty="0" smtClean="0">
                          <a:ln>
                            <a:noFill/>
                          </a:ln>
                          <a:solidFill>
                            <a:schemeClr val="tx1"/>
                          </a:solidFill>
                          <a:effectLst/>
                          <a:latin typeface="Times New Roman" pitchFamily="18" charset="0"/>
                        </a:rPr>
                        <a:t>2) Fiscalização contábil, financeira, orçamentária e patrimonial do Executivo</a:t>
                      </a:r>
                      <a:endParaRPr kumimoji="0" lang="pt-BR"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pt-BR" sz="1200" b="0" i="0" u="none" strike="noStrike" cap="none" normalizeH="0" baseline="0" smtClean="0">
                          <a:ln>
                            <a:noFill/>
                          </a:ln>
                          <a:solidFill>
                            <a:schemeClr val="tx1"/>
                          </a:solidFill>
                          <a:effectLst/>
                          <a:latin typeface="Times New Roman" pitchFamily="18" charset="0"/>
                        </a:rPr>
                        <a:t>1) Natureza executiva: organização própria </a:t>
                      </a:r>
                    </a:p>
                    <a:p>
                      <a:pPr marL="0" marR="0" lvl="0" indent="0" algn="l" defTabSz="914400" rtl="0" eaLnBrk="1" fontAlgn="base" latinLnBrk="0" hangingPunct="1">
                        <a:lnSpc>
                          <a:spcPct val="90000"/>
                        </a:lnSpc>
                        <a:spcBef>
                          <a:spcPct val="20000"/>
                        </a:spcBef>
                        <a:spcAft>
                          <a:spcPct val="0"/>
                        </a:spcAft>
                        <a:buClrTx/>
                        <a:buSzTx/>
                        <a:buFontTx/>
                        <a:buNone/>
                        <a:tabLst/>
                      </a:pPr>
                      <a:r>
                        <a:rPr kumimoji="0" lang="pt-BR" sz="1200" b="0" i="0" u="none" strike="noStrike" cap="none" normalizeH="0" baseline="0" smtClean="0">
                          <a:ln>
                            <a:noFill/>
                          </a:ln>
                          <a:solidFill>
                            <a:schemeClr val="tx1"/>
                          </a:solidFill>
                          <a:effectLst/>
                          <a:latin typeface="Times New Roman" pitchFamily="18" charset="0"/>
                        </a:rPr>
                        <a:t>2) Natureza jurisdicional:</a:t>
                      </a:r>
                      <a:r>
                        <a:rPr kumimoji="0" lang="pt-BR" sz="1200" b="0" i="1" u="none" strike="noStrike" cap="none" normalizeH="0" baseline="0" smtClean="0">
                          <a:ln>
                            <a:noFill/>
                          </a:ln>
                          <a:solidFill>
                            <a:schemeClr val="tx1"/>
                          </a:solidFill>
                          <a:effectLst/>
                          <a:latin typeface="Times New Roman" pitchFamily="18" charset="0"/>
                        </a:rPr>
                        <a:t>impeachment</a:t>
                      </a:r>
                      <a:r>
                        <a:rPr kumimoji="0" lang="pt-BR" sz="2800" b="0" i="0" u="none" strike="noStrike" cap="none" normalizeH="0" baseline="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5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000" b="0" i="0" u="none" strike="noStrike" cap="none" normalizeH="0" baseline="0" smtClean="0">
                          <a:ln>
                            <a:noFill/>
                          </a:ln>
                          <a:solidFill>
                            <a:schemeClr val="tx1"/>
                          </a:solidFill>
                          <a:effectLst/>
                          <a:latin typeface="Times New Roman" pitchFamily="18" charset="0"/>
                        </a:rPr>
                        <a:t>Executivo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1200" b="0" i="0" u="none" strike="noStrike" cap="none" normalizeH="0" baseline="0" smtClean="0">
                          <a:ln>
                            <a:noFill/>
                          </a:ln>
                          <a:solidFill>
                            <a:schemeClr val="tx1"/>
                          </a:solidFill>
                          <a:effectLst/>
                          <a:latin typeface="Times New Roman" pitchFamily="18" charset="0"/>
                        </a:rPr>
                        <a:t>Prática de atos de chefia de estado, governo e administração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Tx/>
                        <a:buSzTx/>
                        <a:buFontTx/>
                        <a:buAutoNum type="arabicParenR"/>
                        <a:tabLst/>
                      </a:pPr>
                      <a:r>
                        <a:rPr kumimoji="0" lang="pt-BR" sz="1200" b="0" i="0" u="none" strike="noStrike" cap="none" normalizeH="0" baseline="0" smtClean="0">
                          <a:ln>
                            <a:noFill/>
                          </a:ln>
                          <a:solidFill>
                            <a:schemeClr val="tx1"/>
                          </a:solidFill>
                          <a:effectLst/>
                          <a:latin typeface="Times New Roman" pitchFamily="18" charset="0"/>
                        </a:rPr>
                        <a:t>Natureza legislativa</a:t>
                      </a:r>
                    </a:p>
                    <a:p>
                      <a:pPr marL="533400" marR="0" lvl="0" indent="-533400" algn="l" defTabSz="914400" rtl="0" eaLnBrk="1" fontAlgn="base" latinLnBrk="0" hangingPunct="1">
                        <a:lnSpc>
                          <a:spcPct val="100000"/>
                        </a:lnSpc>
                        <a:spcBef>
                          <a:spcPct val="20000"/>
                        </a:spcBef>
                        <a:spcAft>
                          <a:spcPct val="0"/>
                        </a:spcAft>
                        <a:buClrTx/>
                        <a:buSzTx/>
                        <a:buFontTx/>
                        <a:buNone/>
                        <a:tabLst/>
                      </a:pPr>
                      <a:endParaRPr kumimoji="0" lang="pt-BR" sz="1200" b="0" i="0" u="none" strike="noStrike" cap="none" normalizeH="0" baseline="0" smtClean="0">
                        <a:ln>
                          <a:noFill/>
                        </a:ln>
                        <a:solidFill>
                          <a:schemeClr val="tx1"/>
                        </a:solidFill>
                        <a:effectLst/>
                        <a:latin typeface="Times New Roman" pitchFamily="18" charset="0"/>
                      </a:endParaRPr>
                    </a:p>
                    <a:p>
                      <a:pPr marL="533400" marR="0" lvl="0" indent="-533400" algn="just" defTabSz="914400" rtl="0" eaLnBrk="1" fontAlgn="base" latinLnBrk="0" hangingPunct="1">
                        <a:lnSpc>
                          <a:spcPct val="100000"/>
                        </a:lnSpc>
                        <a:spcBef>
                          <a:spcPct val="20000"/>
                        </a:spcBef>
                        <a:spcAft>
                          <a:spcPct val="0"/>
                        </a:spcAft>
                        <a:buClrTx/>
                        <a:buSzTx/>
                        <a:buFontTx/>
                        <a:buNone/>
                        <a:tabLst/>
                      </a:pPr>
                      <a:r>
                        <a:rPr kumimoji="0" lang="pt-BR" sz="1200" b="0" i="0" u="none" strike="noStrike" cap="none" normalizeH="0" baseline="0" smtClean="0">
                          <a:ln>
                            <a:noFill/>
                          </a:ln>
                          <a:solidFill>
                            <a:schemeClr val="tx1"/>
                          </a:solidFill>
                          <a:effectLst/>
                          <a:latin typeface="Times New Roman" pitchFamily="18" charset="0"/>
                        </a:rPr>
                        <a:t>2) Natureza jurisdicional em processo administrativo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93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000" b="0" i="0" u="none" strike="noStrike" cap="none" normalizeH="0" baseline="0" smtClean="0">
                          <a:ln>
                            <a:noFill/>
                          </a:ln>
                          <a:solidFill>
                            <a:schemeClr val="tx1"/>
                          </a:solidFill>
                          <a:effectLst/>
                          <a:latin typeface="Times New Roman" pitchFamily="18" charset="0"/>
                        </a:rPr>
                        <a:t>Judiciário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1200" b="0" i="0" u="none" strike="noStrike" cap="none" normalizeH="0" baseline="0" smtClean="0">
                          <a:ln>
                            <a:noFill/>
                          </a:ln>
                          <a:solidFill>
                            <a:schemeClr val="tx1"/>
                          </a:solidFill>
                          <a:effectLst/>
                          <a:latin typeface="Times New Roman" pitchFamily="18" charset="0"/>
                        </a:rPr>
                        <a:t>Julgar, dizendo o direito no caso concreto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Tx/>
                        <a:buSzTx/>
                        <a:buFontTx/>
                        <a:buAutoNum type="arabicParenR"/>
                        <a:tabLst/>
                      </a:pPr>
                      <a:r>
                        <a:rPr kumimoji="0" lang="pt-BR" sz="1200" b="0" i="0" u="none" strike="noStrike" cap="none" normalizeH="0" baseline="0" smtClean="0">
                          <a:ln>
                            <a:noFill/>
                          </a:ln>
                          <a:solidFill>
                            <a:schemeClr val="tx1"/>
                          </a:solidFill>
                          <a:effectLst/>
                          <a:latin typeface="Times New Roman" pitchFamily="18" charset="0"/>
                        </a:rPr>
                        <a:t>Natureza legislativa: Regimentos</a:t>
                      </a:r>
                    </a:p>
                    <a:p>
                      <a:pPr marL="533400" marR="0" lvl="0" indent="-533400" algn="l" defTabSz="914400" rtl="0" eaLnBrk="1" fontAlgn="base" latinLnBrk="0" hangingPunct="1">
                        <a:lnSpc>
                          <a:spcPct val="100000"/>
                        </a:lnSpc>
                        <a:spcBef>
                          <a:spcPct val="20000"/>
                        </a:spcBef>
                        <a:spcAft>
                          <a:spcPct val="0"/>
                        </a:spcAft>
                        <a:buClrTx/>
                        <a:buSzTx/>
                        <a:buFontTx/>
                        <a:buAutoNum type="arabicParenR"/>
                        <a:tabLst/>
                      </a:pPr>
                      <a:endParaRPr kumimoji="0" lang="pt-BR" sz="1200" b="0" i="0" u="none" strike="noStrike" cap="none" normalizeH="0" baseline="0" smtClean="0">
                        <a:ln>
                          <a:noFill/>
                        </a:ln>
                        <a:solidFill>
                          <a:schemeClr val="tx1"/>
                        </a:solidFill>
                        <a:effectLst/>
                        <a:latin typeface="Times New Roman" pitchFamily="18" charset="0"/>
                      </a:endParaRP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pt-BR" sz="1200" b="0" i="0" u="none" strike="noStrike" cap="none" normalizeH="0" baseline="0" smtClean="0">
                          <a:ln>
                            <a:noFill/>
                          </a:ln>
                          <a:solidFill>
                            <a:schemeClr val="tx1"/>
                          </a:solidFill>
                          <a:effectLst/>
                          <a:latin typeface="Times New Roman" pitchFamily="18" charset="0"/>
                        </a:rPr>
                        <a:t>2) Natureza executiva: administração interna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Espaço Reservado para Conteúdo 2"/>
          <p:cNvSpPr>
            <a:spLocks noGrp="1"/>
          </p:cNvSpPr>
          <p:nvPr>
            <p:ph idx="1"/>
          </p:nvPr>
        </p:nvSpPr>
        <p:spPr>
          <a:xfrm>
            <a:off x="457200" y="1643063"/>
            <a:ext cx="8229600" cy="4525962"/>
          </a:xfrm>
        </p:spPr>
        <p:txBody>
          <a:bodyPr>
            <a:normAutofit/>
          </a:bodyPr>
          <a:lstStyle/>
          <a:p>
            <a:pPr marL="457200" indent="-457200" algn="just" eaLnBrk="1" hangingPunct="1">
              <a:buSzPct val="100000"/>
              <a:buFont typeface="Arial" charset="0"/>
              <a:buAutoNum type="arabicPeriod"/>
            </a:pPr>
            <a:r>
              <a:rPr lang="pt-BR" altLang="da-DK" sz="2000" dirty="0" smtClean="0">
                <a:latin typeface="Times New Roman" pitchFamily="18" charset="0"/>
                <a:ea typeface="ＭＳ Ｐゴシック" pitchFamily="34" charset="-128"/>
                <a:cs typeface="Times New Roman" pitchFamily="18" charset="0"/>
              </a:rPr>
              <a:t>Princípio da </a:t>
            </a:r>
            <a:r>
              <a:rPr lang="pt-BR" altLang="da-DK" sz="2000" u="sng" dirty="0" smtClean="0">
                <a:latin typeface="Times New Roman" pitchFamily="18" charset="0"/>
                <a:ea typeface="ＭＳ Ｐゴシック" pitchFamily="34" charset="-128"/>
                <a:cs typeface="Times New Roman" pitchFamily="18" charset="0"/>
              </a:rPr>
              <a:t>independência</a:t>
            </a:r>
            <a:r>
              <a:rPr lang="pt-BR" altLang="da-DK" sz="2000" dirty="0" smtClean="0">
                <a:latin typeface="Times New Roman" pitchFamily="18" charset="0"/>
                <a:ea typeface="ＭＳ Ｐゴシック" pitchFamily="34" charset="-128"/>
                <a:cs typeface="Times New Roman" pitchFamily="18" charset="0"/>
              </a:rPr>
              <a:t> dos poderes: </a:t>
            </a:r>
          </a:p>
          <a:p>
            <a:pPr marL="457200" indent="-457200" algn="just" eaLnBrk="1" hangingPunct="1">
              <a:buSzPct val="100000"/>
              <a:buFont typeface="Arial" charset="0"/>
              <a:buAutoNum type="arabicPeriod"/>
            </a:pPr>
            <a:endParaRPr lang="pt-BR" altLang="da-DK" sz="2000" dirty="0" smtClean="0">
              <a:latin typeface="Times New Roman" pitchFamily="18" charset="0"/>
              <a:ea typeface="ＭＳ Ｐゴシック" pitchFamily="34" charset="-128"/>
              <a:cs typeface="Times New Roman" pitchFamily="18" charset="0"/>
            </a:endParaRPr>
          </a:p>
          <a:p>
            <a:pPr lvl="1" algn="just" eaLnBrk="1" hangingPunct="1"/>
            <a:r>
              <a:rPr lang="pt-BR" altLang="da-DK" sz="2000" dirty="0" smtClean="0">
                <a:latin typeface="Times New Roman" pitchFamily="18" charset="0"/>
                <a:ea typeface="ＭＳ Ｐゴシック" pitchFamily="34" charset="-128"/>
                <a:cs typeface="Times New Roman" pitchFamily="18" charset="0"/>
              </a:rPr>
              <a:t>Investidura e permanência das pessoas</a:t>
            </a:r>
          </a:p>
          <a:p>
            <a:pPr lvl="1" algn="just" eaLnBrk="1" hangingPunct="1"/>
            <a:r>
              <a:rPr lang="pt-BR" altLang="da-DK" sz="2000" dirty="0" smtClean="0">
                <a:latin typeface="Times New Roman" pitchFamily="18" charset="0"/>
                <a:ea typeface="ＭＳ Ｐゴシック" pitchFamily="34" charset="-128"/>
                <a:cs typeface="Times New Roman" pitchFamily="18" charset="0"/>
              </a:rPr>
              <a:t>Exercício das atribuições próprias</a:t>
            </a:r>
          </a:p>
          <a:p>
            <a:pPr lvl="1" algn="just" eaLnBrk="1" hangingPunct="1"/>
            <a:r>
              <a:rPr lang="pt-BR" altLang="da-DK" sz="2000" dirty="0" smtClean="0">
                <a:latin typeface="Times New Roman" pitchFamily="18" charset="0"/>
                <a:ea typeface="ＭＳ Ｐゴシック" pitchFamily="34" charset="-128"/>
                <a:cs typeface="Times New Roman" pitchFamily="18" charset="0"/>
              </a:rPr>
              <a:t>Livre organização, salvo limitações constitucionais e legais</a:t>
            </a:r>
          </a:p>
          <a:p>
            <a:pPr lvl="2" algn="just" eaLnBrk="1" hangingPunct="1"/>
            <a:r>
              <a:rPr lang="pt-BR" altLang="da-DK" sz="2000" dirty="0" smtClean="0">
                <a:latin typeface="Times New Roman" pitchFamily="18" charset="0"/>
                <a:ea typeface="ＭＳ Ｐゴシック" pitchFamily="34" charset="-128"/>
                <a:cs typeface="Times New Roman" pitchFamily="18" charset="0"/>
              </a:rPr>
              <a:t>Presidente da República </a:t>
            </a:r>
            <a:r>
              <a:rPr lang="pt-BR" altLang="da-DK" sz="2000" dirty="0" smtClean="0">
                <a:latin typeface="Times New Roman" pitchFamily="18" charset="0"/>
                <a:ea typeface="ＭＳ Ｐゴシック" pitchFamily="34" charset="-128"/>
                <a:cs typeface="Times New Roman" pitchFamily="18" charset="0"/>
                <a:sym typeface="Wingdings" pitchFamily="2" charset="2"/>
              </a:rPr>
              <a:t></a:t>
            </a:r>
            <a:r>
              <a:rPr lang="pt-BR" altLang="da-DK" sz="2000" dirty="0" smtClean="0">
                <a:latin typeface="Times New Roman" pitchFamily="18" charset="0"/>
                <a:ea typeface="ＭＳ Ｐゴシック" pitchFamily="34" charset="-128"/>
                <a:cs typeface="Times New Roman" pitchFamily="18" charset="0"/>
              </a:rPr>
              <a:t> provimento e extinção de cargos da Administração Pública Federal</a:t>
            </a:r>
          </a:p>
          <a:p>
            <a:pPr lvl="2" algn="just" eaLnBrk="1" hangingPunct="1"/>
            <a:r>
              <a:rPr lang="pt-BR" altLang="da-DK" sz="2000" dirty="0" smtClean="0">
                <a:latin typeface="Times New Roman" pitchFamily="18" charset="0"/>
                <a:ea typeface="ＭＳ Ｐゴシック" pitchFamily="34" charset="-128"/>
                <a:cs typeface="Times New Roman" pitchFamily="18" charset="0"/>
              </a:rPr>
              <a:t>Câmaras e Tribunais </a:t>
            </a:r>
            <a:r>
              <a:rPr lang="pt-BR" altLang="da-DK" sz="2000" dirty="0" smtClean="0">
                <a:latin typeface="Times New Roman" pitchFamily="18" charset="0"/>
                <a:ea typeface="ＭＳ Ｐゴシック" pitchFamily="34" charset="-128"/>
                <a:cs typeface="Times New Roman" pitchFamily="18" charset="0"/>
                <a:sym typeface="Wingdings" pitchFamily="2" charset="2"/>
              </a:rPr>
              <a:t> </a:t>
            </a:r>
            <a:r>
              <a:rPr lang="pt-BR" altLang="da-DK" sz="2000" dirty="0" smtClean="0">
                <a:latin typeface="Times New Roman" pitchFamily="18" charset="0"/>
                <a:ea typeface="ＭＳ Ｐゴシック" pitchFamily="34" charset="-128"/>
                <a:cs typeface="Times New Roman" pitchFamily="18" charset="0"/>
              </a:rPr>
              <a:t>regimentos internos (organização, direção e polícia)</a:t>
            </a:r>
          </a:p>
          <a:p>
            <a:pPr lvl="2" algn="just" eaLnBrk="1" hangingPunct="1"/>
            <a:r>
              <a:rPr lang="pt-BR" altLang="da-DK" sz="2000" dirty="0" smtClean="0">
                <a:latin typeface="Times New Roman" pitchFamily="18" charset="0"/>
                <a:ea typeface="ＭＳ Ｐゴシック" pitchFamily="34" charset="-128"/>
                <a:cs typeface="Times New Roman" pitchFamily="18" charset="0"/>
              </a:rPr>
              <a:t>Judiciário </a:t>
            </a:r>
            <a:r>
              <a:rPr lang="pt-BR" altLang="da-DK" sz="2000" dirty="0" smtClean="0">
                <a:latin typeface="Times New Roman" pitchFamily="18" charset="0"/>
                <a:ea typeface="ＭＳ Ｐゴシック" pitchFamily="34" charset="-128"/>
                <a:cs typeface="Times New Roman" pitchFamily="18" charset="0"/>
                <a:sym typeface="Wingdings" pitchFamily="2" charset="2"/>
              </a:rPr>
              <a:t></a:t>
            </a:r>
            <a:r>
              <a:rPr lang="pt-BR" altLang="da-DK" sz="2000" dirty="0" smtClean="0">
                <a:latin typeface="Times New Roman" pitchFamily="18" charset="0"/>
                <a:ea typeface="ＭＳ Ｐゴシック" pitchFamily="34" charset="-128"/>
                <a:cs typeface="Times New Roman" pitchFamily="18" charset="0"/>
              </a:rPr>
              <a:t> nomeação de juízes e orçamento</a:t>
            </a:r>
          </a:p>
        </p:txBody>
      </p:sp>
      <p:sp>
        <p:nvSpPr>
          <p:cNvPr id="22530" name="Título 1"/>
          <p:cNvSpPr>
            <a:spLocks noGrp="1"/>
          </p:cNvSpPr>
          <p:nvPr>
            <p:ph type="title"/>
          </p:nvPr>
        </p:nvSpPr>
        <p:spPr bwMode="auto">
          <a:xfrm>
            <a:off x="457200" y="274638"/>
            <a:ext cx="8229600" cy="922114"/>
          </a:xfrm>
        </p:spPr>
        <p:txBody>
          <a:bodyPr/>
          <a:lstStyle/>
          <a:p>
            <a:r>
              <a:rPr lang="pt-BR" sz="2800" b="1" dirty="0" smtClean="0">
                <a:latin typeface="Times New Roman" pitchFamily="18" charset="0"/>
                <a:cs typeface="Times New Roman" pitchFamily="18" charset="0"/>
              </a:rPr>
              <a:t>Teoria da Separação de Poderes</a:t>
            </a:r>
            <a:endParaRPr lang="pt-BR" altLang="da-DK" sz="2800" cap="none" dirty="0" smtClean="0">
              <a:latin typeface="Arial" charset="0"/>
              <a:ea typeface="ＭＳ Ｐゴシック" pitchFamily="34" charset="-128"/>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36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36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3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Espaço Reservado para Conteúdo 2"/>
          <p:cNvSpPr>
            <a:spLocks noGrp="1"/>
          </p:cNvSpPr>
          <p:nvPr>
            <p:ph idx="1"/>
          </p:nvPr>
        </p:nvSpPr>
        <p:spPr>
          <a:xfrm>
            <a:off x="457200" y="1617663"/>
            <a:ext cx="8229600" cy="4525962"/>
          </a:xfrm>
        </p:spPr>
        <p:txBody>
          <a:bodyPr>
            <a:normAutofit/>
          </a:bodyPr>
          <a:lstStyle/>
          <a:p>
            <a:pPr marL="457200" indent="-457200" algn="just" eaLnBrk="1" hangingPunct="1">
              <a:buSzPct val="100000"/>
              <a:buFont typeface="Arial" charset="0"/>
              <a:buAutoNum type="arabicPeriod" startAt="2"/>
            </a:pPr>
            <a:r>
              <a:rPr lang="pt-BR" altLang="da-DK" sz="2000" u="sng" dirty="0" smtClean="0">
                <a:latin typeface="Times New Roman" pitchFamily="18" charset="0"/>
                <a:ea typeface="ＭＳ Ｐゴシック" pitchFamily="34" charset="-128"/>
                <a:cs typeface="Times New Roman" pitchFamily="18" charset="0"/>
              </a:rPr>
              <a:t>Harmonia</a:t>
            </a:r>
            <a:r>
              <a:rPr lang="pt-BR" altLang="da-DK" sz="2000" dirty="0" smtClean="0">
                <a:latin typeface="Times New Roman" pitchFamily="18" charset="0"/>
                <a:ea typeface="ＭＳ Ｐゴシック" pitchFamily="34" charset="-128"/>
                <a:cs typeface="Times New Roman" pitchFamily="18" charset="0"/>
              </a:rPr>
              <a:t> entre os poderes</a:t>
            </a:r>
          </a:p>
          <a:p>
            <a:pPr marL="457200" indent="-457200" algn="just" eaLnBrk="1" hangingPunct="1">
              <a:buSzPct val="100000"/>
              <a:buFont typeface="Arial" charset="0"/>
              <a:buAutoNum type="arabicPeriod" startAt="2"/>
            </a:pPr>
            <a:endParaRPr lang="pt-BR" altLang="da-DK" sz="2000" dirty="0" smtClean="0">
              <a:latin typeface="Times New Roman" pitchFamily="18" charset="0"/>
              <a:ea typeface="ＭＳ Ｐゴシック" pitchFamily="34" charset="-128"/>
              <a:cs typeface="Times New Roman" pitchFamily="18" charset="0"/>
            </a:endParaRPr>
          </a:p>
          <a:p>
            <a:pPr lvl="1" algn="just" eaLnBrk="1" hangingPunct="1"/>
            <a:r>
              <a:rPr lang="pt-BR" altLang="da-DK" sz="2000" dirty="0" smtClean="0">
                <a:latin typeface="Times New Roman" pitchFamily="18" charset="0"/>
                <a:ea typeface="ＭＳ Ｐゴシック" pitchFamily="34" charset="-128"/>
                <a:cs typeface="Times New Roman" pitchFamily="18" charset="0"/>
              </a:rPr>
              <a:t>Normas de cortesia e no trato recíproco </a:t>
            </a:r>
            <a:r>
              <a:rPr lang="pt-BR" altLang="da-DK" sz="2000" dirty="0" smtClean="0">
                <a:latin typeface="Times New Roman" pitchFamily="18" charset="0"/>
                <a:ea typeface="ＭＳ Ｐゴシック" pitchFamily="34" charset="-128"/>
                <a:cs typeface="Times New Roman" pitchFamily="18" charset="0"/>
                <a:sym typeface="Wingdings" pitchFamily="2" charset="2"/>
              </a:rPr>
              <a:t></a:t>
            </a:r>
            <a:r>
              <a:rPr lang="pt-BR" altLang="da-DK" sz="2000" dirty="0" smtClean="0">
                <a:latin typeface="Times New Roman" pitchFamily="18" charset="0"/>
                <a:ea typeface="ＭＳ Ｐゴシック" pitchFamily="34" charset="-128"/>
                <a:cs typeface="Times New Roman" pitchFamily="18" charset="0"/>
              </a:rPr>
              <a:t> respeito às prerrogativas e faculdades mútuas</a:t>
            </a:r>
          </a:p>
          <a:p>
            <a:pPr lvl="1" algn="just" eaLnBrk="1" hangingPunct="1"/>
            <a:r>
              <a:rPr lang="pt-BR" altLang="da-DK" sz="2000" dirty="0" smtClean="0">
                <a:latin typeface="Times New Roman" pitchFamily="18" charset="0"/>
                <a:ea typeface="ＭＳ Ｐゴシック" pitchFamily="34" charset="-128"/>
                <a:cs typeface="Times New Roman" pitchFamily="18" charset="0"/>
              </a:rPr>
              <a:t>Contraponto à independência </a:t>
            </a:r>
          </a:p>
          <a:p>
            <a:pPr lvl="2" algn="just" eaLnBrk="1" hangingPunct="1"/>
            <a:r>
              <a:rPr lang="pt-BR" altLang="da-DK" sz="2000" dirty="0" smtClean="0">
                <a:latin typeface="Times New Roman" pitchFamily="18" charset="0"/>
                <a:ea typeface="ＭＳ Ｐゴシック" pitchFamily="34" charset="-128"/>
                <a:cs typeface="Times New Roman" pitchFamily="18" charset="0"/>
              </a:rPr>
              <a:t>Capacidade de interferências mútuas </a:t>
            </a:r>
            <a:r>
              <a:rPr lang="pt-BR" altLang="da-DK" sz="2000" dirty="0" smtClean="0">
                <a:latin typeface="Times New Roman" pitchFamily="18" charset="0"/>
                <a:ea typeface="ＭＳ Ｐゴシック" pitchFamily="34" charset="-128"/>
                <a:cs typeface="Times New Roman" pitchFamily="18" charset="0"/>
                <a:sym typeface="Wingdings" pitchFamily="2" charset="2"/>
              </a:rPr>
              <a:t> </a:t>
            </a:r>
            <a:r>
              <a:rPr lang="pt-BR" altLang="da-DK" sz="2000" dirty="0" smtClean="0">
                <a:latin typeface="Times New Roman" pitchFamily="18" charset="0"/>
                <a:ea typeface="ＭＳ Ｐゴシック" pitchFamily="34" charset="-128"/>
                <a:cs typeface="Times New Roman" pitchFamily="18" charset="0"/>
              </a:rPr>
              <a:t>sistema de freios e contrapesos, </a:t>
            </a:r>
          </a:p>
          <a:p>
            <a:pPr lvl="2" algn="just" eaLnBrk="1" hangingPunct="1"/>
            <a:r>
              <a:rPr lang="pt-BR" altLang="da-DK" sz="2000" dirty="0" smtClean="0">
                <a:latin typeface="Times New Roman" pitchFamily="18" charset="0"/>
                <a:ea typeface="ＭＳ Ｐゴシック" pitchFamily="34" charset="-128"/>
                <a:cs typeface="Times New Roman" pitchFamily="18" charset="0"/>
              </a:rPr>
              <a:t>Evita o arbítrio de um poder particular</a:t>
            </a:r>
          </a:p>
          <a:p>
            <a:pPr lvl="1" algn="just" eaLnBrk="1" hangingPunct="1"/>
            <a:r>
              <a:rPr lang="pt-BR" altLang="da-DK" sz="2000" dirty="0" smtClean="0">
                <a:latin typeface="Times New Roman" pitchFamily="18" charset="0"/>
                <a:ea typeface="ＭＳ Ｐゴシック" pitchFamily="34" charset="-128"/>
                <a:cs typeface="Times New Roman" pitchFamily="18" charset="0"/>
              </a:rPr>
              <a:t>Domínio de um poder sobre outro? Usurpação de atribuições?</a:t>
            </a:r>
          </a:p>
          <a:p>
            <a:pPr lvl="1" algn="just" eaLnBrk="1" hangingPunct="1"/>
            <a:r>
              <a:rPr lang="ja-JP" altLang="pt-BR" sz="2000" b="1" dirty="0" smtClean="0">
                <a:latin typeface="Times New Roman" pitchFamily="18" charset="0"/>
                <a:ea typeface="ＭＳ Ｐゴシック" pitchFamily="34" charset="-128"/>
                <a:cs typeface="Times New Roman" pitchFamily="18" charset="0"/>
              </a:rPr>
              <a:t>“</a:t>
            </a:r>
            <a:r>
              <a:rPr lang="pt-BR" altLang="ja-JP" sz="2000" dirty="0" smtClean="0">
                <a:latin typeface="Times New Roman" pitchFamily="18" charset="0"/>
                <a:ea typeface="ＭＳ Ｐゴシック" pitchFamily="34" charset="-128"/>
                <a:cs typeface="Times New Roman" pitchFamily="18" charset="0"/>
              </a:rPr>
              <a:t>Colaboração e reciprocidade entre os poderes</a:t>
            </a:r>
            <a:r>
              <a:rPr lang="ja-JP" altLang="pt-BR" sz="2000" dirty="0" smtClean="0">
                <a:latin typeface="Times New Roman" pitchFamily="18" charset="0"/>
                <a:ea typeface="ＭＳ Ｐゴシック" pitchFamily="34" charset="-128"/>
                <a:cs typeface="Times New Roman" pitchFamily="18" charset="0"/>
              </a:rPr>
              <a:t>”</a:t>
            </a:r>
            <a:endParaRPr lang="pt-BR" altLang="da-DK" sz="2000" dirty="0" smtClean="0">
              <a:latin typeface="Times New Roman" pitchFamily="18" charset="0"/>
              <a:ea typeface="ＭＳ Ｐゴシック" pitchFamily="34" charset="-128"/>
              <a:cs typeface="Times New Roman" pitchFamily="18" charset="0"/>
            </a:endParaRPr>
          </a:p>
        </p:txBody>
      </p:sp>
      <p:sp>
        <p:nvSpPr>
          <p:cNvPr id="23554" name="Título 1"/>
          <p:cNvSpPr>
            <a:spLocks noGrp="1"/>
          </p:cNvSpPr>
          <p:nvPr>
            <p:ph type="title"/>
          </p:nvPr>
        </p:nvSpPr>
        <p:spPr bwMode="auto">
          <a:xfrm>
            <a:off x="457200" y="274638"/>
            <a:ext cx="8229600" cy="778098"/>
          </a:xfrm>
        </p:spPr>
        <p:txBody>
          <a:bodyPr/>
          <a:lstStyle/>
          <a:p>
            <a:r>
              <a:rPr lang="pt-BR" sz="2800" b="1" dirty="0" smtClean="0">
                <a:latin typeface="Times New Roman" pitchFamily="18" charset="0"/>
                <a:cs typeface="Times New Roman" pitchFamily="18" charset="0"/>
              </a:rPr>
              <a:t>Teoria da Separação de Poderes</a:t>
            </a:r>
            <a:endParaRPr lang="pt-BR" altLang="da-DK" sz="2800" cap="none" dirty="0" smtClean="0">
              <a:latin typeface="Arial" charset="0"/>
              <a:ea typeface="ＭＳ Ｐゴシック" pitchFamily="34" charset="-128"/>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38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3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Espaço Reservado para Conteúdo 2"/>
          <p:cNvSpPr>
            <a:spLocks noGrp="1"/>
          </p:cNvSpPr>
          <p:nvPr>
            <p:ph idx="1"/>
          </p:nvPr>
        </p:nvSpPr>
        <p:spPr>
          <a:xfrm>
            <a:off x="457200" y="1268760"/>
            <a:ext cx="8229600" cy="4946303"/>
          </a:xfrm>
        </p:spPr>
        <p:txBody>
          <a:bodyPr>
            <a:noAutofit/>
          </a:bodyPr>
          <a:lstStyle/>
          <a:p>
            <a:pPr eaLnBrk="1" hangingPunct="1">
              <a:buNone/>
            </a:pPr>
            <a:r>
              <a:rPr lang="pt-BR" altLang="da-DK" sz="1600" b="1" dirty="0" smtClean="0">
                <a:latin typeface="Times New Roman" pitchFamily="18" charset="0"/>
                <a:ea typeface="ＭＳ Ｐゴシック" pitchFamily="34" charset="-128"/>
                <a:cs typeface="Times New Roman" pitchFamily="18" charset="0"/>
              </a:rPr>
              <a:t>Freios e contrapesos </a:t>
            </a:r>
          </a:p>
          <a:p>
            <a:pPr eaLnBrk="1" hangingPunct="1">
              <a:buNone/>
            </a:pPr>
            <a:endParaRPr lang="pt-BR" altLang="da-DK" sz="1600" b="1" u="sng" dirty="0" smtClean="0">
              <a:latin typeface="Times New Roman" pitchFamily="18" charset="0"/>
              <a:ea typeface="ＭＳ Ｐゴシック" pitchFamily="34" charset="-128"/>
              <a:cs typeface="Times New Roman" pitchFamily="18" charset="0"/>
            </a:endParaRPr>
          </a:p>
          <a:p>
            <a:pPr eaLnBrk="1" hangingPunct="1"/>
            <a:r>
              <a:rPr lang="pt-BR" altLang="da-DK" sz="1600" u="sng" dirty="0" smtClean="0">
                <a:latin typeface="Times New Roman" pitchFamily="18" charset="0"/>
                <a:ea typeface="ＭＳ Ｐゴシック" pitchFamily="34" charset="-128"/>
                <a:cs typeface="Times New Roman" pitchFamily="18" charset="0"/>
              </a:rPr>
              <a:t>Exemplo 1</a:t>
            </a:r>
            <a:r>
              <a:rPr lang="pt-BR" altLang="da-DK" sz="1600" dirty="0" smtClean="0">
                <a:latin typeface="Times New Roman" pitchFamily="18" charset="0"/>
                <a:ea typeface="ＭＳ Ｐゴシック" pitchFamily="34" charset="-128"/>
                <a:cs typeface="Times New Roman" pitchFamily="18" charset="0"/>
              </a:rPr>
              <a:t>: edição de normas gerais e abstratas</a:t>
            </a:r>
          </a:p>
          <a:p>
            <a:pPr lvl="1" eaLnBrk="1" hangingPunct="1"/>
            <a:r>
              <a:rPr lang="pt-BR" altLang="da-DK" sz="1600" dirty="0" smtClean="0">
                <a:latin typeface="Times New Roman" pitchFamily="18" charset="0"/>
                <a:ea typeface="ＭＳ Ｐゴシック" pitchFamily="34" charset="-128"/>
                <a:cs typeface="Times New Roman" pitchFamily="18" charset="0"/>
              </a:rPr>
              <a:t>Competência originária: Legislativo</a:t>
            </a:r>
          </a:p>
          <a:p>
            <a:pPr lvl="1" eaLnBrk="1" hangingPunct="1"/>
            <a:r>
              <a:rPr lang="pt-BR" altLang="da-DK" sz="1600" dirty="0" smtClean="0">
                <a:latin typeface="Times New Roman" pitchFamily="18" charset="0"/>
                <a:ea typeface="ＭＳ Ｐゴシック" pitchFamily="34" charset="-128"/>
                <a:cs typeface="Times New Roman" pitchFamily="18" charset="0"/>
              </a:rPr>
              <a:t>Executivo, porém:</a:t>
            </a:r>
          </a:p>
          <a:p>
            <a:pPr lvl="2" eaLnBrk="1" hangingPunct="1"/>
            <a:r>
              <a:rPr lang="pt-BR" altLang="da-DK" sz="1600" dirty="0" smtClean="0">
                <a:latin typeface="Times New Roman" pitchFamily="18" charset="0"/>
                <a:ea typeface="ＭＳ Ｐゴシック" pitchFamily="34" charset="-128"/>
                <a:cs typeface="Times New Roman" pitchFamily="18" charset="0"/>
              </a:rPr>
              <a:t>Poder de iniciativa </a:t>
            </a:r>
            <a:r>
              <a:rPr lang="pt-BR" altLang="da-DK" sz="1600" dirty="0" smtClean="0">
                <a:latin typeface="Times New Roman" pitchFamily="18" charset="0"/>
                <a:ea typeface="ＭＳ Ｐゴシック" pitchFamily="34" charset="-128"/>
                <a:cs typeface="Times New Roman" pitchFamily="18" charset="0"/>
                <a:sym typeface="Wingdings" pitchFamily="2" charset="2"/>
              </a:rPr>
              <a:t> </a:t>
            </a:r>
            <a:r>
              <a:rPr lang="pt-BR" altLang="da-DK" sz="1600" dirty="0" smtClean="0">
                <a:latin typeface="Times New Roman" pitchFamily="18" charset="0"/>
                <a:ea typeface="ＭＳ Ｐゴシック" pitchFamily="34" charset="-128"/>
                <a:cs typeface="Times New Roman" pitchFamily="18" charset="0"/>
              </a:rPr>
              <a:t>modificação e rejeição do Legislativo</a:t>
            </a:r>
          </a:p>
          <a:p>
            <a:pPr lvl="2" eaLnBrk="1" hangingPunct="1"/>
            <a:r>
              <a:rPr lang="pt-BR" altLang="da-DK" sz="1600" dirty="0" smtClean="0">
                <a:latin typeface="Times New Roman" pitchFamily="18" charset="0"/>
                <a:ea typeface="ＭＳ Ｐゴシック" pitchFamily="34" charset="-128"/>
                <a:cs typeface="Times New Roman" pitchFamily="18" charset="0"/>
              </a:rPr>
              <a:t>Sanção e veto </a:t>
            </a:r>
            <a:r>
              <a:rPr lang="pt-BR" altLang="da-DK" sz="1600" dirty="0" smtClean="0">
                <a:latin typeface="Times New Roman" pitchFamily="18" charset="0"/>
                <a:ea typeface="ＭＳ Ｐゴシック" pitchFamily="34" charset="-128"/>
                <a:cs typeface="Times New Roman" pitchFamily="18" charset="0"/>
                <a:sym typeface="Wingdings" pitchFamily="2" charset="2"/>
              </a:rPr>
              <a:t> </a:t>
            </a:r>
            <a:r>
              <a:rPr lang="pt-BR" altLang="da-DK" sz="1600" dirty="0" smtClean="0">
                <a:latin typeface="Times New Roman" pitchFamily="18" charset="0"/>
                <a:ea typeface="ＭＳ Ｐゴシック" pitchFamily="34" charset="-128"/>
                <a:cs typeface="Times New Roman" pitchFamily="18" charset="0"/>
              </a:rPr>
              <a:t>rejeição por voto da maioria absoluta do Congresso e promulgação via Presidente do Senado (art. 66 CF88).</a:t>
            </a:r>
          </a:p>
          <a:p>
            <a:pPr lvl="2" eaLnBrk="1" hangingPunct="1"/>
            <a:r>
              <a:rPr lang="pt-BR" altLang="da-DK" sz="1600" dirty="0" smtClean="0">
                <a:latin typeface="Times New Roman" pitchFamily="18" charset="0"/>
                <a:ea typeface="ＭＳ Ｐゴシック" pitchFamily="34" charset="-128"/>
                <a:cs typeface="Times New Roman" pitchFamily="18" charset="0"/>
              </a:rPr>
              <a:t>Executivo não pode interferir nos trabalhos legislativos, mas pode estabelecer prazo para sua apreciação (art. 64)</a:t>
            </a:r>
          </a:p>
          <a:p>
            <a:pPr lvl="1" eaLnBrk="1" hangingPunct="1"/>
            <a:r>
              <a:rPr lang="pt-BR" altLang="da-DK" sz="1600" dirty="0" smtClean="0">
                <a:latin typeface="Times New Roman" pitchFamily="18" charset="0"/>
                <a:ea typeface="ＭＳ Ｐゴシック" pitchFamily="34" charset="-128"/>
                <a:cs typeface="Times New Roman" pitchFamily="18" charset="0"/>
              </a:rPr>
              <a:t>Judiciário não pode interferir no processo legislativo, mas pode declarar inconstitucionalidade</a:t>
            </a:r>
          </a:p>
          <a:p>
            <a:pPr lvl="1" eaLnBrk="1" hangingPunct="1"/>
            <a:endParaRPr lang="pt-BR" altLang="da-DK" sz="1600" dirty="0" smtClean="0">
              <a:latin typeface="Times New Roman" pitchFamily="18" charset="0"/>
              <a:ea typeface="ＭＳ Ｐゴシック" pitchFamily="34" charset="-128"/>
              <a:cs typeface="Times New Roman" pitchFamily="18" charset="0"/>
            </a:endParaRPr>
          </a:p>
          <a:p>
            <a:pPr eaLnBrk="1" hangingPunct="1"/>
            <a:r>
              <a:rPr lang="pt-BR" altLang="da-DK" sz="1600" u="sng" dirty="0" smtClean="0">
                <a:latin typeface="Times New Roman" pitchFamily="18" charset="0"/>
                <a:ea typeface="ＭＳ Ｐゴシック" pitchFamily="34" charset="-128"/>
                <a:cs typeface="Times New Roman" pitchFamily="18" charset="0"/>
              </a:rPr>
              <a:t>Exemplo 2</a:t>
            </a:r>
            <a:r>
              <a:rPr lang="pt-BR" altLang="da-DK" sz="1600" dirty="0" smtClean="0">
                <a:latin typeface="Times New Roman" pitchFamily="18" charset="0"/>
                <a:ea typeface="ＭＳ Ｐゴシック" pitchFamily="34" charset="-128"/>
                <a:cs typeface="Times New Roman" pitchFamily="18" charset="0"/>
              </a:rPr>
              <a:t>: função jurisdicional</a:t>
            </a:r>
          </a:p>
          <a:p>
            <a:pPr lvl="1" eaLnBrk="1" hangingPunct="1"/>
            <a:r>
              <a:rPr lang="pt-BR" altLang="da-DK" sz="1600" dirty="0" smtClean="0">
                <a:latin typeface="Times New Roman" pitchFamily="18" charset="0"/>
                <a:ea typeface="ＭＳ Ｐゴシック" pitchFamily="34" charset="-128"/>
                <a:cs typeface="Times New Roman" pitchFamily="18" charset="0"/>
              </a:rPr>
              <a:t>Competência originária: Judiciário</a:t>
            </a:r>
          </a:p>
          <a:p>
            <a:pPr lvl="1" eaLnBrk="1" hangingPunct="1"/>
            <a:r>
              <a:rPr lang="pt-BR" altLang="da-DK" sz="1600" dirty="0" smtClean="0">
                <a:latin typeface="Times New Roman" pitchFamily="18" charset="0"/>
                <a:ea typeface="ＭＳ Ｐゴシック" pitchFamily="34" charset="-128"/>
                <a:cs typeface="Times New Roman" pitchFamily="18" charset="0"/>
              </a:rPr>
              <a:t>Presidente da República: nomeia os membros dos tribunais superiores</a:t>
            </a:r>
          </a:p>
          <a:p>
            <a:pPr lvl="1" eaLnBrk="1" hangingPunct="1"/>
            <a:r>
              <a:rPr lang="pt-BR" altLang="da-DK" sz="1600" dirty="0" smtClean="0">
                <a:latin typeface="Times New Roman" pitchFamily="18" charset="0"/>
                <a:ea typeface="ＭＳ Ｐゴシック" pitchFamily="34" charset="-128"/>
                <a:cs typeface="Times New Roman" pitchFamily="18" charset="0"/>
              </a:rPr>
              <a:t>Senado Federal controla nomeação e aprova o nome escolhido (art. 52, III, a)</a:t>
            </a:r>
          </a:p>
        </p:txBody>
      </p:sp>
      <p:sp>
        <p:nvSpPr>
          <p:cNvPr id="24578" name="Título 1"/>
          <p:cNvSpPr>
            <a:spLocks noGrp="1"/>
          </p:cNvSpPr>
          <p:nvPr>
            <p:ph type="title"/>
          </p:nvPr>
        </p:nvSpPr>
        <p:spPr bwMode="auto">
          <a:xfrm>
            <a:off x="457200" y="274638"/>
            <a:ext cx="8229600" cy="634082"/>
          </a:xfrm>
        </p:spPr>
        <p:txBody>
          <a:bodyPr/>
          <a:lstStyle/>
          <a:p>
            <a:r>
              <a:rPr lang="pt-BR" sz="2800" b="1" dirty="0" smtClean="0">
                <a:latin typeface="Times New Roman" pitchFamily="18" charset="0"/>
                <a:cs typeface="Times New Roman" pitchFamily="18" charset="0"/>
              </a:rPr>
              <a:t>Teoria da Separação de Poderes</a:t>
            </a:r>
            <a:endParaRPr lang="pt-BR" altLang="da-DK" sz="2800" cap="none" dirty="0" smtClean="0">
              <a:latin typeface="Arial" charset="0"/>
              <a:ea typeface="ＭＳ Ｐゴシック" pitchFamily="34" charset="-128"/>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41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41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411">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411">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411">
                                            <p:txEl>
                                              <p:pRg st="10" end="10"/>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411">
                                            <p:txEl>
                                              <p:pRg st="11" end="11"/>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7411">
                                            <p:txEl>
                                              <p:pRg st="12" end="12"/>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41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Espaço Reservado para Conteúdo 2"/>
          <p:cNvSpPr>
            <a:spLocks noGrp="1"/>
          </p:cNvSpPr>
          <p:nvPr>
            <p:ph idx="1"/>
          </p:nvPr>
        </p:nvSpPr>
        <p:spPr>
          <a:xfrm>
            <a:off x="457200" y="980728"/>
            <a:ext cx="8229600" cy="5472608"/>
          </a:xfrm>
        </p:spPr>
        <p:txBody>
          <a:bodyPr>
            <a:noAutofit/>
          </a:bodyPr>
          <a:lstStyle/>
          <a:p>
            <a:pPr marL="457200" indent="-457200" algn="just" eaLnBrk="1" hangingPunct="1">
              <a:buSzPct val="100000"/>
              <a:buFont typeface="Arial" charset="0"/>
              <a:buAutoNum type="arabicPeriod" startAt="3"/>
            </a:pPr>
            <a:r>
              <a:rPr lang="pt-BR" altLang="da-DK" sz="1600" u="sng" dirty="0" smtClean="0">
                <a:latin typeface="Times New Roman" pitchFamily="18" charset="0"/>
                <a:ea typeface="ＭＳ Ｐゴシック" pitchFamily="34" charset="-128"/>
                <a:cs typeface="Times New Roman" pitchFamily="18" charset="0"/>
              </a:rPr>
              <a:t>Competências exclusivas</a:t>
            </a:r>
            <a:r>
              <a:rPr lang="pt-BR" altLang="da-DK" sz="1600" dirty="0" smtClean="0">
                <a:latin typeface="Times New Roman" pitchFamily="18" charset="0"/>
                <a:ea typeface="ＭＳ Ｐゴシック" pitchFamily="34" charset="-128"/>
                <a:cs typeface="Times New Roman" pitchFamily="18" charset="0"/>
              </a:rPr>
              <a:t> </a:t>
            </a:r>
            <a:r>
              <a:rPr lang="pt-BR" altLang="da-DK" sz="1600" dirty="0" smtClean="0">
                <a:latin typeface="Times New Roman" pitchFamily="18" charset="0"/>
                <a:ea typeface="ＭＳ Ｐゴシック" pitchFamily="34" charset="-128"/>
                <a:cs typeface="Times New Roman" pitchFamily="18" charset="0"/>
                <a:sym typeface="Wingdings" pitchFamily="2" charset="2"/>
              </a:rPr>
              <a:t> </a:t>
            </a:r>
            <a:r>
              <a:rPr lang="pt-BR" altLang="da-DK" sz="1600" dirty="0" err="1" smtClean="0">
                <a:latin typeface="Times New Roman" pitchFamily="18" charset="0"/>
                <a:ea typeface="ＭＳ Ｐゴシック" pitchFamily="34" charset="-128"/>
                <a:cs typeface="Times New Roman" pitchFamily="18" charset="0"/>
                <a:sym typeface="Wingdings" pitchFamily="2" charset="2"/>
              </a:rPr>
              <a:t>não-delegáveis</a:t>
            </a:r>
            <a:endParaRPr lang="pt-BR" altLang="da-DK" sz="1600" dirty="0" smtClean="0">
              <a:latin typeface="Times New Roman" pitchFamily="18" charset="0"/>
              <a:ea typeface="ＭＳ Ｐゴシック" pitchFamily="34" charset="-128"/>
              <a:cs typeface="Times New Roman" pitchFamily="18" charset="0"/>
              <a:sym typeface="Wingdings" pitchFamily="2" charset="2"/>
            </a:endParaRPr>
          </a:p>
          <a:p>
            <a:pPr marL="457200" indent="-457200" algn="just" eaLnBrk="1" hangingPunct="1">
              <a:buSzPct val="100000"/>
              <a:buNone/>
            </a:pPr>
            <a:endParaRPr lang="pt-BR" altLang="da-DK" sz="1600" dirty="0" smtClean="0">
              <a:latin typeface="Times New Roman" pitchFamily="18" charset="0"/>
              <a:ea typeface="ＭＳ Ｐゴシック" pitchFamily="34" charset="-128"/>
              <a:cs typeface="Times New Roman" pitchFamily="18" charset="0"/>
            </a:endParaRPr>
          </a:p>
          <a:p>
            <a:pPr lvl="1" algn="just" eaLnBrk="1" hangingPunct="1"/>
            <a:r>
              <a:rPr lang="pt-BR" altLang="da-DK" sz="1600" b="1" u="sng" dirty="0" smtClean="0">
                <a:latin typeface="Times New Roman" pitchFamily="18" charset="0"/>
                <a:ea typeface="ＭＳ Ｐゴシック" pitchFamily="34" charset="-128"/>
                <a:cs typeface="Times New Roman" pitchFamily="18" charset="0"/>
              </a:rPr>
              <a:t>Exceções:</a:t>
            </a:r>
            <a:r>
              <a:rPr lang="pt-BR" altLang="da-DK" sz="1600" dirty="0" smtClean="0">
                <a:latin typeface="Times New Roman" pitchFamily="18" charset="0"/>
                <a:ea typeface="ＭＳ Ｐゴシック" pitchFamily="34" charset="-128"/>
                <a:cs typeface="Times New Roman" pitchFamily="18" charset="0"/>
              </a:rPr>
              <a:t> disposição constitucional </a:t>
            </a:r>
            <a:r>
              <a:rPr lang="pt-BR" altLang="da-DK" sz="1600" dirty="0" smtClean="0">
                <a:latin typeface="Times New Roman" pitchFamily="18" charset="0"/>
                <a:ea typeface="ＭＳ Ｐゴシック" pitchFamily="34" charset="-128"/>
                <a:cs typeface="Times New Roman" pitchFamily="18" charset="0"/>
                <a:sym typeface="Wingdings" pitchFamily="2" charset="2"/>
              </a:rPr>
              <a:t> </a:t>
            </a:r>
            <a:r>
              <a:rPr lang="pt-BR" altLang="da-DK" sz="1600" dirty="0" smtClean="0">
                <a:latin typeface="Times New Roman" pitchFamily="18" charset="0"/>
                <a:ea typeface="ＭＳ Ｐゴシック" pitchFamily="34" charset="-128"/>
                <a:cs typeface="Times New Roman" pitchFamily="18" charset="0"/>
              </a:rPr>
              <a:t>Exemplos na CF88:</a:t>
            </a:r>
          </a:p>
          <a:p>
            <a:pPr lvl="2" algn="just" eaLnBrk="1" hangingPunct="1"/>
            <a:r>
              <a:rPr lang="pt-BR" altLang="da-DK" sz="1600" dirty="0" smtClean="0">
                <a:latin typeface="Times New Roman" pitchFamily="18" charset="0"/>
                <a:ea typeface="ＭＳ Ｐゴシック" pitchFamily="34" charset="-128"/>
                <a:cs typeface="Times New Roman" pitchFamily="18" charset="0"/>
              </a:rPr>
              <a:t>Legislativa: </a:t>
            </a:r>
          </a:p>
          <a:p>
            <a:pPr lvl="3" algn="just" eaLnBrk="1" hangingPunct="1"/>
            <a:r>
              <a:rPr lang="pt-BR" altLang="da-DK" sz="1600" dirty="0" smtClean="0">
                <a:latin typeface="Times New Roman" pitchFamily="18" charset="0"/>
                <a:ea typeface="ＭＳ Ｐゴシック" pitchFamily="34" charset="-128"/>
                <a:cs typeface="Times New Roman" pitchFamily="18" charset="0"/>
              </a:rPr>
              <a:t>Em caso de relevância e urgência, o Presidente da República poderá adotar </a:t>
            </a:r>
            <a:r>
              <a:rPr lang="pt-BR" altLang="da-DK" sz="1600" u="sng" dirty="0" smtClean="0">
                <a:latin typeface="Times New Roman" pitchFamily="18" charset="0"/>
                <a:ea typeface="ＭＳ Ｐゴシック" pitchFamily="34" charset="-128"/>
                <a:cs typeface="Times New Roman" pitchFamily="18" charset="0"/>
              </a:rPr>
              <a:t>medidas provisórias</a:t>
            </a:r>
            <a:r>
              <a:rPr lang="pt-BR" altLang="da-DK" sz="1600" dirty="0" smtClean="0">
                <a:latin typeface="Times New Roman" pitchFamily="18" charset="0"/>
                <a:ea typeface="ＭＳ Ｐゴシック" pitchFamily="34" charset="-128"/>
                <a:cs typeface="Times New Roman" pitchFamily="18" charset="0"/>
              </a:rPr>
              <a:t>, com força de lei, devendo submetê-las de imediato ao Congresso Nacional (art. 62).</a:t>
            </a:r>
          </a:p>
          <a:p>
            <a:pPr lvl="3" algn="just" eaLnBrk="1" hangingPunct="1"/>
            <a:r>
              <a:rPr lang="pt-BR" altLang="da-DK" sz="1600" dirty="0" smtClean="0">
                <a:latin typeface="Times New Roman" pitchFamily="18" charset="0"/>
                <a:ea typeface="ＭＳ Ｐゴシック" pitchFamily="34" charset="-128"/>
                <a:cs typeface="Times New Roman" pitchFamily="18" charset="0"/>
              </a:rPr>
              <a:t>Delegação de </a:t>
            </a:r>
            <a:r>
              <a:rPr lang="pt-BR" altLang="da-DK" sz="1600" u="sng" dirty="0" smtClean="0">
                <a:latin typeface="Times New Roman" pitchFamily="18" charset="0"/>
                <a:ea typeface="ＭＳ Ｐゴシック" pitchFamily="34" charset="-128"/>
                <a:cs typeface="Times New Roman" pitchFamily="18" charset="0"/>
              </a:rPr>
              <a:t>funções legislativas ao Presidente da República</a:t>
            </a:r>
            <a:r>
              <a:rPr lang="pt-BR" altLang="da-DK" sz="1600" dirty="0" smtClean="0">
                <a:latin typeface="Times New Roman" pitchFamily="18" charset="0"/>
                <a:ea typeface="ＭＳ Ｐゴシック" pitchFamily="34" charset="-128"/>
                <a:cs typeface="Times New Roman" pitchFamily="18" charset="0"/>
              </a:rPr>
              <a:t> (art. 68)</a:t>
            </a:r>
          </a:p>
          <a:p>
            <a:pPr lvl="2" algn="just" eaLnBrk="1" hangingPunct="1"/>
            <a:r>
              <a:rPr lang="pt-BR" altLang="da-DK" sz="1600" dirty="0" smtClean="0">
                <a:latin typeface="Times New Roman" pitchFamily="18" charset="0"/>
                <a:ea typeface="ＭＳ Ｐゴシック" pitchFamily="34" charset="-128"/>
                <a:cs typeface="Times New Roman" pitchFamily="18" charset="0"/>
              </a:rPr>
              <a:t>Executiva:</a:t>
            </a:r>
          </a:p>
          <a:p>
            <a:pPr lvl="3" algn="just" eaLnBrk="1" hangingPunct="1"/>
            <a:r>
              <a:rPr lang="pt-BR" altLang="da-DK" sz="1600" dirty="0" smtClean="0">
                <a:latin typeface="Times New Roman" pitchFamily="18" charset="0"/>
                <a:ea typeface="ＭＳ Ｐゴシック" pitchFamily="34" charset="-128"/>
                <a:cs typeface="Times New Roman" pitchFamily="18" charset="0"/>
              </a:rPr>
              <a:t>Deputados e Senadores </a:t>
            </a:r>
            <a:r>
              <a:rPr lang="pt-BR" altLang="da-DK" sz="1600" dirty="0" smtClean="0">
                <a:latin typeface="Times New Roman" pitchFamily="18" charset="0"/>
                <a:ea typeface="ＭＳ Ｐゴシック" pitchFamily="34" charset="-128"/>
                <a:cs typeface="Times New Roman" pitchFamily="18" charset="0"/>
                <a:sym typeface="Wingdings" pitchFamily="2" charset="2"/>
              </a:rPr>
              <a:t> </a:t>
            </a:r>
            <a:r>
              <a:rPr lang="pt-BR" altLang="da-DK" sz="1600" dirty="0" smtClean="0">
                <a:latin typeface="Times New Roman" pitchFamily="18" charset="0"/>
                <a:ea typeface="ＭＳ Ｐゴシック" pitchFamily="34" charset="-128"/>
                <a:cs typeface="Times New Roman" pitchFamily="18" charset="0"/>
              </a:rPr>
              <a:t>funções de Ministro de Estado, Governador de Território, Secretário de Estado, do Distrito Federal, de Território, de Prefeitura de Capital ou chefe de missão diplomática temporária (</a:t>
            </a:r>
            <a:r>
              <a:rPr lang="pt-BR" altLang="da-DK" sz="1600" dirty="0" err="1" smtClean="0">
                <a:latin typeface="Times New Roman" pitchFamily="18" charset="0"/>
                <a:ea typeface="ＭＳ Ｐゴシック" pitchFamily="34" charset="-128"/>
                <a:cs typeface="Times New Roman" pitchFamily="18" charset="0"/>
              </a:rPr>
              <a:t>art</a:t>
            </a:r>
            <a:r>
              <a:rPr lang="pt-BR" altLang="da-DK" sz="1600" dirty="0" smtClean="0">
                <a:latin typeface="Times New Roman" pitchFamily="18" charset="0"/>
                <a:ea typeface="ＭＳ Ｐゴシック" pitchFamily="34" charset="-128"/>
                <a:cs typeface="Times New Roman" pitchFamily="18" charset="0"/>
              </a:rPr>
              <a:t> 56, I)</a:t>
            </a:r>
          </a:p>
          <a:p>
            <a:pPr lvl="2" algn="just" eaLnBrk="1" hangingPunct="1"/>
            <a:r>
              <a:rPr lang="pt-BR" altLang="da-DK" sz="1600" dirty="0" smtClean="0">
                <a:latin typeface="Times New Roman" pitchFamily="18" charset="0"/>
                <a:ea typeface="ＭＳ Ｐゴシック" pitchFamily="34" charset="-128"/>
                <a:cs typeface="Times New Roman" pitchFamily="18" charset="0"/>
              </a:rPr>
              <a:t>Jurisdicional: </a:t>
            </a:r>
          </a:p>
          <a:p>
            <a:pPr lvl="3" algn="just" eaLnBrk="1" hangingPunct="1"/>
            <a:r>
              <a:rPr lang="pt-BR" altLang="da-DK" sz="1600" u="sng" dirty="0" smtClean="0">
                <a:latin typeface="Times New Roman" pitchFamily="18" charset="0"/>
                <a:ea typeface="ＭＳ Ｐゴシック" pitchFamily="34" charset="-128"/>
                <a:cs typeface="Times New Roman" pitchFamily="18" charset="0"/>
              </a:rPr>
              <a:t>A Câmara dos Deputados e o Senado Federal</a:t>
            </a:r>
            <a:r>
              <a:rPr lang="pt-BR" altLang="da-DK" sz="1600" dirty="0" smtClean="0">
                <a:latin typeface="Times New Roman" pitchFamily="18" charset="0"/>
                <a:ea typeface="ＭＳ Ｐゴシック" pitchFamily="34" charset="-128"/>
                <a:cs typeface="Times New Roman" pitchFamily="18" charset="0"/>
              </a:rPr>
              <a:t>, ou qualquer de suas Comissões, poderão </a:t>
            </a:r>
            <a:r>
              <a:rPr lang="pt-BR" altLang="da-DK" sz="1600" u="sng" dirty="0" smtClean="0">
                <a:latin typeface="Times New Roman" pitchFamily="18" charset="0"/>
                <a:ea typeface="ＭＳ Ｐゴシック" pitchFamily="34" charset="-128"/>
                <a:cs typeface="Times New Roman" pitchFamily="18" charset="0"/>
              </a:rPr>
              <a:t>convocar Ministro de Estado ou quaisquer titulares de órgãos diretamente subordinados à Presidência da República</a:t>
            </a:r>
            <a:r>
              <a:rPr lang="pt-BR" altLang="da-DK" sz="1600" dirty="0" smtClean="0">
                <a:latin typeface="Times New Roman" pitchFamily="18" charset="0"/>
                <a:ea typeface="ＭＳ Ｐゴシック" pitchFamily="34" charset="-128"/>
                <a:cs typeface="Times New Roman" pitchFamily="18" charset="0"/>
              </a:rPr>
              <a:t> para prestarem informações (art. 50)</a:t>
            </a:r>
          </a:p>
          <a:p>
            <a:pPr lvl="3" algn="just" eaLnBrk="1" hangingPunct="1"/>
            <a:r>
              <a:rPr lang="pt-BR" altLang="da-DK" sz="1600" dirty="0" smtClean="0">
                <a:latin typeface="Times New Roman" pitchFamily="18" charset="0"/>
                <a:ea typeface="ＭＳ Ｐゴシック" pitchFamily="34" charset="-128"/>
                <a:cs typeface="Times New Roman" pitchFamily="18" charset="0"/>
              </a:rPr>
              <a:t>Competência do Senado Federal para julgar </a:t>
            </a:r>
            <a:r>
              <a:rPr lang="pt-BR" altLang="da-DK" sz="1600" u="sng" dirty="0" smtClean="0">
                <a:latin typeface="Times New Roman" pitchFamily="18" charset="0"/>
                <a:ea typeface="ＭＳ Ｐゴシック" pitchFamily="34" charset="-128"/>
                <a:cs typeface="Times New Roman" pitchFamily="18" charset="0"/>
              </a:rPr>
              <a:t>crimes de responsabilidade do Presidente</a:t>
            </a:r>
            <a:r>
              <a:rPr lang="pt-BR" altLang="da-DK" sz="1600" dirty="0" smtClean="0">
                <a:latin typeface="Times New Roman" pitchFamily="18" charset="0"/>
                <a:ea typeface="ＭＳ Ｐゴシック" pitchFamily="34" charset="-128"/>
                <a:cs typeface="Times New Roman" pitchFamily="18" charset="0"/>
              </a:rPr>
              <a:t> (art. 52, I)</a:t>
            </a:r>
          </a:p>
        </p:txBody>
      </p:sp>
      <p:sp>
        <p:nvSpPr>
          <p:cNvPr id="25602" name="Título 1"/>
          <p:cNvSpPr>
            <a:spLocks noGrp="1"/>
          </p:cNvSpPr>
          <p:nvPr>
            <p:ph type="title"/>
          </p:nvPr>
        </p:nvSpPr>
        <p:spPr bwMode="auto">
          <a:xfrm>
            <a:off x="457200" y="274638"/>
            <a:ext cx="8229600" cy="490066"/>
          </a:xfrm>
        </p:spPr>
        <p:txBody>
          <a:bodyPr>
            <a:normAutofit fontScale="90000"/>
          </a:bodyPr>
          <a:lstStyle/>
          <a:p>
            <a:r>
              <a:rPr lang="pt-BR" sz="2800" b="1" dirty="0" smtClean="0">
                <a:latin typeface="Times New Roman" pitchFamily="18" charset="0"/>
                <a:cs typeface="Times New Roman" pitchFamily="18" charset="0"/>
              </a:rPr>
              <a:t>Teoria da Separação de Poderes</a:t>
            </a:r>
            <a:endParaRPr lang="pt-BR" altLang="da-DK" sz="2800" cap="none" dirty="0" smtClean="0">
              <a:latin typeface="Arial" charset="0"/>
              <a:ea typeface="ＭＳ Ｐゴシック" pitchFamily="34" charset="-128"/>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Espaço Reservado para Conteúdo 2"/>
          <p:cNvSpPr>
            <a:spLocks noGrp="1"/>
          </p:cNvSpPr>
          <p:nvPr>
            <p:ph idx="1"/>
          </p:nvPr>
        </p:nvSpPr>
        <p:spPr>
          <a:xfrm>
            <a:off x="285750" y="1196752"/>
            <a:ext cx="8401050" cy="4946873"/>
          </a:xfrm>
        </p:spPr>
        <p:txBody>
          <a:bodyPr>
            <a:noAutofit/>
          </a:bodyPr>
          <a:lstStyle/>
          <a:p>
            <a:pPr algn="just" eaLnBrk="1" hangingPunct="1">
              <a:buNone/>
            </a:pPr>
            <a:r>
              <a:rPr lang="pt-BR" altLang="da-DK" sz="1800" b="1" dirty="0" smtClean="0">
                <a:latin typeface="Times New Roman" pitchFamily="18" charset="0"/>
                <a:ea typeface="ＭＳ Ｐゴシック" pitchFamily="34" charset="-128"/>
                <a:cs typeface="Times New Roman" pitchFamily="18" charset="0"/>
              </a:rPr>
              <a:t>Críticas ao modelo </a:t>
            </a:r>
          </a:p>
          <a:p>
            <a:pPr algn="just" eaLnBrk="1" hangingPunct="1">
              <a:buNone/>
            </a:pPr>
            <a:endParaRPr lang="pt-BR" altLang="da-DK" sz="1800" b="1" dirty="0" smtClean="0">
              <a:latin typeface="Times New Roman" pitchFamily="18" charset="0"/>
              <a:ea typeface="ＭＳ Ｐゴシック" pitchFamily="34" charset="-128"/>
              <a:cs typeface="Times New Roman" pitchFamily="18" charset="0"/>
            </a:endParaRPr>
          </a:p>
          <a:p>
            <a:pPr algn="just" eaLnBrk="1" hangingPunct="1"/>
            <a:r>
              <a:rPr lang="pt-BR" altLang="da-DK" sz="1800" dirty="0" smtClean="0">
                <a:latin typeface="Times New Roman" pitchFamily="18" charset="0"/>
                <a:ea typeface="ＭＳ Ｐゴシック" pitchFamily="34" charset="-128"/>
                <a:cs typeface="Times New Roman" pitchFamily="18" charset="0"/>
              </a:rPr>
              <a:t>Formalismo: na prática, há sempre uma interpenetração </a:t>
            </a:r>
            <a:r>
              <a:rPr lang="pt-BR" altLang="da-DK" sz="1800" dirty="0" smtClean="0">
                <a:latin typeface="Times New Roman" pitchFamily="18" charset="0"/>
                <a:ea typeface="ＭＳ Ｐゴシック" pitchFamily="34" charset="-128"/>
                <a:cs typeface="Times New Roman" pitchFamily="18" charset="0"/>
                <a:sym typeface="Wingdings" pitchFamily="2" charset="2"/>
              </a:rPr>
              <a:t> a</a:t>
            </a:r>
            <a:r>
              <a:rPr lang="pt-BR" altLang="da-DK" sz="1800" dirty="0" smtClean="0">
                <a:latin typeface="Times New Roman" pitchFamily="18" charset="0"/>
                <a:ea typeface="ＭＳ Ｐゴシック" pitchFamily="34" charset="-128"/>
                <a:cs typeface="Times New Roman" pitchFamily="18" charset="0"/>
              </a:rPr>
              <a:t>tribuições concorrentes</a:t>
            </a:r>
          </a:p>
          <a:p>
            <a:pPr algn="just" eaLnBrk="1" hangingPunct="1"/>
            <a:r>
              <a:rPr lang="pt-BR" altLang="da-DK" sz="1800" dirty="0" smtClean="0">
                <a:latin typeface="Times New Roman" pitchFamily="18" charset="0"/>
                <a:ea typeface="ＭＳ Ｐゴシック" pitchFamily="34" charset="-128"/>
                <a:cs typeface="Times New Roman" pitchFamily="18" charset="0"/>
              </a:rPr>
              <a:t>Prevalência de fato de um poder: emissão de atos gerais muitas vezes obedece aos interesses e pressões do Executivo</a:t>
            </a:r>
          </a:p>
          <a:p>
            <a:pPr algn="just" eaLnBrk="1" hangingPunct="1"/>
            <a:r>
              <a:rPr lang="pt-BR" altLang="da-DK" sz="1800" dirty="0" smtClean="0">
                <a:latin typeface="Times New Roman" pitchFamily="18" charset="0"/>
                <a:ea typeface="ＭＳ Ｐゴシック" pitchFamily="34" charset="-128"/>
                <a:cs typeface="Times New Roman" pitchFamily="18" charset="0"/>
              </a:rPr>
              <a:t>Sistema não assegura proteção das liberdades individuais ou o sistema democrático</a:t>
            </a:r>
          </a:p>
          <a:p>
            <a:pPr lvl="1" algn="just" eaLnBrk="1" hangingPunct="1"/>
            <a:r>
              <a:rPr lang="pt-BR" altLang="da-DK" sz="1800" dirty="0" smtClean="0">
                <a:latin typeface="Times New Roman" pitchFamily="18" charset="0"/>
                <a:ea typeface="ＭＳ Ｐゴシック" pitchFamily="34" charset="-128"/>
                <a:cs typeface="Times New Roman" pitchFamily="18" charset="0"/>
              </a:rPr>
              <a:t>Ex: Parlamentarismo </a:t>
            </a:r>
            <a:r>
              <a:rPr lang="pt-BR" altLang="da-DK" sz="1800" dirty="0" smtClean="0">
                <a:latin typeface="Times New Roman" pitchFamily="18" charset="0"/>
                <a:ea typeface="ＭＳ Ｐゴシック" pitchFamily="34" charset="-128"/>
                <a:cs typeface="Times New Roman" pitchFamily="18" charset="0"/>
                <a:sym typeface="Wingdings" pitchFamily="2" charset="2"/>
              </a:rPr>
              <a:t></a:t>
            </a:r>
            <a:r>
              <a:rPr lang="pt-BR" altLang="da-DK" sz="1800" dirty="0" smtClean="0">
                <a:latin typeface="Times New Roman" pitchFamily="18" charset="0"/>
                <a:ea typeface="ＭＳ Ｐゴシック" pitchFamily="34" charset="-128"/>
                <a:cs typeface="Times New Roman" pitchFamily="18" charset="0"/>
              </a:rPr>
              <a:t> sem separação de poderes mas respeito às liberdades individuais e à democracia</a:t>
            </a:r>
          </a:p>
          <a:p>
            <a:pPr algn="just" eaLnBrk="1" hangingPunct="1"/>
            <a:r>
              <a:rPr lang="pt-BR" altLang="da-DK" sz="1800" dirty="0" smtClean="0">
                <a:latin typeface="Times New Roman" pitchFamily="18" charset="0"/>
                <a:ea typeface="ＭＳ Ｐゴシック" pitchFamily="34" charset="-128"/>
                <a:cs typeface="Times New Roman" pitchFamily="18" charset="0"/>
              </a:rPr>
              <a:t>Mudança de contexto </a:t>
            </a:r>
          </a:p>
          <a:p>
            <a:pPr lvl="1" algn="just" eaLnBrk="1" hangingPunct="1"/>
            <a:r>
              <a:rPr lang="pt-BR" altLang="da-DK" sz="1800" dirty="0" smtClean="0">
                <a:latin typeface="Times New Roman" pitchFamily="18" charset="0"/>
                <a:ea typeface="ＭＳ Ｐゴシック" pitchFamily="34" charset="-128"/>
                <a:cs typeface="Times New Roman" pitchFamily="18" charset="0"/>
              </a:rPr>
              <a:t>Original: limitação do poder do Estado</a:t>
            </a:r>
          </a:p>
          <a:p>
            <a:pPr lvl="1" algn="just" eaLnBrk="1" hangingPunct="1"/>
            <a:r>
              <a:rPr lang="pt-BR" altLang="da-DK" sz="1800" dirty="0" smtClean="0">
                <a:latin typeface="Times New Roman" pitchFamily="18" charset="0"/>
                <a:ea typeface="ＭＳ Ｐゴシック" pitchFamily="34" charset="-128"/>
                <a:cs typeface="Times New Roman" pitchFamily="18" charset="0"/>
              </a:rPr>
              <a:t>Atual: aumento das demandas sociais e de atuação do Estado</a:t>
            </a:r>
          </a:p>
          <a:p>
            <a:pPr lvl="2" algn="just" eaLnBrk="1" hangingPunct="1"/>
            <a:r>
              <a:rPr lang="pt-BR" altLang="da-DK" sz="1800" dirty="0" smtClean="0">
                <a:latin typeface="Times New Roman" pitchFamily="18" charset="0"/>
                <a:ea typeface="ＭＳ Ｐゴシック" pitchFamily="34" charset="-128"/>
                <a:cs typeface="Times New Roman" pitchFamily="18" charset="0"/>
              </a:rPr>
              <a:t>Legislação mais numerosa, complexa e técnica </a:t>
            </a:r>
            <a:r>
              <a:rPr lang="pt-BR" altLang="da-DK" sz="1800" dirty="0" smtClean="0">
                <a:latin typeface="Times New Roman" pitchFamily="18" charset="0"/>
                <a:ea typeface="ＭＳ Ｐゴシック" pitchFamily="34" charset="-128"/>
                <a:cs typeface="Times New Roman" pitchFamily="18" charset="0"/>
                <a:sym typeface="Wingdings" pitchFamily="2" charset="2"/>
              </a:rPr>
              <a:t> incapacidade e lentidão do </a:t>
            </a:r>
            <a:r>
              <a:rPr lang="pt-BR" altLang="da-DK" sz="1800" dirty="0" smtClean="0">
                <a:latin typeface="Times New Roman" pitchFamily="18" charset="0"/>
                <a:ea typeface="ＭＳ Ｐゴシック" pitchFamily="34" charset="-128"/>
                <a:cs typeface="Times New Roman" pitchFamily="18" charset="0"/>
              </a:rPr>
              <a:t>Legislativo</a:t>
            </a:r>
          </a:p>
          <a:p>
            <a:pPr lvl="2" algn="just" eaLnBrk="1" hangingPunct="1"/>
            <a:r>
              <a:rPr lang="pt-BR" altLang="da-DK" sz="1800" dirty="0" smtClean="0">
                <a:latin typeface="Times New Roman" pitchFamily="18" charset="0"/>
                <a:ea typeface="ＭＳ Ｐゴシック" pitchFamily="34" charset="-128"/>
                <a:cs typeface="Times New Roman" pitchFamily="18" charset="0"/>
              </a:rPr>
              <a:t>Executivo: maior dinamismo às demandas sociais</a:t>
            </a:r>
          </a:p>
          <a:p>
            <a:pPr lvl="2" algn="just" eaLnBrk="1" hangingPunct="1"/>
            <a:r>
              <a:rPr lang="pt-BR" altLang="da-DK" sz="1800" dirty="0" smtClean="0">
                <a:latin typeface="Times New Roman" pitchFamily="18" charset="0"/>
                <a:ea typeface="ＭＳ Ｐゴシック" pitchFamily="34" charset="-128"/>
                <a:cs typeface="Times New Roman" pitchFamily="18" charset="0"/>
              </a:rPr>
              <a:t>Exemplo: fenômeno da </a:t>
            </a:r>
            <a:r>
              <a:rPr lang="ja-JP" altLang="pt-BR" sz="1800" dirty="0" smtClean="0">
                <a:latin typeface="Times New Roman" pitchFamily="18" charset="0"/>
                <a:ea typeface="ＭＳ Ｐゴシック" pitchFamily="34" charset="-128"/>
                <a:cs typeface="Times New Roman" pitchFamily="18" charset="0"/>
              </a:rPr>
              <a:t>“</a:t>
            </a:r>
            <a:r>
              <a:rPr lang="pt-BR" altLang="ja-JP" sz="1800" dirty="0" smtClean="0">
                <a:latin typeface="Times New Roman" pitchFamily="18" charset="0"/>
                <a:ea typeface="ＭＳ Ｐゴシック" pitchFamily="34" charset="-128"/>
                <a:cs typeface="Times New Roman" pitchFamily="18" charset="0"/>
              </a:rPr>
              <a:t>regulação econômica</a:t>
            </a:r>
            <a:r>
              <a:rPr lang="ja-JP" altLang="pt-BR" sz="1800" dirty="0" smtClean="0">
                <a:latin typeface="Times New Roman" pitchFamily="18" charset="0"/>
                <a:ea typeface="ＭＳ Ｐゴシック" pitchFamily="34" charset="-128"/>
                <a:cs typeface="Times New Roman" pitchFamily="18" charset="0"/>
              </a:rPr>
              <a:t>”</a:t>
            </a:r>
            <a:endParaRPr lang="pt-BR" altLang="da-DK" sz="1800" dirty="0" smtClean="0">
              <a:latin typeface="Times New Roman" pitchFamily="18" charset="0"/>
              <a:ea typeface="ＭＳ Ｐゴシック" pitchFamily="34" charset="-128"/>
              <a:cs typeface="Times New Roman" pitchFamily="18" charset="0"/>
            </a:endParaRPr>
          </a:p>
        </p:txBody>
      </p:sp>
      <p:sp>
        <p:nvSpPr>
          <p:cNvPr id="26626" name="Título 1"/>
          <p:cNvSpPr>
            <a:spLocks noGrp="1"/>
          </p:cNvSpPr>
          <p:nvPr>
            <p:ph type="title"/>
          </p:nvPr>
        </p:nvSpPr>
        <p:spPr bwMode="auto">
          <a:xfrm>
            <a:off x="457200" y="274638"/>
            <a:ext cx="8229600" cy="634082"/>
          </a:xfrm>
        </p:spPr>
        <p:txBody>
          <a:bodyPr/>
          <a:lstStyle/>
          <a:p>
            <a:r>
              <a:rPr lang="pt-BR" sz="2800" b="1" dirty="0" smtClean="0">
                <a:latin typeface="Times New Roman" pitchFamily="18" charset="0"/>
                <a:cs typeface="Times New Roman" pitchFamily="18" charset="0"/>
              </a:rPr>
              <a:t>Teoria da Separação de Poderes</a:t>
            </a:r>
            <a:endParaRPr lang="pt-BR" altLang="da-DK" sz="2800" cap="none" dirty="0" smtClean="0">
              <a:latin typeface="Arial" charset="0"/>
              <a:ea typeface="ＭＳ Ｐゴシック" pitchFamily="34" charset="-128"/>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459">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459">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459">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459">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459">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45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57200" y="1052513"/>
            <a:ext cx="8229600" cy="5329237"/>
          </a:xfrm>
        </p:spPr>
        <p:txBody>
          <a:bodyPr/>
          <a:lstStyle/>
          <a:p>
            <a:pPr eaLnBrk="1" hangingPunct="1">
              <a:buFontTx/>
              <a:buNone/>
            </a:pPr>
            <a:r>
              <a:rPr lang="pt-BR" sz="2000" dirty="0" smtClean="0">
                <a:latin typeface="Times New Roman" pitchFamily="18" charset="0"/>
              </a:rPr>
              <a:t>	</a:t>
            </a:r>
          </a:p>
          <a:p>
            <a:pPr eaLnBrk="1" hangingPunct="1">
              <a:buFontTx/>
              <a:buNone/>
            </a:pPr>
            <a:r>
              <a:rPr lang="pt-BR" sz="2000" dirty="0" smtClean="0">
                <a:latin typeface="Times New Roman" pitchFamily="18" charset="0"/>
              </a:rPr>
              <a:t>	* Atualmente um novo desenho institucional é estruturado a partir da teoria da separação de poderes;</a:t>
            </a:r>
          </a:p>
          <a:p>
            <a:pPr eaLnBrk="1" hangingPunct="1">
              <a:buFontTx/>
              <a:buNone/>
            </a:pPr>
            <a:endParaRPr lang="pt-BR" sz="2000" dirty="0" smtClean="0">
              <a:latin typeface="Times New Roman" pitchFamily="18" charset="0"/>
            </a:endParaRPr>
          </a:p>
          <a:p>
            <a:pPr eaLnBrk="1" hangingPunct="1">
              <a:buFontTx/>
              <a:buNone/>
            </a:pPr>
            <a:r>
              <a:rPr lang="pt-BR" sz="2000" dirty="0" smtClean="0">
                <a:latin typeface="Times New Roman" pitchFamily="18" charset="0"/>
              </a:rPr>
              <a:t>	</a:t>
            </a:r>
            <a:r>
              <a:rPr lang="pt-BR" sz="2000" dirty="0">
                <a:latin typeface="Times New Roman" pitchFamily="18" charset="0"/>
              </a:rPr>
              <a:t>*</a:t>
            </a:r>
            <a:r>
              <a:rPr lang="pt-BR" sz="2000" dirty="0" smtClean="0">
                <a:latin typeface="Times New Roman" pitchFamily="18" charset="0"/>
              </a:rPr>
              <a:t> Há três alterações significativas que tem dado ao Parlamento um papel subalterno no que se refere às atribuições de cada poder, a saber: </a:t>
            </a:r>
          </a:p>
          <a:p>
            <a:pPr eaLnBrk="1" hangingPunct="1">
              <a:buFontTx/>
              <a:buNone/>
            </a:pPr>
            <a:r>
              <a:rPr lang="pt-BR" sz="2000" dirty="0" smtClean="0">
                <a:latin typeface="Times New Roman" pitchFamily="18" charset="0"/>
              </a:rPr>
              <a:t>		</a:t>
            </a:r>
            <a:endParaRPr lang="pt-BR" sz="2000" dirty="0">
              <a:latin typeface="Times New Roman" pitchFamily="18" charset="0"/>
            </a:endParaRPr>
          </a:p>
          <a:p>
            <a:pPr eaLnBrk="1" hangingPunct="1">
              <a:buFontTx/>
              <a:buNone/>
            </a:pPr>
            <a:r>
              <a:rPr lang="pt-BR" sz="2000" dirty="0" smtClean="0">
                <a:latin typeface="Times New Roman" pitchFamily="18" charset="0"/>
              </a:rPr>
              <a:t>		A) Deficiências no sistema de representação partidária;</a:t>
            </a:r>
          </a:p>
          <a:p>
            <a:pPr eaLnBrk="1" hangingPunct="1">
              <a:buFontTx/>
              <a:buNone/>
            </a:pPr>
            <a:r>
              <a:rPr lang="pt-BR" sz="2000" dirty="0" smtClean="0">
                <a:latin typeface="Times New Roman" pitchFamily="18" charset="0"/>
              </a:rPr>
              <a:t>		B) Supremacia do Executivo no processo de deflagração legislativa;</a:t>
            </a:r>
          </a:p>
          <a:p>
            <a:pPr eaLnBrk="1" hangingPunct="1">
              <a:buFontTx/>
              <a:buNone/>
            </a:pPr>
            <a:r>
              <a:rPr lang="pt-BR" sz="2000" dirty="0" smtClean="0">
                <a:latin typeface="Times New Roman" pitchFamily="18" charset="0"/>
              </a:rPr>
              <a:t>		C) Dificuldade de fiscalização do Parlamento </a:t>
            </a:r>
          </a:p>
        </p:txBody>
      </p:sp>
      <p:sp>
        <p:nvSpPr>
          <p:cNvPr id="3074" name="Rectangle 2"/>
          <p:cNvSpPr>
            <a:spLocks noGrp="1" noChangeArrowheads="1"/>
          </p:cNvSpPr>
          <p:nvPr>
            <p:ph type="title"/>
          </p:nvPr>
        </p:nvSpPr>
        <p:spPr>
          <a:xfrm>
            <a:off x="457200" y="274638"/>
            <a:ext cx="8229600" cy="346075"/>
          </a:xfrm>
        </p:spPr>
        <p:txBody>
          <a:bodyPr>
            <a:noAutofit/>
          </a:bodyPr>
          <a:lstStyle/>
          <a:p>
            <a:r>
              <a:rPr lang="pt-BR" sz="2800" b="1" dirty="0" smtClean="0">
                <a:latin typeface="Times New Roman" pitchFamily="18" charset="0"/>
                <a:cs typeface="Times New Roman" pitchFamily="18" charset="0"/>
              </a:rPr>
              <a:t>Teoria da Separação de Poderes no Brasil </a:t>
            </a:r>
            <a:endParaRPr lang="pt-BR" sz="2000" dirty="0" smtClean="0">
              <a:solidFill>
                <a:schemeClr val="tx1"/>
              </a:solidFill>
              <a:latin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539552" y="908720"/>
            <a:ext cx="8435280" cy="5761038"/>
          </a:xfrm>
        </p:spPr>
        <p:txBody>
          <a:bodyPr>
            <a:noAutofit/>
          </a:bodyPr>
          <a:lstStyle/>
          <a:p>
            <a:pPr algn="just" eaLnBrk="1" hangingPunct="1">
              <a:spcBef>
                <a:spcPts val="0"/>
              </a:spcBef>
              <a:buFontTx/>
              <a:buNone/>
            </a:pPr>
            <a:r>
              <a:rPr lang="pt-BR" sz="1600" b="1" dirty="0" smtClean="0">
                <a:latin typeface="Times New Roman" pitchFamily="18" charset="0"/>
                <a:cs typeface="Times New Roman" pitchFamily="18" charset="0"/>
              </a:rPr>
              <a:t>	A) Deficiências no sistema de representação partidária: </a:t>
            </a:r>
            <a:r>
              <a:rPr lang="pt-BR" sz="1600" dirty="0" smtClean="0">
                <a:latin typeface="Times New Roman" pitchFamily="18" charset="0"/>
                <a:cs typeface="Times New Roman" pitchFamily="18" charset="0"/>
              </a:rPr>
              <a:t>A crise de representação é, antes de mais nada, uma crise de identidade do próprio Parlamento brasileiro que, diante das atividades que desempenha, não consegue ser fiel aos interesses ideológicos que elegem seus representantes.</a:t>
            </a:r>
          </a:p>
          <a:p>
            <a:pPr algn="just" eaLnBrk="1" hangingPunct="1">
              <a:spcBef>
                <a:spcPts val="0"/>
              </a:spcBef>
              <a:buFontTx/>
              <a:buNone/>
            </a:pPr>
            <a:endParaRPr lang="pt-BR" sz="1600" dirty="0" smtClean="0">
              <a:latin typeface="Times New Roman" pitchFamily="18" charset="0"/>
              <a:cs typeface="Times New Roman" pitchFamily="18" charset="0"/>
            </a:endParaRPr>
          </a:p>
          <a:p>
            <a:pPr algn="just">
              <a:spcBef>
                <a:spcPts val="0"/>
              </a:spcBef>
              <a:buNone/>
            </a:pPr>
            <a:r>
              <a:rPr lang="pt-BR" sz="1600" b="1" dirty="0" smtClean="0">
                <a:latin typeface="Times New Roman" pitchFamily="18" charset="0"/>
                <a:cs typeface="Times New Roman" pitchFamily="18" charset="0"/>
              </a:rPr>
              <a:t>	» </a:t>
            </a:r>
            <a:r>
              <a:rPr lang="pt-BR" sz="1600" dirty="0" smtClean="0">
                <a:latin typeface="Times New Roman" pitchFamily="18" charset="0"/>
                <a:cs typeface="Times New Roman" pitchFamily="18" charset="0"/>
              </a:rPr>
              <a:t>31,5% dos deputados federais trocaram de partido ao menos uma vez desde 2014</a:t>
            </a:r>
          </a:p>
          <a:p>
            <a:pPr algn="just">
              <a:spcBef>
                <a:spcPts val="0"/>
              </a:spcBef>
              <a:buNone/>
            </a:pPr>
            <a:r>
              <a:rPr lang="pt-BR" sz="1600" dirty="0" smtClean="0">
                <a:latin typeface="Times New Roman" pitchFamily="18" charset="0"/>
                <a:cs typeface="Times New Roman" pitchFamily="18" charset="0"/>
              </a:rPr>
              <a:t>	</a:t>
            </a:r>
          </a:p>
          <a:p>
            <a:pPr algn="just">
              <a:spcBef>
                <a:spcPts val="0"/>
              </a:spcBef>
              <a:buNone/>
            </a:pPr>
            <a:r>
              <a:rPr lang="pt-BR" sz="1600" b="1" dirty="0" smtClean="0">
                <a:latin typeface="Times New Roman" pitchFamily="18" charset="0"/>
                <a:cs typeface="Times New Roman" pitchFamily="18" charset="0"/>
              </a:rPr>
              <a:t>	» </a:t>
            </a:r>
            <a:r>
              <a:rPr lang="pt-BR" sz="1600" dirty="0" smtClean="0">
                <a:latin typeface="Times New Roman" pitchFamily="18" charset="0"/>
                <a:cs typeface="Times New Roman" pitchFamily="18" charset="0"/>
              </a:rPr>
              <a:t>São </a:t>
            </a:r>
            <a:r>
              <a:rPr lang="pt-BR" sz="1600" dirty="0" smtClean="0">
                <a:latin typeface="Times New Roman" pitchFamily="18" charset="0"/>
                <a:cs typeface="Times New Roman" pitchFamily="18" charset="0"/>
                <a:hlinkClick r:id="rId2"/>
              </a:rPr>
              <a:t>163 dos 513</a:t>
            </a:r>
            <a:r>
              <a:rPr lang="pt-BR" sz="1600" dirty="0" smtClean="0">
                <a:latin typeface="Times New Roman" pitchFamily="18" charset="0"/>
                <a:cs typeface="Times New Roman" pitchFamily="18" charset="0"/>
              </a:rPr>
              <a:t>eleitos. Desse grupo, 159 devem terminar o mandato em uma sigla diferente daquela pela qual foram empossados. Os quatro restantes trocaram de legenda pelo menos uma vez, mas retornaram às suas origens, e devem fechar a legislatura como parte delas. Ainda vale destacar que todos os partidos com representação na Câmara dos Deputados tiveram mudanças ao longo de 2018.</a:t>
            </a:r>
          </a:p>
          <a:p>
            <a:pPr algn="just">
              <a:spcBef>
                <a:spcPts val="0"/>
              </a:spcBef>
            </a:pPr>
            <a:endParaRPr lang="pt-BR" sz="1600" b="1" dirty="0" smtClean="0">
              <a:latin typeface="Times New Roman" pitchFamily="18" charset="0"/>
              <a:cs typeface="Times New Roman" pitchFamily="18" charset="0"/>
            </a:endParaRPr>
          </a:p>
          <a:p>
            <a:pPr algn="just">
              <a:spcBef>
                <a:spcPts val="0"/>
              </a:spcBef>
              <a:buNone/>
            </a:pPr>
            <a:r>
              <a:rPr lang="pt-BR" sz="1600" dirty="0" smtClean="0">
                <a:latin typeface="Times New Roman" pitchFamily="18" charset="0"/>
                <a:cs typeface="Times New Roman" pitchFamily="18" charset="0"/>
              </a:rPr>
              <a:t>	</a:t>
            </a:r>
            <a:r>
              <a:rPr lang="pt-BR" sz="1600" b="1" dirty="0" smtClean="0">
                <a:latin typeface="Times New Roman" pitchFamily="18" charset="0"/>
                <a:cs typeface="Times New Roman" pitchFamily="18" charset="0"/>
              </a:rPr>
              <a:t>» </a:t>
            </a:r>
            <a:r>
              <a:rPr lang="pt-BR" sz="1600" dirty="0" smtClean="0">
                <a:latin typeface="Times New Roman" pitchFamily="18" charset="0"/>
                <a:cs typeface="Times New Roman" pitchFamily="18" charset="0"/>
              </a:rPr>
              <a:t>Neste ano (2018), 116 trocas de partido foram feitas com base na </a:t>
            </a:r>
            <a:r>
              <a:rPr lang="pt-BR" sz="1600" dirty="0" smtClean="0">
                <a:latin typeface="Times New Roman" pitchFamily="18" charset="0"/>
                <a:cs typeface="Times New Roman" pitchFamily="18" charset="0"/>
                <a:hlinkClick r:id="rId3"/>
              </a:rPr>
              <a:t>Lei 13.165</a:t>
            </a:r>
            <a:r>
              <a:rPr lang="pt-BR" sz="1600" dirty="0" smtClean="0">
                <a:latin typeface="Times New Roman" pitchFamily="18" charset="0"/>
                <a:cs typeface="Times New Roman" pitchFamily="18" charset="0"/>
              </a:rPr>
              <a:t>, promulgada em setembro de 2015, que criou uma “janela permanente” de 30 dias para a migração partidária no último ano do mandato dos deputados</a:t>
            </a:r>
          </a:p>
          <a:p>
            <a:pPr algn="just"/>
            <a:endParaRPr lang="pt-BR" sz="1600" b="1" dirty="0" smtClean="0">
              <a:latin typeface="Times New Roman" pitchFamily="18" charset="0"/>
              <a:cs typeface="Times New Roman" pitchFamily="18" charset="0"/>
            </a:endParaRPr>
          </a:p>
          <a:p>
            <a:pPr algn="just">
              <a:buNone/>
            </a:pPr>
            <a:r>
              <a:rPr lang="pt-BR" sz="1600" dirty="0" smtClean="0">
                <a:latin typeface="Times New Roman" pitchFamily="18" charset="0"/>
                <a:cs typeface="Times New Roman" pitchFamily="18" charset="0"/>
              </a:rPr>
              <a:t>	</a:t>
            </a:r>
            <a:r>
              <a:rPr lang="pt-BR" sz="1600" b="1" dirty="0" smtClean="0">
                <a:latin typeface="Times New Roman" pitchFamily="18" charset="0"/>
                <a:cs typeface="Times New Roman" pitchFamily="18" charset="0"/>
              </a:rPr>
              <a:t>» </a:t>
            </a:r>
            <a:r>
              <a:rPr lang="pt-BR" sz="1600" dirty="0" smtClean="0">
                <a:latin typeface="Times New Roman" pitchFamily="18" charset="0"/>
                <a:cs typeface="Times New Roman" pitchFamily="18" charset="0"/>
              </a:rPr>
              <a:t>Antes da Emenda Constitucional 91/16 e da janela partidária, as possibilidades de mudança de partido eram fixadas por uma </a:t>
            </a:r>
            <a:r>
              <a:rPr lang="pt-BR" sz="1600" dirty="0" smtClean="0">
                <a:latin typeface="Times New Roman" pitchFamily="18" charset="0"/>
                <a:cs typeface="Times New Roman" pitchFamily="18" charset="0"/>
                <a:hlinkClick r:id="rId4"/>
              </a:rPr>
              <a:t>resolução adotada pelo Tribunal Superior Eleitoral</a:t>
            </a:r>
            <a:r>
              <a:rPr lang="pt-BR" sz="1600" dirty="0" smtClean="0">
                <a:latin typeface="Times New Roman" pitchFamily="18" charset="0"/>
                <a:cs typeface="Times New Roman" pitchFamily="18" charset="0"/>
              </a:rPr>
              <a:t> em 2007 e que determinava a obrigatoriedade de fidelidade partidária. </a:t>
            </a:r>
            <a:endParaRPr lang="pt-BR" sz="1600" b="1" dirty="0" smtClean="0">
              <a:latin typeface="Times New Roman" pitchFamily="18" charset="0"/>
              <a:cs typeface="Times New Roman" pitchFamily="18" charset="0"/>
            </a:endParaRPr>
          </a:p>
          <a:p>
            <a:pPr algn="just" eaLnBrk="1" hangingPunct="1">
              <a:lnSpc>
                <a:spcPct val="80000"/>
              </a:lnSpc>
              <a:buFontTx/>
              <a:buNone/>
            </a:pPr>
            <a:endParaRPr lang="pt-BR" sz="1600" dirty="0" smtClean="0">
              <a:latin typeface="Times New Roman" pitchFamily="18" charset="0"/>
              <a:cs typeface="Times New Roman" pitchFamily="18" charset="0"/>
            </a:endParaRPr>
          </a:p>
          <a:p>
            <a:pPr algn="just" eaLnBrk="1" hangingPunct="1">
              <a:lnSpc>
                <a:spcPct val="80000"/>
              </a:lnSpc>
              <a:buFontTx/>
              <a:buNone/>
            </a:pPr>
            <a:endParaRPr lang="pt-BR" sz="1400" b="1" dirty="0">
              <a:latin typeface="Times New Roman" pitchFamily="18" charset="0"/>
              <a:cs typeface="Times New Roman" pitchFamily="18" charset="0"/>
            </a:endParaRPr>
          </a:p>
          <a:p>
            <a:pPr algn="just">
              <a:lnSpc>
                <a:spcPct val="80000"/>
              </a:lnSpc>
              <a:buNone/>
            </a:pPr>
            <a:r>
              <a:rPr lang="pt-BR" sz="1400" b="1" dirty="0" smtClean="0">
                <a:latin typeface="Times New Roman" pitchFamily="18" charset="0"/>
                <a:cs typeface="Times New Roman" pitchFamily="18" charset="0"/>
              </a:rPr>
              <a:t>	</a:t>
            </a:r>
          </a:p>
        </p:txBody>
      </p:sp>
      <p:sp>
        <p:nvSpPr>
          <p:cNvPr id="4098" name="Rectangle 2"/>
          <p:cNvSpPr>
            <a:spLocks noGrp="1" noChangeArrowheads="1"/>
          </p:cNvSpPr>
          <p:nvPr>
            <p:ph type="title"/>
          </p:nvPr>
        </p:nvSpPr>
        <p:spPr>
          <a:xfrm>
            <a:off x="457200" y="274638"/>
            <a:ext cx="8229600" cy="417512"/>
          </a:xfrm>
        </p:spPr>
        <p:txBody>
          <a:bodyPr>
            <a:noAutofit/>
          </a:bodyPr>
          <a:lstStyle/>
          <a:p>
            <a:r>
              <a:rPr lang="pt-BR" sz="2800" b="1" dirty="0" smtClean="0">
                <a:latin typeface="Times New Roman" pitchFamily="18" charset="0"/>
                <a:cs typeface="Times New Roman" pitchFamily="18" charset="0"/>
              </a:rPr>
              <a:t>Teoria da Separação de Poderes no Brasil </a:t>
            </a:r>
            <a:endParaRPr lang="pt-BR" sz="2800" b="1" dirty="0" smtClean="0">
              <a:latin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1052513"/>
            <a:ext cx="8229600" cy="5073650"/>
          </a:xfrm>
          <a:noFill/>
        </p:spPr>
        <p:txBody>
          <a:bodyPr/>
          <a:lstStyle/>
          <a:p>
            <a:pPr algn="ctr" eaLnBrk="1" hangingPunct="1">
              <a:lnSpc>
                <a:spcPct val="80000"/>
              </a:lnSpc>
              <a:buFontTx/>
              <a:buNone/>
            </a:pPr>
            <a:endParaRPr lang="pt-BR" sz="2000" b="1" dirty="0" smtClean="0">
              <a:latin typeface="Times New Roman" pitchFamily="18" charset="0"/>
            </a:endParaRPr>
          </a:p>
          <a:p>
            <a:pPr algn="ctr" eaLnBrk="1" hangingPunct="1">
              <a:lnSpc>
                <a:spcPct val="80000"/>
              </a:lnSpc>
              <a:buFontTx/>
              <a:buNone/>
            </a:pPr>
            <a:r>
              <a:rPr lang="pt-BR" sz="2000" b="1" dirty="0" smtClean="0">
                <a:latin typeface="Times New Roman" pitchFamily="18" charset="0"/>
              </a:rPr>
              <a:t>A questão da infidelidade e o STF</a:t>
            </a:r>
          </a:p>
          <a:p>
            <a:pPr algn="ctr" eaLnBrk="1" hangingPunct="1">
              <a:lnSpc>
                <a:spcPct val="80000"/>
              </a:lnSpc>
              <a:buFontTx/>
              <a:buNone/>
            </a:pPr>
            <a:endParaRPr lang="pt-BR" sz="2000" b="1" dirty="0" smtClean="0">
              <a:latin typeface="Times New Roman" pitchFamily="18" charset="0"/>
            </a:endParaRPr>
          </a:p>
          <a:p>
            <a:pPr eaLnBrk="1" hangingPunct="1">
              <a:lnSpc>
                <a:spcPct val="80000"/>
              </a:lnSpc>
            </a:pPr>
            <a:endParaRPr lang="pt-BR" sz="2000" b="1" dirty="0" smtClean="0">
              <a:latin typeface="Times New Roman" pitchFamily="18" charset="0"/>
            </a:endParaRPr>
          </a:p>
          <a:p>
            <a:pPr algn="just" eaLnBrk="1" hangingPunct="1">
              <a:lnSpc>
                <a:spcPct val="80000"/>
              </a:lnSpc>
              <a:buFontTx/>
              <a:buNone/>
            </a:pPr>
            <a:r>
              <a:rPr lang="pt-BR" sz="2000" dirty="0" smtClean="0">
                <a:latin typeface="Times New Roman" pitchFamily="18" charset="0"/>
              </a:rPr>
              <a:t>	Em sessão de 4 de outubro de 2007, o Plenário do Supremo Tribunal Federal (STF), ao analisar os Mandados de Segurança (MS) que tratam da fidelidade partidária – MS 26.602, 26.603 e 26.604 – impetrados, respectivamente, pelo Partido Popular Socialista (PPS), Partido da Social Democracia Brasileira (PSDB) e Democratas (DEM), decidiu que a titularidade do mandato pertence ao partido político, e não ao eleito. Essa decisão ratificou o entendimento do Tribunal Superior Eleitoral que, após consulta formulada pelos Democratas (DEM), por meio de Resolução, decidiu nesse sentido. Os partidos pediram que o STF determine ao presidente da Câmara dos Deputados que declare a vacância dos mandatos de 23 deputados federais que deixaram essas legendas para ingressar em outros partidos, empossando os suplentes. </a:t>
            </a:r>
          </a:p>
        </p:txBody>
      </p:sp>
      <p:sp>
        <p:nvSpPr>
          <p:cNvPr id="6146" name="Rectangle 2"/>
          <p:cNvSpPr>
            <a:spLocks noGrp="1" noChangeArrowheads="1"/>
          </p:cNvSpPr>
          <p:nvPr>
            <p:ph type="title"/>
          </p:nvPr>
        </p:nvSpPr>
        <p:spPr>
          <a:xfrm>
            <a:off x="467544" y="260648"/>
            <a:ext cx="8229600" cy="490537"/>
          </a:xfrm>
        </p:spPr>
        <p:txBody>
          <a:bodyPr>
            <a:noAutofit/>
          </a:bodyPr>
          <a:lstStyle/>
          <a:p>
            <a:r>
              <a:rPr lang="pt-BR" sz="2800" b="1" dirty="0" smtClean="0">
                <a:latin typeface="Times New Roman" pitchFamily="18" charset="0"/>
                <a:cs typeface="Times New Roman" pitchFamily="18" charset="0"/>
              </a:rPr>
              <a:t>Teoria da Separação de Poderes no Brasil </a:t>
            </a:r>
            <a:endParaRPr lang="pt-BR" sz="2800" b="1" dirty="0" smtClean="0">
              <a:latin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457200" y="1412875"/>
            <a:ext cx="8229600" cy="4713288"/>
          </a:xfrm>
        </p:spPr>
        <p:txBody>
          <a:bodyPr/>
          <a:lstStyle/>
          <a:p>
            <a:pPr eaLnBrk="1" hangingPunct="1">
              <a:lnSpc>
                <a:spcPct val="80000"/>
              </a:lnSpc>
              <a:buFontTx/>
              <a:buNone/>
            </a:pPr>
            <a:endParaRPr lang="pt-BR" sz="2000" b="1" dirty="0" smtClean="0">
              <a:latin typeface="Times New Roman" pitchFamily="18" charset="0"/>
            </a:endParaRPr>
          </a:p>
          <a:p>
            <a:pPr algn="just" eaLnBrk="1" hangingPunct="1">
              <a:lnSpc>
                <a:spcPct val="80000"/>
              </a:lnSpc>
              <a:buFontTx/>
              <a:buNone/>
            </a:pPr>
            <a:r>
              <a:rPr lang="pt-BR" sz="2000" b="1" dirty="0" smtClean="0">
                <a:latin typeface="Times New Roman" pitchFamily="18" charset="0"/>
              </a:rPr>
              <a:t>	B) Supremacia do Executivo no processo de deflagração legislativa.</a:t>
            </a:r>
          </a:p>
          <a:p>
            <a:pPr algn="just" eaLnBrk="1" hangingPunct="1">
              <a:lnSpc>
                <a:spcPct val="80000"/>
              </a:lnSpc>
              <a:buFontTx/>
              <a:buNone/>
            </a:pPr>
            <a:endParaRPr lang="pt-BR" sz="2000" b="1" dirty="0" smtClean="0">
              <a:latin typeface="Times New Roman" pitchFamily="18" charset="0"/>
            </a:endParaRPr>
          </a:p>
          <a:p>
            <a:pPr algn="just" eaLnBrk="1" hangingPunct="1">
              <a:lnSpc>
                <a:spcPct val="80000"/>
              </a:lnSpc>
              <a:buFontTx/>
              <a:buNone/>
            </a:pPr>
            <a:r>
              <a:rPr lang="pt-BR" sz="2000" dirty="0" smtClean="0">
                <a:latin typeface="Times New Roman" pitchFamily="18" charset="0"/>
              </a:rPr>
              <a:t>	Medidas provisórias e projetos de lei de iniciativa do Executivo que tramitam em regime de urgência no Congresso acabam por ser a maioria das matérias deliberadas pelo Parlamento.</a:t>
            </a:r>
          </a:p>
          <a:p>
            <a:pPr algn="just" eaLnBrk="1" hangingPunct="1">
              <a:lnSpc>
                <a:spcPct val="80000"/>
              </a:lnSpc>
              <a:buFontTx/>
              <a:buNone/>
            </a:pPr>
            <a:endParaRPr lang="pt-BR" sz="2000" dirty="0" smtClean="0">
              <a:latin typeface="Times New Roman" pitchFamily="18" charset="0"/>
            </a:endParaRPr>
          </a:p>
          <a:p>
            <a:pPr algn="just" eaLnBrk="1" hangingPunct="1">
              <a:lnSpc>
                <a:spcPct val="80000"/>
              </a:lnSpc>
              <a:buFontTx/>
              <a:buNone/>
            </a:pPr>
            <a:r>
              <a:rPr lang="pt-BR" sz="2000" dirty="0" smtClean="0">
                <a:latin typeface="Times New Roman" pitchFamily="18" charset="0"/>
              </a:rPr>
              <a:t>	Apenas em segundo plano é que temos a discussão e prosseguimento de propostas legislativas de autoria dos parlamentares. Não é por acaso que se pode denominar “presidencialismo de coalizão” o sistema político adotado entre os representantes dos poderes da República </a:t>
            </a:r>
          </a:p>
          <a:p>
            <a:pPr algn="just" eaLnBrk="1" hangingPunct="1">
              <a:lnSpc>
                <a:spcPct val="80000"/>
              </a:lnSpc>
              <a:buFontTx/>
              <a:buNone/>
            </a:pPr>
            <a:endParaRPr lang="pt-BR" sz="2000" dirty="0" smtClean="0">
              <a:latin typeface="Times New Roman" pitchFamily="18" charset="0"/>
            </a:endParaRPr>
          </a:p>
          <a:p>
            <a:pPr algn="just" eaLnBrk="1" hangingPunct="1">
              <a:lnSpc>
                <a:spcPct val="80000"/>
              </a:lnSpc>
              <a:buFontTx/>
              <a:buNone/>
            </a:pPr>
            <a:r>
              <a:rPr lang="pt-BR" sz="2000" dirty="0" smtClean="0">
                <a:latin typeface="Times New Roman" pitchFamily="18" charset="0"/>
              </a:rPr>
              <a:t>	O próprio texto constitucional reserva ao Presidente da República a iniciativa de determinadas leis. Com isso, não se pode deixar de ressaltar o importante papel do Executivo no processo constitucional de formação legislativa.</a:t>
            </a:r>
          </a:p>
        </p:txBody>
      </p:sp>
      <p:sp>
        <p:nvSpPr>
          <p:cNvPr id="10242" name="Rectangle 2"/>
          <p:cNvSpPr>
            <a:spLocks noGrp="1" noChangeArrowheads="1"/>
          </p:cNvSpPr>
          <p:nvPr>
            <p:ph type="title"/>
          </p:nvPr>
        </p:nvSpPr>
        <p:spPr>
          <a:xfrm>
            <a:off x="457200" y="274638"/>
            <a:ext cx="8229600" cy="417512"/>
          </a:xfrm>
        </p:spPr>
        <p:txBody>
          <a:bodyPr>
            <a:noAutofit/>
          </a:bodyPr>
          <a:lstStyle/>
          <a:p>
            <a:r>
              <a:rPr lang="pt-BR" sz="2800" b="1" dirty="0" smtClean="0">
                <a:latin typeface="Times New Roman" pitchFamily="18" charset="0"/>
                <a:cs typeface="Times New Roman" pitchFamily="18" charset="0"/>
              </a:rPr>
              <a:t>Teoria da Separação de Poderes no Brasil </a:t>
            </a:r>
            <a:endParaRPr lang="pt-BR" sz="2800" b="1" dirty="0" smtClean="0">
              <a:latin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561975"/>
          </a:xfrm>
        </p:spPr>
        <p:txBody>
          <a:bodyPr>
            <a:normAutofit/>
          </a:bodyPr>
          <a:lstStyle/>
          <a:p>
            <a:r>
              <a:rPr lang="pt-BR" sz="2800" b="1" dirty="0" smtClean="0">
                <a:latin typeface="Times New Roman" pitchFamily="18" charset="0"/>
                <a:cs typeface="Times New Roman" pitchFamily="18" charset="0"/>
              </a:rPr>
              <a:t>Teoria da Separação de Poderes no Brasil </a:t>
            </a:r>
            <a:endParaRPr lang="pt-BR" sz="2800" b="1" dirty="0" smtClean="0">
              <a:latin typeface="Times New Roman" pitchFamily="18" charset="0"/>
            </a:endParaRPr>
          </a:p>
        </p:txBody>
      </p:sp>
      <p:sp>
        <p:nvSpPr>
          <p:cNvPr id="14339" name="Rectangle 3"/>
          <p:cNvSpPr>
            <a:spLocks noGrp="1" noChangeArrowheads="1"/>
          </p:cNvSpPr>
          <p:nvPr>
            <p:ph type="body" sz="half" idx="1"/>
          </p:nvPr>
        </p:nvSpPr>
        <p:spPr>
          <a:xfrm>
            <a:off x="468313" y="1125538"/>
            <a:ext cx="8207375" cy="719137"/>
          </a:xfrm>
        </p:spPr>
        <p:txBody>
          <a:bodyPr/>
          <a:lstStyle/>
          <a:p>
            <a:pPr algn="just" eaLnBrk="1" hangingPunct="1">
              <a:lnSpc>
                <a:spcPct val="90000"/>
              </a:lnSpc>
              <a:buFontTx/>
              <a:buNone/>
            </a:pPr>
            <a:r>
              <a:rPr lang="pt-BR" sz="1400" dirty="0" smtClean="0">
                <a:latin typeface="Times New Roman" pitchFamily="18" charset="0"/>
              </a:rPr>
              <a:t>	Um número significativo de MPS foram editadas no final do Governo FHC e nos dois mandados do Governo Lula. Apenas a título de exemplo, comparemos todas as leis sancionadas nos primeiros anos dos Governos FHC e Lula, ou seja, as leis sancionadas nos anos de 1995 e 2002. </a:t>
            </a:r>
          </a:p>
        </p:txBody>
      </p:sp>
      <p:graphicFrame>
        <p:nvGraphicFramePr>
          <p:cNvPr id="28676" name="Group 4"/>
          <p:cNvGraphicFramePr>
            <a:graphicFrameLocks noGrp="1"/>
          </p:cNvGraphicFramePr>
          <p:nvPr>
            <p:ph sz="half" idx="2"/>
          </p:nvPr>
        </p:nvGraphicFramePr>
        <p:xfrm>
          <a:off x="539750" y="2205038"/>
          <a:ext cx="8147050" cy="4439286"/>
        </p:xfrm>
        <a:graphic>
          <a:graphicData uri="http://schemas.openxmlformats.org/drawingml/2006/table">
            <a:tbl>
              <a:tblPr/>
              <a:tblGrid>
                <a:gridCol w="4073525"/>
                <a:gridCol w="4073525"/>
              </a:tblGrid>
              <a:tr h="5445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000" b="1" i="0" u="none" strike="noStrike" cap="none" normalizeH="0" baseline="0" dirty="0" smtClean="0">
                          <a:ln>
                            <a:noFill/>
                          </a:ln>
                          <a:solidFill>
                            <a:schemeClr val="tx1"/>
                          </a:solidFill>
                          <a:effectLst/>
                          <a:latin typeface="Times New Roman" pitchFamily="18" charset="0"/>
                        </a:rPr>
                        <a:t>1995 (1º ano FHC) – Anterior à EC 32/2001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000" b="1" i="0" u="none" strike="noStrike" cap="none" normalizeH="0" baseline="0" smtClean="0">
                          <a:ln>
                            <a:noFill/>
                          </a:ln>
                          <a:solidFill>
                            <a:schemeClr val="tx1"/>
                          </a:solidFill>
                          <a:effectLst/>
                          <a:latin typeface="Times New Roman" pitchFamily="18" charset="0"/>
                        </a:rPr>
                        <a:t>2002 (1º ano Lula) – Posterior à EC 32/2001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000" b="1" i="0" u="none" strike="noStrike" cap="none" normalizeH="0" baseline="0" smtClean="0">
                          <a:ln>
                            <a:noFill/>
                          </a:ln>
                          <a:solidFill>
                            <a:schemeClr val="tx1"/>
                          </a:solidFill>
                          <a:effectLst/>
                          <a:latin typeface="Times New Roman" pitchFamily="18" charset="0"/>
                        </a:rPr>
                        <a:t>283 </a:t>
                      </a:r>
                      <a:r>
                        <a:rPr kumimoji="0" lang="pt-BR" sz="2000" b="0" i="0" u="none" strike="noStrike" cap="none" normalizeH="0" baseline="0" smtClean="0">
                          <a:ln>
                            <a:noFill/>
                          </a:ln>
                          <a:solidFill>
                            <a:schemeClr val="tx1"/>
                          </a:solidFill>
                          <a:effectLst/>
                          <a:latin typeface="Times New Roman" pitchFamily="18" charset="0"/>
                        </a:rPr>
                        <a:t>Leis sancionadas (ordinárias e complementares)</a:t>
                      </a:r>
                      <a:endParaRPr kumimoji="0" lang="pt-BR" sz="20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000" b="1" i="0" u="none" strike="noStrike" cap="none" normalizeH="0" baseline="0" smtClean="0">
                          <a:ln>
                            <a:noFill/>
                          </a:ln>
                          <a:solidFill>
                            <a:schemeClr val="tx1"/>
                          </a:solidFill>
                          <a:effectLst/>
                          <a:latin typeface="Times New Roman" pitchFamily="18" charset="0"/>
                        </a:rPr>
                        <a:t>239 </a:t>
                      </a:r>
                      <a:r>
                        <a:rPr kumimoji="0" lang="pt-BR" sz="2000" b="0" i="0" u="none" strike="noStrike" cap="none" normalizeH="0" baseline="0" smtClean="0">
                          <a:ln>
                            <a:noFill/>
                          </a:ln>
                          <a:solidFill>
                            <a:schemeClr val="tx1"/>
                          </a:solidFill>
                          <a:effectLst/>
                          <a:latin typeface="Times New Roman" pitchFamily="18" charset="0"/>
                        </a:rPr>
                        <a:t>Leis sancionadas (ordinárias e complementares)</a:t>
                      </a:r>
                      <a:endParaRPr kumimoji="0" lang="pt-BR"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000" b="1" i="0" u="none" strike="noStrike" cap="none" normalizeH="0" baseline="0" smtClean="0">
                          <a:ln>
                            <a:noFill/>
                          </a:ln>
                          <a:solidFill>
                            <a:schemeClr val="tx1"/>
                          </a:solidFill>
                          <a:effectLst/>
                          <a:latin typeface="Times New Roman" pitchFamily="18" charset="0"/>
                        </a:rPr>
                        <a:t>60 </a:t>
                      </a:r>
                      <a:r>
                        <a:rPr kumimoji="0" lang="pt-BR" sz="2000" b="0" i="0" u="none" strike="noStrike" cap="none" normalizeH="0" baseline="0" smtClean="0">
                          <a:ln>
                            <a:noFill/>
                          </a:ln>
                          <a:solidFill>
                            <a:schemeClr val="tx1"/>
                          </a:solidFill>
                          <a:effectLst/>
                          <a:latin typeface="Times New Roman" pitchFamily="18" charset="0"/>
                        </a:rPr>
                        <a:t>de iniciativa do Poder Legislativo</a:t>
                      </a:r>
                      <a:endParaRPr kumimoji="0" lang="pt-BR" sz="20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000" b="1" i="0" u="none" strike="noStrike" cap="none" normalizeH="0" baseline="0" smtClean="0">
                          <a:ln>
                            <a:noFill/>
                          </a:ln>
                          <a:solidFill>
                            <a:schemeClr val="tx1"/>
                          </a:solidFill>
                          <a:effectLst/>
                          <a:latin typeface="Times New Roman" pitchFamily="18" charset="0"/>
                        </a:rPr>
                        <a:t>50</a:t>
                      </a:r>
                      <a:r>
                        <a:rPr kumimoji="0" lang="pt-BR" sz="2000" b="0" i="0" u="none" strike="noStrike" cap="none" normalizeH="0" baseline="0" smtClean="0">
                          <a:ln>
                            <a:noFill/>
                          </a:ln>
                          <a:solidFill>
                            <a:schemeClr val="tx1"/>
                          </a:solidFill>
                          <a:effectLst/>
                          <a:latin typeface="Times New Roman" pitchFamily="18" charset="0"/>
                        </a:rPr>
                        <a:t> de iniciativa do Poder Legislativo</a:t>
                      </a:r>
                      <a:endParaRPr kumimoji="0" lang="pt-BR"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000" b="1" i="0" u="none" strike="noStrike" cap="none" normalizeH="0" baseline="0" smtClean="0">
                          <a:ln>
                            <a:noFill/>
                          </a:ln>
                          <a:solidFill>
                            <a:schemeClr val="tx1"/>
                          </a:solidFill>
                          <a:effectLst/>
                          <a:latin typeface="Times New Roman" pitchFamily="18" charset="0"/>
                        </a:rPr>
                        <a:t>10 </a:t>
                      </a:r>
                      <a:r>
                        <a:rPr kumimoji="0" lang="pt-BR" sz="2000" b="0" i="0" u="none" strike="noStrike" cap="none" normalizeH="0" baseline="0" smtClean="0">
                          <a:ln>
                            <a:noFill/>
                          </a:ln>
                          <a:solidFill>
                            <a:schemeClr val="tx1"/>
                          </a:solidFill>
                          <a:effectLst/>
                          <a:latin typeface="Times New Roman" pitchFamily="18" charset="0"/>
                        </a:rPr>
                        <a:t>de iniciativa do Poder Judiciário</a:t>
                      </a:r>
                      <a:endParaRPr kumimoji="0" lang="pt-BR" sz="20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000" b="1" i="0" u="none" strike="noStrike" cap="none" normalizeH="0" baseline="0" smtClean="0">
                          <a:ln>
                            <a:noFill/>
                          </a:ln>
                          <a:solidFill>
                            <a:schemeClr val="tx1"/>
                          </a:solidFill>
                          <a:effectLst/>
                          <a:latin typeface="Times New Roman" pitchFamily="18" charset="0"/>
                        </a:rPr>
                        <a:t>7 </a:t>
                      </a:r>
                      <a:r>
                        <a:rPr kumimoji="0" lang="pt-BR" sz="2000" b="0" i="0" u="none" strike="noStrike" cap="none" normalizeH="0" baseline="0" smtClean="0">
                          <a:ln>
                            <a:noFill/>
                          </a:ln>
                          <a:solidFill>
                            <a:schemeClr val="tx1"/>
                          </a:solidFill>
                          <a:effectLst/>
                          <a:latin typeface="Times New Roman" pitchFamily="18" charset="0"/>
                        </a:rPr>
                        <a:t>de iniciativa do Poder Judiciário</a:t>
                      </a:r>
                      <a:endParaRPr kumimoji="0" lang="pt-BR"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000" b="1" i="0" u="none" strike="noStrike" cap="none" normalizeH="0" baseline="0" smtClean="0">
                          <a:ln>
                            <a:noFill/>
                          </a:ln>
                          <a:solidFill>
                            <a:schemeClr val="tx1"/>
                          </a:solidFill>
                          <a:effectLst/>
                          <a:latin typeface="Times New Roman" pitchFamily="18" charset="0"/>
                        </a:rPr>
                        <a:t>44</a:t>
                      </a:r>
                      <a:r>
                        <a:rPr kumimoji="0" lang="pt-BR" sz="2000" b="0" i="0" u="none" strike="noStrike" cap="none" normalizeH="0" baseline="0" smtClean="0">
                          <a:ln>
                            <a:noFill/>
                          </a:ln>
                          <a:solidFill>
                            <a:schemeClr val="tx1"/>
                          </a:solidFill>
                          <a:effectLst/>
                          <a:latin typeface="Times New Roman" pitchFamily="18" charset="0"/>
                        </a:rPr>
                        <a:t> MPs aprovadas/convertidas</a:t>
                      </a:r>
                      <a:endParaRPr kumimoji="0" lang="pt-BR" sz="20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000" b="1" i="0" u="none" strike="noStrike" cap="none" normalizeH="0" baseline="0" smtClean="0">
                          <a:ln>
                            <a:noFill/>
                          </a:ln>
                          <a:solidFill>
                            <a:schemeClr val="tx1"/>
                          </a:solidFill>
                          <a:effectLst/>
                          <a:latin typeface="Times New Roman" pitchFamily="18" charset="0"/>
                        </a:rPr>
                        <a:t>55 </a:t>
                      </a:r>
                      <a:r>
                        <a:rPr kumimoji="0" lang="pt-BR" sz="2000" b="0" i="0" u="none" strike="noStrike" cap="none" normalizeH="0" baseline="0" smtClean="0">
                          <a:ln>
                            <a:noFill/>
                          </a:ln>
                          <a:solidFill>
                            <a:schemeClr val="tx1"/>
                          </a:solidFill>
                          <a:effectLst/>
                          <a:latin typeface="Times New Roman" pitchFamily="18" charset="0"/>
                        </a:rPr>
                        <a:t>MPs aprovadas/convertidas</a:t>
                      </a:r>
                      <a:endParaRPr kumimoji="0" lang="pt-BR"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000" b="1" i="0" u="none" strike="noStrike" cap="none" normalizeH="0" baseline="0" smtClean="0">
                          <a:ln>
                            <a:noFill/>
                          </a:ln>
                          <a:solidFill>
                            <a:schemeClr val="tx1"/>
                          </a:solidFill>
                          <a:effectLst/>
                          <a:latin typeface="Times New Roman" pitchFamily="18" charset="0"/>
                        </a:rPr>
                        <a:t>130 </a:t>
                      </a:r>
                      <a:r>
                        <a:rPr kumimoji="0" lang="pt-BR" sz="2000" b="0" i="0" u="none" strike="noStrike" cap="none" normalizeH="0" baseline="0" smtClean="0">
                          <a:ln>
                            <a:noFill/>
                          </a:ln>
                          <a:solidFill>
                            <a:schemeClr val="tx1"/>
                          </a:solidFill>
                          <a:effectLst/>
                          <a:latin typeface="Times New Roman" pitchFamily="18" charset="0"/>
                        </a:rPr>
                        <a:t>projetos do Executivo de créditos suplementar/especial</a:t>
                      </a:r>
                      <a:endParaRPr kumimoji="0" lang="pt-BR" sz="20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000" b="1" i="0" u="none" strike="noStrike" cap="none" normalizeH="0" baseline="0" smtClean="0">
                          <a:ln>
                            <a:noFill/>
                          </a:ln>
                          <a:solidFill>
                            <a:schemeClr val="tx1"/>
                          </a:solidFill>
                          <a:effectLst/>
                          <a:latin typeface="Times New Roman" pitchFamily="18" charset="0"/>
                        </a:rPr>
                        <a:t>90 </a:t>
                      </a:r>
                      <a:r>
                        <a:rPr kumimoji="0" lang="pt-BR" sz="2000" b="0" i="0" u="none" strike="noStrike" cap="none" normalizeH="0" baseline="0" smtClean="0">
                          <a:ln>
                            <a:noFill/>
                          </a:ln>
                          <a:solidFill>
                            <a:schemeClr val="tx1"/>
                          </a:solidFill>
                          <a:effectLst/>
                          <a:latin typeface="Times New Roman" pitchFamily="18" charset="0"/>
                        </a:rPr>
                        <a:t>Projetos do Executivo de créditos suplementar/especial</a:t>
                      </a:r>
                      <a:endParaRPr kumimoji="0" lang="pt-BR"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000" b="1" i="0" u="none" strike="noStrike" cap="none" normalizeH="0" baseline="0" smtClean="0">
                          <a:ln>
                            <a:noFill/>
                          </a:ln>
                          <a:solidFill>
                            <a:schemeClr val="tx1"/>
                          </a:solidFill>
                          <a:effectLst/>
                          <a:latin typeface="Times New Roman" pitchFamily="18" charset="0"/>
                        </a:rPr>
                        <a:t>39 </a:t>
                      </a:r>
                      <a:r>
                        <a:rPr kumimoji="0" lang="pt-BR" sz="2000" b="0" i="0" u="none" strike="noStrike" cap="none" normalizeH="0" baseline="0" smtClean="0">
                          <a:ln>
                            <a:noFill/>
                          </a:ln>
                          <a:solidFill>
                            <a:schemeClr val="tx1"/>
                          </a:solidFill>
                          <a:effectLst/>
                          <a:latin typeface="Times New Roman" pitchFamily="18" charset="0"/>
                        </a:rPr>
                        <a:t>projetos do Executivo sobre outros assuntos</a:t>
                      </a:r>
                      <a:endParaRPr kumimoji="0" lang="pt-BR" sz="20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000" b="1" i="0" u="none" strike="noStrike" cap="none" normalizeH="0" baseline="0" smtClean="0">
                          <a:ln>
                            <a:noFill/>
                          </a:ln>
                          <a:solidFill>
                            <a:schemeClr val="tx1"/>
                          </a:solidFill>
                          <a:effectLst/>
                          <a:latin typeface="Times New Roman" pitchFamily="18" charset="0"/>
                        </a:rPr>
                        <a:t>37</a:t>
                      </a:r>
                      <a:r>
                        <a:rPr kumimoji="0" lang="pt-BR" sz="2000" b="0" i="0" u="none" strike="noStrike" cap="none" normalizeH="0" baseline="0" smtClean="0">
                          <a:ln>
                            <a:noFill/>
                          </a:ln>
                          <a:solidFill>
                            <a:schemeClr val="tx1"/>
                          </a:solidFill>
                          <a:effectLst/>
                          <a:latin typeface="Times New Roman" pitchFamily="18" charset="0"/>
                        </a:rPr>
                        <a:t> projetos do Executivo sobre outros assuntos. </a:t>
                      </a:r>
                      <a:endParaRPr kumimoji="0" lang="pt-BR"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Espaço Reservado para Conteúdo 2"/>
          <p:cNvSpPr>
            <a:spLocks noGrp="1"/>
          </p:cNvSpPr>
          <p:nvPr>
            <p:ph idx="1"/>
          </p:nvPr>
        </p:nvSpPr>
        <p:spPr>
          <a:xfrm>
            <a:off x="457200" y="1600200"/>
            <a:ext cx="7467600" cy="4873625"/>
          </a:xfrm>
        </p:spPr>
        <p:txBody>
          <a:bodyPr>
            <a:normAutofit lnSpcReduction="10000"/>
          </a:bodyPr>
          <a:lstStyle/>
          <a:p>
            <a:pPr algn="just" eaLnBrk="1" hangingPunct="1"/>
            <a:r>
              <a:rPr lang="pt-BR" altLang="da-DK" sz="2000" dirty="0" smtClean="0">
                <a:latin typeface="Times New Roman" pitchFamily="18" charset="0"/>
                <a:ea typeface="ＭＳ Ｐゴシック" pitchFamily="34" charset="-128"/>
                <a:cs typeface="Times New Roman" pitchFamily="18" charset="0"/>
              </a:rPr>
              <a:t>Finalidade:</a:t>
            </a:r>
          </a:p>
          <a:p>
            <a:pPr lvl="1" algn="just" eaLnBrk="1" hangingPunct="1"/>
            <a:r>
              <a:rPr lang="pt-BR" altLang="da-DK" sz="2000" dirty="0" smtClean="0">
                <a:latin typeface="Times New Roman" pitchFamily="18" charset="0"/>
                <a:ea typeface="ＭＳ Ｐゴシック" pitchFamily="34" charset="-128"/>
                <a:cs typeface="Times New Roman" pitchFamily="18" charset="0"/>
              </a:rPr>
              <a:t>Clássica: garantia das liberdades individuais</a:t>
            </a:r>
          </a:p>
          <a:p>
            <a:pPr lvl="1" algn="just" eaLnBrk="1" hangingPunct="1">
              <a:buNone/>
            </a:pPr>
            <a:endParaRPr lang="pt-BR" altLang="da-DK" sz="2000" dirty="0" smtClean="0">
              <a:latin typeface="Times New Roman" pitchFamily="18" charset="0"/>
              <a:ea typeface="ＭＳ Ｐゴシック" pitchFamily="34" charset="-128"/>
              <a:cs typeface="Times New Roman" pitchFamily="18" charset="0"/>
            </a:endParaRPr>
          </a:p>
          <a:p>
            <a:pPr lvl="1" algn="just" eaLnBrk="1" hangingPunct="1"/>
            <a:r>
              <a:rPr lang="pt-BR" altLang="da-DK" sz="2000" dirty="0" smtClean="0">
                <a:latin typeface="Times New Roman" pitchFamily="18" charset="0"/>
                <a:ea typeface="ＭＳ Ｐゴシック" pitchFamily="34" charset="-128"/>
                <a:cs typeface="Times New Roman" pitchFamily="18" charset="0"/>
              </a:rPr>
              <a:t>Moderna: eficiência do Estado</a:t>
            </a:r>
          </a:p>
          <a:p>
            <a:pPr lvl="2" algn="just" eaLnBrk="1" hangingPunct="1"/>
            <a:r>
              <a:rPr lang="pt-BR" altLang="da-DK" sz="2000" dirty="0" smtClean="0">
                <a:latin typeface="Times New Roman" pitchFamily="18" charset="0"/>
                <a:ea typeface="ＭＳ Ｐゴシック" pitchFamily="34" charset="-128"/>
                <a:cs typeface="Times New Roman" pitchFamily="18" charset="0"/>
              </a:rPr>
              <a:t>Especialização de órgãos </a:t>
            </a:r>
          </a:p>
          <a:p>
            <a:pPr lvl="2" algn="just" eaLnBrk="1" hangingPunct="1"/>
            <a:r>
              <a:rPr lang="pt-BR" altLang="da-DK" sz="2000" dirty="0" smtClean="0">
                <a:latin typeface="Times New Roman" pitchFamily="18" charset="0"/>
                <a:ea typeface="ＭＳ Ｐゴシック" pitchFamily="34" charset="-128"/>
                <a:cs typeface="Times New Roman" pitchFamily="18" charset="0"/>
              </a:rPr>
              <a:t>Controversa? </a:t>
            </a:r>
            <a:r>
              <a:rPr lang="pt-BR" altLang="da-DK" sz="2000" dirty="0" smtClean="0">
                <a:latin typeface="Times New Roman" pitchFamily="18" charset="0"/>
                <a:ea typeface="ＭＳ Ｐゴシック" pitchFamily="34" charset="-128"/>
                <a:cs typeface="Times New Roman" pitchFamily="18" charset="0"/>
                <a:sym typeface="Wingdings" pitchFamily="2" charset="2"/>
              </a:rPr>
              <a:t> </a:t>
            </a:r>
            <a:r>
              <a:rPr lang="ja-JP" altLang="pt-BR" sz="2000" dirty="0" smtClean="0">
                <a:latin typeface="Times New Roman" pitchFamily="18" charset="0"/>
                <a:ea typeface="ＭＳ Ｐゴシック" pitchFamily="34" charset="-128"/>
                <a:cs typeface="Times New Roman" pitchFamily="18" charset="0"/>
                <a:sym typeface="Wingdings" pitchFamily="2" charset="2"/>
              </a:rPr>
              <a:t>“</a:t>
            </a:r>
            <a:r>
              <a:rPr lang="pt-BR" altLang="ja-JP" sz="2000" dirty="0" smtClean="0">
                <a:latin typeface="Times New Roman" pitchFamily="18" charset="0"/>
                <a:ea typeface="ＭＳ Ｐゴシック" pitchFamily="34" charset="-128"/>
                <a:cs typeface="Times New Roman" pitchFamily="18" charset="0"/>
              </a:rPr>
              <a:t>centralização eficiente</a:t>
            </a:r>
            <a:r>
              <a:rPr lang="ja-JP" altLang="pt-BR" sz="2000" dirty="0" smtClean="0">
                <a:latin typeface="Times New Roman" pitchFamily="18" charset="0"/>
                <a:ea typeface="ＭＳ Ｐゴシック" pitchFamily="34" charset="-128"/>
                <a:cs typeface="Times New Roman" pitchFamily="18" charset="0"/>
              </a:rPr>
              <a:t>”</a:t>
            </a:r>
            <a:endParaRPr lang="pt-BR" altLang="ja-JP" sz="2000" dirty="0" smtClean="0">
              <a:latin typeface="Times New Roman" pitchFamily="18" charset="0"/>
              <a:ea typeface="ＭＳ Ｐゴシック" pitchFamily="34" charset="-128"/>
              <a:cs typeface="Times New Roman" pitchFamily="18" charset="0"/>
            </a:endParaRPr>
          </a:p>
          <a:p>
            <a:pPr lvl="2" algn="just" eaLnBrk="1" hangingPunct="1"/>
            <a:endParaRPr lang="pt-BR" altLang="ja-JP" sz="2000" dirty="0" smtClean="0">
              <a:latin typeface="Times New Roman" pitchFamily="18" charset="0"/>
              <a:ea typeface="ＭＳ Ｐゴシック" pitchFamily="34" charset="-128"/>
              <a:cs typeface="Times New Roman" pitchFamily="18" charset="0"/>
            </a:endParaRPr>
          </a:p>
          <a:p>
            <a:pPr algn="just" eaLnBrk="1" hangingPunct="1"/>
            <a:r>
              <a:rPr lang="ja-JP" altLang="pt-BR" sz="2000" dirty="0" smtClean="0">
                <a:latin typeface="Times New Roman" pitchFamily="18" charset="0"/>
                <a:ea typeface="ＭＳ Ｐゴシック" pitchFamily="34" charset="-128"/>
                <a:cs typeface="Times New Roman" pitchFamily="18" charset="0"/>
              </a:rPr>
              <a:t>“</a:t>
            </a:r>
            <a:r>
              <a:rPr lang="pt-BR" altLang="ja-JP" sz="2000" dirty="0" smtClean="0">
                <a:latin typeface="Times New Roman" pitchFamily="18" charset="0"/>
                <a:ea typeface="ＭＳ Ｐゴシック" pitchFamily="34" charset="-128"/>
                <a:cs typeface="Times New Roman" pitchFamily="18" charset="0"/>
              </a:rPr>
              <a:t>Divisão de poderes</a:t>
            </a:r>
            <a:r>
              <a:rPr lang="ja-JP" altLang="pt-BR" sz="2000" dirty="0" smtClean="0">
                <a:latin typeface="Times New Roman" pitchFamily="18" charset="0"/>
                <a:ea typeface="ＭＳ Ｐゴシック" pitchFamily="34" charset="-128"/>
                <a:cs typeface="Times New Roman" pitchFamily="18" charset="0"/>
              </a:rPr>
              <a:t>”</a:t>
            </a:r>
            <a:r>
              <a:rPr lang="pt-BR" altLang="ja-JP" sz="2000" dirty="0" smtClean="0">
                <a:latin typeface="Times New Roman" pitchFamily="18" charset="0"/>
                <a:ea typeface="ＭＳ Ｐゴシック" pitchFamily="34" charset="-128"/>
                <a:cs typeface="Times New Roman" pitchFamily="18" charset="0"/>
              </a:rPr>
              <a:t>?</a:t>
            </a:r>
          </a:p>
          <a:p>
            <a:pPr lvl="1" algn="just" eaLnBrk="1" hangingPunct="1"/>
            <a:r>
              <a:rPr lang="pt-BR" altLang="da-DK" sz="2000" dirty="0" smtClean="0">
                <a:latin typeface="Times New Roman" pitchFamily="18" charset="0"/>
                <a:ea typeface="ＭＳ Ｐゴシック" pitchFamily="34" charset="-128"/>
                <a:cs typeface="Times New Roman" pitchFamily="18" charset="0"/>
              </a:rPr>
              <a:t>Poder político do Estado: </a:t>
            </a:r>
            <a:r>
              <a:rPr lang="pt-BR" altLang="da-DK" sz="2000" u="sng" dirty="0" smtClean="0">
                <a:latin typeface="Times New Roman" pitchFamily="18" charset="0"/>
                <a:ea typeface="ＭＳ Ｐゴシック" pitchFamily="34" charset="-128"/>
                <a:cs typeface="Times New Roman" pitchFamily="18" charset="0"/>
              </a:rPr>
              <a:t>uno, indivisível e indelegável</a:t>
            </a:r>
          </a:p>
          <a:p>
            <a:pPr lvl="1" algn="just" eaLnBrk="1" hangingPunct="1">
              <a:buNone/>
            </a:pPr>
            <a:endParaRPr lang="pt-BR" altLang="da-DK" sz="2000" u="sng" dirty="0" smtClean="0">
              <a:latin typeface="Times New Roman" pitchFamily="18" charset="0"/>
              <a:ea typeface="ＭＳ Ｐゴシック" pitchFamily="34" charset="-128"/>
              <a:cs typeface="Times New Roman" pitchFamily="18" charset="0"/>
            </a:endParaRPr>
          </a:p>
          <a:p>
            <a:pPr lvl="1" algn="just" eaLnBrk="1" hangingPunct="1"/>
            <a:r>
              <a:rPr lang="pt-BR" altLang="da-DK" sz="2000" dirty="0" smtClean="0">
                <a:latin typeface="Times New Roman" pitchFamily="18" charset="0"/>
                <a:ea typeface="ＭＳ Ｐゴシック" pitchFamily="34" charset="-128"/>
                <a:cs typeface="Times New Roman" pitchFamily="18" charset="0"/>
              </a:rPr>
              <a:t>Terminologia adequada (Dallari): </a:t>
            </a:r>
            <a:r>
              <a:rPr lang="ja-JP" altLang="pt-BR" sz="2000" dirty="0" smtClean="0">
                <a:latin typeface="Times New Roman" pitchFamily="18" charset="0"/>
                <a:ea typeface="ＭＳ Ｐゴシック" pitchFamily="34" charset="-128"/>
                <a:cs typeface="Times New Roman" pitchFamily="18" charset="0"/>
              </a:rPr>
              <a:t>“</a:t>
            </a:r>
            <a:r>
              <a:rPr lang="pt-BR" altLang="ja-JP" sz="2000" dirty="0" smtClean="0">
                <a:latin typeface="Times New Roman" pitchFamily="18" charset="0"/>
                <a:ea typeface="ＭＳ Ｐゴシック" pitchFamily="34" charset="-128"/>
                <a:cs typeface="Times New Roman" pitchFamily="18" charset="0"/>
              </a:rPr>
              <a:t>distribuição de funções</a:t>
            </a:r>
            <a:r>
              <a:rPr lang="ja-JP" altLang="pt-BR" sz="2000" dirty="0" smtClean="0">
                <a:latin typeface="Times New Roman" pitchFamily="18" charset="0"/>
                <a:ea typeface="ＭＳ Ｐゴシック" pitchFamily="34" charset="-128"/>
                <a:cs typeface="Times New Roman" pitchFamily="18" charset="0"/>
              </a:rPr>
              <a:t>”</a:t>
            </a:r>
            <a:r>
              <a:rPr lang="pt-BR" altLang="ja-JP" sz="2000" dirty="0" smtClean="0">
                <a:latin typeface="Times New Roman" pitchFamily="18" charset="0"/>
                <a:ea typeface="ＭＳ Ｐゴシック" pitchFamily="34" charset="-128"/>
                <a:cs typeface="Times New Roman" pitchFamily="18" charset="0"/>
                <a:sym typeface="Wingdings" pitchFamily="2" charset="2"/>
              </a:rPr>
              <a:t> </a:t>
            </a:r>
          </a:p>
          <a:p>
            <a:pPr lvl="2" algn="just" eaLnBrk="1" hangingPunct="1"/>
            <a:r>
              <a:rPr lang="pt-BR" altLang="da-DK" sz="2000" u="sng" dirty="0" smtClean="0">
                <a:latin typeface="Times New Roman" pitchFamily="18" charset="0"/>
                <a:ea typeface="ＭＳ Ｐゴシック" pitchFamily="34" charset="-128"/>
                <a:cs typeface="Times New Roman" pitchFamily="18" charset="0"/>
              </a:rPr>
              <a:t>Racionalização</a:t>
            </a:r>
            <a:r>
              <a:rPr lang="pt-BR" altLang="da-DK" sz="2000" dirty="0" smtClean="0">
                <a:latin typeface="Times New Roman" pitchFamily="18" charset="0"/>
                <a:ea typeface="ＭＳ Ｐゴシック" pitchFamily="34" charset="-128"/>
                <a:cs typeface="Times New Roman" pitchFamily="18" charset="0"/>
              </a:rPr>
              <a:t> da sociedade </a:t>
            </a:r>
            <a:r>
              <a:rPr lang="pt-BR" altLang="da-DK" sz="2000" dirty="0" smtClean="0">
                <a:latin typeface="Times New Roman" pitchFamily="18" charset="0"/>
                <a:ea typeface="ＭＳ Ｐゴシック" pitchFamily="34" charset="-128"/>
                <a:cs typeface="Times New Roman" pitchFamily="18" charset="0"/>
                <a:sym typeface="Wingdings" pitchFamily="2" charset="2"/>
              </a:rPr>
              <a:t> </a:t>
            </a:r>
            <a:r>
              <a:rPr lang="pt-BR" altLang="da-DK" sz="2000" dirty="0" smtClean="0">
                <a:latin typeface="Times New Roman" pitchFamily="18" charset="0"/>
                <a:ea typeface="ＭＳ Ｐゴシック" pitchFamily="34" charset="-128"/>
                <a:cs typeface="Times New Roman" pitchFamily="18" charset="0"/>
              </a:rPr>
              <a:t>organização técnico-jurídica do Estado </a:t>
            </a:r>
            <a:endParaRPr lang="pt-BR" altLang="da-DK" sz="2000" dirty="0" smtClean="0">
              <a:latin typeface="Times New Roman" pitchFamily="18" charset="0"/>
              <a:ea typeface="ＭＳ Ｐゴシック" pitchFamily="34" charset="-128"/>
              <a:cs typeface="Times New Roman" pitchFamily="18" charset="0"/>
              <a:sym typeface="Wingdings" pitchFamily="2" charset="2"/>
            </a:endParaRPr>
          </a:p>
          <a:p>
            <a:pPr lvl="2" algn="just" eaLnBrk="1" hangingPunct="1"/>
            <a:r>
              <a:rPr lang="pt-BR" altLang="da-DK" sz="2000" dirty="0" smtClean="0">
                <a:latin typeface="Times New Roman" pitchFamily="18" charset="0"/>
                <a:ea typeface="ＭＳ Ｐゴシック" pitchFamily="34" charset="-128"/>
                <a:cs typeface="Times New Roman" pitchFamily="18" charset="0"/>
                <a:sym typeface="Wingdings" pitchFamily="2" charset="2"/>
              </a:rPr>
              <a:t>Evidência: </a:t>
            </a:r>
            <a:r>
              <a:rPr lang="pt-BR" altLang="da-DK" sz="2000" dirty="0" smtClean="0">
                <a:latin typeface="Times New Roman" pitchFamily="18" charset="0"/>
                <a:ea typeface="ＭＳ Ｐゴシック" pitchFamily="34" charset="-128"/>
                <a:cs typeface="Times New Roman" pitchFamily="18" charset="0"/>
              </a:rPr>
              <a:t>movimentos constitucionalistas</a:t>
            </a:r>
          </a:p>
        </p:txBody>
      </p:sp>
      <p:sp>
        <p:nvSpPr>
          <p:cNvPr id="14338" name="Título 1"/>
          <p:cNvSpPr>
            <a:spLocks noGrp="1"/>
          </p:cNvSpPr>
          <p:nvPr>
            <p:ph type="title"/>
          </p:nvPr>
        </p:nvSpPr>
        <p:spPr bwMode="auto"/>
        <p:txBody>
          <a:bodyPr>
            <a:normAutofit/>
          </a:bodyPr>
          <a:lstStyle/>
          <a:p>
            <a:r>
              <a:rPr lang="pt-BR" sz="2800" b="1" dirty="0" smtClean="0">
                <a:latin typeface="Times New Roman" pitchFamily="18" charset="0"/>
                <a:cs typeface="Times New Roman" pitchFamily="18" charset="0"/>
              </a:rPr>
              <a:t>Teoria da Separação de Poderes</a:t>
            </a:r>
            <a:endParaRPr lang="pt-BR" altLang="da-DK" sz="2800" cap="none" dirty="0" smtClean="0">
              <a:latin typeface="Arial" charset="0"/>
              <a:ea typeface="ＭＳ Ｐゴシック" pitchFamily="34" charset="-128"/>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71">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71">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71">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171">
                                            <p:txEl>
                                              <p:pRg st="10" end="1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171">
                                            <p:txEl>
                                              <p:pRg st="11" end="1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17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a:bodyPr>
          <a:lstStyle/>
          <a:p>
            <a:r>
              <a:rPr lang="pt-BR" sz="2800" b="1" dirty="0" smtClean="0">
                <a:latin typeface="Times New Roman" pitchFamily="18" charset="0"/>
                <a:cs typeface="Times New Roman" pitchFamily="18" charset="0"/>
              </a:rPr>
              <a:t>Teoria da Separação de Poderes no Brasil </a:t>
            </a:r>
            <a:endParaRPr lang="pt-BR" sz="2800" dirty="0"/>
          </a:p>
        </p:txBody>
      </p:sp>
      <p:sp>
        <p:nvSpPr>
          <p:cNvPr id="4" name="Espaço Reservado para Conteúdo 3"/>
          <p:cNvSpPr>
            <a:spLocks noGrp="1"/>
          </p:cNvSpPr>
          <p:nvPr>
            <p:ph sz="half" idx="2"/>
          </p:nvPr>
        </p:nvSpPr>
        <p:spPr>
          <a:xfrm>
            <a:off x="1187624" y="5517232"/>
            <a:ext cx="7776864" cy="504056"/>
          </a:xfrm>
        </p:spPr>
        <p:txBody>
          <a:bodyPr>
            <a:noAutofit/>
          </a:bodyPr>
          <a:lstStyle/>
          <a:p>
            <a:r>
              <a:rPr lang="pt-BR" sz="1800" b="1" dirty="0" smtClean="0">
                <a:latin typeface="Times New Roman" pitchFamily="18" charset="0"/>
                <a:cs typeface="Times New Roman" pitchFamily="18" charset="0"/>
              </a:rPr>
              <a:t>Fonte: Câmara dos Deputados </a:t>
            </a:r>
            <a:endParaRPr lang="pt-BR" sz="1800" dirty="0">
              <a:latin typeface="Times New Roman" pitchFamily="18" charset="0"/>
              <a:cs typeface="Times New Roman" pitchFamily="18" charset="0"/>
            </a:endParaRPr>
          </a:p>
        </p:txBody>
      </p:sp>
      <p:graphicFrame>
        <p:nvGraphicFramePr>
          <p:cNvPr id="5" name="Tabela 4"/>
          <p:cNvGraphicFramePr>
            <a:graphicFrameLocks noGrp="1"/>
          </p:cNvGraphicFramePr>
          <p:nvPr/>
        </p:nvGraphicFramePr>
        <p:xfrm>
          <a:off x="755576" y="1484784"/>
          <a:ext cx="7776864" cy="3440331"/>
        </p:xfrm>
        <a:graphic>
          <a:graphicData uri="http://schemas.openxmlformats.org/drawingml/2006/table">
            <a:tbl>
              <a:tblPr firstRow="1" bandRow="1">
                <a:tableStyleId>{5C22544A-7EE6-4342-B048-85BDC9FD1C3A}</a:tableStyleId>
              </a:tblPr>
              <a:tblGrid>
                <a:gridCol w="1944216"/>
                <a:gridCol w="1944216"/>
                <a:gridCol w="1944216"/>
                <a:gridCol w="1944216"/>
              </a:tblGrid>
              <a:tr h="285762">
                <a:tc>
                  <a:txBody>
                    <a:bodyPr/>
                    <a:lstStyle/>
                    <a:p>
                      <a:r>
                        <a:rPr lang="pt-BR" sz="1600" b="1" dirty="0" smtClean="0">
                          <a:latin typeface="Times New Roman" pitchFamily="18" charset="0"/>
                          <a:cs typeface="Times New Roman" pitchFamily="18" charset="0"/>
                        </a:rPr>
                        <a:t>Presidente</a:t>
                      </a:r>
                      <a:endParaRPr lang="pt-BR" sz="1600" dirty="0">
                        <a:latin typeface="Times New Roman" pitchFamily="18" charset="0"/>
                        <a:cs typeface="Times New Roman" pitchFamily="18" charset="0"/>
                      </a:endParaRPr>
                    </a:p>
                  </a:txBody>
                  <a:tcPr/>
                </a:tc>
                <a:tc>
                  <a:txBody>
                    <a:bodyPr/>
                    <a:lstStyle/>
                    <a:p>
                      <a:r>
                        <a:rPr lang="pt-BR" sz="1600" b="1" dirty="0" smtClean="0">
                          <a:latin typeface="Times New Roman" pitchFamily="18" charset="0"/>
                          <a:cs typeface="Times New Roman" pitchFamily="18" charset="0"/>
                        </a:rPr>
                        <a:t>Período</a:t>
                      </a:r>
                      <a:endParaRPr lang="pt-BR" sz="1600" dirty="0">
                        <a:latin typeface="Times New Roman" pitchFamily="18" charset="0"/>
                        <a:cs typeface="Times New Roman" pitchFamily="18" charset="0"/>
                      </a:endParaRPr>
                    </a:p>
                  </a:txBody>
                  <a:tcPr/>
                </a:tc>
                <a:tc>
                  <a:txBody>
                    <a:bodyPr/>
                    <a:lstStyle/>
                    <a:p>
                      <a:r>
                        <a:rPr lang="pt-BR" sz="1600" b="1" dirty="0" smtClean="0">
                          <a:latin typeface="Times New Roman" pitchFamily="18" charset="0"/>
                          <a:cs typeface="Times New Roman" pitchFamily="18" charset="0"/>
                        </a:rPr>
                        <a:t>Número de MPs </a:t>
                      </a:r>
                      <a:endParaRPr lang="pt-BR" sz="1600" dirty="0">
                        <a:latin typeface="Times New Roman" pitchFamily="18" charset="0"/>
                        <a:cs typeface="Times New Roman" pitchFamily="18" charset="0"/>
                      </a:endParaRPr>
                    </a:p>
                  </a:txBody>
                  <a:tcPr/>
                </a:tc>
                <a:tc>
                  <a:txBody>
                    <a:bodyPr/>
                    <a:lstStyle/>
                    <a:p>
                      <a:r>
                        <a:rPr lang="pt-BR" sz="1600" b="1" dirty="0" smtClean="0">
                          <a:latin typeface="Times New Roman" pitchFamily="18" charset="0"/>
                          <a:cs typeface="Times New Roman" pitchFamily="18" charset="0"/>
                        </a:rPr>
                        <a:t>Proporção</a:t>
                      </a:r>
                      <a:endParaRPr lang="pt-BR" sz="1600" dirty="0">
                        <a:latin typeface="Times New Roman" pitchFamily="18" charset="0"/>
                        <a:cs typeface="Times New Roman" pitchFamily="18" charset="0"/>
                      </a:endParaRPr>
                    </a:p>
                  </a:txBody>
                  <a:tcPr/>
                </a:tc>
              </a:tr>
              <a:tr h="285762">
                <a:tc>
                  <a:txBody>
                    <a:bodyPr/>
                    <a:lstStyle/>
                    <a:p>
                      <a:pPr algn="ctr">
                        <a:lnSpc>
                          <a:spcPct val="150000"/>
                        </a:lnSpc>
                      </a:pPr>
                      <a:r>
                        <a:rPr lang="pt-BR" sz="1600" dirty="0" smtClean="0">
                          <a:latin typeface="Times New Roman" pitchFamily="18" charset="0"/>
                          <a:cs typeface="Times New Roman" pitchFamily="18" charset="0"/>
                        </a:rPr>
                        <a:t>José Sarney</a:t>
                      </a:r>
                      <a:endParaRPr lang="pt-BR" sz="1600" dirty="0">
                        <a:latin typeface="Times New Roman" pitchFamily="18" charset="0"/>
                        <a:cs typeface="Times New Roman" pitchFamily="18" charset="0"/>
                      </a:endParaRPr>
                    </a:p>
                  </a:txBody>
                  <a:tcPr/>
                </a:tc>
                <a:tc>
                  <a:txBody>
                    <a:bodyPr/>
                    <a:lstStyle/>
                    <a:p>
                      <a:pPr algn="ctr">
                        <a:lnSpc>
                          <a:spcPct val="150000"/>
                        </a:lnSpc>
                      </a:pPr>
                      <a:r>
                        <a:rPr lang="pt-BR" sz="1600" dirty="0" smtClean="0">
                          <a:latin typeface="Times New Roman" pitchFamily="18" charset="0"/>
                          <a:cs typeface="Times New Roman" pitchFamily="18" charset="0"/>
                        </a:rPr>
                        <a:t>24 meses </a:t>
                      </a:r>
                      <a:endParaRPr lang="pt-BR" sz="1600" dirty="0">
                        <a:latin typeface="Times New Roman" pitchFamily="18" charset="0"/>
                        <a:cs typeface="Times New Roman" pitchFamily="18" charset="0"/>
                      </a:endParaRPr>
                    </a:p>
                  </a:txBody>
                  <a:tcPr/>
                </a:tc>
                <a:tc>
                  <a:txBody>
                    <a:bodyPr/>
                    <a:lstStyle/>
                    <a:p>
                      <a:pPr algn="ctr">
                        <a:lnSpc>
                          <a:spcPct val="150000"/>
                        </a:lnSpc>
                      </a:pPr>
                      <a:r>
                        <a:rPr lang="pt-BR" sz="1600" dirty="0" smtClean="0">
                          <a:latin typeface="Times New Roman" pitchFamily="18" charset="0"/>
                          <a:cs typeface="Times New Roman" pitchFamily="18" charset="0"/>
                        </a:rPr>
                        <a:t>125</a:t>
                      </a:r>
                      <a:endParaRPr lang="pt-BR" sz="1600" dirty="0">
                        <a:latin typeface="Times New Roman" pitchFamily="18" charset="0"/>
                        <a:cs typeface="Times New Roman" pitchFamily="18" charset="0"/>
                      </a:endParaRPr>
                    </a:p>
                  </a:txBody>
                  <a:tcPr/>
                </a:tc>
                <a:tc>
                  <a:txBody>
                    <a:bodyPr/>
                    <a:lstStyle/>
                    <a:p>
                      <a:pPr algn="ctr">
                        <a:lnSpc>
                          <a:spcPct val="150000"/>
                        </a:lnSpc>
                      </a:pPr>
                      <a:r>
                        <a:rPr lang="pt-BR" sz="1600" dirty="0" smtClean="0">
                          <a:latin typeface="Times New Roman" pitchFamily="18" charset="0"/>
                          <a:cs typeface="Times New Roman" pitchFamily="18" charset="0"/>
                        </a:rPr>
                        <a:t>Uma a cada 5,8 dias</a:t>
                      </a:r>
                      <a:endParaRPr lang="pt-BR" sz="1600" dirty="0">
                        <a:latin typeface="Times New Roman" pitchFamily="18" charset="0"/>
                        <a:cs typeface="Times New Roman" pitchFamily="18" charset="0"/>
                      </a:endParaRPr>
                    </a:p>
                  </a:txBody>
                  <a:tcPr/>
                </a:tc>
              </a:tr>
              <a:tr h="483837">
                <a:tc>
                  <a:txBody>
                    <a:bodyPr/>
                    <a:lstStyle/>
                    <a:p>
                      <a:pPr algn="ctr">
                        <a:lnSpc>
                          <a:spcPct val="150000"/>
                        </a:lnSpc>
                      </a:pPr>
                      <a:r>
                        <a:rPr lang="pt-BR" sz="1600" dirty="0" smtClean="0">
                          <a:latin typeface="Times New Roman" pitchFamily="18" charset="0"/>
                          <a:cs typeface="Times New Roman" pitchFamily="18" charset="0"/>
                        </a:rPr>
                        <a:t>Fernando Collor </a:t>
                      </a:r>
                      <a:endParaRPr lang="pt-BR" sz="1600" dirty="0">
                        <a:latin typeface="Times New Roman" pitchFamily="18" charset="0"/>
                        <a:cs typeface="Times New Roman" pitchFamily="18" charset="0"/>
                      </a:endParaRPr>
                    </a:p>
                  </a:txBody>
                  <a:tcPr/>
                </a:tc>
                <a:tc>
                  <a:txBody>
                    <a:bodyPr/>
                    <a:lstStyle/>
                    <a:p>
                      <a:pPr algn="ctr">
                        <a:lnSpc>
                          <a:spcPct val="150000"/>
                        </a:lnSpc>
                      </a:pPr>
                      <a:r>
                        <a:rPr lang="pt-BR" sz="1600" dirty="0" smtClean="0">
                          <a:latin typeface="Times New Roman" pitchFamily="18" charset="0"/>
                          <a:cs typeface="Times New Roman" pitchFamily="18" charset="0"/>
                        </a:rPr>
                        <a:t>31 meses </a:t>
                      </a:r>
                      <a:endParaRPr lang="pt-BR" sz="1600" dirty="0">
                        <a:latin typeface="Times New Roman" pitchFamily="18" charset="0"/>
                        <a:cs typeface="Times New Roman" pitchFamily="18" charset="0"/>
                      </a:endParaRPr>
                    </a:p>
                  </a:txBody>
                  <a:tcPr/>
                </a:tc>
                <a:tc>
                  <a:txBody>
                    <a:bodyPr/>
                    <a:lstStyle/>
                    <a:p>
                      <a:pPr algn="ctr">
                        <a:lnSpc>
                          <a:spcPct val="150000"/>
                        </a:lnSpc>
                      </a:pPr>
                      <a:r>
                        <a:rPr lang="pt-BR" sz="1600" dirty="0" smtClean="0">
                          <a:latin typeface="Times New Roman" pitchFamily="18" charset="0"/>
                          <a:cs typeface="Times New Roman" pitchFamily="18" charset="0"/>
                        </a:rPr>
                        <a:t>89</a:t>
                      </a:r>
                      <a:endParaRPr lang="pt-BR" sz="1600" dirty="0">
                        <a:latin typeface="Times New Roman" pitchFamily="18" charset="0"/>
                        <a:cs typeface="Times New Roman" pitchFamily="18" charset="0"/>
                      </a:endParaRPr>
                    </a:p>
                  </a:txBody>
                  <a:tcPr/>
                </a:tc>
                <a:tc>
                  <a:txBody>
                    <a:bodyPr/>
                    <a:lstStyle/>
                    <a:p>
                      <a:pPr algn="ctr">
                        <a:lnSpc>
                          <a:spcPct val="150000"/>
                        </a:lnSpc>
                      </a:pPr>
                      <a:r>
                        <a:rPr lang="pt-BR" sz="1600" dirty="0" smtClean="0">
                          <a:latin typeface="Times New Roman" pitchFamily="18" charset="0"/>
                          <a:cs typeface="Times New Roman" pitchFamily="18" charset="0"/>
                        </a:rPr>
                        <a:t>Uma a cada 10,4 dias</a:t>
                      </a:r>
                      <a:endParaRPr lang="pt-BR" sz="1600" dirty="0">
                        <a:latin typeface="Times New Roman" pitchFamily="18" charset="0"/>
                        <a:cs typeface="Times New Roman" pitchFamily="18" charset="0"/>
                      </a:endParaRPr>
                    </a:p>
                  </a:txBody>
                  <a:tcPr/>
                </a:tc>
              </a:tr>
              <a:tr h="483837">
                <a:tc>
                  <a:txBody>
                    <a:bodyPr/>
                    <a:lstStyle/>
                    <a:p>
                      <a:pPr algn="ctr">
                        <a:lnSpc>
                          <a:spcPct val="150000"/>
                        </a:lnSpc>
                      </a:pPr>
                      <a:r>
                        <a:rPr lang="pt-BR" sz="1600" dirty="0" smtClean="0">
                          <a:latin typeface="Times New Roman" pitchFamily="18" charset="0"/>
                          <a:cs typeface="Times New Roman" pitchFamily="18" charset="0"/>
                        </a:rPr>
                        <a:t>Itamar Franco </a:t>
                      </a:r>
                      <a:endParaRPr lang="pt-BR" sz="1600" dirty="0">
                        <a:latin typeface="Times New Roman" pitchFamily="18" charset="0"/>
                        <a:cs typeface="Times New Roman" pitchFamily="18" charset="0"/>
                      </a:endParaRPr>
                    </a:p>
                  </a:txBody>
                  <a:tcPr/>
                </a:tc>
                <a:tc>
                  <a:txBody>
                    <a:bodyPr/>
                    <a:lstStyle/>
                    <a:p>
                      <a:pPr algn="ctr">
                        <a:lnSpc>
                          <a:spcPct val="150000"/>
                        </a:lnSpc>
                      </a:pPr>
                      <a:r>
                        <a:rPr lang="pt-BR" sz="1600" dirty="0" smtClean="0">
                          <a:latin typeface="Times New Roman" pitchFamily="18" charset="0"/>
                          <a:cs typeface="Times New Roman" pitchFamily="18" charset="0"/>
                        </a:rPr>
                        <a:t>27 meses </a:t>
                      </a:r>
                      <a:endParaRPr lang="pt-BR" sz="1600" dirty="0">
                        <a:latin typeface="Times New Roman" pitchFamily="18" charset="0"/>
                        <a:cs typeface="Times New Roman" pitchFamily="18" charset="0"/>
                      </a:endParaRPr>
                    </a:p>
                  </a:txBody>
                  <a:tcPr/>
                </a:tc>
                <a:tc>
                  <a:txBody>
                    <a:bodyPr/>
                    <a:lstStyle/>
                    <a:p>
                      <a:pPr algn="ctr">
                        <a:lnSpc>
                          <a:spcPct val="150000"/>
                        </a:lnSpc>
                      </a:pPr>
                      <a:r>
                        <a:rPr lang="pt-BR" sz="1600" dirty="0" smtClean="0">
                          <a:latin typeface="Times New Roman" pitchFamily="18" charset="0"/>
                          <a:cs typeface="Times New Roman" pitchFamily="18" charset="0"/>
                        </a:rPr>
                        <a:t>142</a:t>
                      </a:r>
                      <a:endParaRPr lang="pt-BR" sz="1600" dirty="0">
                        <a:latin typeface="Times New Roman" pitchFamily="18" charset="0"/>
                        <a:cs typeface="Times New Roman" pitchFamily="18" charset="0"/>
                      </a:endParaRPr>
                    </a:p>
                  </a:txBody>
                  <a:tcPr/>
                </a:tc>
                <a:tc>
                  <a:txBody>
                    <a:bodyPr/>
                    <a:lstStyle/>
                    <a:p>
                      <a:pPr algn="ctr">
                        <a:lnSpc>
                          <a:spcPct val="150000"/>
                        </a:lnSpc>
                      </a:pPr>
                      <a:r>
                        <a:rPr lang="pt-BR" sz="1600" dirty="0" smtClean="0">
                          <a:latin typeface="Times New Roman" pitchFamily="18" charset="0"/>
                          <a:cs typeface="Times New Roman" pitchFamily="18" charset="0"/>
                        </a:rPr>
                        <a:t>Uma a cada 5,7 dias</a:t>
                      </a:r>
                      <a:endParaRPr lang="pt-BR" sz="1600" dirty="0">
                        <a:latin typeface="Times New Roman" pitchFamily="18" charset="0"/>
                        <a:cs typeface="Times New Roman" pitchFamily="18" charset="0"/>
                      </a:endParaRPr>
                    </a:p>
                  </a:txBody>
                  <a:tcPr/>
                </a:tc>
              </a:tr>
              <a:tr h="483837">
                <a:tc>
                  <a:txBody>
                    <a:bodyPr/>
                    <a:lstStyle/>
                    <a:p>
                      <a:pPr algn="ctr">
                        <a:lnSpc>
                          <a:spcPct val="150000"/>
                        </a:lnSpc>
                      </a:pPr>
                      <a:r>
                        <a:rPr lang="pt-BR" sz="1600" dirty="0" smtClean="0">
                          <a:latin typeface="Times New Roman" pitchFamily="18" charset="0"/>
                          <a:cs typeface="Times New Roman" pitchFamily="18" charset="0"/>
                        </a:rPr>
                        <a:t>Fernando Henrique </a:t>
                      </a:r>
                      <a:endParaRPr lang="pt-BR" sz="1600" dirty="0">
                        <a:latin typeface="Times New Roman" pitchFamily="18" charset="0"/>
                        <a:cs typeface="Times New Roman" pitchFamily="18" charset="0"/>
                      </a:endParaRPr>
                    </a:p>
                  </a:txBody>
                  <a:tcPr/>
                </a:tc>
                <a:tc>
                  <a:txBody>
                    <a:bodyPr/>
                    <a:lstStyle/>
                    <a:p>
                      <a:pPr algn="ctr">
                        <a:lnSpc>
                          <a:spcPct val="150000"/>
                        </a:lnSpc>
                      </a:pPr>
                      <a:r>
                        <a:rPr lang="pt-BR" sz="1600" dirty="0" smtClean="0">
                          <a:latin typeface="Times New Roman" pitchFamily="18" charset="0"/>
                          <a:cs typeface="Times New Roman" pitchFamily="18" charset="0"/>
                        </a:rPr>
                        <a:t>96 meses </a:t>
                      </a:r>
                      <a:endParaRPr lang="pt-BR" sz="1600" dirty="0">
                        <a:latin typeface="Times New Roman" pitchFamily="18" charset="0"/>
                        <a:cs typeface="Times New Roman" pitchFamily="18" charset="0"/>
                      </a:endParaRPr>
                    </a:p>
                  </a:txBody>
                  <a:tcPr/>
                </a:tc>
                <a:tc>
                  <a:txBody>
                    <a:bodyPr/>
                    <a:lstStyle/>
                    <a:p>
                      <a:pPr algn="ctr">
                        <a:lnSpc>
                          <a:spcPct val="150000"/>
                        </a:lnSpc>
                      </a:pPr>
                      <a:r>
                        <a:rPr lang="pt-BR" sz="1600" dirty="0" smtClean="0">
                          <a:latin typeface="Times New Roman" pitchFamily="18" charset="0"/>
                          <a:cs typeface="Times New Roman" pitchFamily="18" charset="0"/>
                        </a:rPr>
                        <a:t>365</a:t>
                      </a:r>
                      <a:endParaRPr lang="pt-BR" sz="1600" dirty="0">
                        <a:latin typeface="Times New Roman" pitchFamily="18" charset="0"/>
                        <a:cs typeface="Times New Roman" pitchFamily="18" charset="0"/>
                      </a:endParaRPr>
                    </a:p>
                  </a:txBody>
                  <a:tcPr/>
                </a:tc>
                <a:tc>
                  <a:txBody>
                    <a:bodyPr/>
                    <a:lstStyle/>
                    <a:p>
                      <a:pPr algn="ctr">
                        <a:lnSpc>
                          <a:spcPct val="150000"/>
                        </a:lnSpc>
                      </a:pPr>
                      <a:r>
                        <a:rPr lang="pt-BR" sz="1600" dirty="0" smtClean="0">
                          <a:latin typeface="Times New Roman" pitchFamily="18" charset="0"/>
                          <a:cs typeface="Times New Roman" pitchFamily="18" charset="0"/>
                        </a:rPr>
                        <a:t>Uma a cada 7,8 dias</a:t>
                      </a:r>
                      <a:endParaRPr lang="pt-BR" sz="1600" dirty="0">
                        <a:latin typeface="Times New Roman" pitchFamily="18" charset="0"/>
                        <a:cs typeface="Times New Roman" pitchFamily="18" charset="0"/>
                      </a:endParaRPr>
                    </a:p>
                  </a:txBody>
                  <a:tcPr/>
                </a:tc>
              </a:tr>
              <a:tr h="285762">
                <a:tc>
                  <a:txBody>
                    <a:bodyPr/>
                    <a:lstStyle/>
                    <a:p>
                      <a:pPr algn="ctr">
                        <a:lnSpc>
                          <a:spcPct val="150000"/>
                        </a:lnSpc>
                      </a:pPr>
                      <a:r>
                        <a:rPr lang="pt-BR" sz="1600" dirty="0" smtClean="0">
                          <a:latin typeface="Times New Roman" pitchFamily="18" charset="0"/>
                          <a:cs typeface="Times New Roman" pitchFamily="18" charset="0"/>
                        </a:rPr>
                        <a:t>Lula</a:t>
                      </a:r>
                      <a:endParaRPr lang="pt-BR" sz="1600" dirty="0">
                        <a:latin typeface="Times New Roman" pitchFamily="18" charset="0"/>
                        <a:cs typeface="Times New Roman" pitchFamily="18" charset="0"/>
                      </a:endParaRPr>
                    </a:p>
                  </a:txBody>
                  <a:tcPr/>
                </a:tc>
                <a:tc>
                  <a:txBody>
                    <a:bodyPr/>
                    <a:lstStyle/>
                    <a:p>
                      <a:pPr algn="ctr">
                        <a:lnSpc>
                          <a:spcPct val="150000"/>
                        </a:lnSpc>
                      </a:pPr>
                      <a:r>
                        <a:rPr lang="pt-BR" sz="1600" dirty="0" smtClean="0">
                          <a:latin typeface="Times New Roman" pitchFamily="18" charset="0"/>
                          <a:cs typeface="Times New Roman" pitchFamily="18" charset="0"/>
                        </a:rPr>
                        <a:t>96 meses</a:t>
                      </a:r>
                      <a:endParaRPr lang="pt-BR" sz="1600" dirty="0">
                        <a:latin typeface="Times New Roman" pitchFamily="18" charset="0"/>
                        <a:cs typeface="Times New Roman" pitchFamily="18" charset="0"/>
                      </a:endParaRPr>
                    </a:p>
                  </a:txBody>
                  <a:tcPr/>
                </a:tc>
                <a:tc>
                  <a:txBody>
                    <a:bodyPr/>
                    <a:lstStyle/>
                    <a:p>
                      <a:pPr algn="ctr">
                        <a:lnSpc>
                          <a:spcPct val="150000"/>
                        </a:lnSpc>
                      </a:pPr>
                      <a:r>
                        <a:rPr lang="pt-BR" sz="1600" dirty="0" smtClean="0">
                          <a:latin typeface="Times New Roman" pitchFamily="18" charset="0"/>
                          <a:cs typeface="Times New Roman" pitchFamily="18" charset="0"/>
                        </a:rPr>
                        <a:t>419</a:t>
                      </a:r>
                      <a:endParaRPr lang="pt-BR" sz="1600" dirty="0">
                        <a:latin typeface="Times New Roman" pitchFamily="18" charset="0"/>
                        <a:cs typeface="Times New Roman" pitchFamily="18" charset="0"/>
                      </a:endParaRPr>
                    </a:p>
                  </a:txBody>
                  <a:tcPr/>
                </a:tc>
                <a:tc>
                  <a:txBody>
                    <a:bodyPr/>
                    <a:lstStyle/>
                    <a:p>
                      <a:pPr algn="ctr">
                        <a:lnSpc>
                          <a:spcPct val="150000"/>
                        </a:lnSpc>
                      </a:pPr>
                      <a:r>
                        <a:rPr lang="pt-BR" sz="1600" dirty="0" smtClean="0">
                          <a:latin typeface="Times New Roman" pitchFamily="18" charset="0"/>
                          <a:cs typeface="Times New Roman" pitchFamily="18" charset="0"/>
                        </a:rPr>
                        <a:t>Uma a cada 6,8 dias</a:t>
                      </a:r>
                      <a:endParaRPr lang="pt-BR" sz="1600" dirty="0">
                        <a:latin typeface="Times New Roman" pitchFamily="18" charset="0"/>
                        <a:cs typeface="Times New Roman" pitchFamily="18" charset="0"/>
                      </a:endParaRPr>
                    </a:p>
                  </a:txBody>
                  <a:tcPr/>
                </a:tc>
              </a:tr>
              <a:tr h="285762">
                <a:tc>
                  <a:txBody>
                    <a:bodyPr/>
                    <a:lstStyle/>
                    <a:p>
                      <a:pPr algn="ctr">
                        <a:lnSpc>
                          <a:spcPct val="150000"/>
                        </a:lnSpc>
                      </a:pPr>
                      <a:r>
                        <a:rPr lang="pt-BR" sz="1600" dirty="0" smtClean="0">
                          <a:latin typeface="Times New Roman" pitchFamily="18" charset="0"/>
                          <a:cs typeface="Times New Roman" pitchFamily="18" charset="0"/>
                        </a:rPr>
                        <a:t>Dilma</a:t>
                      </a:r>
                      <a:r>
                        <a:rPr lang="pt-BR" sz="1600" baseline="0" dirty="0" smtClean="0">
                          <a:latin typeface="Times New Roman" pitchFamily="18" charset="0"/>
                          <a:cs typeface="Times New Roman" pitchFamily="18" charset="0"/>
                        </a:rPr>
                        <a:t> </a:t>
                      </a:r>
                      <a:endParaRPr lang="pt-BR" sz="1600" dirty="0">
                        <a:latin typeface="Times New Roman" pitchFamily="18" charset="0"/>
                        <a:cs typeface="Times New Roman" pitchFamily="18" charset="0"/>
                      </a:endParaRPr>
                    </a:p>
                  </a:txBody>
                  <a:tcPr/>
                </a:tc>
                <a:tc>
                  <a:txBody>
                    <a:bodyPr/>
                    <a:lstStyle/>
                    <a:p>
                      <a:pPr algn="ctr">
                        <a:lnSpc>
                          <a:spcPct val="150000"/>
                        </a:lnSpc>
                      </a:pPr>
                      <a:r>
                        <a:rPr lang="pt-BR" sz="1600" dirty="0" smtClean="0">
                          <a:latin typeface="Times New Roman" pitchFamily="18" charset="0"/>
                          <a:cs typeface="Times New Roman" pitchFamily="18" charset="0"/>
                        </a:rPr>
                        <a:t>62 meses e 11 dias</a:t>
                      </a:r>
                      <a:endParaRPr lang="pt-BR" sz="1600" dirty="0">
                        <a:latin typeface="Times New Roman" pitchFamily="18" charset="0"/>
                        <a:cs typeface="Times New Roman" pitchFamily="18" charset="0"/>
                      </a:endParaRPr>
                    </a:p>
                  </a:txBody>
                  <a:tcPr/>
                </a:tc>
                <a:tc>
                  <a:txBody>
                    <a:bodyPr/>
                    <a:lstStyle/>
                    <a:p>
                      <a:pPr algn="ctr">
                        <a:lnSpc>
                          <a:spcPct val="150000"/>
                        </a:lnSpc>
                      </a:pPr>
                      <a:r>
                        <a:rPr lang="pt-BR" sz="1600" dirty="0" smtClean="0">
                          <a:latin typeface="Times New Roman" pitchFamily="18" charset="0"/>
                          <a:cs typeface="Times New Roman" pitchFamily="18" charset="0"/>
                        </a:rPr>
                        <a:t>204</a:t>
                      </a:r>
                      <a:endParaRPr lang="pt-BR" sz="1600" dirty="0">
                        <a:latin typeface="Times New Roman" pitchFamily="18" charset="0"/>
                        <a:cs typeface="Times New Roman" pitchFamily="18" charset="0"/>
                      </a:endParaRPr>
                    </a:p>
                  </a:txBody>
                  <a:tcPr/>
                </a:tc>
                <a:tc>
                  <a:txBody>
                    <a:bodyPr/>
                    <a:lstStyle/>
                    <a:p>
                      <a:pPr algn="ctr">
                        <a:lnSpc>
                          <a:spcPct val="150000"/>
                        </a:lnSpc>
                      </a:pPr>
                      <a:r>
                        <a:rPr lang="pt-BR" sz="1600" dirty="0" smtClean="0">
                          <a:latin typeface="Times New Roman" pitchFamily="18" charset="0"/>
                          <a:cs typeface="Times New Roman" pitchFamily="18" charset="0"/>
                        </a:rPr>
                        <a:t>Uma a cada 9,17 dias</a:t>
                      </a:r>
                      <a:endParaRPr lang="pt-BR" sz="1600" dirty="0">
                        <a:latin typeface="Times New Roman" pitchFamily="18" charset="0"/>
                        <a:cs typeface="Times New Roman" pitchFamily="18" charset="0"/>
                      </a:endParaRPr>
                    </a:p>
                  </a:txBody>
                  <a:tcPr/>
                </a:tc>
              </a:tr>
              <a:tr h="285762">
                <a:tc>
                  <a:txBody>
                    <a:bodyPr/>
                    <a:lstStyle/>
                    <a:p>
                      <a:pPr algn="ctr">
                        <a:lnSpc>
                          <a:spcPct val="150000"/>
                        </a:lnSpc>
                      </a:pPr>
                      <a:r>
                        <a:rPr lang="pt-BR" sz="1600" dirty="0" smtClean="0">
                          <a:latin typeface="Times New Roman" pitchFamily="18" charset="0"/>
                          <a:cs typeface="Times New Roman" pitchFamily="18" charset="0"/>
                        </a:rPr>
                        <a:t>Michel</a:t>
                      </a:r>
                      <a:r>
                        <a:rPr lang="pt-BR" sz="1600" baseline="0" dirty="0" smtClean="0">
                          <a:latin typeface="Times New Roman" pitchFamily="18" charset="0"/>
                          <a:cs typeface="Times New Roman" pitchFamily="18" charset="0"/>
                        </a:rPr>
                        <a:t> Temer </a:t>
                      </a:r>
                      <a:endParaRPr lang="pt-BR" sz="1600" dirty="0">
                        <a:latin typeface="Times New Roman" pitchFamily="18" charset="0"/>
                        <a:cs typeface="Times New Roman" pitchFamily="18" charset="0"/>
                      </a:endParaRPr>
                    </a:p>
                  </a:txBody>
                  <a:tcPr/>
                </a:tc>
                <a:tc>
                  <a:txBody>
                    <a:bodyPr/>
                    <a:lstStyle/>
                    <a:p>
                      <a:pPr algn="ctr">
                        <a:lnSpc>
                          <a:spcPct val="150000"/>
                        </a:lnSpc>
                      </a:pPr>
                      <a:r>
                        <a:rPr lang="pt-BR" sz="1600" dirty="0" smtClean="0">
                          <a:latin typeface="Times New Roman" pitchFamily="18" charset="0"/>
                          <a:cs typeface="Times New Roman" pitchFamily="18" charset="0"/>
                        </a:rPr>
                        <a:t>18 meses</a:t>
                      </a:r>
                      <a:endParaRPr lang="pt-BR" sz="1600" dirty="0">
                        <a:latin typeface="Times New Roman" pitchFamily="18" charset="0"/>
                        <a:cs typeface="Times New Roman" pitchFamily="18" charset="0"/>
                      </a:endParaRPr>
                    </a:p>
                  </a:txBody>
                  <a:tcPr/>
                </a:tc>
                <a:tc>
                  <a:txBody>
                    <a:bodyPr/>
                    <a:lstStyle/>
                    <a:p>
                      <a:pPr algn="ctr">
                        <a:lnSpc>
                          <a:spcPct val="150000"/>
                        </a:lnSpc>
                      </a:pPr>
                      <a:r>
                        <a:rPr lang="pt-BR" sz="1600" dirty="0" smtClean="0">
                          <a:latin typeface="Times New Roman" pitchFamily="18" charset="0"/>
                          <a:cs typeface="Times New Roman" pitchFamily="18" charset="0"/>
                        </a:rPr>
                        <a:t>83</a:t>
                      </a:r>
                      <a:endParaRPr lang="pt-BR" sz="1600" dirty="0">
                        <a:latin typeface="Times New Roman" pitchFamily="18" charset="0"/>
                        <a:cs typeface="Times New Roman" pitchFamily="18" charset="0"/>
                      </a:endParaRPr>
                    </a:p>
                  </a:txBody>
                  <a:tcPr/>
                </a:tc>
                <a:tc>
                  <a:txBody>
                    <a:bodyPr/>
                    <a:lstStyle/>
                    <a:p>
                      <a:pPr algn="ctr">
                        <a:lnSpc>
                          <a:spcPct val="150000"/>
                        </a:lnSpc>
                      </a:pPr>
                      <a:r>
                        <a:rPr lang="pt-BR" sz="1600" dirty="0" smtClean="0">
                          <a:latin typeface="Times New Roman" pitchFamily="18" charset="0"/>
                          <a:cs typeface="Times New Roman" pitchFamily="18" charset="0"/>
                        </a:rPr>
                        <a:t>Uma a cada 6,5dias</a:t>
                      </a:r>
                      <a:endParaRPr lang="pt-BR" sz="16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457200" y="1052513"/>
            <a:ext cx="8229600" cy="5545137"/>
          </a:xfrm>
        </p:spPr>
        <p:txBody>
          <a:bodyPr/>
          <a:lstStyle/>
          <a:p>
            <a:pPr algn="just" eaLnBrk="1" hangingPunct="1">
              <a:buFontTx/>
              <a:buNone/>
            </a:pPr>
            <a:r>
              <a:rPr lang="pt-BR" sz="2000" b="1" dirty="0" smtClean="0">
                <a:latin typeface="Times New Roman" pitchFamily="18" charset="0"/>
              </a:rPr>
              <a:t>	C) Dificuldade de fiscalização do Parlamento.</a:t>
            </a:r>
          </a:p>
          <a:p>
            <a:pPr algn="just" eaLnBrk="1" hangingPunct="1">
              <a:buFontTx/>
              <a:buNone/>
            </a:pPr>
            <a:r>
              <a:rPr lang="pt-BR" sz="2000" b="1" dirty="0" smtClean="0">
                <a:latin typeface="Times New Roman" pitchFamily="18" charset="0"/>
              </a:rPr>
              <a:t>		</a:t>
            </a:r>
            <a:r>
              <a:rPr lang="pt-BR" sz="2000" dirty="0" smtClean="0">
                <a:latin typeface="Times New Roman" pitchFamily="18" charset="0"/>
              </a:rPr>
              <a:t>A Constituição Federal, artigo 58, prevê as funções de controle do Parlamento, via comissões, sobre as ações do Executivo. </a:t>
            </a:r>
          </a:p>
          <a:p>
            <a:pPr algn="just" eaLnBrk="1" hangingPunct="1">
              <a:buFontTx/>
              <a:buNone/>
            </a:pPr>
            <a:r>
              <a:rPr lang="pt-BR" sz="2000" dirty="0" smtClean="0">
                <a:latin typeface="Times New Roman" pitchFamily="18" charset="0"/>
              </a:rPr>
              <a:t>		</a:t>
            </a:r>
          </a:p>
          <a:p>
            <a:pPr algn="just" eaLnBrk="1" hangingPunct="1">
              <a:buFontTx/>
              <a:buNone/>
            </a:pPr>
            <a:r>
              <a:rPr lang="pt-BR" sz="2000" dirty="0" smtClean="0">
                <a:latin typeface="Times New Roman" pitchFamily="18" charset="0"/>
              </a:rPr>
              <a:t>		De acordo com o texto legal, cabe Às Comissões: </a:t>
            </a:r>
          </a:p>
          <a:p>
            <a:pPr algn="just" eaLnBrk="1" hangingPunct="1">
              <a:buFontTx/>
              <a:buNone/>
            </a:pPr>
            <a:r>
              <a:rPr lang="pt-BR" sz="2000" dirty="0" smtClean="0">
                <a:latin typeface="Times New Roman" pitchFamily="18" charset="0"/>
              </a:rPr>
              <a:t>	a) convocar Ministros de Estado para prestar informações sobre assuntos inerentes às suas atribuições; </a:t>
            </a:r>
          </a:p>
          <a:p>
            <a:pPr algn="just" eaLnBrk="1" hangingPunct="1">
              <a:buFontTx/>
              <a:buNone/>
            </a:pPr>
            <a:r>
              <a:rPr lang="pt-BR" sz="2000" b="1" dirty="0" smtClean="0">
                <a:latin typeface="Times New Roman" pitchFamily="18" charset="0"/>
              </a:rPr>
              <a:t>	</a:t>
            </a:r>
            <a:r>
              <a:rPr lang="pt-BR" sz="2000" dirty="0" smtClean="0">
                <a:latin typeface="Times New Roman" pitchFamily="18" charset="0"/>
              </a:rPr>
              <a:t>b) solicitar depoimento de qualquer autoridade ou cidadão;</a:t>
            </a:r>
          </a:p>
          <a:p>
            <a:pPr algn="just" eaLnBrk="1" hangingPunct="1">
              <a:buFontTx/>
              <a:buNone/>
            </a:pPr>
            <a:r>
              <a:rPr lang="pt-BR" sz="2000" dirty="0" smtClean="0">
                <a:latin typeface="Times New Roman" pitchFamily="18" charset="0"/>
              </a:rPr>
              <a:t>	c) exercer a fiscalização contábil, financeira e orçamentária, operacional e patrimonial da União e das entidades da Administração Indireta, quanto à legalidade, legitimidade, economicidade, aplicação de subvenções e renúncia de receitas.</a:t>
            </a:r>
          </a:p>
          <a:p>
            <a:pPr algn="just" eaLnBrk="1" hangingPunct="1">
              <a:buFontTx/>
              <a:buNone/>
            </a:pPr>
            <a:r>
              <a:rPr lang="pt-BR" sz="2000" dirty="0" smtClean="0">
                <a:latin typeface="Times New Roman" pitchFamily="18" charset="0"/>
              </a:rPr>
              <a:t>	</a:t>
            </a:r>
          </a:p>
          <a:p>
            <a:pPr algn="just" eaLnBrk="1" hangingPunct="1">
              <a:buFontTx/>
              <a:buNone/>
            </a:pPr>
            <a:r>
              <a:rPr lang="pt-BR" sz="2000" dirty="0" smtClean="0">
                <a:latin typeface="Times New Roman" pitchFamily="18" charset="0"/>
              </a:rPr>
              <a:t>		Por fim o poder das </a:t>
            </a:r>
            <a:r>
              <a:rPr lang="pt-BR" sz="2000" b="1" dirty="0" smtClean="0">
                <a:latin typeface="Times New Roman" pitchFamily="18" charset="0"/>
              </a:rPr>
              <a:t>Comissões Parlamentares de Inquérito, </a:t>
            </a:r>
            <a:r>
              <a:rPr lang="pt-BR" sz="2000" dirty="0" smtClean="0">
                <a:latin typeface="Times New Roman" pitchFamily="18" charset="0"/>
              </a:rPr>
              <a:t>prevista no § 3º do art. 58.</a:t>
            </a:r>
            <a:endParaRPr lang="pt-BR" sz="2000" b="1" dirty="0" smtClean="0">
              <a:latin typeface="Times New Roman" pitchFamily="18" charset="0"/>
            </a:endParaRPr>
          </a:p>
        </p:txBody>
      </p:sp>
      <p:sp>
        <p:nvSpPr>
          <p:cNvPr id="15362" name="Rectangle 2"/>
          <p:cNvSpPr>
            <a:spLocks noGrp="1" noChangeArrowheads="1"/>
          </p:cNvSpPr>
          <p:nvPr>
            <p:ph type="title"/>
          </p:nvPr>
        </p:nvSpPr>
        <p:spPr>
          <a:xfrm>
            <a:off x="457200" y="274638"/>
            <a:ext cx="8229600" cy="417512"/>
          </a:xfrm>
        </p:spPr>
        <p:txBody>
          <a:bodyPr>
            <a:noAutofit/>
          </a:bodyPr>
          <a:lstStyle/>
          <a:p>
            <a:r>
              <a:rPr lang="pt-BR" sz="2800" b="1" dirty="0" smtClean="0">
                <a:latin typeface="Times New Roman" pitchFamily="18" charset="0"/>
                <a:cs typeface="Times New Roman" pitchFamily="18" charset="0"/>
              </a:rPr>
              <a:t>Teoria da Separação de Poderes no Brasil </a:t>
            </a:r>
            <a:endParaRPr lang="pt-BR" sz="2800" b="1" dirty="0" smtClean="0">
              <a:latin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457200" y="1052513"/>
            <a:ext cx="8229600" cy="5040312"/>
          </a:xfrm>
        </p:spPr>
        <p:txBody>
          <a:bodyPr/>
          <a:lstStyle/>
          <a:p>
            <a:pPr eaLnBrk="1" hangingPunct="1">
              <a:buFontTx/>
              <a:buNone/>
            </a:pPr>
            <a:endParaRPr lang="pt-BR" sz="2000" smtClean="0">
              <a:latin typeface="Times New Roman" pitchFamily="18" charset="0"/>
            </a:endParaRPr>
          </a:p>
          <a:p>
            <a:pPr algn="just" eaLnBrk="1" hangingPunct="1">
              <a:buFontTx/>
              <a:buNone/>
            </a:pPr>
            <a:r>
              <a:rPr lang="pt-BR" sz="2000" smtClean="0">
                <a:latin typeface="Times New Roman" pitchFamily="18" charset="0"/>
              </a:rPr>
              <a:t>	Art. 58. O Congresso Nacional e suas Casas terão comissões permanentes e temporárias, constituídas na forma e com as atribuições previstas no respectivo regimento ou no ato de que resultar sua criação.</a:t>
            </a:r>
          </a:p>
          <a:p>
            <a:pPr algn="just" eaLnBrk="1" hangingPunct="1">
              <a:buFontTx/>
              <a:buNone/>
            </a:pPr>
            <a:endParaRPr lang="pt-BR" sz="2000" smtClean="0">
              <a:latin typeface="Times New Roman" pitchFamily="18" charset="0"/>
            </a:endParaRPr>
          </a:p>
          <a:p>
            <a:pPr algn="just" eaLnBrk="1" hangingPunct="1">
              <a:buFontTx/>
              <a:buNone/>
            </a:pPr>
            <a:r>
              <a:rPr lang="pt-BR" sz="2000" smtClean="0">
                <a:latin typeface="Times New Roman" pitchFamily="18" charset="0"/>
              </a:rPr>
              <a:t>	§ 3º - As comissões parlamentares de inquérito, que terão poderes de investigação próprios das autoridades judiciais, além de outros previstos nos regimentos das respectivas Casas, serão criadas pela Câmara dos Deputados e pelo Senado Federal, em conjunto ou separadamente, mediante requerimento de um terço de seus membros, para a apuração de fato determinado e por prazo certo, sendo suas conclusões, se for o caso, encaminhadas ao Ministério Público, para que promova a responsabilidade civil ou criminal dos infratores. </a:t>
            </a:r>
          </a:p>
        </p:txBody>
      </p:sp>
      <p:sp>
        <p:nvSpPr>
          <p:cNvPr id="16386" name="Rectangle 2"/>
          <p:cNvSpPr>
            <a:spLocks noGrp="1" noChangeArrowheads="1"/>
          </p:cNvSpPr>
          <p:nvPr>
            <p:ph type="title"/>
          </p:nvPr>
        </p:nvSpPr>
        <p:spPr>
          <a:xfrm>
            <a:off x="457200" y="274638"/>
            <a:ext cx="8229600" cy="417512"/>
          </a:xfrm>
        </p:spPr>
        <p:txBody>
          <a:bodyPr>
            <a:noAutofit/>
          </a:bodyPr>
          <a:lstStyle/>
          <a:p>
            <a:r>
              <a:rPr lang="pt-BR" sz="2800" b="1" dirty="0" smtClean="0">
                <a:latin typeface="Times New Roman" pitchFamily="18" charset="0"/>
                <a:cs typeface="Times New Roman" pitchFamily="18" charset="0"/>
              </a:rPr>
              <a:t>Teoria da Separação de Poderes no Brasil </a:t>
            </a:r>
            <a:endParaRPr lang="pt-BR" sz="2800" b="1" dirty="0" smtClean="0">
              <a:latin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Espaço Reservado para Conteúdo 2"/>
          <p:cNvSpPr>
            <a:spLocks noGrp="1"/>
          </p:cNvSpPr>
          <p:nvPr>
            <p:ph idx="1"/>
          </p:nvPr>
        </p:nvSpPr>
        <p:spPr>
          <a:xfrm>
            <a:off x="457200" y="1617663"/>
            <a:ext cx="8229600" cy="4525962"/>
          </a:xfrm>
        </p:spPr>
        <p:txBody>
          <a:bodyPr>
            <a:normAutofit/>
          </a:bodyPr>
          <a:lstStyle/>
          <a:p>
            <a:r>
              <a:rPr lang="pt-BR" altLang="da-DK" sz="2000" dirty="0" smtClean="0">
                <a:latin typeface="Times New Roman" pitchFamily="18" charset="0"/>
                <a:ea typeface="ＭＳ Ｐゴシック" pitchFamily="34" charset="-128"/>
                <a:cs typeface="Times New Roman" pitchFamily="18" charset="0"/>
              </a:rPr>
              <a:t>Concretização histórica: movimentos constitucionalistas</a:t>
            </a:r>
          </a:p>
          <a:p>
            <a:pPr lvl="1"/>
            <a:r>
              <a:rPr lang="pt-BR" altLang="da-DK" sz="2000" dirty="0" smtClean="0">
                <a:latin typeface="Times New Roman" pitchFamily="18" charset="0"/>
                <a:ea typeface="ＭＳ Ｐゴシック" pitchFamily="34" charset="-128"/>
                <a:cs typeface="Times New Roman" pitchFamily="18" charset="0"/>
              </a:rPr>
              <a:t>Declaração de Direito do Estado da Virginia (1776)</a:t>
            </a:r>
          </a:p>
          <a:p>
            <a:pPr lvl="1"/>
            <a:r>
              <a:rPr lang="pt-BR" altLang="da-DK" sz="2000" dirty="0" smtClean="0">
                <a:latin typeface="Times New Roman" pitchFamily="18" charset="0"/>
                <a:ea typeface="ＭＳ Ｐゴシック" pitchFamily="34" charset="-128"/>
                <a:cs typeface="Times New Roman" pitchFamily="18" charset="0"/>
              </a:rPr>
              <a:t>Declaração dos Direitos do Homem e do Cidadão (1789)</a:t>
            </a:r>
          </a:p>
          <a:p>
            <a:pPr lvl="1">
              <a:buNone/>
            </a:pPr>
            <a:endParaRPr lang="pt-BR" altLang="da-DK" sz="2000" dirty="0" smtClean="0">
              <a:latin typeface="Times New Roman" pitchFamily="18" charset="0"/>
              <a:ea typeface="ＭＳ Ｐゴシック" pitchFamily="34" charset="-128"/>
              <a:cs typeface="Times New Roman" pitchFamily="18" charset="0"/>
            </a:endParaRPr>
          </a:p>
          <a:p>
            <a:pPr eaLnBrk="1" hangingPunct="1"/>
            <a:r>
              <a:rPr lang="pt-BR" altLang="da-DK" sz="2000" dirty="0" smtClean="0">
                <a:latin typeface="Times New Roman" pitchFamily="18" charset="0"/>
                <a:ea typeface="ＭＳ Ｐゴシック" pitchFamily="34" charset="-128"/>
                <a:cs typeface="Times New Roman" pitchFamily="18" charset="0"/>
              </a:rPr>
              <a:t>Locke (1648) </a:t>
            </a:r>
            <a:r>
              <a:rPr lang="pt-BR" altLang="da-DK" sz="2000" dirty="0" smtClean="0">
                <a:latin typeface="Times New Roman" pitchFamily="18" charset="0"/>
                <a:ea typeface="ＭＳ Ｐゴシック" pitchFamily="34" charset="-128"/>
                <a:cs typeface="Times New Roman" pitchFamily="18" charset="0"/>
                <a:sym typeface="Wingdings" pitchFamily="2" charset="2"/>
              </a:rPr>
              <a:t> </a:t>
            </a:r>
            <a:r>
              <a:rPr lang="pt-BR" altLang="da-DK" sz="2000" dirty="0" smtClean="0">
                <a:latin typeface="Times New Roman" pitchFamily="18" charset="0"/>
                <a:ea typeface="ＭＳ Ｐゴシック" pitchFamily="34" charset="-128"/>
                <a:cs typeface="Times New Roman" pitchFamily="18" charset="0"/>
              </a:rPr>
              <a:t>quatro funções do Estado</a:t>
            </a:r>
          </a:p>
          <a:p>
            <a:pPr lvl="1" eaLnBrk="1" hangingPunct="1"/>
            <a:r>
              <a:rPr lang="pt-BR" altLang="da-DK" sz="2000" dirty="0" smtClean="0">
                <a:latin typeface="Times New Roman" pitchFamily="18" charset="0"/>
                <a:ea typeface="ＭＳ Ｐゴシック" pitchFamily="34" charset="-128"/>
                <a:cs typeface="Times New Roman" pitchFamily="18" charset="0"/>
              </a:rPr>
              <a:t>Legislativa: Parlamento</a:t>
            </a:r>
          </a:p>
          <a:p>
            <a:pPr lvl="1" eaLnBrk="1" hangingPunct="1"/>
            <a:r>
              <a:rPr lang="pt-BR" altLang="da-DK" sz="2000" dirty="0" smtClean="0">
                <a:latin typeface="Times New Roman" pitchFamily="18" charset="0"/>
                <a:ea typeface="ＭＳ Ｐゴシック" pitchFamily="34" charset="-128"/>
                <a:cs typeface="Times New Roman" pitchFamily="18" charset="0"/>
              </a:rPr>
              <a:t>Executiva: rei</a:t>
            </a:r>
          </a:p>
          <a:p>
            <a:pPr lvl="1" eaLnBrk="1" hangingPunct="1"/>
            <a:r>
              <a:rPr lang="pt-BR" altLang="da-DK" sz="2000" dirty="0" smtClean="0">
                <a:latin typeface="Times New Roman" pitchFamily="18" charset="0"/>
                <a:ea typeface="ＭＳ Ｐゴシック" pitchFamily="34" charset="-128"/>
                <a:cs typeface="Times New Roman" pitchFamily="18" charset="0"/>
              </a:rPr>
              <a:t>Federativa (guerra e paz): rei</a:t>
            </a:r>
          </a:p>
          <a:p>
            <a:pPr lvl="1" eaLnBrk="1" hangingPunct="1"/>
            <a:r>
              <a:rPr lang="pt-BR" altLang="da-DK" sz="2000" dirty="0" smtClean="0">
                <a:latin typeface="Times New Roman" pitchFamily="18" charset="0"/>
                <a:ea typeface="ＭＳ Ｐゴシック" pitchFamily="34" charset="-128"/>
                <a:cs typeface="Times New Roman" pitchFamily="18" charset="0"/>
              </a:rPr>
              <a:t>Prerrogativa (poder discricionário para a consecução do </a:t>
            </a:r>
            <a:r>
              <a:rPr lang="ja-JP" altLang="pt-BR" sz="2000" dirty="0" smtClean="0">
                <a:latin typeface="Times New Roman" pitchFamily="18" charset="0"/>
                <a:ea typeface="ＭＳ Ｐゴシック" pitchFamily="34" charset="-128"/>
                <a:cs typeface="Times New Roman" pitchFamily="18" charset="0"/>
              </a:rPr>
              <a:t>“</a:t>
            </a:r>
            <a:r>
              <a:rPr lang="pt-BR" altLang="ja-JP" sz="2000" dirty="0" smtClean="0">
                <a:latin typeface="Times New Roman" pitchFamily="18" charset="0"/>
                <a:ea typeface="ＭＳ Ｐゴシック" pitchFamily="34" charset="-128"/>
                <a:cs typeface="Times New Roman" pitchFamily="18" charset="0"/>
              </a:rPr>
              <a:t>bem público</a:t>
            </a:r>
            <a:r>
              <a:rPr lang="ja-JP" altLang="pt-BR" sz="2000" dirty="0" smtClean="0">
                <a:latin typeface="Times New Roman" pitchFamily="18" charset="0"/>
                <a:ea typeface="ＭＳ Ｐゴシック" pitchFamily="34" charset="-128"/>
                <a:cs typeface="Times New Roman" pitchFamily="18" charset="0"/>
              </a:rPr>
              <a:t>”</a:t>
            </a:r>
            <a:r>
              <a:rPr lang="pt-BR" altLang="ja-JP" sz="2000" dirty="0" smtClean="0">
                <a:latin typeface="Times New Roman" pitchFamily="18" charset="0"/>
                <a:ea typeface="ＭＳ Ｐゴシック" pitchFamily="34" charset="-128"/>
                <a:cs typeface="Times New Roman" pitchFamily="18" charset="0"/>
              </a:rPr>
              <a:t>, não subordinado a regras): rei</a:t>
            </a:r>
            <a:endParaRPr lang="pt-BR" altLang="da-DK" sz="2000" dirty="0" smtClean="0">
              <a:latin typeface="Times New Roman" pitchFamily="18" charset="0"/>
              <a:ea typeface="ＭＳ Ｐゴシック" pitchFamily="34" charset="-128"/>
              <a:cs typeface="Times New Roman" pitchFamily="18" charset="0"/>
            </a:endParaRPr>
          </a:p>
        </p:txBody>
      </p:sp>
      <p:sp>
        <p:nvSpPr>
          <p:cNvPr id="15362" name="Título 1"/>
          <p:cNvSpPr>
            <a:spLocks noGrp="1"/>
          </p:cNvSpPr>
          <p:nvPr>
            <p:ph type="title"/>
          </p:nvPr>
        </p:nvSpPr>
        <p:spPr bwMode="auto">
          <a:xfrm>
            <a:off x="457200" y="274638"/>
            <a:ext cx="8229600" cy="922114"/>
          </a:xfrm>
        </p:spPr>
        <p:txBody>
          <a:bodyPr/>
          <a:lstStyle/>
          <a:p>
            <a:r>
              <a:rPr lang="pt-BR" sz="2800" b="1" dirty="0" smtClean="0">
                <a:latin typeface="Times New Roman" pitchFamily="18" charset="0"/>
                <a:cs typeface="Times New Roman" pitchFamily="18" charset="0"/>
              </a:rPr>
              <a:t>Teoria da Separação de Poderes</a:t>
            </a:r>
            <a:endParaRPr lang="pt-BR" altLang="da-DK" sz="2800" cap="none" dirty="0" smtClean="0">
              <a:latin typeface="Arial" charset="0"/>
              <a:ea typeface="ＭＳ Ｐゴシック" pitchFamily="34" charset="-128"/>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Espaço Reservado para Conteúdo 2"/>
          <p:cNvSpPr>
            <a:spLocks noGrp="1"/>
          </p:cNvSpPr>
          <p:nvPr>
            <p:ph idx="1"/>
          </p:nvPr>
        </p:nvSpPr>
        <p:spPr>
          <a:xfrm>
            <a:off x="457200" y="1617663"/>
            <a:ext cx="8229600" cy="4525962"/>
          </a:xfrm>
        </p:spPr>
        <p:txBody>
          <a:bodyPr>
            <a:normAutofit/>
          </a:bodyPr>
          <a:lstStyle/>
          <a:p>
            <a:pPr algn="just" eaLnBrk="1" hangingPunct="1"/>
            <a:r>
              <a:rPr lang="pt-BR" altLang="da-DK" sz="2000" dirty="0" smtClean="0">
                <a:latin typeface="Times New Roman" pitchFamily="18" charset="0"/>
                <a:ea typeface="ＭＳ Ｐゴシック" pitchFamily="34" charset="-128"/>
                <a:cs typeface="Times New Roman" pitchFamily="18" charset="0"/>
              </a:rPr>
              <a:t>Montesquieu, Espírito das Leis (1748): </a:t>
            </a:r>
          </a:p>
          <a:p>
            <a:pPr algn="just" eaLnBrk="1" hangingPunct="1"/>
            <a:endParaRPr lang="pt-BR" altLang="da-DK" sz="2000" dirty="0" smtClean="0">
              <a:latin typeface="Times New Roman" pitchFamily="18" charset="0"/>
              <a:ea typeface="ＭＳ Ｐゴシック" pitchFamily="34" charset="-128"/>
              <a:cs typeface="Times New Roman" pitchFamily="18" charset="0"/>
            </a:endParaRPr>
          </a:p>
          <a:p>
            <a:pPr lvl="1" algn="just" eaLnBrk="1" hangingPunct="1"/>
            <a:r>
              <a:rPr lang="pt-BR" altLang="da-DK" sz="2000" dirty="0" smtClean="0">
                <a:latin typeface="Times New Roman" pitchFamily="18" charset="0"/>
                <a:ea typeface="ＭＳ Ｐゴシック" pitchFamily="34" charset="-128"/>
                <a:cs typeface="Times New Roman" pitchFamily="18" charset="0"/>
              </a:rPr>
              <a:t>Elaboração, execução e aplicação das leis concentradas em um ente </a:t>
            </a:r>
            <a:r>
              <a:rPr lang="pt-BR" altLang="da-DK" sz="2000" dirty="0" smtClean="0">
                <a:latin typeface="Times New Roman" pitchFamily="18" charset="0"/>
                <a:ea typeface="ＭＳ Ｐゴシック" pitchFamily="34" charset="-128"/>
                <a:cs typeface="Times New Roman" pitchFamily="18" charset="0"/>
                <a:sym typeface="Wingdings" pitchFamily="2" charset="2"/>
              </a:rPr>
              <a:t> </a:t>
            </a:r>
            <a:r>
              <a:rPr lang="ja-JP" altLang="pt-BR" sz="2000" dirty="0" smtClean="0">
                <a:latin typeface="Times New Roman" pitchFamily="18" charset="0"/>
                <a:ea typeface="ＭＳ Ｐゴシック" pitchFamily="34" charset="-128"/>
                <a:cs typeface="Times New Roman" pitchFamily="18" charset="0"/>
                <a:sym typeface="Wingdings" pitchFamily="2" charset="2"/>
              </a:rPr>
              <a:t>“</a:t>
            </a:r>
            <a:r>
              <a:rPr lang="pt-BR" altLang="ja-JP" sz="2000" dirty="0" smtClean="0">
                <a:latin typeface="Times New Roman" pitchFamily="18" charset="0"/>
                <a:ea typeface="ＭＳ Ｐゴシック" pitchFamily="34" charset="-128"/>
                <a:cs typeface="Times New Roman" pitchFamily="18" charset="0"/>
              </a:rPr>
              <a:t>leis tirânicas para executá-las tiranicamente</a:t>
            </a:r>
            <a:r>
              <a:rPr lang="ja-JP" altLang="pt-BR" sz="2000" dirty="0" smtClean="0">
                <a:latin typeface="Times New Roman" pitchFamily="18" charset="0"/>
                <a:ea typeface="ＭＳ Ｐゴシック" pitchFamily="34" charset="-128"/>
                <a:cs typeface="Times New Roman" pitchFamily="18" charset="0"/>
              </a:rPr>
              <a:t>”</a:t>
            </a:r>
            <a:endParaRPr lang="pt-BR" altLang="ja-JP" sz="2000" dirty="0" smtClean="0">
              <a:latin typeface="Times New Roman" pitchFamily="18" charset="0"/>
              <a:ea typeface="ＭＳ Ｐゴシック" pitchFamily="34" charset="-128"/>
              <a:cs typeface="Times New Roman" pitchFamily="18" charset="0"/>
            </a:endParaRPr>
          </a:p>
          <a:p>
            <a:pPr lvl="1" algn="just" eaLnBrk="1" hangingPunct="1">
              <a:buNone/>
            </a:pPr>
            <a:endParaRPr lang="pt-BR" altLang="ja-JP" sz="2000" dirty="0" smtClean="0">
              <a:latin typeface="Times New Roman" pitchFamily="18" charset="0"/>
              <a:ea typeface="ＭＳ Ｐゴシック" pitchFamily="34" charset="-128"/>
              <a:cs typeface="Times New Roman" pitchFamily="18" charset="0"/>
            </a:endParaRPr>
          </a:p>
          <a:p>
            <a:pPr lvl="1" algn="just" eaLnBrk="1" hangingPunct="1"/>
            <a:r>
              <a:rPr lang="pt-BR" altLang="da-DK" sz="2000" dirty="0" smtClean="0">
                <a:latin typeface="Times New Roman" pitchFamily="18" charset="0"/>
                <a:ea typeface="ＭＳ Ｐゴシック" pitchFamily="34" charset="-128"/>
                <a:cs typeface="Times New Roman" pitchFamily="18" charset="0"/>
              </a:rPr>
              <a:t>Teoria da separação de poderes</a:t>
            </a:r>
          </a:p>
          <a:p>
            <a:pPr lvl="2" algn="just" eaLnBrk="1" hangingPunct="1"/>
            <a:r>
              <a:rPr lang="pt-BR" altLang="da-DK" sz="2000" dirty="0" smtClean="0">
                <a:latin typeface="Times New Roman" pitchFamily="18" charset="0"/>
                <a:ea typeface="ＭＳ Ｐゴシック" pitchFamily="34" charset="-128"/>
                <a:cs typeface="Times New Roman" pitchFamily="18" charset="0"/>
              </a:rPr>
              <a:t>Estado apresenta diversas funções claras e distintas </a:t>
            </a:r>
            <a:r>
              <a:rPr lang="pt-BR" altLang="da-DK" sz="2000" dirty="0" smtClean="0">
                <a:latin typeface="Times New Roman" pitchFamily="18" charset="0"/>
                <a:ea typeface="ＭＳ Ｐゴシック" pitchFamily="34" charset="-128"/>
                <a:cs typeface="Times New Roman" pitchFamily="18" charset="0"/>
                <a:sym typeface="Wingdings" pitchFamily="2" charset="2"/>
              </a:rPr>
              <a:t> necessidade de órgão próprio respectivo</a:t>
            </a:r>
            <a:endParaRPr lang="pt-BR" altLang="da-DK" sz="2000" dirty="0" smtClean="0">
              <a:latin typeface="Times New Roman" pitchFamily="18" charset="0"/>
              <a:ea typeface="ＭＳ Ｐゴシック" pitchFamily="34" charset="-128"/>
              <a:cs typeface="Times New Roman" pitchFamily="18" charset="0"/>
            </a:endParaRPr>
          </a:p>
          <a:p>
            <a:pPr lvl="2" algn="just" eaLnBrk="1" hangingPunct="1"/>
            <a:r>
              <a:rPr lang="pt-BR" altLang="da-DK" sz="2000" dirty="0" smtClean="0">
                <a:latin typeface="Times New Roman" pitchFamily="18" charset="0"/>
                <a:ea typeface="ＭＳ Ｐゴシック" pitchFamily="34" charset="-128"/>
                <a:cs typeface="Times New Roman" pitchFamily="18" charset="0"/>
              </a:rPr>
              <a:t>Poder legislativo, executivo e judiciário </a:t>
            </a:r>
            <a:r>
              <a:rPr lang="pt-BR" altLang="da-DK" sz="2000" dirty="0" smtClean="0">
                <a:latin typeface="Times New Roman" pitchFamily="18" charset="0"/>
                <a:ea typeface="ＭＳ Ｐゴシック" pitchFamily="34" charset="-128"/>
                <a:cs typeface="Times New Roman" pitchFamily="18" charset="0"/>
                <a:sym typeface="Wingdings" pitchFamily="2" charset="2"/>
              </a:rPr>
              <a:t></a:t>
            </a:r>
            <a:r>
              <a:rPr lang="pt-BR" altLang="da-DK" sz="2000" dirty="0" smtClean="0">
                <a:latin typeface="Times New Roman" pitchFamily="18" charset="0"/>
                <a:ea typeface="ＭＳ Ｐゴシック" pitchFamily="34" charset="-128"/>
                <a:cs typeface="Times New Roman" pitchFamily="18" charset="0"/>
              </a:rPr>
              <a:t> </a:t>
            </a:r>
            <a:r>
              <a:rPr lang="pt-BR" altLang="da-DK" sz="2000" u="sng" dirty="0" smtClean="0">
                <a:latin typeface="Times New Roman" pitchFamily="18" charset="0"/>
                <a:ea typeface="ＭＳ Ｐゴシック" pitchFamily="34" charset="-128"/>
                <a:cs typeface="Times New Roman" pitchFamily="18" charset="0"/>
              </a:rPr>
              <a:t>harmônicos e independentes</a:t>
            </a:r>
            <a:r>
              <a:rPr lang="pt-BR" altLang="da-DK" sz="2000" dirty="0" smtClean="0">
                <a:latin typeface="Times New Roman" pitchFamily="18" charset="0"/>
                <a:ea typeface="ＭＳ Ｐゴシック" pitchFamily="34" charset="-128"/>
                <a:cs typeface="Times New Roman" pitchFamily="18" charset="0"/>
              </a:rPr>
              <a:t> entre si</a:t>
            </a:r>
          </a:p>
          <a:p>
            <a:pPr lvl="2" algn="just" eaLnBrk="1" hangingPunct="1"/>
            <a:r>
              <a:rPr lang="pt-BR" altLang="da-DK" sz="2000" dirty="0" smtClean="0">
                <a:latin typeface="Times New Roman" pitchFamily="18" charset="0"/>
                <a:ea typeface="ＭＳ Ｐゴシック" pitchFamily="34" charset="-128"/>
                <a:cs typeface="Times New Roman" pitchFamily="18" charset="0"/>
              </a:rPr>
              <a:t>Não há preocupação com eficiência, mas apenas a liberdade individual </a:t>
            </a:r>
            <a:r>
              <a:rPr lang="pt-BR" altLang="da-DK" sz="2000" dirty="0" smtClean="0">
                <a:latin typeface="Times New Roman" pitchFamily="18" charset="0"/>
                <a:ea typeface="ＭＳ Ｐゴシック" pitchFamily="34" charset="-128"/>
                <a:cs typeface="Times New Roman" pitchFamily="18" charset="0"/>
                <a:sym typeface="Wingdings" pitchFamily="2" charset="2"/>
              </a:rPr>
              <a:t> </a:t>
            </a:r>
            <a:r>
              <a:rPr lang="pt-BR" altLang="da-DK" sz="2000" u="sng" dirty="0" smtClean="0">
                <a:latin typeface="Times New Roman" pitchFamily="18" charset="0"/>
                <a:ea typeface="ＭＳ Ｐゴシック" pitchFamily="34" charset="-128"/>
                <a:cs typeface="Times New Roman" pitchFamily="18" charset="0"/>
              </a:rPr>
              <a:t>limitação do poder do Estado</a:t>
            </a:r>
          </a:p>
          <a:p>
            <a:pPr eaLnBrk="1" hangingPunct="1">
              <a:buNone/>
            </a:pPr>
            <a:endParaRPr lang="pt-BR" altLang="da-DK" dirty="0" smtClean="0">
              <a:latin typeface="Arial" charset="0"/>
              <a:ea typeface="ＭＳ Ｐゴシック" pitchFamily="34" charset="-128"/>
              <a:cs typeface="Arial" charset="0"/>
            </a:endParaRPr>
          </a:p>
        </p:txBody>
      </p:sp>
      <p:sp>
        <p:nvSpPr>
          <p:cNvPr id="16386" name="Título 1"/>
          <p:cNvSpPr>
            <a:spLocks noGrp="1"/>
          </p:cNvSpPr>
          <p:nvPr>
            <p:ph type="title"/>
          </p:nvPr>
        </p:nvSpPr>
        <p:spPr bwMode="auto">
          <a:xfrm>
            <a:off x="457200" y="274638"/>
            <a:ext cx="8229600" cy="922114"/>
          </a:xfrm>
        </p:spPr>
        <p:txBody>
          <a:bodyPr/>
          <a:lstStyle/>
          <a:p>
            <a:r>
              <a:rPr lang="pt-BR" sz="2800" b="1" dirty="0" smtClean="0">
                <a:latin typeface="Times New Roman" pitchFamily="18" charset="0"/>
                <a:cs typeface="Times New Roman" pitchFamily="18" charset="0"/>
              </a:rPr>
              <a:t>Teoria da Separação de Poderes</a:t>
            </a:r>
            <a:endParaRPr lang="pt-BR" altLang="da-DK" sz="2800" cap="none" dirty="0" smtClean="0">
              <a:latin typeface="Arial" charset="0"/>
              <a:ea typeface="ＭＳ Ｐゴシック" pitchFamily="34" charset="-128"/>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9">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19">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219">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219">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Espaço Reservado para Conteúdo 2"/>
          <p:cNvSpPr>
            <a:spLocks noGrp="1"/>
          </p:cNvSpPr>
          <p:nvPr>
            <p:ph idx="1"/>
          </p:nvPr>
        </p:nvSpPr>
        <p:spPr>
          <a:xfrm>
            <a:off x="457200" y="1196752"/>
            <a:ext cx="7467600" cy="5400600"/>
          </a:xfrm>
        </p:spPr>
        <p:txBody>
          <a:bodyPr>
            <a:noAutofit/>
          </a:bodyPr>
          <a:lstStyle/>
          <a:p>
            <a:pPr algn="just" eaLnBrk="1" hangingPunct="1"/>
            <a:r>
              <a:rPr lang="pt-BR" altLang="da-DK" sz="2000" dirty="0" smtClean="0">
                <a:latin typeface="Times New Roman" pitchFamily="18" charset="0"/>
                <a:ea typeface="ＭＳ Ｐゴシック" pitchFamily="34" charset="-128"/>
                <a:cs typeface="Times New Roman" pitchFamily="18" charset="0"/>
              </a:rPr>
              <a:t>Sistema de freios e contrapesos</a:t>
            </a:r>
          </a:p>
          <a:p>
            <a:pPr lvl="1" algn="just" eaLnBrk="1" hangingPunct="1"/>
            <a:r>
              <a:rPr lang="pt-BR" altLang="da-DK" sz="2000" dirty="0" smtClean="0">
                <a:latin typeface="Times New Roman" pitchFamily="18" charset="0"/>
                <a:ea typeface="ＭＳ Ｐゴシック" pitchFamily="34" charset="-128"/>
                <a:cs typeface="Times New Roman" pitchFamily="18" charset="0"/>
              </a:rPr>
              <a:t>Legislativo: </a:t>
            </a:r>
            <a:r>
              <a:rPr lang="pt-BR" altLang="da-DK" sz="2000" b="1" dirty="0" smtClean="0">
                <a:latin typeface="Times New Roman" pitchFamily="18" charset="0"/>
                <a:ea typeface="ＭＳ Ｐゴシック" pitchFamily="34" charset="-128"/>
                <a:cs typeface="Times New Roman" pitchFamily="18" charset="0"/>
              </a:rPr>
              <a:t>atos </a:t>
            </a:r>
            <a:r>
              <a:rPr lang="pt-BR" altLang="da-DK" sz="2000" b="1" dirty="0" smtClean="0">
                <a:solidFill>
                  <a:srgbClr val="FF0000"/>
                </a:solidFill>
                <a:latin typeface="Times New Roman" pitchFamily="18" charset="0"/>
                <a:ea typeface="ＭＳ Ｐゴシック" pitchFamily="34" charset="-128"/>
                <a:cs typeface="Times New Roman" pitchFamily="18" charset="0"/>
              </a:rPr>
              <a:t>gerais</a:t>
            </a:r>
          </a:p>
          <a:p>
            <a:pPr lvl="2" algn="just" eaLnBrk="1" hangingPunct="1"/>
            <a:r>
              <a:rPr lang="pt-BR" altLang="da-DK" sz="2000" dirty="0" smtClean="0">
                <a:latin typeface="Times New Roman" pitchFamily="18" charset="0"/>
                <a:ea typeface="ＭＳ Ｐゴシック" pitchFamily="34" charset="-128"/>
                <a:cs typeface="Times New Roman" pitchFamily="18" charset="0"/>
              </a:rPr>
              <a:t>Emissão de regras </a:t>
            </a:r>
            <a:r>
              <a:rPr lang="pt-BR" altLang="da-DK" sz="2000" u="sng" dirty="0" smtClean="0">
                <a:latin typeface="Times New Roman" pitchFamily="18" charset="0"/>
                <a:ea typeface="ＭＳ Ｐゴシック" pitchFamily="34" charset="-128"/>
                <a:cs typeface="Times New Roman" pitchFamily="18" charset="0"/>
              </a:rPr>
              <a:t>gerais e abstratas</a:t>
            </a:r>
          </a:p>
          <a:p>
            <a:pPr lvl="2" algn="just" eaLnBrk="1" hangingPunct="1"/>
            <a:r>
              <a:rPr lang="pt-BR" altLang="da-DK" sz="2000" dirty="0" smtClean="0">
                <a:latin typeface="Times New Roman" pitchFamily="18" charset="0"/>
                <a:ea typeface="ＭＳ Ｐゴシック" pitchFamily="34" charset="-128"/>
                <a:cs typeface="Times New Roman" pitchFamily="18" charset="0"/>
              </a:rPr>
              <a:t>Poder limitado de afetar uma pessoa ou grupo específico</a:t>
            </a:r>
          </a:p>
          <a:p>
            <a:pPr lvl="2" algn="just" eaLnBrk="1" hangingPunct="1"/>
            <a:r>
              <a:rPr lang="pt-BR" altLang="da-DK" sz="2000" dirty="0" smtClean="0">
                <a:latin typeface="Times New Roman" pitchFamily="18" charset="0"/>
                <a:ea typeface="ＭＳ Ｐゴシック" pitchFamily="34" charset="-128"/>
                <a:cs typeface="Times New Roman" pitchFamily="18" charset="0"/>
              </a:rPr>
              <a:t>O que é um grupo </a:t>
            </a:r>
            <a:r>
              <a:rPr lang="ja-JP" altLang="pt-BR" sz="2000" dirty="0" smtClean="0">
                <a:latin typeface="Times New Roman" pitchFamily="18" charset="0"/>
                <a:ea typeface="ＭＳ Ｐゴシック" pitchFamily="34" charset="-128"/>
                <a:cs typeface="Times New Roman" pitchFamily="18" charset="0"/>
              </a:rPr>
              <a:t>“</a:t>
            </a:r>
            <a:r>
              <a:rPr lang="pt-BR" altLang="ja-JP" sz="2000" dirty="0" smtClean="0">
                <a:latin typeface="Times New Roman" pitchFamily="18" charset="0"/>
                <a:ea typeface="ＭＳ Ｐゴシック" pitchFamily="34" charset="-128"/>
                <a:cs typeface="Times New Roman" pitchFamily="18" charset="0"/>
              </a:rPr>
              <a:t>específico</a:t>
            </a:r>
            <a:r>
              <a:rPr lang="ja-JP" altLang="pt-BR" sz="2000" dirty="0" smtClean="0">
                <a:latin typeface="Times New Roman" pitchFamily="18" charset="0"/>
                <a:ea typeface="ＭＳ Ｐゴシック" pitchFamily="34" charset="-128"/>
                <a:cs typeface="Times New Roman" pitchFamily="18" charset="0"/>
              </a:rPr>
              <a:t>”</a:t>
            </a:r>
            <a:r>
              <a:rPr lang="pt-BR" altLang="ja-JP" sz="2000" dirty="0" smtClean="0">
                <a:latin typeface="Times New Roman" pitchFamily="18" charset="0"/>
                <a:ea typeface="ＭＳ Ｐゴシック" pitchFamily="34" charset="-128"/>
                <a:cs typeface="Times New Roman" pitchFamily="18" charset="0"/>
              </a:rPr>
              <a:t>/</a:t>
            </a:r>
            <a:r>
              <a:rPr lang="ja-JP" altLang="pt-BR" sz="2000" dirty="0" smtClean="0">
                <a:latin typeface="Times New Roman" pitchFamily="18" charset="0"/>
                <a:ea typeface="ＭＳ Ｐゴシック" pitchFamily="34" charset="-128"/>
                <a:cs typeface="Times New Roman" pitchFamily="18" charset="0"/>
              </a:rPr>
              <a:t>“</a:t>
            </a:r>
            <a:r>
              <a:rPr lang="pt-BR" altLang="ja-JP" sz="2000" dirty="0" smtClean="0">
                <a:latin typeface="Times New Roman" pitchFamily="18" charset="0"/>
                <a:ea typeface="ＭＳ Ｐゴシック" pitchFamily="34" charset="-128"/>
                <a:cs typeface="Times New Roman" pitchFamily="18" charset="0"/>
              </a:rPr>
              <a:t>geral</a:t>
            </a:r>
            <a:r>
              <a:rPr lang="ja-JP" altLang="pt-BR" sz="2000" dirty="0" smtClean="0">
                <a:latin typeface="Times New Roman" pitchFamily="18" charset="0"/>
                <a:ea typeface="ＭＳ Ｐゴシック" pitchFamily="34" charset="-128"/>
                <a:cs typeface="Times New Roman" pitchFamily="18" charset="0"/>
              </a:rPr>
              <a:t>”</a:t>
            </a:r>
            <a:r>
              <a:rPr lang="pt-BR" altLang="ja-JP" sz="2000" dirty="0" smtClean="0">
                <a:latin typeface="Times New Roman" pitchFamily="18" charset="0"/>
                <a:ea typeface="ＭＳ Ｐゴシック" pitchFamily="34" charset="-128"/>
                <a:cs typeface="Times New Roman" pitchFamily="18" charset="0"/>
              </a:rPr>
              <a:t>? </a:t>
            </a:r>
            <a:r>
              <a:rPr lang="pt-BR" altLang="ja-JP" sz="2000" dirty="0" smtClean="0">
                <a:latin typeface="Times New Roman" pitchFamily="18" charset="0"/>
                <a:ea typeface="ＭＳ Ｐゴシック" pitchFamily="34" charset="-128"/>
                <a:cs typeface="Times New Roman" pitchFamily="18" charset="0"/>
                <a:sym typeface="Wingdings" pitchFamily="2" charset="2"/>
              </a:rPr>
              <a:t> ex: negros, mulheres, idosos, comunidades de bairro, </a:t>
            </a:r>
            <a:r>
              <a:rPr lang="pt-BR" altLang="ja-JP" sz="2000" u="sng" dirty="0" smtClean="0">
                <a:latin typeface="Times New Roman" pitchFamily="18" charset="0"/>
                <a:ea typeface="ＭＳ Ｐゴシック" pitchFamily="34" charset="-128"/>
                <a:cs typeface="Times New Roman" pitchFamily="18" charset="0"/>
                <a:sym typeface="Wingdings" pitchFamily="2" charset="2"/>
              </a:rPr>
              <a:t>PCB vs. </a:t>
            </a:r>
            <a:r>
              <a:rPr lang="ja-JP" altLang="pt-BR" sz="2000" u="sng" dirty="0" smtClean="0">
                <a:latin typeface="Times New Roman" pitchFamily="18" charset="0"/>
                <a:ea typeface="ＭＳ Ｐゴシック" pitchFamily="34" charset="-128"/>
                <a:cs typeface="Times New Roman" pitchFamily="18" charset="0"/>
                <a:sym typeface="Wingdings" pitchFamily="2" charset="2"/>
              </a:rPr>
              <a:t>“</a:t>
            </a:r>
            <a:r>
              <a:rPr lang="pt-BR" altLang="ja-JP" sz="2000" u="sng" dirty="0" smtClean="0">
                <a:latin typeface="Times New Roman" pitchFamily="18" charset="0"/>
                <a:ea typeface="ＭＳ Ｐゴシック" pitchFamily="34" charset="-128"/>
                <a:cs typeface="Times New Roman" pitchFamily="18" charset="0"/>
                <a:sym typeface="Wingdings" pitchFamily="2" charset="2"/>
              </a:rPr>
              <a:t>partidos comunistas</a:t>
            </a:r>
            <a:r>
              <a:rPr lang="ja-JP" altLang="pt-BR" sz="2000" u="sng" dirty="0" smtClean="0">
                <a:latin typeface="Times New Roman" pitchFamily="18" charset="0"/>
                <a:ea typeface="ＭＳ Ｐゴシック" pitchFamily="34" charset="-128"/>
                <a:cs typeface="Times New Roman" pitchFamily="18" charset="0"/>
                <a:sym typeface="Wingdings" pitchFamily="2" charset="2"/>
              </a:rPr>
              <a:t>”</a:t>
            </a:r>
            <a:endParaRPr lang="pt-BR" altLang="ja-JP" sz="2000" u="sng" dirty="0" smtClean="0">
              <a:latin typeface="Times New Roman" pitchFamily="18" charset="0"/>
              <a:ea typeface="ＭＳ Ｐゴシック" pitchFamily="34" charset="-128"/>
              <a:cs typeface="Times New Roman" pitchFamily="18" charset="0"/>
            </a:endParaRPr>
          </a:p>
          <a:p>
            <a:pPr lvl="1" algn="just" eaLnBrk="1" hangingPunct="1"/>
            <a:r>
              <a:rPr lang="pt-BR" altLang="da-DK" sz="2000" dirty="0" smtClean="0">
                <a:latin typeface="Times New Roman" pitchFamily="18" charset="0"/>
                <a:ea typeface="ＭＳ Ｐゴシック" pitchFamily="34" charset="-128"/>
                <a:cs typeface="Times New Roman" pitchFamily="18" charset="0"/>
              </a:rPr>
              <a:t>Executivo: </a:t>
            </a:r>
            <a:r>
              <a:rPr lang="pt-BR" altLang="da-DK" sz="2000" b="1" dirty="0" smtClean="0">
                <a:latin typeface="Times New Roman" pitchFamily="18" charset="0"/>
                <a:ea typeface="ＭＳ Ｐゴシック" pitchFamily="34" charset="-128"/>
                <a:cs typeface="Times New Roman" pitchFamily="18" charset="0"/>
              </a:rPr>
              <a:t>atos </a:t>
            </a:r>
            <a:r>
              <a:rPr lang="pt-BR" altLang="da-DK" sz="2000" b="1" dirty="0" smtClean="0">
                <a:solidFill>
                  <a:srgbClr val="FF0000"/>
                </a:solidFill>
                <a:latin typeface="Times New Roman" pitchFamily="18" charset="0"/>
                <a:ea typeface="ＭＳ Ｐゴシック" pitchFamily="34" charset="-128"/>
                <a:cs typeface="Times New Roman" pitchFamily="18" charset="0"/>
              </a:rPr>
              <a:t>especiais </a:t>
            </a:r>
          </a:p>
          <a:p>
            <a:pPr lvl="2" algn="just" eaLnBrk="1" hangingPunct="1"/>
            <a:r>
              <a:rPr lang="pt-BR" altLang="da-DK" sz="2000" dirty="0" smtClean="0">
                <a:latin typeface="Times New Roman" pitchFamily="18" charset="0"/>
                <a:ea typeface="ＭＳ Ｐゴシック" pitchFamily="34" charset="-128"/>
                <a:cs typeface="Times New Roman" pitchFamily="18" charset="0"/>
              </a:rPr>
              <a:t>Poder de agir concretamente </a:t>
            </a:r>
            <a:r>
              <a:rPr lang="pt-BR" altLang="da-DK" sz="2000" dirty="0" smtClean="0">
                <a:latin typeface="Times New Roman" pitchFamily="18" charset="0"/>
                <a:ea typeface="ＭＳ Ｐゴシック" pitchFamily="34" charset="-128"/>
                <a:cs typeface="Times New Roman" pitchFamily="18" charset="0"/>
                <a:sym typeface="Wingdings" pitchFamily="2" charset="2"/>
              </a:rPr>
              <a:t> casos individuais</a:t>
            </a:r>
            <a:endParaRPr lang="pt-BR" altLang="da-DK" sz="2000" dirty="0" smtClean="0">
              <a:latin typeface="Times New Roman" pitchFamily="18" charset="0"/>
              <a:ea typeface="ＭＳ Ｐゴシック" pitchFamily="34" charset="-128"/>
              <a:cs typeface="Times New Roman" pitchFamily="18" charset="0"/>
            </a:endParaRPr>
          </a:p>
          <a:p>
            <a:pPr lvl="2" algn="just" eaLnBrk="1" hangingPunct="1"/>
            <a:r>
              <a:rPr lang="pt-BR" altLang="da-DK" sz="2000" dirty="0" smtClean="0">
                <a:latin typeface="Times New Roman" pitchFamily="18" charset="0"/>
                <a:ea typeface="ＭＳ Ｐゴシック" pitchFamily="34" charset="-128"/>
                <a:cs typeface="Times New Roman" pitchFamily="18" charset="0"/>
              </a:rPr>
              <a:t>Limitado pelos atos gerais</a:t>
            </a:r>
          </a:p>
          <a:p>
            <a:pPr lvl="1" algn="just" eaLnBrk="1" hangingPunct="1"/>
            <a:r>
              <a:rPr lang="pt-BR" altLang="da-DK" sz="2000" dirty="0" smtClean="0">
                <a:latin typeface="Times New Roman" pitchFamily="18" charset="0"/>
                <a:ea typeface="ＭＳ Ｐゴシック" pitchFamily="34" charset="-128"/>
                <a:cs typeface="Times New Roman" pitchFamily="18" charset="0"/>
              </a:rPr>
              <a:t>Judiciário: </a:t>
            </a:r>
            <a:r>
              <a:rPr lang="pt-BR" altLang="da-DK" sz="2000" b="1" dirty="0" smtClean="0">
                <a:latin typeface="Times New Roman" pitchFamily="18" charset="0"/>
                <a:ea typeface="ＭＳ Ｐゴシック" pitchFamily="34" charset="-128"/>
                <a:cs typeface="Times New Roman" pitchFamily="18" charset="0"/>
              </a:rPr>
              <a:t>atos </a:t>
            </a:r>
            <a:r>
              <a:rPr lang="pt-BR" altLang="da-DK" sz="2000" b="1" dirty="0" smtClean="0">
                <a:solidFill>
                  <a:srgbClr val="FF0000"/>
                </a:solidFill>
                <a:latin typeface="Times New Roman" pitchFamily="18" charset="0"/>
                <a:ea typeface="ＭＳ Ｐゴシック" pitchFamily="34" charset="-128"/>
                <a:cs typeface="Times New Roman" pitchFamily="18" charset="0"/>
              </a:rPr>
              <a:t>fiscalizadores</a:t>
            </a:r>
          </a:p>
          <a:p>
            <a:pPr lvl="2" algn="just" eaLnBrk="1" hangingPunct="1"/>
            <a:r>
              <a:rPr lang="pt-BR" altLang="da-DK" sz="2000" dirty="0" smtClean="0">
                <a:latin typeface="Times New Roman" pitchFamily="18" charset="0"/>
                <a:ea typeface="ＭＳ Ｐゴシック" pitchFamily="34" charset="-128"/>
                <a:cs typeface="Times New Roman" pitchFamily="18" charset="0"/>
              </a:rPr>
              <a:t>Obriga os demais poderes a permanecerem nos limites de suas atribuições</a:t>
            </a:r>
          </a:p>
          <a:p>
            <a:pPr lvl="2" algn="just" eaLnBrk="1" hangingPunct="1"/>
            <a:r>
              <a:rPr lang="pt-BR" altLang="da-DK" sz="2000" dirty="0" smtClean="0">
                <a:latin typeface="Times New Roman" pitchFamily="18" charset="0"/>
                <a:ea typeface="ＭＳ Ｐゴシック" pitchFamily="34" charset="-128"/>
                <a:cs typeface="Times New Roman" pitchFamily="18" charset="0"/>
              </a:rPr>
              <a:t>Aspecto amplo: controle de legalidade/constitucionalidade</a:t>
            </a:r>
          </a:p>
          <a:p>
            <a:pPr lvl="2" algn="just" eaLnBrk="1" hangingPunct="1"/>
            <a:r>
              <a:rPr lang="pt-BR" altLang="da-DK" sz="2000" dirty="0" smtClean="0">
                <a:latin typeface="Times New Roman" pitchFamily="18" charset="0"/>
                <a:ea typeface="ＭＳ Ｐゴシック" pitchFamily="34" charset="-128"/>
                <a:cs typeface="Times New Roman" pitchFamily="18" charset="0"/>
              </a:rPr>
              <a:t>Aspecto específico: decisão de conflitos</a:t>
            </a:r>
          </a:p>
        </p:txBody>
      </p:sp>
      <p:sp>
        <p:nvSpPr>
          <p:cNvPr id="17410" name="Título 1"/>
          <p:cNvSpPr>
            <a:spLocks noGrp="1"/>
          </p:cNvSpPr>
          <p:nvPr>
            <p:ph type="title"/>
          </p:nvPr>
        </p:nvSpPr>
        <p:spPr bwMode="auto">
          <a:xfrm>
            <a:off x="457200" y="274638"/>
            <a:ext cx="8229600" cy="850106"/>
          </a:xfrm>
        </p:spPr>
        <p:txBody>
          <a:bodyPr/>
          <a:lstStyle/>
          <a:p>
            <a:r>
              <a:rPr lang="pt-BR" sz="2800" b="1" dirty="0" smtClean="0">
                <a:latin typeface="Times New Roman" pitchFamily="18" charset="0"/>
                <a:cs typeface="Times New Roman" pitchFamily="18" charset="0"/>
              </a:rPr>
              <a:t>Teoria da Separação de Poderes</a:t>
            </a:r>
            <a:endParaRPr lang="pt-BR" altLang="da-DK" sz="2800" cap="none" dirty="0" smtClean="0">
              <a:latin typeface="Arial" charset="0"/>
              <a:ea typeface="ＭＳ Ｐゴシック" pitchFamily="34" charset="-128"/>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24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24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24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24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24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24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aixaDeTexto 4"/>
          <p:cNvSpPr txBox="1">
            <a:spLocks noChangeArrowheads="1"/>
          </p:cNvSpPr>
          <p:nvPr/>
        </p:nvSpPr>
        <p:spPr bwMode="auto">
          <a:xfrm>
            <a:off x="3516316" y="1487488"/>
            <a:ext cx="2100255" cy="584775"/>
          </a:xfrm>
          <a:prstGeom prst="rect">
            <a:avLst/>
          </a:prstGeom>
          <a:noFill/>
          <a:ln w="9525">
            <a:noFill/>
            <a:miter lim="800000"/>
            <a:headEnd/>
            <a:tailEnd/>
          </a:ln>
        </p:spPr>
        <p:txBody>
          <a:bodyPr wrap="none">
            <a:spAutoFit/>
          </a:bodyPr>
          <a:lstStyle/>
          <a:p>
            <a:pPr algn="ctr"/>
            <a:r>
              <a:rPr lang="pt-BR" altLang="da-DK" sz="3200" b="1" dirty="0">
                <a:solidFill>
                  <a:srgbClr val="00B0F0"/>
                </a:solidFill>
                <a:latin typeface="Times New Roman" pitchFamily="18" charset="0"/>
                <a:cs typeface="Times New Roman" pitchFamily="18" charset="0"/>
              </a:rPr>
              <a:t>Legislativo</a:t>
            </a:r>
          </a:p>
        </p:txBody>
      </p:sp>
      <p:sp>
        <p:nvSpPr>
          <p:cNvPr id="18435" name="CaixaDeTexto 5"/>
          <p:cNvSpPr txBox="1">
            <a:spLocks noChangeArrowheads="1"/>
          </p:cNvSpPr>
          <p:nvPr/>
        </p:nvSpPr>
        <p:spPr bwMode="auto">
          <a:xfrm>
            <a:off x="6744588" y="5000625"/>
            <a:ext cx="1917512" cy="584775"/>
          </a:xfrm>
          <a:prstGeom prst="rect">
            <a:avLst/>
          </a:prstGeom>
          <a:noFill/>
          <a:ln w="9525">
            <a:noFill/>
            <a:miter lim="800000"/>
            <a:headEnd/>
            <a:tailEnd/>
          </a:ln>
        </p:spPr>
        <p:txBody>
          <a:bodyPr wrap="none">
            <a:spAutoFit/>
          </a:bodyPr>
          <a:lstStyle/>
          <a:p>
            <a:pPr algn="ctr"/>
            <a:r>
              <a:rPr lang="pt-BR" altLang="da-DK" sz="3200" b="1" dirty="0">
                <a:latin typeface="Times New Roman" pitchFamily="18" charset="0"/>
                <a:cs typeface="Times New Roman" pitchFamily="18" charset="0"/>
              </a:rPr>
              <a:t>Executivo</a:t>
            </a:r>
          </a:p>
        </p:txBody>
      </p:sp>
      <p:sp>
        <p:nvSpPr>
          <p:cNvPr id="18436" name="CaixaDeTexto 6"/>
          <p:cNvSpPr txBox="1">
            <a:spLocks noChangeArrowheads="1"/>
          </p:cNvSpPr>
          <p:nvPr/>
        </p:nvSpPr>
        <p:spPr bwMode="auto">
          <a:xfrm>
            <a:off x="364208" y="5000625"/>
            <a:ext cx="1962396" cy="584775"/>
          </a:xfrm>
          <a:prstGeom prst="rect">
            <a:avLst/>
          </a:prstGeom>
          <a:noFill/>
          <a:ln w="9525">
            <a:noFill/>
            <a:miter lim="800000"/>
            <a:headEnd/>
            <a:tailEnd/>
          </a:ln>
        </p:spPr>
        <p:txBody>
          <a:bodyPr wrap="none">
            <a:spAutoFit/>
          </a:bodyPr>
          <a:lstStyle/>
          <a:p>
            <a:pPr algn="ctr"/>
            <a:r>
              <a:rPr lang="pt-BR" altLang="da-DK" sz="3200" b="1" dirty="0">
                <a:solidFill>
                  <a:srgbClr val="FF0000"/>
                </a:solidFill>
                <a:latin typeface="Times New Roman" pitchFamily="18" charset="0"/>
                <a:cs typeface="Times New Roman" pitchFamily="18" charset="0"/>
              </a:rPr>
              <a:t>Judiciário</a:t>
            </a:r>
          </a:p>
        </p:txBody>
      </p:sp>
      <p:sp>
        <p:nvSpPr>
          <p:cNvPr id="14" name="Seta dobrada 13"/>
          <p:cNvSpPr/>
          <p:nvPr/>
        </p:nvSpPr>
        <p:spPr>
          <a:xfrm rot="5400000">
            <a:off x="5500687" y="2500313"/>
            <a:ext cx="2714625" cy="1714500"/>
          </a:xfrm>
          <a:prstGeom prst="bentArrow">
            <a:avLst>
              <a:gd name="adj1" fmla="val 8377"/>
              <a:gd name="adj2" fmla="val 12829"/>
              <a:gd name="adj3" fmla="val 25000"/>
              <a:gd name="adj4" fmla="val 43750"/>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solidFill>
                <a:schemeClr val="tx1"/>
              </a:solidFill>
            </a:endParaRPr>
          </a:p>
        </p:txBody>
      </p:sp>
      <p:sp>
        <p:nvSpPr>
          <p:cNvPr id="15" name="Seta dobrada 14"/>
          <p:cNvSpPr/>
          <p:nvPr/>
        </p:nvSpPr>
        <p:spPr>
          <a:xfrm rot="5400000" flipV="1">
            <a:off x="892969" y="2393157"/>
            <a:ext cx="2714625" cy="1785937"/>
          </a:xfrm>
          <a:prstGeom prst="bentArrow">
            <a:avLst>
              <a:gd name="adj1" fmla="val 8377"/>
              <a:gd name="adj2" fmla="val 12829"/>
              <a:gd name="adj3" fmla="val 25000"/>
              <a:gd name="adj4" fmla="val 43750"/>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solidFill>
                <a:schemeClr val="tx1"/>
              </a:solidFill>
            </a:endParaRPr>
          </a:p>
        </p:txBody>
      </p:sp>
      <p:sp>
        <p:nvSpPr>
          <p:cNvPr id="16" name="Seta dobrada 15"/>
          <p:cNvSpPr/>
          <p:nvPr/>
        </p:nvSpPr>
        <p:spPr>
          <a:xfrm>
            <a:off x="1071563" y="1357313"/>
            <a:ext cx="2000250" cy="3286125"/>
          </a:xfrm>
          <a:prstGeom prst="bentArrow">
            <a:avLst>
              <a:gd name="adj1" fmla="val 8377"/>
              <a:gd name="adj2" fmla="val 12829"/>
              <a:gd name="adj3" fmla="val 25000"/>
              <a:gd name="adj4" fmla="val 43750"/>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solidFill>
                <a:schemeClr val="tx1"/>
              </a:solidFill>
            </a:endParaRPr>
          </a:p>
        </p:txBody>
      </p:sp>
      <p:sp>
        <p:nvSpPr>
          <p:cNvPr id="17" name="Seta dobrada 16"/>
          <p:cNvSpPr/>
          <p:nvPr/>
        </p:nvSpPr>
        <p:spPr>
          <a:xfrm flipH="1">
            <a:off x="6000750" y="1428750"/>
            <a:ext cx="2000250" cy="3286125"/>
          </a:xfrm>
          <a:prstGeom prst="bentArrow">
            <a:avLst>
              <a:gd name="adj1" fmla="val 8377"/>
              <a:gd name="adj2" fmla="val 12829"/>
              <a:gd name="adj3" fmla="val 25000"/>
              <a:gd name="adj4" fmla="val 4375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solidFill>
                <a:schemeClr val="tx1"/>
              </a:solidFill>
            </a:endParaRPr>
          </a:p>
        </p:txBody>
      </p:sp>
      <p:sp>
        <p:nvSpPr>
          <p:cNvPr id="11273" name="CaixaDeTexto 17"/>
          <p:cNvSpPr txBox="1">
            <a:spLocks noChangeArrowheads="1"/>
          </p:cNvSpPr>
          <p:nvPr/>
        </p:nvSpPr>
        <p:spPr bwMode="auto">
          <a:xfrm>
            <a:off x="214313" y="785813"/>
            <a:ext cx="2928937" cy="523875"/>
          </a:xfrm>
          <a:prstGeom prst="rect">
            <a:avLst/>
          </a:prstGeom>
          <a:noFill/>
          <a:ln w="9525">
            <a:noFill/>
            <a:miter lim="800000"/>
            <a:headEnd/>
            <a:tailEnd/>
          </a:ln>
        </p:spPr>
        <p:txBody>
          <a:bodyPr>
            <a:spAutoFit/>
          </a:bodyPr>
          <a:lstStyle/>
          <a:p>
            <a:pPr algn="ctr"/>
            <a:r>
              <a:rPr lang="pt-BR" altLang="da-DK" sz="1400" b="1" dirty="0">
                <a:solidFill>
                  <a:srgbClr val="FF0000"/>
                </a:solidFill>
                <a:latin typeface="Times New Roman" pitchFamily="18" charset="0"/>
                <a:cs typeface="Times New Roman" pitchFamily="18" charset="0"/>
              </a:rPr>
              <a:t>Fiscalização:</a:t>
            </a:r>
          </a:p>
          <a:p>
            <a:pPr algn="ctr"/>
            <a:r>
              <a:rPr lang="pt-BR" altLang="da-DK" sz="1400" b="1" dirty="0">
                <a:solidFill>
                  <a:srgbClr val="FF0000"/>
                </a:solidFill>
                <a:latin typeface="Times New Roman" pitchFamily="18" charset="0"/>
                <a:cs typeface="Times New Roman" pitchFamily="18" charset="0"/>
              </a:rPr>
              <a:t>Controle de constitucionalidade</a:t>
            </a:r>
          </a:p>
        </p:txBody>
      </p:sp>
      <p:sp>
        <p:nvSpPr>
          <p:cNvPr id="11274" name="CaixaDeTexto 18"/>
          <p:cNvSpPr txBox="1">
            <a:spLocks noChangeArrowheads="1"/>
          </p:cNvSpPr>
          <p:nvPr/>
        </p:nvSpPr>
        <p:spPr bwMode="auto">
          <a:xfrm>
            <a:off x="4786313" y="2786063"/>
            <a:ext cx="2500312" cy="738187"/>
          </a:xfrm>
          <a:prstGeom prst="rect">
            <a:avLst/>
          </a:prstGeom>
          <a:noFill/>
          <a:ln w="9525">
            <a:noFill/>
            <a:miter lim="800000"/>
            <a:headEnd/>
            <a:tailEnd/>
          </a:ln>
        </p:spPr>
        <p:txBody>
          <a:bodyPr>
            <a:spAutoFit/>
          </a:bodyPr>
          <a:lstStyle/>
          <a:p>
            <a:pPr algn="r"/>
            <a:r>
              <a:rPr lang="pt-BR" altLang="da-DK" sz="1400" b="1" dirty="0">
                <a:solidFill>
                  <a:srgbClr val="00B0F0"/>
                </a:solidFill>
                <a:latin typeface="Times New Roman" pitchFamily="18" charset="0"/>
                <a:cs typeface="Times New Roman" pitchFamily="18" charset="0"/>
              </a:rPr>
              <a:t>Atos especiais limitados pela necessidade de previsão pelos atos gerais</a:t>
            </a:r>
          </a:p>
        </p:txBody>
      </p:sp>
      <p:sp>
        <p:nvSpPr>
          <p:cNvPr id="11275" name="CaixaDeTexto 19"/>
          <p:cNvSpPr txBox="1">
            <a:spLocks noChangeArrowheads="1"/>
          </p:cNvSpPr>
          <p:nvPr/>
        </p:nvSpPr>
        <p:spPr bwMode="auto">
          <a:xfrm>
            <a:off x="5214938" y="857250"/>
            <a:ext cx="3571875" cy="523875"/>
          </a:xfrm>
          <a:prstGeom prst="rect">
            <a:avLst/>
          </a:prstGeom>
          <a:noFill/>
          <a:ln w="9525">
            <a:noFill/>
            <a:miter lim="800000"/>
            <a:headEnd/>
            <a:tailEnd/>
          </a:ln>
        </p:spPr>
        <p:txBody>
          <a:bodyPr>
            <a:spAutoFit/>
          </a:bodyPr>
          <a:lstStyle/>
          <a:p>
            <a:pPr algn="ctr"/>
            <a:r>
              <a:rPr lang="pt-BR" altLang="da-DK" sz="1400" b="1" dirty="0">
                <a:latin typeface="Times New Roman" pitchFamily="18" charset="0"/>
                <a:cs typeface="Times New Roman" pitchFamily="18" charset="0"/>
              </a:rPr>
              <a:t>Atos gerais limitados pela necessidade de concretização por atos especiais</a:t>
            </a:r>
          </a:p>
        </p:txBody>
      </p:sp>
      <p:sp>
        <p:nvSpPr>
          <p:cNvPr id="11276" name="CaixaDeTexto 20"/>
          <p:cNvSpPr txBox="1">
            <a:spLocks noChangeArrowheads="1"/>
          </p:cNvSpPr>
          <p:nvPr/>
        </p:nvSpPr>
        <p:spPr bwMode="auto">
          <a:xfrm>
            <a:off x="1785938" y="2786063"/>
            <a:ext cx="2286000" cy="738187"/>
          </a:xfrm>
          <a:prstGeom prst="rect">
            <a:avLst/>
          </a:prstGeom>
          <a:noFill/>
          <a:ln w="9525">
            <a:noFill/>
            <a:miter lim="800000"/>
            <a:headEnd/>
            <a:tailEnd/>
          </a:ln>
        </p:spPr>
        <p:txBody>
          <a:bodyPr>
            <a:spAutoFit/>
          </a:bodyPr>
          <a:lstStyle/>
          <a:p>
            <a:r>
              <a:rPr lang="pt-BR" altLang="da-DK" sz="1400" b="1" dirty="0">
                <a:solidFill>
                  <a:srgbClr val="00B0F0"/>
                </a:solidFill>
                <a:latin typeface="Times New Roman" pitchFamily="18" charset="0"/>
                <a:cs typeface="Times New Roman" pitchFamily="18" charset="0"/>
              </a:rPr>
              <a:t>Necessidade de ação fiscalizadora fundada em atos gerais</a:t>
            </a:r>
          </a:p>
        </p:txBody>
      </p:sp>
      <p:sp>
        <p:nvSpPr>
          <p:cNvPr id="22" name="Seta para a direita 21"/>
          <p:cNvSpPr/>
          <p:nvPr/>
        </p:nvSpPr>
        <p:spPr>
          <a:xfrm>
            <a:off x="2579688" y="5429250"/>
            <a:ext cx="3873500" cy="285750"/>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solidFill>
                <a:srgbClr val="FFFFFF"/>
              </a:solidFill>
              <a:ea typeface="ＭＳ Ｐゴシック" pitchFamily="34" charset="-128"/>
            </a:endParaRPr>
          </a:p>
        </p:txBody>
      </p:sp>
      <p:sp>
        <p:nvSpPr>
          <p:cNvPr id="23" name="Seta para a direita 22"/>
          <p:cNvSpPr/>
          <p:nvPr/>
        </p:nvSpPr>
        <p:spPr>
          <a:xfrm flipH="1">
            <a:off x="2571750" y="5000625"/>
            <a:ext cx="3857625" cy="357188"/>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solidFill>
                <a:srgbClr val="FFFFFF"/>
              </a:solidFill>
              <a:ea typeface="ＭＳ Ｐゴシック" pitchFamily="34" charset="-128"/>
            </a:endParaRPr>
          </a:p>
        </p:txBody>
      </p:sp>
      <p:sp>
        <p:nvSpPr>
          <p:cNvPr id="11279" name="CaixaDeTexto 23"/>
          <p:cNvSpPr txBox="1">
            <a:spLocks noChangeArrowheads="1"/>
          </p:cNvSpPr>
          <p:nvPr/>
        </p:nvSpPr>
        <p:spPr bwMode="auto">
          <a:xfrm>
            <a:off x="3000375" y="5786438"/>
            <a:ext cx="3376613" cy="307975"/>
          </a:xfrm>
          <a:prstGeom prst="rect">
            <a:avLst/>
          </a:prstGeom>
          <a:noFill/>
          <a:ln w="9525">
            <a:noFill/>
            <a:miter lim="800000"/>
            <a:headEnd/>
            <a:tailEnd/>
          </a:ln>
        </p:spPr>
        <p:txBody>
          <a:bodyPr>
            <a:spAutoFit/>
          </a:bodyPr>
          <a:lstStyle/>
          <a:p>
            <a:r>
              <a:rPr lang="pt-BR" altLang="da-DK" sz="1400" b="1" dirty="0">
                <a:solidFill>
                  <a:srgbClr val="FF0000"/>
                </a:solidFill>
                <a:latin typeface="Times New Roman" pitchFamily="18" charset="0"/>
                <a:cs typeface="Times New Roman" pitchFamily="18" charset="0"/>
              </a:rPr>
              <a:t>Fiscalização: controle de legalidade</a:t>
            </a:r>
          </a:p>
        </p:txBody>
      </p:sp>
      <p:sp>
        <p:nvSpPr>
          <p:cNvPr id="11280" name="CaixaDeTexto 24"/>
          <p:cNvSpPr txBox="1">
            <a:spLocks noChangeArrowheads="1"/>
          </p:cNvSpPr>
          <p:nvPr/>
        </p:nvSpPr>
        <p:spPr bwMode="auto">
          <a:xfrm>
            <a:off x="2214563" y="4476750"/>
            <a:ext cx="4572000" cy="523875"/>
          </a:xfrm>
          <a:prstGeom prst="rect">
            <a:avLst/>
          </a:prstGeom>
          <a:noFill/>
          <a:ln w="9525">
            <a:noFill/>
            <a:miter lim="800000"/>
            <a:headEnd/>
            <a:tailEnd/>
          </a:ln>
        </p:spPr>
        <p:txBody>
          <a:bodyPr>
            <a:spAutoFit/>
          </a:bodyPr>
          <a:lstStyle/>
          <a:p>
            <a:pPr algn="ctr"/>
            <a:r>
              <a:rPr lang="pt-BR" altLang="da-DK" sz="1400" b="1" dirty="0">
                <a:latin typeface="Times New Roman" pitchFamily="18" charset="0"/>
                <a:cs typeface="Times New Roman" pitchFamily="18" charset="0"/>
              </a:rPr>
              <a:t>Necessidade de ação fiscalizadora fundada em atos especiais (ex: nomeação de juízes constitucionais)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27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274"/>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27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28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7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2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3" grpId="0"/>
      <p:bldP spid="11274" grpId="0"/>
      <p:bldP spid="11275" grpId="0"/>
      <p:bldP spid="11276" grpId="0"/>
      <p:bldP spid="22" grpId="0" animBg="1"/>
      <p:bldP spid="23" grpId="0" animBg="1"/>
      <p:bldP spid="11279" grpId="0"/>
      <p:bldP spid="1128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Espaço Reservado para Conteúdo 2"/>
          <p:cNvSpPr>
            <a:spLocks noGrp="1"/>
          </p:cNvSpPr>
          <p:nvPr>
            <p:ph idx="1"/>
          </p:nvPr>
        </p:nvSpPr>
        <p:spPr>
          <a:xfrm>
            <a:off x="395536" y="1340768"/>
            <a:ext cx="8229600" cy="4525962"/>
          </a:xfrm>
        </p:spPr>
        <p:txBody>
          <a:bodyPr>
            <a:normAutofit/>
          </a:bodyPr>
          <a:lstStyle/>
          <a:p>
            <a:pPr algn="just" eaLnBrk="1" hangingPunct="1"/>
            <a:r>
              <a:rPr lang="pt-BR" altLang="da-DK" sz="2000" dirty="0" smtClean="0">
                <a:latin typeface="Times New Roman" pitchFamily="18" charset="0"/>
                <a:ea typeface="ＭＳ Ｐゴシック" pitchFamily="34" charset="-128"/>
                <a:cs typeface="Times New Roman" pitchFamily="18" charset="0"/>
              </a:rPr>
              <a:t>Vontade do Estado (poder político) desdobra-se em várias funções: </a:t>
            </a:r>
          </a:p>
          <a:p>
            <a:pPr algn="just" eaLnBrk="1" hangingPunct="1">
              <a:buNone/>
            </a:pPr>
            <a:endParaRPr lang="pt-BR" altLang="da-DK" sz="2000" dirty="0" smtClean="0">
              <a:latin typeface="Times New Roman" pitchFamily="18" charset="0"/>
              <a:ea typeface="ＭＳ Ｐゴシック" pitchFamily="34" charset="-128"/>
              <a:cs typeface="Times New Roman" pitchFamily="18" charset="0"/>
            </a:endParaRPr>
          </a:p>
          <a:p>
            <a:pPr lvl="1" algn="just" eaLnBrk="1" hangingPunct="1"/>
            <a:r>
              <a:rPr lang="pt-BR" altLang="da-DK" sz="2000" u="sng" dirty="0" smtClean="0">
                <a:latin typeface="Times New Roman" pitchFamily="18" charset="0"/>
                <a:ea typeface="ＭＳ Ｐゴシック" pitchFamily="34" charset="-128"/>
                <a:cs typeface="Times New Roman" pitchFamily="18" charset="0"/>
              </a:rPr>
              <a:t>Legislativa</a:t>
            </a:r>
            <a:r>
              <a:rPr lang="pt-BR" altLang="da-DK" sz="2000" dirty="0" smtClean="0">
                <a:latin typeface="Times New Roman" pitchFamily="18" charset="0"/>
                <a:ea typeface="ＭＳ Ｐゴシック" pitchFamily="34" charset="-128"/>
                <a:cs typeface="Times New Roman" pitchFamily="18" charset="0"/>
              </a:rPr>
              <a:t>: edição de regras gerais, abstratas, impessoais e inovadoras da ordem jurídica </a:t>
            </a:r>
            <a:r>
              <a:rPr lang="pt-BR" altLang="da-DK" sz="2000" dirty="0" smtClean="0">
                <a:latin typeface="Times New Roman" pitchFamily="18" charset="0"/>
                <a:ea typeface="ＭＳ Ｐゴシック" pitchFamily="34" charset="-128"/>
                <a:cs typeface="Times New Roman" pitchFamily="18" charset="0"/>
                <a:sym typeface="Wingdings" pitchFamily="2" charset="2"/>
              </a:rPr>
              <a:t> </a:t>
            </a:r>
            <a:r>
              <a:rPr lang="pt-BR" altLang="da-DK" sz="2000" dirty="0" smtClean="0">
                <a:latin typeface="Times New Roman" pitchFamily="18" charset="0"/>
                <a:ea typeface="ＭＳ Ｐゴシック" pitchFamily="34" charset="-128"/>
                <a:cs typeface="Times New Roman" pitchFamily="18" charset="0"/>
              </a:rPr>
              <a:t>leis</a:t>
            </a:r>
          </a:p>
          <a:p>
            <a:pPr lvl="1" algn="just" eaLnBrk="1" hangingPunct="1">
              <a:buNone/>
            </a:pPr>
            <a:endParaRPr lang="pt-BR" altLang="da-DK" sz="2000" dirty="0" smtClean="0">
              <a:latin typeface="Times New Roman" pitchFamily="18" charset="0"/>
              <a:ea typeface="ＭＳ Ｐゴシック" pitchFamily="34" charset="-128"/>
              <a:cs typeface="Times New Roman" pitchFamily="18" charset="0"/>
            </a:endParaRPr>
          </a:p>
          <a:p>
            <a:pPr lvl="1" algn="just" eaLnBrk="1" hangingPunct="1"/>
            <a:r>
              <a:rPr lang="pt-BR" altLang="da-DK" sz="2000" u="sng" dirty="0" smtClean="0">
                <a:latin typeface="Times New Roman" pitchFamily="18" charset="0"/>
                <a:ea typeface="ＭＳ Ｐゴシック" pitchFamily="34" charset="-128"/>
                <a:cs typeface="Times New Roman" pitchFamily="18" charset="0"/>
              </a:rPr>
              <a:t>Executiva</a:t>
            </a:r>
            <a:r>
              <a:rPr lang="pt-BR" altLang="da-DK" sz="2000" dirty="0" smtClean="0">
                <a:latin typeface="Times New Roman" pitchFamily="18" charset="0"/>
                <a:ea typeface="ＭＳ Ｐゴシック" pitchFamily="34" charset="-128"/>
                <a:cs typeface="Times New Roman" pitchFamily="18" charset="0"/>
              </a:rPr>
              <a:t>: resolução dos problemas concretos e individualizados, conforme as leis </a:t>
            </a:r>
          </a:p>
          <a:p>
            <a:pPr lvl="2" algn="just" eaLnBrk="1" hangingPunct="1"/>
            <a:r>
              <a:rPr lang="pt-BR" altLang="da-DK" sz="2000" dirty="0" smtClean="0">
                <a:latin typeface="Times New Roman" pitchFamily="18" charset="0"/>
                <a:ea typeface="ＭＳ Ｐゴシック" pitchFamily="34" charset="-128"/>
                <a:cs typeface="Times New Roman" pitchFamily="18" charset="0"/>
              </a:rPr>
              <a:t>Função de governo: atribuições políticas, </a:t>
            </a:r>
            <a:r>
              <a:rPr lang="pt-BR" altLang="da-DK" sz="2000" dirty="0" err="1" smtClean="0">
                <a:latin typeface="Times New Roman" pitchFamily="18" charset="0"/>
                <a:ea typeface="ＭＳ Ｐゴシック" pitchFamily="34" charset="-128"/>
                <a:cs typeface="Times New Roman" pitchFamily="18" charset="0"/>
              </a:rPr>
              <a:t>co-legislativas</a:t>
            </a:r>
            <a:r>
              <a:rPr lang="pt-BR" altLang="da-DK" sz="2000" dirty="0" smtClean="0">
                <a:latin typeface="Times New Roman" pitchFamily="18" charset="0"/>
                <a:ea typeface="ＭＳ Ｐゴシック" pitchFamily="34" charset="-128"/>
                <a:cs typeface="Times New Roman" pitchFamily="18" charset="0"/>
              </a:rPr>
              <a:t> e de decisão</a:t>
            </a:r>
          </a:p>
          <a:p>
            <a:pPr lvl="2" algn="just" eaLnBrk="1" hangingPunct="1"/>
            <a:r>
              <a:rPr lang="pt-BR" altLang="da-DK" sz="2000" dirty="0" smtClean="0">
                <a:latin typeface="Times New Roman" pitchFamily="18" charset="0"/>
                <a:ea typeface="ＭＳ Ｐゴシック" pitchFamily="34" charset="-128"/>
                <a:cs typeface="Times New Roman" pitchFamily="18" charset="0"/>
              </a:rPr>
              <a:t>Função administrativa: intervenção, fomento e serviço público</a:t>
            </a:r>
          </a:p>
          <a:p>
            <a:pPr lvl="2" algn="just" eaLnBrk="1" hangingPunct="1">
              <a:buNone/>
            </a:pPr>
            <a:endParaRPr lang="pt-BR" altLang="da-DK" sz="2000" dirty="0" smtClean="0">
              <a:latin typeface="Times New Roman" pitchFamily="18" charset="0"/>
              <a:ea typeface="ＭＳ Ｐゴシック" pitchFamily="34" charset="-128"/>
              <a:cs typeface="Times New Roman" pitchFamily="18" charset="0"/>
            </a:endParaRPr>
          </a:p>
          <a:p>
            <a:pPr lvl="1" algn="just" eaLnBrk="1" hangingPunct="1"/>
            <a:r>
              <a:rPr lang="pt-BR" altLang="da-DK" sz="2000" u="sng" dirty="0" smtClean="0">
                <a:latin typeface="Times New Roman" pitchFamily="18" charset="0"/>
                <a:ea typeface="ＭＳ Ｐゴシック" pitchFamily="34" charset="-128"/>
                <a:cs typeface="Times New Roman" pitchFamily="18" charset="0"/>
              </a:rPr>
              <a:t>Jurisdicional</a:t>
            </a:r>
            <a:r>
              <a:rPr lang="pt-BR" altLang="da-DK" sz="2000" dirty="0" smtClean="0">
                <a:latin typeface="Times New Roman" pitchFamily="18" charset="0"/>
                <a:ea typeface="ＭＳ Ｐゴシック" pitchFamily="34" charset="-128"/>
                <a:cs typeface="Times New Roman" pitchFamily="18" charset="0"/>
              </a:rPr>
              <a:t>: aplicação do direito ao caso concreto a fim de dirimir conflitos de interesse</a:t>
            </a:r>
          </a:p>
        </p:txBody>
      </p:sp>
      <p:sp>
        <p:nvSpPr>
          <p:cNvPr id="19458" name="Título 1"/>
          <p:cNvSpPr>
            <a:spLocks noGrp="1"/>
          </p:cNvSpPr>
          <p:nvPr>
            <p:ph type="title"/>
          </p:nvPr>
        </p:nvSpPr>
        <p:spPr bwMode="auto">
          <a:xfrm>
            <a:off x="457200" y="274638"/>
            <a:ext cx="8229600" cy="634082"/>
          </a:xfrm>
        </p:spPr>
        <p:txBody>
          <a:bodyPr/>
          <a:lstStyle/>
          <a:p>
            <a:r>
              <a:rPr lang="pt-BR" sz="2400" b="1" dirty="0" smtClean="0">
                <a:latin typeface="Times New Roman" pitchFamily="18" charset="0"/>
                <a:cs typeface="Times New Roman" pitchFamily="18" charset="0"/>
              </a:rPr>
              <a:t>Teoria da Separação de Poderes</a:t>
            </a:r>
            <a:endParaRPr lang="pt-BR" altLang="da-DK" sz="2400" cap="none" dirty="0" smtClean="0">
              <a:latin typeface="Arial" charset="0"/>
              <a:ea typeface="ＭＳ Ｐゴシック" pitchFamily="34" charset="-128"/>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Espaço Reservado para Conteúdo 2"/>
          <p:cNvSpPr>
            <a:spLocks noGrp="1"/>
          </p:cNvSpPr>
          <p:nvPr>
            <p:ph idx="1"/>
          </p:nvPr>
        </p:nvSpPr>
        <p:spPr>
          <a:xfrm>
            <a:off x="457200" y="1268761"/>
            <a:ext cx="8229600" cy="4803428"/>
          </a:xfrm>
        </p:spPr>
        <p:txBody>
          <a:bodyPr>
            <a:normAutofit/>
          </a:bodyPr>
          <a:lstStyle/>
          <a:p>
            <a:pPr algn="just" eaLnBrk="1" hangingPunct="1"/>
            <a:r>
              <a:rPr lang="pt-BR" altLang="da-DK" sz="2000" dirty="0" smtClean="0">
                <a:latin typeface="Times New Roman" pitchFamily="18" charset="0"/>
                <a:ea typeface="ＭＳ Ｐゴシック" pitchFamily="34" charset="-128"/>
                <a:cs typeface="Times New Roman" pitchFamily="18" charset="0"/>
              </a:rPr>
              <a:t>Cada função é manifestada por meio de </a:t>
            </a:r>
            <a:r>
              <a:rPr lang="pt-BR" altLang="da-DK" sz="2000" dirty="0" smtClean="0">
                <a:latin typeface="Times New Roman" pitchFamily="18" charset="0"/>
                <a:ea typeface="ＭＳ Ｐゴシック" pitchFamily="34" charset="-128"/>
                <a:cs typeface="Times New Roman" pitchFamily="18" charset="0"/>
                <a:sym typeface="Wingdings" pitchFamily="2" charset="2"/>
              </a:rPr>
              <a:t>indivíduos  </a:t>
            </a:r>
            <a:r>
              <a:rPr lang="pt-BR" altLang="da-DK" sz="2000" b="1" dirty="0" smtClean="0">
                <a:latin typeface="Times New Roman" pitchFamily="18" charset="0"/>
                <a:ea typeface="ＭＳ Ｐゴシック" pitchFamily="34" charset="-128"/>
                <a:cs typeface="Times New Roman" pitchFamily="18" charset="0"/>
              </a:rPr>
              <a:t>órgãos do Estado</a:t>
            </a:r>
          </a:p>
          <a:p>
            <a:pPr lvl="1" algn="just" eaLnBrk="1" hangingPunct="1"/>
            <a:r>
              <a:rPr lang="pt-BR" altLang="da-DK" sz="2000" dirty="0" smtClean="0">
                <a:latin typeface="Times New Roman" pitchFamily="18" charset="0"/>
                <a:ea typeface="ＭＳ Ｐゴシック" pitchFamily="34" charset="-128"/>
                <a:cs typeface="Times New Roman" pitchFamily="18" charset="0"/>
              </a:rPr>
              <a:t>Dotados de:</a:t>
            </a:r>
          </a:p>
          <a:p>
            <a:pPr lvl="2" algn="just" eaLnBrk="1" hangingPunct="1"/>
            <a:r>
              <a:rPr lang="pt-BR" altLang="da-DK" sz="2000" dirty="0" smtClean="0">
                <a:latin typeface="Times New Roman" pitchFamily="18" charset="0"/>
                <a:ea typeface="ＭＳ Ｐゴシック" pitchFamily="34" charset="-128"/>
                <a:cs typeface="Times New Roman" pitchFamily="18" charset="0"/>
              </a:rPr>
              <a:t>Especialização funcional</a:t>
            </a:r>
          </a:p>
          <a:p>
            <a:pPr lvl="2" algn="just" eaLnBrk="1" hangingPunct="1"/>
            <a:r>
              <a:rPr lang="pt-BR" altLang="da-DK" sz="2000" dirty="0" smtClean="0">
                <a:latin typeface="Times New Roman" pitchFamily="18" charset="0"/>
                <a:ea typeface="ＭＳ Ｐゴシック" pitchFamily="34" charset="-128"/>
                <a:cs typeface="Times New Roman" pitchFamily="18" charset="0"/>
              </a:rPr>
              <a:t>Independência orgânica: não há subordinação entre os órgãos</a:t>
            </a:r>
          </a:p>
          <a:p>
            <a:pPr lvl="2" algn="just" eaLnBrk="1" hangingPunct="1">
              <a:buNone/>
            </a:pPr>
            <a:endParaRPr lang="pt-BR" altLang="da-DK" sz="2000" dirty="0" smtClean="0">
              <a:latin typeface="Times New Roman" pitchFamily="18" charset="0"/>
              <a:ea typeface="ＭＳ Ｐゴシック" pitchFamily="34" charset="-128"/>
              <a:cs typeface="Times New Roman" pitchFamily="18" charset="0"/>
            </a:endParaRPr>
          </a:p>
          <a:p>
            <a:pPr lvl="1" algn="just" eaLnBrk="1" hangingPunct="1"/>
            <a:r>
              <a:rPr lang="pt-BR" altLang="da-DK" sz="2000" dirty="0" smtClean="0">
                <a:latin typeface="Times New Roman" pitchFamily="18" charset="0"/>
                <a:ea typeface="ＭＳ Ｐゴシック" pitchFamily="34" charset="-128"/>
                <a:cs typeface="Times New Roman" pitchFamily="18" charset="0"/>
              </a:rPr>
              <a:t>Categorias</a:t>
            </a:r>
          </a:p>
          <a:p>
            <a:pPr lvl="2" algn="just" eaLnBrk="1" hangingPunct="1"/>
            <a:r>
              <a:rPr lang="pt-BR" altLang="da-DK" sz="2000" dirty="0" smtClean="0">
                <a:latin typeface="Times New Roman" pitchFamily="18" charset="0"/>
                <a:ea typeface="ＭＳ Ｐゴシック" pitchFamily="34" charset="-128"/>
                <a:cs typeface="Times New Roman" pitchFamily="18" charset="0"/>
              </a:rPr>
              <a:t>Supremos (constitucionais): exercício do poder político </a:t>
            </a:r>
            <a:r>
              <a:rPr lang="pt-BR" altLang="da-DK" sz="2000" dirty="0" smtClean="0">
                <a:latin typeface="Times New Roman" pitchFamily="18" charset="0"/>
                <a:ea typeface="ＭＳ Ｐゴシック" pitchFamily="34" charset="-128"/>
                <a:cs typeface="Times New Roman" pitchFamily="18" charset="0"/>
                <a:sym typeface="Wingdings" pitchFamily="2" charset="2"/>
              </a:rPr>
              <a:t></a:t>
            </a:r>
            <a:r>
              <a:rPr lang="pt-BR" altLang="da-DK" sz="2000" dirty="0" smtClean="0">
                <a:latin typeface="Times New Roman" pitchFamily="18" charset="0"/>
                <a:ea typeface="ＭＳ Ｐゴシック" pitchFamily="34" charset="-128"/>
                <a:cs typeface="Times New Roman" pitchFamily="18" charset="0"/>
              </a:rPr>
              <a:t> governo e órgãos governamentais </a:t>
            </a:r>
            <a:r>
              <a:rPr lang="pt-BR" altLang="da-DK" sz="2000" b="1" dirty="0" smtClean="0">
                <a:latin typeface="Times New Roman" pitchFamily="18" charset="0"/>
                <a:ea typeface="ＭＳ Ｐゴシック" pitchFamily="34" charset="-128"/>
                <a:cs typeface="Times New Roman" pitchFamily="18" charset="0"/>
              </a:rPr>
              <a:t>(Direito Constitucional)</a:t>
            </a:r>
          </a:p>
          <a:p>
            <a:pPr lvl="2" algn="just" eaLnBrk="1" hangingPunct="1"/>
            <a:r>
              <a:rPr lang="pt-BR" altLang="da-DK" sz="2000" dirty="0" smtClean="0">
                <a:latin typeface="Times New Roman" pitchFamily="18" charset="0"/>
                <a:ea typeface="ＭＳ Ｐゴシック" pitchFamily="34" charset="-128"/>
                <a:cs typeface="Times New Roman" pitchFamily="18" charset="0"/>
              </a:rPr>
              <a:t>Dependentes (administrativos): Administração Pública &amp; hierarquias inferiores </a:t>
            </a:r>
            <a:r>
              <a:rPr lang="pt-BR" altLang="da-DK" sz="2000" b="1" dirty="0" smtClean="0">
                <a:latin typeface="Times New Roman" pitchFamily="18" charset="0"/>
                <a:ea typeface="ＭＳ Ｐゴシック" pitchFamily="34" charset="-128"/>
                <a:cs typeface="Times New Roman" pitchFamily="18" charset="0"/>
              </a:rPr>
              <a:t>(Direito Administrativo)</a:t>
            </a:r>
          </a:p>
          <a:p>
            <a:pPr algn="just" eaLnBrk="1" hangingPunct="1"/>
            <a:endParaRPr lang="pt-BR" altLang="da-DK" sz="2000" dirty="0" smtClean="0">
              <a:latin typeface="Times New Roman" pitchFamily="18" charset="0"/>
              <a:ea typeface="ＭＳ Ｐゴシック" pitchFamily="34" charset="-128"/>
              <a:cs typeface="Times New Roman" pitchFamily="18" charset="0"/>
            </a:endParaRPr>
          </a:p>
          <a:p>
            <a:pPr algn="just" eaLnBrk="1" hangingPunct="1"/>
            <a:r>
              <a:rPr lang="ja-JP" altLang="pt-BR" sz="2000" dirty="0" smtClean="0">
                <a:latin typeface="Times New Roman" pitchFamily="18" charset="0"/>
                <a:ea typeface="ＭＳ Ｐゴシック" pitchFamily="34" charset="-128"/>
                <a:cs typeface="Times New Roman" pitchFamily="18" charset="0"/>
              </a:rPr>
              <a:t>“</a:t>
            </a:r>
            <a:r>
              <a:rPr lang="pt-BR" altLang="ja-JP" sz="2000" dirty="0" smtClean="0">
                <a:latin typeface="Times New Roman" pitchFamily="18" charset="0"/>
                <a:ea typeface="ＭＳ Ｐゴシック" pitchFamily="34" charset="-128"/>
                <a:cs typeface="Times New Roman" pitchFamily="18" charset="0"/>
              </a:rPr>
              <a:t>Governo</a:t>
            </a:r>
            <a:r>
              <a:rPr lang="ja-JP" altLang="pt-BR" sz="2000" dirty="0" smtClean="0">
                <a:latin typeface="Times New Roman" pitchFamily="18" charset="0"/>
                <a:ea typeface="ＭＳ Ｐゴシック" pitchFamily="34" charset="-128"/>
                <a:cs typeface="Times New Roman" pitchFamily="18" charset="0"/>
              </a:rPr>
              <a:t>”</a:t>
            </a:r>
            <a:r>
              <a:rPr lang="pt-BR" altLang="ja-JP" sz="2000" dirty="0" smtClean="0">
                <a:latin typeface="Times New Roman" pitchFamily="18" charset="0"/>
                <a:ea typeface="ＭＳ Ｐゴシック" pitchFamily="34" charset="-128"/>
                <a:cs typeface="Times New Roman" pitchFamily="18" charset="0"/>
              </a:rPr>
              <a:t> = conjunto de órgãos </a:t>
            </a:r>
            <a:r>
              <a:rPr lang="pt-BR" altLang="ja-JP" sz="2000" u="sng" dirty="0" smtClean="0">
                <a:latin typeface="Times New Roman" pitchFamily="18" charset="0"/>
                <a:ea typeface="ＭＳ Ｐゴシック" pitchFamily="34" charset="-128"/>
                <a:cs typeface="Times New Roman" pitchFamily="18" charset="0"/>
              </a:rPr>
              <a:t>supremos</a:t>
            </a:r>
            <a:r>
              <a:rPr lang="pt-BR" altLang="ja-JP" sz="2000" dirty="0" smtClean="0">
                <a:latin typeface="Times New Roman" pitchFamily="18" charset="0"/>
                <a:ea typeface="ＭＳ Ｐゴシック" pitchFamily="34" charset="-128"/>
                <a:cs typeface="Times New Roman" pitchFamily="18" charset="0"/>
              </a:rPr>
              <a:t> pelos quais a vontade do Estado é formulada, expressada e realizada</a:t>
            </a:r>
            <a:endParaRPr lang="pt-BR" altLang="da-DK" sz="2000" dirty="0" smtClean="0">
              <a:latin typeface="Times New Roman" pitchFamily="18" charset="0"/>
              <a:ea typeface="ＭＳ Ｐゴシック" pitchFamily="34" charset="-128"/>
              <a:cs typeface="Times New Roman" pitchFamily="18" charset="0"/>
            </a:endParaRPr>
          </a:p>
        </p:txBody>
      </p:sp>
      <p:sp>
        <p:nvSpPr>
          <p:cNvPr id="20482" name="Título 1"/>
          <p:cNvSpPr>
            <a:spLocks noGrp="1"/>
          </p:cNvSpPr>
          <p:nvPr>
            <p:ph type="title"/>
          </p:nvPr>
        </p:nvSpPr>
        <p:spPr bwMode="auto">
          <a:xfrm>
            <a:off x="457200" y="274638"/>
            <a:ext cx="8229600" cy="562074"/>
          </a:xfrm>
        </p:spPr>
        <p:txBody>
          <a:bodyPr/>
          <a:lstStyle/>
          <a:p>
            <a:r>
              <a:rPr lang="pt-BR" sz="2400" b="1" dirty="0" smtClean="0">
                <a:latin typeface="Times New Roman" pitchFamily="18" charset="0"/>
                <a:cs typeface="Times New Roman" pitchFamily="18" charset="0"/>
              </a:rPr>
              <a:t>Teoria da Separação de Poderes</a:t>
            </a:r>
            <a:endParaRPr lang="pt-BR" altLang="da-DK" sz="2400" cap="none" dirty="0" smtClean="0">
              <a:latin typeface="Arial" charset="0"/>
              <a:ea typeface="ＭＳ Ｐゴシック" pitchFamily="34" charset="-128"/>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31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315">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31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ítulo 1"/>
          <p:cNvSpPr>
            <a:spLocks noGrp="1"/>
          </p:cNvSpPr>
          <p:nvPr>
            <p:ph type="title"/>
          </p:nvPr>
        </p:nvSpPr>
        <p:spPr bwMode="auto">
          <a:xfrm>
            <a:off x="457200" y="274638"/>
            <a:ext cx="8229600" cy="922114"/>
          </a:xfrm>
        </p:spPr>
        <p:txBody>
          <a:bodyPr/>
          <a:lstStyle/>
          <a:p>
            <a:r>
              <a:rPr lang="pt-BR" sz="2400" b="1" dirty="0" smtClean="0">
                <a:latin typeface="Times New Roman" pitchFamily="18" charset="0"/>
                <a:cs typeface="Times New Roman" pitchFamily="18" charset="0"/>
              </a:rPr>
              <a:t>Teoria da Separação de Poderes</a:t>
            </a:r>
            <a:endParaRPr lang="pt-BR" altLang="da-DK" sz="2400" cap="none" dirty="0" smtClean="0">
              <a:latin typeface="Arial" charset="0"/>
              <a:ea typeface="ＭＳ Ｐゴシック" pitchFamily="34" charset="-128"/>
              <a:cs typeface="Arial" charset="0"/>
            </a:endParaRPr>
          </a:p>
        </p:txBody>
      </p:sp>
      <p:graphicFrame>
        <p:nvGraphicFramePr>
          <p:cNvPr id="6" name="Tabela 5"/>
          <p:cNvGraphicFramePr>
            <a:graphicFrameLocks noGrp="1"/>
          </p:cNvGraphicFramePr>
          <p:nvPr/>
        </p:nvGraphicFramePr>
        <p:xfrm>
          <a:off x="357188" y="1928813"/>
          <a:ext cx="8215312" cy="2935287"/>
        </p:xfrm>
        <a:graphic>
          <a:graphicData uri="http://schemas.openxmlformats.org/drawingml/2006/table">
            <a:tbl>
              <a:tblPr/>
              <a:tblGrid>
                <a:gridCol w="1890712"/>
                <a:gridCol w="3867150"/>
                <a:gridCol w="2457450"/>
              </a:tblGrid>
              <a:tr h="3658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800" b="1" i="0" u="none" strike="noStrike" cap="none" normalizeH="0" baseline="0" dirty="0" smtClean="0">
                          <a:ln>
                            <a:noFill/>
                          </a:ln>
                          <a:solidFill>
                            <a:srgbClr val="FFFFFF"/>
                          </a:solidFill>
                          <a:effectLst/>
                          <a:latin typeface="Times New Roman" pitchFamily="18" charset="0"/>
                          <a:ea typeface="ＭＳ Ｐゴシック" pitchFamily="34" charset="-128"/>
                          <a:cs typeface="Times New Roman" pitchFamily="18" charset="0"/>
                        </a:rPr>
                        <a:t>FUNÇÃO</a:t>
                      </a:r>
                    </a:p>
                  </a:txBody>
                  <a:tcPr marT="45739" marB="4573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800" b="1" i="0" u="none" strike="noStrike" cap="none" normalizeH="0" baseline="0" dirty="0" smtClean="0">
                          <a:ln>
                            <a:noFill/>
                          </a:ln>
                          <a:solidFill>
                            <a:srgbClr val="FFFFFF"/>
                          </a:solidFill>
                          <a:effectLst/>
                          <a:latin typeface="Times New Roman" pitchFamily="18" charset="0"/>
                          <a:ea typeface="ＭＳ Ｐゴシック" pitchFamily="34" charset="-128"/>
                          <a:cs typeface="Times New Roman" pitchFamily="18" charset="0"/>
                        </a:rPr>
                        <a:t>ÓRGÃOS</a:t>
                      </a:r>
                    </a:p>
                  </a:txBody>
                  <a:tcPr marT="45739" marB="4573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hMerge="1">
                  <a:txBody>
                    <a:bodyPr/>
                    <a:lstStyle/>
                    <a:p>
                      <a:endParaRPr lang="pt-BR"/>
                    </a:p>
                  </a:txBody>
                  <a:tcPr/>
                </a:tc>
              </a:tr>
              <a:tr h="6430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lang="en-US" dirty="0" smtClean="0"/>
                    </a:p>
                  </a:txBody>
                  <a:tcPr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800" b="0" i="0" u="none" strike="noStrike" cap="none" normalizeH="0" baseline="0" dirty="0" smtClean="0">
                          <a:ln>
                            <a:noFill/>
                          </a:ln>
                          <a:solidFill>
                            <a:srgbClr val="000000"/>
                          </a:solidFill>
                          <a:effectLst/>
                          <a:latin typeface="Times New Roman" pitchFamily="18" charset="0"/>
                          <a:ea typeface="ＭＳ Ｐゴシック" pitchFamily="34" charset="-128"/>
                          <a:cs typeface="Times New Roman" pitchFamily="18" charset="0"/>
                        </a:rPr>
                        <a:t>SUPREMOS (GOVERNO)</a:t>
                      </a:r>
                    </a:p>
                  </a:txBody>
                  <a:tcPr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800" b="0" i="0" u="none" strike="noStrike" cap="none" normalizeH="0" baseline="0" dirty="0" smtClean="0">
                          <a:ln>
                            <a:noFill/>
                          </a:ln>
                          <a:solidFill>
                            <a:srgbClr val="000000"/>
                          </a:solidFill>
                          <a:effectLst/>
                          <a:latin typeface="Times New Roman" pitchFamily="18" charset="0"/>
                          <a:ea typeface="ＭＳ Ｐゴシック" pitchFamily="34" charset="-128"/>
                          <a:cs typeface="Times New Roman" pitchFamily="18" charset="0"/>
                        </a:rPr>
                        <a:t>DEPENDENTES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800" b="0" i="0" u="none" strike="noStrike" cap="none" normalizeH="0" baseline="0" dirty="0" smtClean="0">
                          <a:ln>
                            <a:noFill/>
                          </a:ln>
                          <a:solidFill>
                            <a:srgbClr val="000000"/>
                          </a:solidFill>
                          <a:effectLst/>
                          <a:latin typeface="Times New Roman" pitchFamily="18" charset="0"/>
                          <a:ea typeface="ＭＳ Ｐゴシック" pitchFamily="34" charset="-128"/>
                          <a:cs typeface="Times New Roman" pitchFamily="18" charset="0"/>
                        </a:rPr>
                        <a:t>(ADMINISTRATIVOS)</a:t>
                      </a:r>
                    </a:p>
                  </a:txBody>
                  <a:tcPr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r>
              <a:tr h="6430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800" b="0" i="0" u="none" strike="noStrike" cap="none" normalizeH="0" baseline="0" dirty="0" smtClean="0">
                          <a:ln>
                            <a:noFill/>
                          </a:ln>
                          <a:solidFill>
                            <a:srgbClr val="000000"/>
                          </a:solidFill>
                          <a:effectLst/>
                          <a:latin typeface="Times New Roman" pitchFamily="18" charset="0"/>
                          <a:ea typeface="ＭＳ Ｐゴシック" pitchFamily="34" charset="-128"/>
                          <a:cs typeface="Times New Roman" pitchFamily="18" charset="0"/>
                        </a:rPr>
                        <a:t>Legislativa</a:t>
                      </a:r>
                    </a:p>
                  </a:txBody>
                  <a:tcPr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800" b="0" i="0" u="none" strike="noStrike" cap="none" normalizeH="0" baseline="0" dirty="0" smtClean="0">
                          <a:ln>
                            <a:noFill/>
                          </a:ln>
                          <a:solidFill>
                            <a:srgbClr val="000000"/>
                          </a:solidFill>
                          <a:effectLst/>
                          <a:latin typeface="Times New Roman" pitchFamily="18" charset="0"/>
                          <a:ea typeface="ＭＳ Ｐゴシック" pitchFamily="34" charset="-128"/>
                          <a:cs typeface="Times New Roman" pitchFamily="18" charset="0"/>
                        </a:rPr>
                        <a:t>Poder Legislativo:</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800" b="0" i="0" u="none" strike="noStrike" cap="none" normalizeH="0" baseline="0" dirty="0" smtClean="0">
                          <a:ln>
                            <a:noFill/>
                          </a:ln>
                          <a:solidFill>
                            <a:srgbClr val="000000"/>
                          </a:solidFill>
                          <a:effectLst/>
                          <a:latin typeface="Times New Roman" pitchFamily="18" charset="0"/>
                          <a:ea typeface="ＭＳ Ｐゴシック" pitchFamily="34" charset="-128"/>
                          <a:cs typeface="Times New Roman" pitchFamily="18" charset="0"/>
                        </a:rPr>
                        <a:t> Deputados, Congressistas</a:t>
                      </a:r>
                    </a:p>
                  </a:txBody>
                  <a:tcPr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800" b="0" i="0" u="none" strike="noStrike" cap="none" normalizeH="0" baseline="0" dirty="0" smtClean="0">
                          <a:ln>
                            <a:noFill/>
                          </a:ln>
                          <a:solidFill>
                            <a:srgbClr val="000000"/>
                          </a:solidFill>
                          <a:effectLst/>
                          <a:latin typeface="Times New Roman" pitchFamily="18" charset="0"/>
                          <a:ea typeface="ＭＳ Ｐゴシック" pitchFamily="34" charset="-128"/>
                          <a:cs typeface="Times New Roman" pitchFamily="18" charset="0"/>
                        </a:rPr>
                        <a:t>Chefes de gabinete, secretários,</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800" b="0" i="0" u="none" strike="noStrike" cap="none" normalizeH="0" baseline="0" dirty="0" smtClean="0">
                          <a:ln>
                            <a:noFill/>
                          </a:ln>
                          <a:solidFill>
                            <a:srgbClr val="000000"/>
                          </a:solidFill>
                          <a:effectLst/>
                          <a:latin typeface="Times New Roman" pitchFamily="18" charset="0"/>
                          <a:ea typeface="ＭＳ Ｐゴシック" pitchFamily="34" charset="-128"/>
                          <a:cs typeface="Times New Roman" pitchFamily="18" charset="0"/>
                        </a:rPr>
                        <a:t>assessores, escrivães, técnicos</a:t>
                      </a:r>
                    </a:p>
                  </a:txBody>
                  <a:tcPr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r>
              <a:tr h="6430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800" b="0" i="0" u="none" strike="noStrike" cap="none" normalizeH="0" baseline="0" dirty="0" smtClean="0">
                          <a:ln>
                            <a:noFill/>
                          </a:ln>
                          <a:solidFill>
                            <a:srgbClr val="000000"/>
                          </a:solidFill>
                          <a:effectLst/>
                          <a:latin typeface="Times New Roman" pitchFamily="18" charset="0"/>
                          <a:ea typeface="ＭＳ Ｐゴシック" pitchFamily="34" charset="-128"/>
                          <a:cs typeface="Times New Roman" pitchFamily="18" charset="0"/>
                        </a:rPr>
                        <a:t>Executiva</a:t>
                      </a:r>
                    </a:p>
                  </a:txBody>
                  <a:tcPr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800" b="0" i="0" u="none" strike="noStrike" cap="none" normalizeH="0" baseline="0" dirty="0" smtClean="0">
                          <a:ln>
                            <a:noFill/>
                          </a:ln>
                          <a:solidFill>
                            <a:srgbClr val="000000"/>
                          </a:solidFill>
                          <a:effectLst/>
                          <a:latin typeface="Times New Roman" pitchFamily="18" charset="0"/>
                          <a:ea typeface="ＭＳ Ｐゴシック" pitchFamily="34" charset="-128"/>
                          <a:cs typeface="Times New Roman" pitchFamily="18" charset="0"/>
                        </a:rPr>
                        <a:t>Poder Executivo: </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800" b="0" i="0" u="none" strike="noStrike" cap="none" normalizeH="0" baseline="0" dirty="0" smtClean="0">
                          <a:ln>
                            <a:noFill/>
                          </a:ln>
                          <a:solidFill>
                            <a:srgbClr val="000000"/>
                          </a:solidFill>
                          <a:effectLst/>
                          <a:latin typeface="Times New Roman" pitchFamily="18" charset="0"/>
                          <a:ea typeface="ＭＳ Ｐゴシック" pitchFamily="34" charset="-128"/>
                          <a:cs typeface="Times New Roman" pitchFamily="18" charset="0"/>
                        </a:rPr>
                        <a:t>Presidente, Governador, Ministro</a:t>
                      </a:r>
                    </a:p>
                  </a:txBody>
                  <a:tcPr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c vMerge="1">
                  <a:txBody>
                    <a:bodyPr/>
                    <a:lstStyle/>
                    <a:p>
                      <a:endParaRPr lang="pt-BR"/>
                    </a:p>
                  </a:txBody>
                  <a:tcPr/>
                </a:tc>
              </a:tr>
              <a:tr h="6402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800" b="0" i="0" u="none" strike="noStrike" cap="none" normalizeH="0" baseline="0" dirty="0" smtClean="0">
                          <a:ln>
                            <a:noFill/>
                          </a:ln>
                          <a:solidFill>
                            <a:srgbClr val="000000"/>
                          </a:solidFill>
                          <a:effectLst/>
                          <a:latin typeface="Times New Roman" pitchFamily="18" charset="0"/>
                          <a:ea typeface="ＭＳ Ｐゴシック" pitchFamily="34" charset="-128"/>
                          <a:cs typeface="Times New Roman" pitchFamily="18" charset="0"/>
                        </a:rPr>
                        <a:t>Judiciária</a:t>
                      </a:r>
                    </a:p>
                  </a:txBody>
                  <a:tcPr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800" b="0" i="0" u="none" strike="noStrike" cap="none" normalizeH="0" baseline="0" dirty="0" smtClean="0">
                          <a:ln>
                            <a:noFill/>
                          </a:ln>
                          <a:solidFill>
                            <a:srgbClr val="000000"/>
                          </a:solidFill>
                          <a:effectLst/>
                          <a:latin typeface="Times New Roman" pitchFamily="18" charset="0"/>
                          <a:ea typeface="ＭＳ Ｐゴシック" pitchFamily="34" charset="-128"/>
                          <a:cs typeface="Times New Roman" pitchFamily="18" charset="0"/>
                        </a:rPr>
                        <a:t>Poder Judiciário: </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1800" b="0" i="0" u="none" strike="noStrike" cap="none" normalizeH="0" baseline="0" dirty="0" smtClean="0">
                          <a:ln>
                            <a:noFill/>
                          </a:ln>
                          <a:solidFill>
                            <a:srgbClr val="000000"/>
                          </a:solidFill>
                          <a:effectLst/>
                          <a:latin typeface="Times New Roman" pitchFamily="18" charset="0"/>
                          <a:ea typeface="ＭＳ Ｐゴシック" pitchFamily="34" charset="-128"/>
                          <a:cs typeface="Times New Roman" pitchFamily="18" charset="0"/>
                        </a:rPr>
                        <a:t>Juízes, desembargadores</a:t>
                      </a:r>
                    </a:p>
                  </a:txBody>
                  <a:tcPr marT="45739" marB="457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c vMerge="1">
                  <a:txBody>
                    <a:bodyPr/>
                    <a:lstStyle/>
                    <a:p>
                      <a:endParaRPr lang="pt-BR"/>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76</TotalTime>
  <Words>1464</Words>
  <Application>Microsoft Office PowerPoint</Application>
  <PresentationFormat>Apresentação na tela (4:3)</PresentationFormat>
  <Paragraphs>287</Paragraphs>
  <Slides>22</Slides>
  <Notes>13</Notes>
  <HiddenSlides>0</HiddenSlides>
  <MMClips>0</MMClips>
  <ScaleCrop>false</ScaleCrop>
  <HeadingPairs>
    <vt:vector size="4" baseType="variant">
      <vt:variant>
        <vt:lpstr>Tema</vt:lpstr>
      </vt:variant>
      <vt:variant>
        <vt:i4>1</vt:i4>
      </vt:variant>
      <vt:variant>
        <vt:lpstr>Títulos de slides</vt:lpstr>
      </vt:variant>
      <vt:variant>
        <vt:i4>22</vt:i4>
      </vt:variant>
    </vt:vector>
  </HeadingPairs>
  <TitlesOfParts>
    <vt:vector size="23" baseType="lpstr">
      <vt:lpstr>Concurso</vt:lpstr>
      <vt:lpstr>Teoria da Separação de Poderes</vt:lpstr>
      <vt:lpstr>Teoria da Separação de Poderes</vt:lpstr>
      <vt:lpstr>Teoria da Separação de Poderes</vt:lpstr>
      <vt:lpstr>Teoria da Separação de Poderes</vt:lpstr>
      <vt:lpstr>Teoria da Separação de Poderes</vt:lpstr>
      <vt:lpstr>Slide 6</vt:lpstr>
      <vt:lpstr>Teoria da Separação de Poderes</vt:lpstr>
      <vt:lpstr>Teoria da Separação de Poderes</vt:lpstr>
      <vt:lpstr>Teoria da Separação de Poderes</vt:lpstr>
      <vt:lpstr>Teoria da Separação de Poderes</vt:lpstr>
      <vt:lpstr>Teoria da Separação de Poderes</vt:lpstr>
      <vt:lpstr>Teoria da Separação de Poderes</vt:lpstr>
      <vt:lpstr>Teoria da Separação de Poderes</vt:lpstr>
      <vt:lpstr>Teoria da Separação de Poderes</vt:lpstr>
      <vt:lpstr>Teoria da Separação de Poderes no Brasil </vt:lpstr>
      <vt:lpstr>Teoria da Separação de Poderes no Brasil </vt:lpstr>
      <vt:lpstr>Teoria da Separação de Poderes no Brasil </vt:lpstr>
      <vt:lpstr>Teoria da Separação de Poderes no Brasil </vt:lpstr>
      <vt:lpstr>Teoria da Separação de Poderes no Brasil </vt:lpstr>
      <vt:lpstr>Teoria da Separação de Poderes no Brasil </vt:lpstr>
      <vt:lpstr>Teoria da Separação de Poderes no Brasil </vt:lpstr>
      <vt:lpstr>Teoria da Separação de Poderes no Brasil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Teoria da Separação de Poderes e a Declaração de Direitos</dc:title>
  <dc:creator>30022872</dc:creator>
  <cp:lastModifiedBy>30022872</cp:lastModifiedBy>
  <cp:revision>14</cp:revision>
  <dcterms:created xsi:type="dcterms:W3CDTF">2015-05-19T18:46:46Z</dcterms:created>
  <dcterms:modified xsi:type="dcterms:W3CDTF">2018-08-01T19:19:34Z</dcterms:modified>
</cp:coreProperties>
</file>