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312" r:id="rId4"/>
    <p:sldId id="313" r:id="rId5"/>
    <p:sldId id="277" r:id="rId6"/>
    <p:sldId id="303" r:id="rId7"/>
    <p:sldId id="278" r:id="rId8"/>
    <p:sldId id="279" r:id="rId9"/>
    <p:sldId id="282" r:id="rId10"/>
    <p:sldId id="288" r:id="rId11"/>
    <p:sldId id="287" r:id="rId12"/>
    <p:sldId id="314" r:id="rId13"/>
    <p:sldId id="283" r:id="rId14"/>
    <p:sldId id="293" r:id="rId15"/>
    <p:sldId id="300" r:id="rId16"/>
    <p:sldId id="291" r:id="rId17"/>
    <p:sldId id="292" r:id="rId18"/>
    <p:sldId id="304" r:id="rId19"/>
    <p:sldId id="295" r:id="rId20"/>
    <p:sldId id="306" r:id="rId21"/>
    <p:sldId id="289" r:id="rId22"/>
    <p:sldId id="298" r:id="rId23"/>
    <p:sldId id="308" r:id="rId24"/>
    <p:sldId id="309" r:id="rId25"/>
    <p:sldId id="307" r:id="rId26"/>
    <p:sldId id="310" r:id="rId27"/>
    <p:sldId id="311" r:id="rId28"/>
    <p:sldId id="31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69950-0421-42C1-95C0-7CF695865FFD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9D1B7-03C3-4D17-B262-E7BFB93AA3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32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09FDFE30-9CBB-4B56-B155-2CD2671DEB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B362E33-0B41-4EFE-B1B2-FADE14102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27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4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78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09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297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321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491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62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1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12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78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00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41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5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47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7433-F537-4B66-8901-F44525488140}" type="datetimeFigureOut">
              <a:rPr lang="pt-BR" smtClean="0"/>
              <a:t>21/10/2020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51703A-85AD-4283-8DC7-70B19809F6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00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C2ADD-1975-48ED-82EC-CEBC92813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755374"/>
            <a:ext cx="8915399" cy="402200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RUPTURA PRECOCE DE MEMBRANAS (RUPREME) OU AMNIORREXE PREMATURA </a:t>
            </a:r>
            <a:br>
              <a:rPr lang="pt-BR" b="1" dirty="0"/>
            </a:br>
            <a:r>
              <a:rPr lang="pt-BR" b="1" dirty="0"/>
              <a:t>E </a:t>
            </a:r>
            <a:br>
              <a:rPr lang="pt-BR" b="1" dirty="0"/>
            </a:br>
            <a:r>
              <a:rPr lang="pt-BR" b="1" dirty="0"/>
              <a:t>CORIOAMINIONITE</a:t>
            </a:r>
          </a:p>
        </p:txBody>
      </p:sp>
    </p:spTree>
    <p:extLst>
      <p:ext uri="{BB962C8B-B14F-4D97-AF65-F5344CB8AC3E}">
        <p14:creationId xmlns:p14="http://schemas.microsoft.com/office/powerpoint/2010/main" val="87401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34D43ECA-F9E5-40AD-9947-9C47C0C0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Diagnóstico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F7AC926B-7BCF-4C95-8508-A8473350C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143000"/>
            <a:ext cx="11455587" cy="537034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Observação direta 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em forro vaginal mantido posicionado nos genitais maternos por período mínimo de 1 hora</a:t>
            </a:r>
          </a:p>
          <a:p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Exame especular 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visualização do líquido exteriorizando-se pelo orifício do colo, possibilita coleta de material para exames (mais desagradável para a mulher MAS muito melhor que o toque)</a:t>
            </a:r>
          </a:p>
          <a:p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Manobra de </a:t>
            </a:r>
            <a:r>
              <a:rPr lang="pt-BR" altLang="pt-BR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Tarnier</a:t>
            </a:r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elevação da apresentação e compressão do fundo uterino provoca saída de LA</a:t>
            </a:r>
          </a:p>
          <a:p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Manobra de </a:t>
            </a:r>
            <a:r>
              <a:rPr lang="pt-BR" altLang="pt-BR" sz="3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Valsalva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saída de LA nas primeiras horas após a ruptura </a:t>
            </a:r>
          </a:p>
          <a:p>
            <a:endParaRPr lang="pt-BR" altLang="pt-BR" sz="3200" b="1" dirty="0">
              <a:solidFill>
                <a:srgbClr val="FFFF00"/>
              </a:solidFill>
            </a:endParaRPr>
          </a:p>
          <a:p>
            <a:endParaRPr lang="pt-BR" altLang="pt-BR" sz="3200" b="1" dirty="0">
              <a:solidFill>
                <a:srgbClr val="FFFF00"/>
              </a:solidFill>
            </a:endParaRPr>
          </a:p>
          <a:p>
            <a:endParaRPr lang="pt-BR" altLang="pt-B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EC93EB57-1AED-4FFE-B0FE-7E23CE75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723" y="1012874"/>
            <a:ext cx="11029071" cy="563081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de detecção de pH acima de 6 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3200" b="1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fita de pH, papel de </a:t>
            </a:r>
            <a:r>
              <a:rPr lang="pt-BR" sz="3200" b="1" i="1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nitrazina</a:t>
            </a:r>
            <a:r>
              <a:rPr lang="pt-BR" sz="3200" b="1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amarelo, que se torna azul ou teste do tampão vaginal com fenol vermelho, quando há coloração alaranjada)</a:t>
            </a:r>
          </a:p>
          <a:p>
            <a:pPr marL="0" indent="0" algn="l">
              <a:buNone/>
            </a:pPr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confiável quando há presença de sangue, sêmen, </a:t>
            </a:r>
            <a:r>
              <a:rPr lang="pt-BR" altLang="pt-BR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vaginose</a:t>
            </a:r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bacteriana, soluções antissépticas ou contaminação por urina infectada – colher material do fórnice vaginal</a:t>
            </a:r>
          </a:p>
          <a:p>
            <a:pPr marL="0" indent="0" algn="l">
              <a:buNone/>
            </a:pPr>
            <a:endParaRPr lang="pt-BR" altLang="pt-BR" sz="3200" b="1" i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i="0" u="sng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Teste microscópico de cristalização da secreção </a:t>
            </a:r>
            <a:r>
              <a:rPr lang="pt-BR" sz="3200" b="1" i="0" u="sng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cervicovaginal</a:t>
            </a:r>
            <a:r>
              <a:rPr lang="pt-BR" sz="32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que, ao secar em lâmina, forma cristais semelhantes a folhas de samambaia. </a:t>
            </a:r>
          </a:p>
          <a:p>
            <a:pPr marL="0" indent="0" algn="l">
              <a:buNone/>
            </a:pPr>
            <a:r>
              <a:rPr lang="pt-BR" sz="3200" b="1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dar resultado falso-positivo na presença de contaminação com sêmen, sangue, muco cervical ou por erro técnico (utilização de </a:t>
            </a:r>
            <a:r>
              <a:rPr lang="pt-BR" sz="3200" b="1" i="1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swab</a:t>
            </a:r>
            <a:r>
              <a:rPr lang="pt-BR" sz="3200" b="1" i="1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seco)</a:t>
            </a:r>
            <a:endParaRPr lang="pt-BR" altLang="pt-BR" sz="5400" b="1" i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pt-BR" altLang="pt-BR" sz="3200" b="1" i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pt-BR" altLang="pt-BR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0F40BA4-53D3-43B0-9DF7-54CE8277CFA8}"/>
              </a:ext>
            </a:extLst>
          </p:cNvPr>
          <p:cNvSpPr txBox="1">
            <a:spLocks/>
          </p:cNvSpPr>
          <p:nvPr/>
        </p:nvSpPr>
        <p:spPr>
          <a:xfrm>
            <a:off x="1981201" y="128589"/>
            <a:ext cx="8228013" cy="1264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Diagnóstico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EC93EB57-1AED-4FFE-B0FE-7E23CE756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588" y="1796912"/>
            <a:ext cx="10958732" cy="383526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Ultrassonografia para detecção de diminuição de LA ou presença de </a:t>
            </a:r>
            <a:r>
              <a:rPr lang="pt-BR" altLang="pt-BR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oligoidramnia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associada à história clínica recente (últimas 2 semanas) de perda de líquido por via vaginal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Outros testes...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3600" b="1" dirty="0">
              <a:solidFill>
                <a:srgbClr val="FFFF00"/>
              </a:solidFill>
            </a:endParaRPr>
          </a:p>
          <a:p>
            <a:endParaRPr lang="pt-BR" altLang="pt-BR" sz="3600" b="1" dirty="0">
              <a:solidFill>
                <a:srgbClr val="FFFF00"/>
              </a:solidFill>
            </a:endParaRPr>
          </a:p>
          <a:p>
            <a:endParaRPr lang="pt-BR" altLang="pt-BR" sz="3600" b="1" dirty="0">
              <a:solidFill>
                <a:srgbClr val="FFFF0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0F40BA4-53D3-43B0-9DF7-54CE8277CFA8}"/>
              </a:ext>
            </a:extLst>
          </p:cNvPr>
          <p:cNvSpPr txBox="1">
            <a:spLocks/>
          </p:cNvSpPr>
          <p:nvPr/>
        </p:nvSpPr>
        <p:spPr>
          <a:xfrm>
            <a:off x="1981201" y="128589"/>
            <a:ext cx="8228013" cy="12641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Diagnóstico</a:t>
            </a:r>
          </a:p>
        </p:txBody>
      </p:sp>
    </p:spTree>
    <p:extLst>
      <p:ext uri="{BB962C8B-B14F-4D97-AF65-F5344CB8AC3E}">
        <p14:creationId xmlns:p14="http://schemas.microsoft.com/office/powerpoint/2010/main" val="266731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D50B13F8-8432-4CA2-8CAC-A41F5FD7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Manejo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07648AD8-9CC0-4F1D-9023-1C9B75E17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143000"/>
            <a:ext cx="10045148" cy="550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Definir IG – importância da datação... 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Avaliar trabalho de parto – DU e exame especular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Não realizar toque...</a:t>
            </a:r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infecção ocorre mais frequentemente quando o intervalo de tempo entre o primeiro toque e o parto excede 24 horas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Excluir sofrimento fetal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Excluir infecção</a:t>
            </a:r>
          </a:p>
          <a:p>
            <a:pPr>
              <a:lnSpc>
                <a:spcPct val="150000"/>
              </a:lnSpc>
            </a:pPr>
            <a:endParaRPr lang="pt-BR" altLang="pt-BR" sz="36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pt-BR" altLang="pt-BR" sz="36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pt-BR" altLang="pt-BR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859EA94D-A27C-4FB2-BBDF-A030C176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/>
          <a:lstStyle/>
          <a:p>
            <a:r>
              <a:rPr lang="pt-BR" altLang="pt-BR" b="1" dirty="0"/>
              <a:t>Importante</a:t>
            </a:r>
          </a:p>
        </p:txBody>
      </p:sp>
      <p:sp>
        <p:nvSpPr>
          <p:cNvPr id="20483" name="Espaço Reservado para Conteúdo 2">
            <a:extLst>
              <a:ext uri="{FF2B5EF4-FFF2-40B4-BE49-F238E27FC236}">
                <a16:creationId xmlns:a16="http://schemas.microsoft.com/office/drawing/2014/main" id="{3B7B6EEC-55E9-4778-9476-71C943E8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861391"/>
            <a:ext cx="10151165" cy="571195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endParaRPr lang="pt-BR" altLang="pt-BR" sz="3600" b="1" dirty="0">
              <a:solidFill>
                <a:srgbClr val="002060"/>
              </a:solidFill>
            </a:endParaRPr>
          </a:p>
          <a:p>
            <a:endParaRPr lang="pt-BR" altLang="pt-BR" sz="3600" b="1" dirty="0">
              <a:solidFill>
                <a:srgbClr val="002060"/>
              </a:solidFill>
            </a:endParaRP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parto inicia-se espontaneamente em 89,6% dos casos nas primeiras 48 horas após a ruptura</a:t>
            </a:r>
          </a:p>
          <a:p>
            <a:pPr marL="0" indent="0">
              <a:buNone/>
            </a:pPr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 possível esperar?</a:t>
            </a: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que fazer para evitar infecção </a:t>
            </a:r>
            <a:r>
              <a:rPr lang="pt-BR" altLang="pt-BR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intra-amniótica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???</a:t>
            </a:r>
          </a:p>
          <a:p>
            <a:endParaRPr lang="pt-BR" altLang="pt-BR" sz="3600" b="1" dirty="0">
              <a:solidFill>
                <a:srgbClr val="FFFF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08ED2B3-968F-4E16-AA27-9FA256B09D4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464502" y="1134084"/>
            <a:ext cx="9521279" cy="1044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8F0ACE45-3444-48F5-90FB-29279414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Avaliação do risco de infecção</a:t>
            </a:r>
          </a:p>
        </p:txBody>
      </p:sp>
      <p:sp>
        <p:nvSpPr>
          <p:cNvPr id="14339" name="Espaço Reservado para Conteúdo 2">
            <a:extLst>
              <a:ext uri="{FF2B5EF4-FFF2-40B4-BE49-F238E27FC236}">
                <a16:creationId xmlns:a16="http://schemas.microsoft.com/office/drawing/2014/main" id="{382F065F-34A7-4A79-8078-AD88B5456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143000"/>
            <a:ext cx="10813773" cy="550068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Primeiros sinais: taquicardia fetal e pequena elevação da temperatura materna</a:t>
            </a:r>
          </a:p>
          <a:p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Sinais mais tardios: útero dolorido, corrimento fétido</a:t>
            </a:r>
          </a:p>
          <a:p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Proteína C reativa (PCR) alta na circulação materna</a:t>
            </a:r>
          </a:p>
          <a:p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Presença de patógenos em culturas de secreções vaginais ou de culturas LA</a:t>
            </a:r>
          </a:p>
          <a:p>
            <a:r>
              <a:rPr lang="pt-BR" altLang="pt-BR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Movimentos respiratórios fetais e movimentos visíveis do feto cessam quando ocorre infecção</a:t>
            </a:r>
          </a:p>
          <a:p>
            <a:endParaRPr lang="pt-BR" altLang="pt-BR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BFCA104E-6BAA-44A0-AB3C-20E71C18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/>
          <a:lstStyle/>
          <a:p>
            <a:r>
              <a:rPr lang="pt-BR" altLang="pt-BR" b="1" dirty="0"/>
              <a:t>Condutas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44D1D04A-9B6B-4436-A39A-0978FE13C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1143000"/>
            <a:ext cx="10190922" cy="45554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Intervencionista – promoção do parto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Conservadora ou expectante – manutenção da gestação e utilização de medicamentos que melhorem o prognóstico materno e fetal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t-BR" altLang="pt-BR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que é melhor???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0F2B4C0B-E253-4C11-B0E8-EDF228D7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Evidências científicas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0FAC2730-C335-404F-BDEA-EBCE68745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1143000"/>
            <a:ext cx="10455965" cy="503251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Abaixo de 34 sem – conduta expectante:  hospitalização, controle e observação </a:t>
            </a:r>
            <a:r>
              <a:rPr lang="pt-BR" altLang="pt-BR" sz="28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(DU, sinais de infecção, temperatura, exames laboratoriais)</a:t>
            </a: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hidratação, antibióticos, </a:t>
            </a:r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tocolíticos</a:t>
            </a: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corticóides</a:t>
            </a: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monitorização fetal cuidadosa e frequente</a:t>
            </a: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Acima de 34 sem – manutenção da gravidez acarreta mais riscos que benefícios...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808B0260-5D1D-4C34-A979-147E302EC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Evidências científicas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89B0CDD5-EB1B-414A-9ACC-E78E36FFC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196008"/>
            <a:ext cx="11012556" cy="48867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riscos de infecção materna e neonatal são um pouco maiores com a conduta expectante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 seja realizada indução precoce do TP, a ocitocina oferece o maior benefício com os menores danos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Indução com prostaglandinas resulta em maior frequência de infecção materna (manipulação e toques)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90B9364A-65F4-4A35-B1C8-4208659B8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14" y="128588"/>
            <a:ext cx="8715375" cy="1143621"/>
          </a:xfrm>
        </p:spPr>
        <p:txBody>
          <a:bodyPr/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Segundo FEBRASGO: parto deve ocorrer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id="{527C9F86-4DDF-4F9F-B113-FA10B0309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839568"/>
            <a:ext cx="10747513" cy="33552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confirmação de maturidade pulmonar fetal</a:t>
            </a: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vigência de sofrimento fetal</a:t>
            </a: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vigência de </a:t>
            </a:r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pt-BR" altLang="pt-BR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E2B17430-D455-47E5-B350-596A8F478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26" y="397565"/>
            <a:ext cx="10787269" cy="55526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 algn="ctr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chemeClr val="tx2">
                  <a:lumMod val="50000"/>
                </a:schemeClr>
              </a:solidFill>
              <a:latin typeface="Calibri" pitchFamily="32" charset="0"/>
              <a:cs typeface="Lucida Sans Unicode" charset="0"/>
            </a:endParaRPr>
          </a:p>
          <a:p>
            <a:pPr marL="341313" indent="-341313" algn="ctr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Ruptura</a:t>
            </a:r>
            <a:r>
              <a:rPr lang="en-GB" sz="3600" b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que </a:t>
            </a:r>
            <a:r>
              <a:rPr lang="en-GB" sz="3600" b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ocorre</a:t>
            </a:r>
            <a:r>
              <a:rPr lang="en-GB" sz="3600" b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</a:t>
            </a:r>
            <a:r>
              <a:rPr lang="en-GB" sz="3600" b="1" u="sng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antes do </a:t>
            </a:r>
            <a:r>
              <a:rPr lang="en-GB" sz="3600" b="1" u="sng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início</a:t>
            </a:r>
            <a:r>
              <a:rPr lang="en-GB" sz="3600" b="1" u="sng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do </a:t>
            </a:r>
            <a:r>
              <a:rPr lang="en-GB" sz="3600" b="1" u="sng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trabalho</a:t>
            </a:r>
            <a:r>
              <a:rPr lang="en-GB" sz="3600" b="1" u="sng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de </a:t>
            </a:r>
            <a:r>
              <a:rPr lang="en-GB" sz="3600" b="1" u="sng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parto</a:t>
            </a:r>
            <a:r>
              <a:rPr lang="en-GB" sz="3600" b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, </a:t>
            </a:r>
            <a:r>
              <a:rPr lang="en-GB" sz="3600" b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independentemente</a:t>
            </a:r>
            <a:r>
              <a:rPr lang="en-GB" sz="3600" b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da IG</a:t>
            </a:r>
          </a:p>
          <a:p>
            <a:pPr marL="341313" indent="-341313" algn="ctr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chemeClr val="tx2">
                  <a:lumMod val="50000"/>
                </a:schemeClr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3 a 5% das </a:t>
            </a:r>
            <a:r>
              <a:rPr lang="en-GB" sz="3600" b="1" i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gestações</a:t>
            </a:r>
            <a:endParaRPr lang="en-GB" sz="3600" b="1" i="1" dirty="0">
              <a:solidFill>
                <a:schemeClr val="tx2">
                  <a:lumMod val="50000"/>
                </a:schemeClr>
              </a:solidFill>
              <a:latin typeface="Calibri" pitchFamily="32" charset="0"/>
              <a:cs typeface="Lucida Sans Unicode" charset="0"/>
            </a:endParaRPr>
          </a:p>
          <a:p>
            <a:pPr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i="1" dirty="0">
              <a:solidFill>
                <a:schemeClr val="tx2">
                  <a:lumMod val="50000"/>
                </a:schemeClr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6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Principal causa de </a:t>
            </a:r>
            <a:r>
              <a:rPr lang="en-GB" sz="3600" b="1" i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trabalho</a:t>
            </a:r>
            <a:r>
              <a:rPr lang="en-GB" sz="36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de </a:t>
            </a:r>
            <a:r>
              <a:rPr lang="en-GB" sz="3600" b="1" i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parto</a:t>
            </a:r>
            <a:r>
              <a:rPr lang="en-GB" sz="36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</a:t>
            </a:r>
            <a:r>
              <a:rPr lang="en-GB" sz="3600" b="1" i="1" dirty="0" err="1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pré-termo</a:t>
            </a:r>
            <a:r>
              <a:rPr lang="en-GB" sz="36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 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(</a:t>
            </a:r>
            <a:r>
              <a:rPr lang="en-GB" sz="32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cs typeface="Lucida Sans Unicode" charset="0"/>
              </a:rPr>
              <a:t>30% dos </a:t>
            </a:r>
            <a:r>
              <a:rPr lang="en-GB" sz="3200" b="1" i="1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cs typeface="Lucida Sans Unicode" charset="0"/>
              </a:rPr>
              <a:t>casos</a:t>
            </a:r>
            <a:r>
              <a:rPr lang="en-GB" sz="32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cs typeface="Lucida Sans Unicode" charset="0"/>
              </a:rPr>
              <a:t> de TP </a:t>
            </a:r>
            <a:r>
              <a:rPr lang="en-GB" sz="3200" b="1" i="1" u="sng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cs typeface="Lucida Sans Unicode" charset="0"/>
              </a:rPr>
              <a:t>Pré-termo</a:t>
            </a:r>
            <a:r>
              <a:rPr lang="en-GB" sz="32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cs typeface="Lucida Sans Unicode" charset="0"/>
              </a:rPr>
              <a:t> tem RUPREME</a:t>
            </a:r>
            <a:r>
              <a:rPr lang="en-GB" sz="3200" b="1" i="1" dirty="0">
                <a:solidFill>
                  <a:schemeClr val="tx2">
                    <a:lumMod val="50000"/>
                  </a:schemeClr>
                </a:solidFill>
                <a:latin typeface="Calibri" pitchFamily="32" charset="0"/>
                <a:cs typeface="Lucida Sans Unicode" charset="0"/>
              </a:rPr>
              <a:t>)</a:t>
            </a:r>
            <a:endParaRPr lang="en-GB" sz="3600" b="1" i="1" dirty="0">
              <a:solidFill>
                <a:schemeClr val="tx2">
                  <a:lumMod val="50000"/>
                </a:schemeClr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  <a:p>
            <a:pPr marL="341313" indent="-341313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600" b="1" dirty="0">
              <a:solidFill>
                <a:srgbClr val="FFFFFF"/>
              </a:solidFill>
              <a:latin typeface="Calibri" pitchFamily="32" charset="0"/>
              <a:cs typeface="Lucida Sans Unicod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>
            <a:extLst>
              <a:ext uri="{FF2B5EF4-FFF2-40B4-BE49-F238E27FC236}">
                <a16:creationId xmlns:a16="http://schemas.microsoft.com/office/drawing/2014/main" id="{412B1866-91EE-4B03-A96A-EEB60C91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3" y="1285461"/>
            <a:ext cx="10323443" cy="53582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Corticóides</a:t>
            </a: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recomendados entre 26 a 34 sem, na ausência de </a:t>
            </a:r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(podem aumentar risco infeccioso)</a:t>
            </a:r>
          </a:p>
          <a:p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Antibioticoprofilaxia</a:t>
            </a: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há controvérsias - após 18 horas de ruptura (FEBRASGO); não há evidências (CLAP) </a:t>
            </a:r>
          </a:p>
          <a:p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7" name="Título 1">
            <a:extLst>
              <a:ext uri="{FF2B5EF4-FFF2-40B4-BE49-F238E27FC236}">
                <a16:creationId xmlns:a16="http://schemas.microsoft.com/office/drawing/2014/main" id="{98D25037-0486-4437-BD1B-A1665C51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/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Tratamento medicamentoso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C6F5BD-7160-4BCC-A72D-7B44395E5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712" y="172278"/>
            <a:ext cx="10681252" cy="65428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Font typeface="Arial" charset="0"/>
              <a:buNone/>
              <a:defRPr/>
            </a:pP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</a:t>
            </a:r>
          </a:p>
          <a:p>
            <a:pPr algn="ctr">
              <a:buFont typeface="Arial" charset="0"/>
              <a:buNone/>
              <a:defRPr/>
            </a:pPr>
            <a:endParaRPr 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gestações complicadas por RUPREME após 34 sem de gestação são geralmente manejadas pela indução do parto</a:t>
            </a:r>
          </a:p>
          <a:p>
            <a:pPr>
              <a:buFont typeface="Arial" charset="0"/>
              <a:buChar char="•"/>
              <a:defRPr/>
            </a:pP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gestações com RUPREME com menos de 34 sem são geralmente manejadas de maneira expectante</a:t>
            </a:r>
          </a:p>
          <a:p>
            <a:pPr>
              <a:buFont typeface="Arial" charset="0"/>
              <a:buChar char="•"/>
              <a:defRPr/>
            </a:pP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gestações com RUPREME com menos de 26 sem têm mau prognóstico tanto materno, na conduta expectante, quanto fetal na indução do parto</a:t>
            </a:r>
          </a:p>
          <a:p>
            <a:pPr>
              <a:buFont typeface="Arial" charset="0"/>
              <a:buChar char="•"/>
              <a:defRPr/>
            </a:pP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sinal mais precoce de </a:t>
            </a:r>
            <a:r>
              <a:rPr 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r>
              <a:rPr 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infecção intra-amniótica é a taquicardia fetal</a:t>
            </a:r>
          </a:p>
          <a:p>
            <a:pPr>
              <a:buFont typeface="Arial" charset="0"/>
              <a:buChar char="•"/>
              <a:defRPr/>
            </a:pPr>
            <a:endParaRPr 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None/>
              <a:defRPr/>
            </a:pPr>
            <a:endParaRPr 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7A8C130F-2D63-4B17-8413-31E306AD9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128588"/>
            <a:ext cx="9978887" cy="1014412"/>
          </a:xfrm>
        </p:spPr>
        <p:txBody>
          <a:bodyPr>
            <a:normAutofit/>
          </a:bodyPr>
          <a:lstStyle/>
          <a:p>
            <a:r>
              <a:rPr lang="pt-BR" altLang="pt-BR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endParaRPr lang="pt-BR" altLang="pt-BR" sz="4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B76853E5-6657-490C-860A-7AEA66BB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848138"/>
            <a:ext cx="11251096" cy="577194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Infecção bacteriana que incide no feto e na mãe ao mesmo tempo, atingindo o </a:t>
            </a:r>
            <a:r>
              <a:rPr lang="pt-BR" altLang="pt-BR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cório</a:t>
            </a:r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o âmnio</a:t>
            </a:r>
          </a:p>
          <a:p>
            <a:pPr marL="0" indent="0">
              <a:buNone/>
            </a:pPr>
            <a:endParaRPr lang="pt-BR" altLang="pt-BR" sz="3200" b="1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Apresenta crescente aumento em sua incidência pelos seguintes motivos: </a:t>
            </a:r>
          </a:p>
          <a:p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condutas expectantes em gestações pré-termo com RUPREME</a:t>
            </a:r>
          </a:p>
          <a:p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aumentado de técnicas invasivas de medicina fetal</a:t>
            </a:r>
          </a:p>
          <a:p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melhoria das culturas microbiológicas para diagnóstico dos agentes causadores</a:t>
            </a: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CE551AA2-CFF0-45D2-8E16-7DAC2809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360"/>
            <a:ext cx="8228013" cy="1085850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Principais agentes causadores </a:t>
            </a:r>
          </a:p>
        </p:txBody>
      </p:sp>
      <p:sp>
        <p:nvSpPr>
          <p:cNvPr id="32771" name="Espaço Reservado para Conteúdo 2">
            <a:extLst>
              <a:ext uri="{FF2B5EF4-FFF2-40B4-BE49-F238E27FC236}">
                <a16:creationId xmlns:a16="http://schemas.microsoft.com/office/drawing/2014/main" id="{AAABCAFD-ABDC-4227-BE24-680E6A683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2080590"/>
            <a:ext cx="8228013" cy="255767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BR" altLang="pt-BR" sz="3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Estreptococos do grupo B</a:t>
            </a:r>
          </a:p>
          <a:p>
            <a:r>
              <a:rPr lang="pt-BR" altLang="pt-BR" sz="3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Escherichia coli</a:t>
            </a:r>
          </a:p>
          <a:p>
            <a:r>
              <a:rPr lang="pt-BR" altLang="pt-BR" sz="32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Enterococo</a:t>
            </a:r>
            <a:endParaRPr lang="pt-BR" altLang="pt-BR" sz="32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Gardnerella</a:t>
            </a:r>
            <a:r>
              <a:rPr lang="pt-BR" altLang="pt-BR" sz="3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altLang="pt-BR" sz="32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vaginalis</a:t>
            </a:r>
            <a:endParaRPr lang="pt-BR" altLang="pt-BR" sz="32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FB7EF3AC-ABB9-4F30-B936-E25D16102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19270"/>
            <a:ext cx="8228013" cy="861391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Diagnóstico</a:t>
            </a:r>
          </a:p>
        </p:txBody>
      </p:sp>
      <p:sp>
        <p:nvSpPr>
          <p:cNvPr id="33795" name="Espaço Reservado para Conteúdo 2">
            <a:extLst>
              <a:ext uri="{FF2B5EF4-FFF2-40B4-BE49-F238E27FC236}">
                <a16:creationId xmlns:a16="http://schemas.microsoft.com/office/drawing/2014/main" id="{4181590E-5037-4266-8469-67A3380C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8" y="1139687"/>
            <a:ext cx="9467092" cy="528161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Hipertermia materna &gt; 37,8º. </a:t>
            </a: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Taquicardia materna &gt; 100 </a:t>
            </a:r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pbm</a:t>
            </a:r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Taquicardia fetal &gt; 160 </a:t>
            </a:r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bpm</a:t>
            </a:r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Leucocitose materna &gt; 15.000</a:t>
            </a: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Ausência de mov. resp. fetais</a:t>
            </a:r>
          </a:p>
          <a:p>
            <a:r>
              <a:rPr lang="pt-BR" altLang="pt-BR" sz="32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Fisiometria</a:t>
            </a:r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 abdominal e no BV contínua</a:t>
            </a:r>
          </a:p>
          <a:p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 excitabilidade uterina  </a:t>
            </a:r>
          </a:p>
          <a:p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Conteúdo 2">
            <a:extLst>
              <a:ext uri="{FF2B5EF4-FFF2-40B4-BE49-F238E27FC236}">
                <a16:creationId xmlns:a16="http://schemas.microsoft.com/office/drawing/2014/main" id="{6B39069B-98F2-4113-8B01-1782E8BF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477078"/>
            <a:ext cx="10681252" cy="60237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IMPORTANTE</a:t>
            </a:r>
          </a:p>
          <a:p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gestante que apresenta </a:t>
            </a:r>
            <a:r>
              <a:rPr lang="pt-BR" altLang="pt-BR" sz="28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tem, em geral, trabalho de parto prolongado, vários toques vaginais, paridade pequena e RUPREME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28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Corioamnionite</a:t>
            </a:r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não é sinônimo de infecção </a:t>
            </a:r>
            <a:r>
              <a:rPr lang="pt-BR" altLang="pt-BR" sz="28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intra-amniótica</a:t>
            </a:r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As infecções do tipo STORCH (sífilis, toxoplasmose, rubéola, citomegalovírus e herpes) também podem afetar a gestação e tem manejo próprio a cada uma delas</a:t>
            </a:r>
          </a:p>
          <a:p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2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endometrite pós-parto tem fisiopatologia e bacteriologia similares </a:t>
            </a:r>
          </a:p>
          <a:p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28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>
            <a:extLst>
              <a:ext uri="{FF2B5EF4-FFF2-40B4-BE49-F238E27FC236}">
                <a16:creationId xmlns:a16="http://schemas.microsoft.com/office/drawing/2014/main" id="{31374C30-35F7-4926-BD57-EBC801EE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6504"/>
            <a:ext cx="8228013" cy="845034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rgbClr val="FF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Tratamento</a:t>
            </a:r>
          </a:p>
        </p:txBody>
      </p:sp>
      <p:sp>
        <p:nvSpPr>
          <p:cNvPr id="34819" name="Espaço Reservado para Conteúdo 2">
            <a:extLst>
              <a:ext uri="{FF2B5EF4-FFF2-40B4-BE49-F238E27FC236}">
                <a16:creationId xmlns:a16="http://schemas.microsoft.com/office/drawing/2014/main" id="{437A6551-8FC8-4ACB-B755-A24FF6BF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8313" y="1007165"/>
            <a:ext cx="10042870" cy="56365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Antibioticoterapia de amplo espectro de ação: </a:t>
            </a:r>
            <a:r>
              <a:rPr lang="pt-BR" altLang="pt-B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antes, durante e após o parto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Interrupção da gestação: qual o melhor parto???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Cesariana aumenta risco de infecções graves na mãe... 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Importante: neonatologista experiente na recepção do RN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90645CEA-1E1A-4EB4-BD8D-4D53588D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0"/>
            <a:ext cx="8228013" cy="871538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Complicações frequentes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C0D88A89-5BDF-44BC-8793-E6D5AD78E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9" y="1351723"/>
            <a:ext cx="9740348" cy="46250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2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Mãe: infecção pós-parto e tromboembolismo </a:t>
            </a:r>
          </a:p>
          <a:p>
            <a:endParaRPr lang="pt-BR" altLang="pt-BR" sz="3200" b="1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RN de termo: sepse, pneumonia e insuficiência respiratória no recém-nascido</a:t>
            </a:r>
          </a:p>
          <a:p>
            <a:endParaRPr lang="pt-BR" altLang="pt-BR" sz="3200" b="1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RN pré-termo: </a:t>
            </a:r>
            <a:r>
              <a:rPr lang="pt-BR" altLang="pt-BR" sz="3200" b="1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Apgar</a:t>
            </a:r>
            <a:r>
              <a:rPr lang="pt-BR" altLang="pt-BR" sz="32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5º. min &lt; 7, sepse, pneumonia, insuficiência respiratória, hemorragia intraventricular</a:t>
            </a:r>
          </a:p>
          <a:p>
            <a:endParaRPr lang="pt-BR" altLang="pt-BR" sz="3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099ADB8-01F7-4E4C-8D00-92087E9B2822}"/>
              </a:ext>
            </a:extLst>
          </p:cNvPr>
          <p:cNvSpPr txBox="1"/>
          <p:nvPr/>
        </p:nvSpPr>
        <p:spPr>
          <a:xfrm>
            <a:off x="1073426" y="1417983"/>
            <a:ext cx="100318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</a:p>
          <a:p>
            <a:endParaRPr lang="pt-BR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MANUAIS DE ALTO RISCO E DOIS TEXTOS DISPONÍVEIS NO E-DISCIPLINAS:</a:t>
            </a:r>
          </a:p>
          <a:p>
            <a:pPr algn="l"/>
            <a:endParaRPr lang="pt-B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otura prematura de membranas. Consenso FASGO XXXIII C</a:t>
            </a:r>
            <a:r>
              <a:rPr lang="es-ES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ordoba</a:t>
            </a:r>
            <a:r>
              <a:rPr lang="es-ES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5 al 7 de septiembre del 2018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Ramos MG. </a:t>
            </a:r>
            <a:r>
              <a:rPr lang="es-ES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Manejo actual de la rotura prematura de 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membranas </a:t>
            </a:r>
            <a:r>
              <a:rPr lang="pt-BR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embarazos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pretérmino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Peru </a:t>
            </a:r>
            <a:r>
              <a:rPr lang="pt-BR" sz="2400" b="1" i="0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Ginecol</a:t>
            </a:r>
            <a:r>
              <a:rPr lang="pt-BR" sz="2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Obstet. 2018;64(3) 405</a:t>
            </a:r>
            <a:endParaRPr lang="pt-BR" sz="44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56220C8-1484-47C0-9B4E-5EB295CEB324}"/>
              </a:ext>
            </a:extLst>
          </p:cNvPr>
          <p:cNvSpPr txBox="1"/>
          <p:nvPr/>
        </p:nvSpPr>
        <p:spPr>
          <a:xfrm>
            <a:off x="1417983" y="1455222"/>
            <a:ext cx="10005392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Associada a grande percentual de partos prematuros, complicações infecciosas materno-fetais, sequelas</a:t>
            </a:r>
          </a:p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fetais e controvérsias em relação à melhor conduta</a:t>
            </a:r>
          </a:p>
          <a:p>
            <a:pPr algn="l"/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ruptura pode ser espontânea ou mesmo iatrogênica, ou seja, aquela provocada por intervenções como toque vaginal, amniocentese, </a:t>
            </a:r>
            <a:r>
              <a:rPr lang="pt-BR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amnioscopia</a:t>
            </a:r>
            <a:r>
              <a:rPr lang="pt-BR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cirurgias etc.</a:t>
            </a:r>
          </a:p>
        </p:txBody>
      </p:sp>
    </p:spTree>
    <p:extLst>
      <p:ext uri="{BB962C8B-B14F-4D97-AF65-F5344CB8AC3E}">
        <p14:creationId xmlns:p14="http://schemas.microsoft.com/office/powerpoint/2010/main" val="242067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00A88B9-1D03-4EFC-8147-6F942E8705CF}"/>
              </a:ext>
            </a:extLst>
          </p:cNvPr>
          <p:cNvSpPr txBox="1"/>
          <p:nvPr/>
        </p:nvSpPr>
        <p:spPr>
          <a:xfrm>
            <a:off x="351692" y="352426"/>
            <a:ext cx="11619913" cy="6001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		CAUSAS?</a:t>
            </a:r>
          </a:p>
          <a:p>
            <a:pPr algn="l"/>
            <a:endParaRPr lang="pt-BR" sz="32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Etiologia complexa e multifatorial, que pode estar relacionada a defeito de formação das membranas, deficiência ou malformação do colágeno, enfraquecimento das membranas determinado por destruição enzimática </a:t>
            </a:r>
            <a:r>
              <a:rPr lang="pt-BR" sz="3200" b="1" i="1" u="none" strike="noStrike" baseline="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(processo inflamatório ou infeccioso)</a:t>
            </a:r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exposição da bolsa </a:t>
            </a:r>
            <a:r>
              <a:rPr lang="pt-BR" sz="3200" b="1" i="1" u="none" strike="noStrike" baseline="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(incompetência </a:t>
            </a:r>
            <a:r>
              <a:rPr lang="pt-BR" sz="3200" b="1" i="1" u="none" strike="noStrike" baseline="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istmocervical</a:t>
            </a:r>
            <a:r>
              <a:rPr lang="pt-BR" sz="3200" b="1" i="1" u="none" strike="noStrike" baseline="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distensão da cavidade </a:t>
            </a:r>
            <a:r>
              <a:rPr lang="pt-BR" sz="3200" b="1" i="1" u="none" strike="noStrike" baseline="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3200" b="1" i="1" u="none" strike="noStrike" baseline="0" dirty="0" err="1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gemelaridade</a:t>
            </a:r>
            <a:r>
              <a:rPr lang="pt-BR" sz="3200" b="1" i="1" u="none" strike="noStrike" baseline="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polidrâmnio)</a:t>
            </a:r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tabagismo ou fatores mecânicos.</a:t>
            </a:r>
          </a:p>
          <a:p>
            <a:pPr algn="l"/>
            <a:endParaRPr lang="pt-BR" sz="3200" b="1" i="0" u="none" strike="noStrike" baseline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causa mais comumente </a:t>
            </a:r>
            <a:r>
              <a:rPr lang="pt-BR" sz="3200" b="1" i="0" u="sng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identificável</a:t>
            </a:r>
            <a:r>
              <a:rPr lang="pt-BR" sz="3200" b="1" i="0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 a infecção ascendente </a:t>
            </a:r>
            <a:r>
              <a:rPr lang="pt-BR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patógenos da flora vaginal.</a:t>
            </a:r>
          </a:p>
        </p:txBody>
      </p:sp>
    </p:spTree>
    <p:extLst>
      <p:ext uri="{BB962C8B-B14F-4D97-AF65-F5344CB8AC3E}">
        <p14:creationId xmlns:p14="http://schemas.microsoft.com/office/powerpoint/2010/main" val="185706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0273F4AF-7DC7-473C-83C6-BC68DA7BF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7" y="821231"/>
            <a:ext cx="10669725" cy="546105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Não há associação entre relação sexual, exercício materno e paridade com a ruptura pré-termo.</a:t>
            </a:r>
          </a:p>
          <a:p>
            <a:pPr marL="0" indent="0" algn="l">
              <a:buNone/>
            </a:pPr>
            <a:endParaRPr lang="pt-BR" sz="3200" b="1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O risco de recorrência da RPM é de 16 a 32% e pode aumentar na presença de colo curto ou contrações uterinas no segundo trimestre da gestação. </a:t>
            </a:r>
          </a:p>
          <a:p>
            <a:pPr algn="l"/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t-BR" sz="3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Entretanto, a maioria dos casos de RPM pré-termo ocorre em mulheres saudáveis e aparentemente sem fatores de risco identificáveis.</a:t>
            </a:r>
            <a:endParaRPr 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1749A072-6FFA-45BA-8C9D-E5C75A1B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8"/>
            <a:ext cx="8228013" cy="728662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Riscos da RUPREME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4C5BF98E-BC52-4C9D-9749-DB9D636E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409" y="1219200"/>
            <a:ext cx="10654747" cy="542448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Morbidade infecciosa materna</a:t>
            </a: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Maior incidência de cesáreas</a:t>
            </a: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Morbidade infecciosa fetal - o risco será maior se a IG for menor</a:t>
            </a:r>
          </a:p>
          <a:p>
            <a:r>
              <a:rPr lang="pt-BR" altLang="pt-B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Prematuridade associada à ruptura no p. pré-termo</a:t>
            </a:r>
          </a:p>
          <a:p>
            <a:endParaRPr lang="pt-BR" altLang="pt-BR" sz="3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Outros: prolapso de cordão, compressão do cordão devido à perda do LA, hipoplasia pulmonar, deformidades associadas ao </a:t>
            </a:r>
            <a:r>
              <a:rPr lang="pt-BR" altLang="pt-BR" sz="3200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oligoidrâmnio</a:t>
            </a:r>
            <a:r>
              <a:rPr lang="pt-BR" altLang="pt-BR" sz="32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persistente, DPP, dificuldades mecânicas de retirar o bebê de um útero com pouco ou nenhum LA e com segmento inferior mal desenvolvido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C5E66D01-67B0-489E-AE8E-161CFC79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Fatores predisponentes e de risco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6E73F27B-D625-4E15-A13B-4DB9580FF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026942"/>
            <a:ext cx="8501062" cy="570246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Incompetência istmo-cervical</a:t>
            </a:r>
          </a:p>
          <a:p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Cerclagem</a:t>
            </a:r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Inserção baixa da placenta</a:t>
            </a:r>
          </a:p>
          <a:p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Macrossomia</a:t>
            </a:r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Polidramnia</a:t>
            </a:r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Amniocentese</a:t>
            </a: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DST e infecções geniturinárias</a:t>
            </a: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Tabagismo</a:t>
            </a:r>
          </a:p>
          <a:p>
            <a:r>
              <a:rPr lang="pt-BR" altLang="pt-BR" sz="32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Conização</a:t>
            </a:r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cervical</a:t>
            </a: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Gestação múltipla</a:t>
            </a:r>
          </a:p>
          <a:p>
            <a:r>
              <a:rPr lang="pt-BR" altLang="pt-BR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Trabalho de parto pré-termo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6412532C-8B86-4BCE-A38C-6F3A00A97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>
            <a:normAutofit/>
          </a:bodyPr>
          <a:lstStyle/>
          <a:p>
            <a:r>
              <a:rPr lang="pt-BR" altLang="pt-BR" sz="4000" b="1" dirty="0">
                <a:latin typeface="Calibri" panose="020F0502020204030204" pitchFamily="34" charset="0"/>
                <a:cs typeface="Calibri" panose="020F0502020204030204" pitchFamily="34" charset="0"/>
              </a:rPr>
              <a:t>Quadro clínico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E750E97C-8583-40B3-B21E-3482255D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1580323"/>
            <a:ext cx="10045147" cy="360127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História ou queixa da gestante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Visualização de LA saindo pelo orifício cervical externo</a:t>
            </a:r>
          </a:p>
          <a:p>
            <a:pPr>
              <a:lnSpc>
                <a:spcPct val="150000"/>
              </a:lnSpc>
            </a:pPr>
            <a:r>
              <a:rPr lang="pt-BR" altLang="pt-BR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Diminuição da AU ou do abdome quando a perda de LA é grande</a:t>
            </a:r>
          </a:p>
          <a:p>
            <a:endParaRPr lang="pt-BR" altLang="pt-BR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t-BR" altLang="pt-BR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90700430-E0AB-4112-AAAC-7710CAAA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128589"/>
            <a:ext cx="8228013" cy="871537"/>
          </a:xfrm>
        </p:spPr>
        <p:txBody>
          <a:bodyPr/>
          <a:lstStyle/>
          <a:p>
            <a:r>
              <a:rPr lang="pt-BR" altLang="pt-BR" b="1" dirty="0">
                <a:latin typeface="Calibri" panose="020F0502020204030204" pitchFamily="34" charset="0"/>
                <a:cs typeface="Calibri" panose="020F0502020204030204" pitchFamily="34" charset="0"/>
              </a:rPr>
              <a:t>Diagnóstico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C449FCA9-ABD6-414B-9852-C47467892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1285876"/>
            <a:ext cx="9565793" cy="52863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Anamnese: 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quando e como ocorreu a saída de líquido?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 semelhante já ocorreu antes?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foi a quantidade de líquido perdido?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 era a cor?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era o cheiro?</a:t>
            </a:r>
          </a:p>
          <a:p>
            <a:pPr>
              <a:buFontTx/>
              <a:buChar char="-"/>
            </a:pP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aconteceu outra coisa importante? (percebeu saída de partículas brancas, </a:t>
            </a:r>
            <a:r>
              <a:rPr lang="pt-BR" altLang="pt-BR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pt-BR" altLang="pt-BR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3600" b="1" i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pt-BR" altLang="pt-BR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altLang="pt-BR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6075</TotalTime>
  <Words>1358</Words>
  <Application>Microsoft Office PowerPoint</Application>
  <PresentationFormat>Widescreen</PresentationFormat>
  <Paragraphs>183</Paragraphs>
  <Slides>28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3</vt:lpstr>
      <vt:lpstr>Cacho</vt:lpstr>
      <vt:lpstr>RUPTURA PRECOCE DE MEMBRANAS (RUPREME) OU AMNIORREXE PREMATURA  E  CORIOAMINIONITE</vt:lpstr>
      <vt:lpstr>Apresentação do PowerPoint</vt:lpstr>
      <vt:lpstr>Apresentação do PowerPoint</vt:lpstr>
      <vt:lpstr>Apresentação do PowerPoint</vt:lpstr>
      <vt:lpstr>Apresentação do PowerPoint</vt:lpstr>
      <vt:lpstr>Riscos da RUPREME</vt:lpstr>
      <vt:lpstr>Fatores predisponentes e de risco</vt:lpstr>
      <vt:lpstr>Quadro clínico</vt:lpstr>
      <vt:lpstr>Diagnóstico</vt:lpstr>
      <vt:lpstr>Diagnóstico</vt:lpstr>
      <vt:lpstr>Apresentação do PowerPoint</vt:lpstr>
      <vt:lpstr>Apresentação do PowerPoint</vt:lpstr>
      <vt:lpstr>Manejo</vt:lpstr>
      <vt:lpstr>Importante</vt:lpstr>
      <vt:lpstr>Avaliação do risco de infecção</vt:lpstr>
      <vt:lpstr>Condutas</vt:lpstr>
      <vt:lpstr>Evidências científicas</vt:lpstr>
      <vt:lpstr>Evidências científicas</vt:lpstr>
      <vt:lpstr>Segundo FEBRASGO: parto deve ocorrer</vt:lpstr>
      <vt:lpstr>Tratamento medicamentoso</vt:lpstr>
      <vt:lpstr>Apresentação do PowerPoint</vt:lpstr>
      <vt:lpstr>Corioamnionite</vt:lpstr>
      <vt:lpstr>Principais agentes causadores </vt:lpstr>
      <vt:lpstr>Diagnóstico</vt:lpstr>
      <vt:lpstr>Apresentação do PowerPoint</vt:lpstr>
      <vt:lpstr>Tratamento</vt:lpstr>
      <vt:lpstr>Complicações frequentes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RUPTURA PREMATURA DE MEMBRANAS (RUPREME) OU AMNIORREXE PREMATURA  E  CORIOAMINIONITE</dc:title>
  <dc:creator>Nadia Narchi</dc:creator>
  <cp:lastModifiedBy>Nadia Narchi</cp:lastModifiedBy>
  <cp:revision>32</cp:revision>
  <dcterms:created xsi:type="dcterms:W3CDTF">2020-10-07T13:40:30Z</dcterms:created>
  <dcterms:modified xsi:type="dcterms:W3CDTF">2020-10-21T19:14:11Z</dcterms:modified>
</cp:coreProperties>
</file>