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1" autoAdjust="0"/>
  </p:normalViewPr>
  <p:slideViewPr>
    <p:cSldViewPr snapToGrid="0" snapToObjects="1"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12/11/24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12/11/24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2o. </a:t>
            </a:r>
            <a:r>
              <a:rPr lang="en-US" sz="5400" dirty="0" err="1" smtClean="0"/>
              <a:t>Simpósio</a:t>
            </a:r>
            <a:r>
              <a:rPr lang="en-US" sz="5400" dirty="0" smtClean="0"/>
              <a:t> </a:t>
            </a:r>
            <a:r>
              <a:rPr lang="en-US" sz="5400" dirty="0"/>
              <a:t>Villa-</a:t>
            </a:r>
            <a:r>
              <a:rPr lang="en-US" sz="5400" dirty="0" smtClean="0"/>
              <a:t>Lobos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r">
              <a:buFontTx/>
              <a:buChar char="•"/>
            </a:pPr>
            <a:r>
              <a:rPr lang="pt-BR" sz="3000" i="1" dirty="0" smtClean="0"/>
              <a:t>O cavalinho </a:t>
            </a:r>
            <a:r>
              <a:rPr lang="pt-BR" sz="3000" i="1" dirty="0"/>
              <a:t>de pau</a:t>
            </a:r>
            <a:r>
              <a:rPr lang="pt-BR" sz="3000" dirty="0"/>
              <a:t>: devir-criança e </a:t>
            </a:r>
            <a:r>
              <a:rPr lang="pt-BR" sz="3000" dirty="0" err="1"/>
              <a:t>molecularização</a:t>
            </a:r>
            <a:r>
              <a:rPr lang="pt-BR" sz="3000" dirty="0"/>
              <a:t> na obra de Villa-</a:t>
            </a:r>
            <a:r>
              <a:rPr lang="pt-BR" sz="3000" dirty="0" smtClean="0"/>
              <a:t>Lobos</a:t>
            </a:r>
          </a:p>
          <a:p>
            <a:pPr marL="342900" indent="-342900" algn="r">
              <a:buFontTx/>
              <a:buChar char="•"/>
            </a:pPr>
            <a:r>
              <a:rPr lang="pt-BR" sz="2400" dirty="0" smtClean="0"/>
              <a:t>Prof. Rogério Costa</a:t>
            </a:r>
            <a:endParaRPr lang="pt-PT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344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Primeiro </a:t>
            </a:r>
            <a:r>
              <a:rPr lang="pt-BR" sz="3200" i="1" dirty="0"/>
              <a:t>passeio: deformando a canção</a:t>
            </a:r>
            <a:br>
              <a:rPr lang="pt-BR" sz="3200" i="1" dirty="0"/>
            </a:br>
            <a:r>
              <a:rPr lang="pt-BR" sz="3200" i="1" dirty="0" smtClean="0"/>
              <a:t>- camada 3: contraponto </a:t>
            </a:r>
            <a:r>
              <a:rPr lang="pt-BR" sz="3200" i="1" dirty="0"/>
              <a:t>e</a:t>
            </a:r>
            <a:r>
              <a:rPr lang="pt-BR" sz="3200" i="1" dirty="0" smtClean="0"/>
              <a:t> pedal em 4as -</a:t>
            </a:r>
            <a:endParaRPr lang="en-US" sz="3200" dirty="0"/>
          </a:p>
        </p:txBody>
      </p:sp>
      <p:pic>
        <p:nvPicPr>
          <p:cNvPr id="4" name="Content Placeholder 3" descr="figura 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62" b="-86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41741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Primeiro </a:t>
            </a:r>
            <a:r>
              <a:rPr lang="pt-BR" sz="3200" i="1" dirty="0"/>
              <a:t>passeio: deformando a canção</a:t>
            </a:r>
            <a:br>
              <a:rPr lang="pt-BR" sz="3200" i="1" dirty="0"/>
            </a:br>
            <a:r>
              <a:rPr lang="pt-BR" sz="3200" i="1" dirty="0" smtClean="0"/>
              <a:t>- gesto reiterado e saturação -</a:t>
            </a:r>
            <a:endParaRPr lang="en-US" sz="3200" dirty="0"/>
          </a:p>
        </p:txBody>
      </p:sp>
      <p:pic>
        <p:nvPicPr>
          <p:cNvPr id="4" name="Content Placeholder 3" descr="figura 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22" b="-53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159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Primeiro </a:t>
            </a:r>
            <a:r>
              <a:rPr lang="pt-BR" sz="3200" i="1" dirty="0"/>
              <a:t>passeio: deformando a canção</a:t>
            </a:r>
            <a:br>
              <a:rPr lang="pt-BR" sz="3200" i="1" dirty="0"/>
            </a:br>
            <a:r>
              <a:rPr lang="pt-BR" sz="3200" i="1" dirty="0" smtClean="0"/>
              <a:t>- padrões digitais simétricos -</a:t>
            </a:r>
            <a:endParaRPr lang="en-US" sz="3200" dirty="0"/>
          </a:p>
        </p:txBody>
      </p:sp>
      <p:pic>
        <p:nvPicPr>
          <p:cNvPr id="4" name="Content Placeholder 3" descr="figura 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79" b="-20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61666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Segundo </a:t>
            </a:r>
            <a:r>
              <a:rPr lang="en-US" sz="3600" i="1" dirty="0" err="1" smtClean="0"/>
              <a:t>passeio</a:t>
            </a:r>
            <a:r>
              <a:rPr lang="en-US" sz="3600" i="1" dirty="0" smtClean="0"/>
              <a:t>:</a:t>
            </a:r>
            <a:br>
              <a:rPr lang="en-US" sz="3600" i="1" dirty="0" smtClean="0"/>
            </a:br>
            <a:r>
              <a:rPr lang="en-US" sz="3600" dirty="0" err="1" smtClean="0"/>
              <a:t>impulso</a:t>
            </a:r>
            <a:r>
              <a:rPr lang="en-US" sz="3600" dirty="0" smtClean="0"/>
              <a:t> no </a:t>
            </a:r>
            <a:r>
              <a:rPr lang="en-US" sz="3600" dirty="0" err="1" smtClean="0"/>
              <a:t>lugar</a:t>
            </a:r>
            <a:endParaRPr lang="en-US" sz="3600" dirty="0"/>
          </a:p>
        </p:txBody>
      </p:sp>
      <p:pic>
        <p:nvPicPr>
          <p:cNvPr id="4" name="Content Placeholder 3" descr="figura 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40" b="-20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41812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Segundo </a:t>
            </a:r>
            <a:r>
              <a:rPr lang="en-US" sz="3200" i="1" dirty="0" err="1" smtClean="0"/>
              <a:t>passeio</a:t>
            </a:r>
            <a:r>
              <a:rPr lang="en-US" sz="3200" i="1" dirty="0" smtClean="0"/>
              <a:t>: </a:t>
            </a:r>
            <a:br>
              <a:rPr lang="en-US" sz="3200" i="1" dirty="0" smtClean="0"/>
            </a:br>
            <a:r>
              <a:rPr lang="en-US" sz="3200" i="1" dirty="0" smtClean="0"/>
              <a:t>- </a:t>
            </a:r>
            <a:r>
              <a:rPr lang="en-US" sz="3200" dirty="0" err="1" smtClean="0"/>
              <a:t>molecularização</a:t>
            </a:r>
            <a:r>
              <a:rPr lang="en-US" sz="3200" dirty="0" smtClean="0"/>
              <a:t>: </a:t>
            </a:r>
            <a:r>
              <a:rPr lang="en-US" sz="3200" dirty="0" err="1" smtClean="0"/>
              <a:t>motivo</a:t>
            </a:r>
            <a:r>
              <a:rPr lang="en-US" sz="3200" dirty="0" smtClean="0"/>
              <a:t> 1 e </a:t>
            </a:r>
            <a:r>
              <a:rPr lang="en-US" sz="3200" dirty="0" err="1" smtClean="0"/>
              <a:t>zigue-zague</a:t>
            </a:r>
            <a:r>
              <a:rPr lang="en-US" sz="3200" dirty="0" smtClean="0"/>
              <a:t> -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Content Placeholder 4" descr="figura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164" b="-75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2556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Terceiro </a:t>
            </a:r>
            <a:r>
              <a:rPr lang="pt-BR" sz="3200" i="1" dirty="0"/>
              <a:t>passeio: deformando a canção </a:t>
            </a:r>
            <a:r>
              <a:rPr lang="pt-BR" sz="3200" i="1" dirty="0" smtClean="0"/>
              <a:t>2</a:t>
            </a:r>
            <a:br>
              <a:rPr lang="pt-BR" sz="3200" i="1" dirty="0" smtClean="0"/>
            </a:br>
            <a:r>
              <a:rPr lang="pt-BR" sz="3200" i="1" dirty="0" smtClean="0"/>
              <a:t>- </a:t>
            </a:r>
            <a:r>
              <a:rPr lang="pt-BR" sz="3200" dirty="0" smtClean="0"/>
              <a:t>saturação, impulso e simetria -</a:t>
            </a:r>
            <a:r>
              <a:rPr lang="pt-PT" dirty="0" smtClean="0"/>
              <a:t> </a:t>
            </a:r>
            <a:endParaRPr lang="en-US" dirty="0"/>
          </a:p>
        </p:txBody>
      </p:sp>
      <p:pic>
        <p:nvPicPr>
          <p:cNvPr id="4" name="Content Placeholder 3" descr="figura 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13" b="-83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9945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/>
              <a:t/>
            </a:r>
            <a:br>
              <a:rPr lang="pt-BR" sz="3200" i="1" dirty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/>
              <a:t/>
            </a:r>
            <a:br>
              <a:rPr lang="pt-BR" sz="3200" i="1" dirty="0"/>
            </a:br>
            <a:r>
              <a:rPr lang="pt-BR" sz="3200" i="1" dirty="0" smtClean="0"/>
              <a:t>Terceiro passeio: deformando a canção 2 </a:t>
            </a:r>
            <a:r>
              <a:rPr lang="pt-BR" sz="3200" dirty="0" smtClean="0"/>
              <a:t>apojaturas </a:t>
            </a:r>
            <a:r>
              <a:rPr lang="pt-BR" sz="3200" dirty="0"/>
              <a:t>e 7</a:t>
            </a:r>
            <a:r>
              <a:rPr lang="pt-BR" sz="3200" baseline="30000" dirty="0"/>
              <a:t>as   </a:t>
            </a:r>
            <a:r>
              <a:rPr lang="pt-BR" sz="3200" dirty="0"/>
              <a:t>paralelas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BR" sz="3200" i="1" dirty="0" smtClean="0"/>
              <a:t> </a:t>
            </a:r>
            <a:br>
              <a:rPr lang="pt-BR" sz="3200" i="1" dirty="0" smtClean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PT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figura 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096" b="-93096"/>
          <a:stretch>
            <a:fillRect/>
          </a:stretch>
        </p:blipFill>
        <p:spPr>
          <a:xfrm>
            <a:off x="457200" y="160020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14642729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1" dirty="0" smtClean="0"/>
              <a:t>Final: do molar </a:t>
            </a:r>
            <a:r>
              <a:rPr lang="en-US" sz="3200" i="1" dirty="0" err="1" smtClean="0"/>
              <a:t>ao</a:t>
            </a:r>
            <a:r>
              <a:rPr lang="en-US" sz="3200" i="1" dirty="0" smtClean="0"/>
              <a:t> molecular</a:t>
            </a:r>
            <a:br>
              <a:rPr lang="en-US" sz="3200" i="1" dirty="0" smtClean="0"/>
            </a:br>
            <a:r>
              <a:rPr lang="en-US" sz="3200" i="1" dirty="0" smtClean="0"/>
              <a:t>- </a:t>
            </a:r>
            <a:r>
              <a:rPr lang="en-US" sz="3200" dirty="0" err="1" smtClean="0"/>
              <a:t>brincando</a:t>
            </a:r>
            <a:r>
              <a:rPr lang="en-US" sz="3200" dirty="0" smtClean="0"/>
              <a:t> com </a:t>
            </a:r>
            <a:r>
              <a:rPr lang="en-US" sz="3200" dirty="0" err="1" smtClean="0"/>
              <a:t>os</a:t>
            </a:r>
            <a:r>
              <a:rPr lang="en-US" sz="3200" dirty="0" smtClean="0"/>
              <a:t> sons - </a:t>
            </a:r>
            <a:endParaRPr lang="en-US" sz="3200" dirty="0"/>
          </a:p>
        </p:txBody>
      </p:sp>
      <p:pic>
        <p:nvPicPr>
          <p:cNvPr id="4" name="Content Placeholder 3" descr="final - fig. 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84" r="-11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6315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1500" dirty="0"/>
              <a:t>Nosso intuito neste texto foi demonstrar como, através de alguns de seus procedimentos composicionais mais típicos, Villa-Lobos se aproxima da ideia de </a:t>
            </a:r>
            <a:r>
              <a:rPr lang="pt-BR" sz="1500" dirty="0" err="1"/>
              <a:t>molecularização</a:t>
            </a:r>
            <a:r>
              <a:rPr lang="pt-BR" sz="1500" dirty="0"/>
              <a:t> conforme delineada por Deleuze e </a:t>
            </a:r>
            <a:r>
              <a:rPr lang="pt-BR" sz="1500" dirty="0" err="1"/>
              <a:t>Guattarri</a:t>
            </a:r>
            <a:r>
              <a:rPr lang="pt-BR" sz="1500" dirty="0"/>
              <a:t>. Para nós, este tipo de processo fundamenta e está implícito em grande parte da produção musical contemporânea em que o paradigma da nota tem sido substituído pelo paradigma do som através de uma gradativa valorização do timbre e do ruído. Neste contexto os compositores (e improvisadores) passam a articular as suas ideias musicais, cada vez mais, a partir de uma manipulação direta dos sons complexos. Para nós, em Villa-Lobos, é evidente o prazer lúdico de lidar com o som como uma matéria “plástica”, concreta que pode ser manipulada através da reiteração, repetição, estratificação, deformação</a:t>
            </a:r>
            <a:r>
              <a:rPr lang="pt-BR" sz="1500" dirty="0" smtClean="0"/>
              <a:t>, distor</a:t>
            </a:r>
            <a:r>
              <a:rPr lang="pt-BR" sz="1500" dirty="0" smtClean="0"/>
              <a:t>ção,</a:t>
            </a:r>
            <a:r>
              <a:rPr lang="pt-BR" sz="1500" dirty="0" smtClean="0"/>
              <a:t> </a:t>
            </a:r>
            <a:r>
              <a:rPr lang="pt-BR" sz="1500" dirty="0"/>
              <a:t>“destruição” etc. Além disso, a ideia - presente na obra analisada - de tornar sonoras certas forças como a intensidade, a velocidade, a saturação, a impulsão, a movimentação, a </a:t>
            </a:r>
            <a:r>
              <a:rPr lang="pt-BR" sz="1500" dirty="0" smtClean="0"/>
              <a:t>ludicidade </a:t>
            </a:r>
            <a:r>
              <a:rPr lang="pt-BR" sz="1500" dirty="0"/>
              <a:t>(devir-criança)</a:t>
            </a:r>
            <a:r>
              <a:rPr lang="pt-BR" sz="1500" dirty="0" smtClean="0"/>
              <a:t>, </a:t>
            </a:r>
            <a:r>
              <a:rPr lang="pt-BR" sz="1500" dirty="0" err="1" smtClean="0"/>
              <a:t>corporalidade</a:t>
            </a:r>
            <a:r>
              <a:rPr lang="pt-BR" sz="1500" dirty="0" smtClean="0"/>
              <a:t>, </a:t>
            </a:r>
            <a:r>
              <a:rPr lang="pt-BR" sz="1500" dirty="0"/>
              <a:t>a imagem evocada pelo título, também contribui para confirmar esta tendência, para nós evidente nestas obras </a:t>
            </a:r>
            <a:r>
              <a:rPr lang="pt-BR" sz="1500" dirty="0" smtClean="0"/>
              <a:t>de </a:t>
            </a:r>
            <a:r>
              <a:rPr lang="pt-BR" sz="1500" dirty="0"/>
              <a:t>Villa-Lobos, de um pensamento musical fortemente voltado para as potências do sonoro. Segundo </a:t>
            </a:r>
            <a:r>
              <a:rPr lang="pt-BR" sz="1500" dirty="0" err="1"/>
              <a:t>Makis</a:t>
            </a:r>
            <a:r>
              <a:rPr lang="pt-BR" sz="1500" dirty="0"/>
              <a:t> </a:t>
            </a:r>
            <a:r>
              <a:rPr lang="pt-BR" sz="1500" dirty="0" err="1"/>
              <a:t>Solomos</a:t>
            </a:r>
            <a:r>
              <a:rPr lang="pt-BR" sz="1500" dirty="0"/>
              <a:t>, </a:t>
            </a:r>
            <a:r>
              <a:rPr lang="pt-BR" sz="1500" i="1" dirty="0"/>
              <a:t>De Debussy à música contemporânea deste início do séc. XXI, do rock à eletrônica, dos objetos sonoros da primeira música concreta à eletroacústica atual/…/o “som” se tornou uma das apostas centrais da música (e das artes). Reler a história da música desde o século passado significa, em parte, ler a história movimentada da emergência do som, uma história plural, pois que composta de várias evoluções paralelas, as quais, todas, levam de uma civilização do tom para uma civilização do som </a:t>
            </a:r>
            <a:r>
              <a:rPr lang="pt-BR" sz="1500" dirty="0"/>
              <a:t>(</a:t>
            </a:r>
            <a:r>
              <a:rPr lang="pt-BR" sz="1500" dirty="0" err="1"/>
              <a:t>Solomos</a:t>
            </a:r>
            <a:r>
              <a:rPr lang="pt-BR" sz="1500" dirty="0"/>
              <a:t>, </a:t>
            </a:r>
            <a:r>
              <a:rPr lang="pt-BR" sz="1500" dirty="0" err="1"/>
              <a:t>Makis</a:t>
            </a:r>
            <a:r>
              <a:rPr lang="pt-BR" sz="1500" dirty="0"/>
              <a:t>. apud, </a:t>
            </a:r>
            <a:r>
              <a:rPr lang="pt-BR" sz="1500" dirty="0" err="1"/>
              <a:t>Guigue</a:t>
            </a:r>
            <a:r>
              <a:rPr lang="pt-BR" sz="1500" dirty="0"/>
              <a:t>, D. 2011, p. 19).</a:t>
            </a:r>
            <a:endParaRPr lang="pt-PT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153631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Construção de um percurso de escuta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Introdução: pouco conhecimento da obra de Villa. Abordagem pessoal, informal a partir de referenciais específicos: construção, sonoridade.</a:t>
            </a:r>
          </a:p>
          <a:p>
            <a:pPr algn="just"/>
            <a:r>
              <a:rPr lang="pt-BR" sz="2800" dirty="0" smtClean="0"/>
              <a:t>Neste texto nos propomos a abordar a obra </a:t>
            </a:r>
            <a:r>
              <a:rPr lang="pt-BR" sz="2800" i="1" dirty="0"/>
              <a:t>O Cavalinho de </a:t>
            </a:r>
            <a:r>
              <a:rPr lang="pt-BR" sz="2800" i="1" dirty="0" smtClean="0"/>
              <a:t>Pau </a:t>
            </a:r>
            <a:r>
              <a:rPr lang="pt-BR" sz="2800" dirty="0" smtClean="0"/>
              <a:t>(Prole do Bebe, n.8) a </a:t>
            </a:r>
            <a:r>
              <a:rPr lang="pt-BR" sz="2800" dirty="0"/>
              <a:t>partir das ideias de </a:t>
            </a:r>
            <a:r>
              <a:rPr lang="pt-BR" sz="2800" dirty="0" err="1"/>
              <a:t>molecularização</a:t>
            </a:r>
            <a:r>
              <a:rPr lang="pt-BR" sz="2800" dirty="0"/>
              <a:t> e de devir-criança formulada pelos filósofos franceses Gilles Deleuze e Felix </a:t>
            </a:r>
            <a:r>
              <a:rPr lang="pt-BR" sz="2800" dirty="0" err="1" smtClean="0"/>
              <a:t>Guattari</a:t>
            </a:r>
            <a:r>
              <a:rPr lang="pt-BR" sz="2800" dirty="0" smtClean="0"/>
              <a:t>. </a:t>
            </a:r>
            <a:r>
              <a:rPr lang="pt-BR" sz="2800" dirty="0"/>
              <a:t>Nos propomos ainda a explicar e descrever como Villa-Lobos agencia estas ideias através de um processo de justaposição de “cenas infantis”. </a:t>
            </a:r>
          </a:p>
          <a:p>
            <a:pPr marL="114300" indent="0" algn="just">
              <a:buNone/>
            </a:pPr>
            <a:endParaRPr lang="pt-P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855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/>
              <a:t>Molar e molecular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600" dirty="0"/>
              <a:t>Molar e molecular são dois conceitos que formam uma dualidade importante na filosofia de Gilles Deleuze. A molaridade se refere, grosso modo a um agenciamento complexo, significativo, </a:t>
            </a:r>
            <a:r>
              <a:rPr lang="pt-BR" sz="1600" dirty="0" err="1"/>
              <a:t>territorializado</a:t>
            </a:r>
            <a:r>
              <a:rPr lang="pt-BR" sz="1600" dirty="0"/>
              <a:t> e que repousa em agenciamentos moleculares. O molecular, por sua vez se define como o regime em que as unidades só adquirem determinação se agrupadas em massa segundo relações de velocidade e lentidão. Por isso, podemos considerar o molecular como um grau anterior e aquém das configurações molares dos sistemas (tonalidade, modalidade etc.</a:t>
            </a:r>
            <a:r>
              <a:rPr lang="pt-BR" sz="1600" dirty="0" smtClean="0"/>
              <a:t>)</a:t>
            </a:r>
          </a:p>
          <a:p>
            <a:pPr marL="114300" indent="0" algn="just">
              <a:buNone/>
            </a:pPr>
            <a:r>
              <a:rPr lang="pt-BR" sz="1600" dirty="0" smtClean="0"/>
              <a:t> </a:t>
            </a:r>
          </a:p>
          <a:p>
            <a:pPr algn="just"/>
            <a:r>
              <a:rPr lang="pt-BR" sz="1600" dirty="0"/>
              <a:t>Para Deleuze e </a:t>
            </a:r>
            <a:r>
              <a:rPr lang="pt-BR" sz="1600" dirty="0" err="1"/>
              <a:t>Guattari</a:t>
            </a:r>
            <a:r>
              <a:rPr lang="pt-BR" sz="1600" dirty="0"/>
              <a:t>, a ideia de </a:t>
            </a:r>
            <a:r>
              <a:rPr lang="pt-BR" sz="1600" dirty="0" err="1"/>
              <a:t>molecularização</a:t>
            </a:r>
            <a:r>
              <a:rPr lang="pt-BR" sz="1600" dirty="0"/>
              <a:t> está ligada à modernidade na arte. Dentro desta perspectiva, o artista não se preocupa com a relação matérias-formas e sim com a relação direta material-forças. E este material </a:t>
            </a:r>
            <a:r>
              <a:rPr lang="pt-BR" sz="1600" i="1" dirty="0"/>
              <a:t>é uma matéria </a:t>
            </a:r>
            <a:r>
              <a:rPr lang="pt-BR" sz="1600" i="1" dirty="0" err="1"/>
              <a:t>molecularizada</a:t>
            </a:r>
            <a:r>
              <a:rPr lang="pt-BR" sz="1600" i="1" dirty="0"/>
              <a:t>, que enquanto tal deve “captar” forças </a:t>
            </a:r>
            <a:r>
              <a:rPr lang="pt-BR" sz="1600" dirty="0"/>
              <a:t>(idem, p.158)</a:t>
            </a:r>
            <a:r>
              <a:rPr lang="pt-BR" sz="1600" i="1" dirty="0"/>
              <a:t>.</a:t>
            </a:r>
            <a:r>
              <a:rPr lang="pt-BR" sz="1600" dirty="0"/>
              <a:t> Assim, quando o artista opera no nível molecular ele se afasta do que já está elaborado enquanto matéria molar e cria a partir de uma matéria </a:t>
            </a:r>
            <a:r>
              <a:rPr lang="pt-BR" sz="1600" dirty="0" err="1"/>
              <a:t>molecularizada</a:t>
            </a:r>
            <a:r>
              <a:rPr lang="pt-BR" sz="1600" dirty="0"/>
              <a:t> – </a:t>
            </a:r>
            <a:r>
              <a:rPr lang="pt-BR" sz="1600" b="1" dirty="0"/>
              <a:t>o som puro e </a:t>
            </a:r>
            <a:r>
              <a:rPr lang="pt-BR" sz="1600" b="1" dirty="0" err="1"/>
              <a:t>desterritorializado</a:t>
            </a:r>
            <a:r>
              <a:rPr lang="pt-BR" sz="1600" dirty="0"/>
              <a:t> - que é o que ainda não tem forma, não está sistematizado e por isso ainda não adquiriu consistência. O agenciamento criativo do artista é que vai consolidar esta matéria em novas configurações sonoras. </a:t>
            </a:r>
            <a:endParaRPr lang="pt-BR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67174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Devir-criança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Para </a:t>
            </a:r>
            <a:r>
              <a:rPr lang="en-US" dirty="0" err="1"/>
              <a:t>Deleuze</a:t>
            </a:r>
            <a:r>
              <a:rPr lang="en-US" dirty="0"/>
              <a:t> e </a:t>
            </a:r>
            <a:r>
              <a:rPr lang="en-US" dirty="0" err="1"/>
              <a:t>Guatarri</a:t>
            </a:r>
            <a:r>
              <a:rPr lang="en-US" dirty="0"/>
              <a:t> “</a:t>
            </a:r>
            <a:r>
              <a:rPr lang="pt-BR" i="1" dirty="0"/>
              <a:t>todo um devir-mulher, um devir-criança atravessam a música, não só no nível das vozes (a voz inglesa, a voz italiana, o contra-tenor, o </a:t>
            </a:r>
            <a:r>
              <a:rPr lang="pt-BR" i="1" dirty="0" err="1"/>
              <a:t>castrato</a:t>
            </a:r>
            <a:r>
              <a:rPr lang="pt-BR" i="1" dirty="0"/>
              <a:t>), mas no nível dos temas e dos motivos: o pequeno ritornelo, o rondó, as cenas de infância e as brincadeiras de criança/.../ Os marulhos, os vagidos, as estridências moleculares estão aí desde o início, mesmo se a evolução instrumental/.../ lhes dá uma importância cada vez maior, como o valor de um novo limiar do ponto de vista de um conteúdo propriamente musical: </a:t>
            </a:r>
            <a:r>
              <a:rPr lang="pt-BR" b="1" i="1" dirty="0"/>
              <a:t>a molécula </a:t>
            </a:r>
            <a:r>
              <a:rPr lang="pt-BR" b="1" i="1" dirty="0" smtClean="0"/>
              <a:t>sonora.</a:t>
            </a:r>
          </a:p>
          <a:p>
            <a:pPr marL="114300" indent="0" algn="just">
              <a:buNone/>
            </a:pPr>
            <a:r>
              <a:rPr lang="pt-BR" i="1" dirty="0" smtClean="0"/>
              <a:t> </a:t>
            </a:r>
            <a:endParaRPr lang="en-US" dirty="0"/>
          </a:p>
          <a:p>
            <a:pPr algn="just"/>
            <a:r>
              <a:rPr lang="pt-BR" dirty="0" smtClean="0"/>
              <a:t>ao </a:t>
            </a:r>
            <a:r>
              <a:rPr lang="pt-BR" dirty="0"/>
              <a:t>compor este ciclo de peças - não por acaso intitulado a Prole do Bebe - Villa </a:t>
            </a:r>
            <a:r>
              <a:rPr lang="pt-BR" dirty="0" smtClean="0"/>
              <a:t>Lobos em alguns momentos </a:t>
            </a:r>
            <a:r>
              <a:rPr lang="pt-BR" dirty="0"/>
              <a:t>se aproxima </a:t>
            </a:r>
            <a:r>
              <a:rPr lang="pt-BR" dirty="0" smtClean="0"/>
              <a:t>deste tipo de agenciamento “molecular”. </a:t>
            </a:r>
            <a:r>
              <a:rPr lang="pt-BR" dirty="0"/>
              <a:t>Estes momentos podem ser analisados como </a:t>
            </a:r>
            <a:r>
              <a:rPr lang="pt-BR" dirty="0" smtClean="0"/>
              <a:t>resultantes </a:t>
            </a:r>
            <a:r>
              <a:rPr lang="pt-BR" dirty="0"/>
              <a:t>de “devires infantis” – através dos quais Villa-Lobos opera os processos de </a:t>
            </a:r>
            <a:r>
              <a:rPr lang="pt-BR" dirty="0" err="1"/>
              <a:t>molecularização</a:t>
            </a:r>
            <a:r>
              <a:rPr lang="pt-BR" dirty="0"/>
              <a:t> - tais como a ludicidade, a imaginação e a liberdade de ação e de expressão que caracterizam a atitude exploratória, experimental e </a:t>
            </a:r>
            <a:r>
              <a:rPr lang="pt-BR" dirty="0" err="1"/>
              <a:t>maquínica</a:t>
            </a:r>
            <a:r>
              <a:rPr lang="pt-BR" dirty="0"/>
              <a:t> da </a:t>
            </a:r>
            <a:r>
              <a:rPr lang="pt-BR" dirty="0" smtClean="0"/>
              <a:t>criança.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102426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err="1" smtClean="0"/>
              <a:t>Percurso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escuta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pt-BR" sz="2800" i="1" dirty="0" smtClean="0"/>
              <a:t>Preparando </a:t>
            </a:r>
            <a:r>
              <a:rPr lang="pt-BR" sz="2800" i="1" dirty="0"/>
              <a:t>a brincadeira - introdução</a:t>
            </a:r>
            <a:r>
              <a:rPr lang="pt-BR" sz="2800" dirty="0"/>
              <a:t> </a:t>
            </a:r>
            <a:r>
              <a:rPr lang="pt-BR" sz="2800" dirty="0" smtClean="0"/>
              <a:t> </a:t>
            </a:r>
            <a:br>
              <a:rPr lang="pt-BR" sz="2800" dirty="0" smtClean="0"/>
            </a:br>
            <a:r>
              <a:rPr lang="pt-BR" sz="2800" dirty="0" smtClean="0"/>
              <a:t>Bloco A – motivo 1,  galope no lugar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gur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21514"/>
            <a:ext cx="6253525" cy="26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8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Preparando </a:t>
            </a:r>
            <a:r>
              <a:rPr lang="pt-BR" sz="3200" i="1" dirty="0"/>
              <a:t>a brincadeira - introdução</a:t>
            </a:r>
            <a:r>
              <a:rPr lang="pt-BR" sz="3200" dirty="0"/>
              <a:t>  </a:t>
            </a:r>
            <a:br>
              <a:rPr lang="pt-BR" sz="3200" dirty="0"/>
            </a:br>
            <a:r>
              <a:rPr lang="pt-BR" sz="3200" dirty="0"/>
              <a:t>Bloco </a:t>
            </a:r>
            <a:r>
              <a:rPr lang="pt-BR" sz="3200" dirty="0" err="1" smtClean="0"/>
              <a:t>B</a:t>
            </a:r>
            <a:r>
              <a:rPr lang="pt-BR" sz="3200" dirty="0" smtClean="0"/>
              <a:t> – salto livre</a:t>
            </a:r>
            <a:endParaRPr lang="en-US" sz="3200" dirty="0"/>
          </a:p>
        </p:txBody>
      </p:sp>
      <p:pic>
        <p:nvPicPr>
          <p:cNvPr id="4" name="Content Placeholder 3" descr="figura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72" r="-9872"/>
          <a:stretch>
            <a:fillRect/>
          </a:stretch>
        </p:blipFill>
        <p:spPr>
          <a:xfrm>
            <a:off x="2181225" y="1795930"/>
            <a:ext cx="4348163" cy="3214687"/>
          </a:xfrm>
        </p:spPr>
      </p:pic>
    </p:spTree>
    <p:extLst>
      <p:ext uri="{BB962C8B-B14F-4D97-AF65-F5344CB8AC3E}">
        <p14:creationId xmlns:p14="http://schemas.microsoft.com/office/powerpoint/2010/main" val="12940786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Preparando </a:t>
            </a:r>
            <a:r>
              <a:rPr lang="pt-BR" sz="3200" i="1" dirty="0"/>
              <a:t>a brincadeira - introdução</a:t>
            </a:r>
            <a:r>
              <a:rPr lang="pt-BR" sz="3200" dirty="0"/>
              <a:t>  </a:t>
            </a:r>
            <a:br>
              <a:rPr lang="pt-BR" sz="3200" dirty="0"/>
            </a:br>
            <a:r>
              <a:rPr lang="pt-BR" sz="3200" dirty="0"/>
              <a:t>Bloco </a:t>
            </a:r>
            <a:r>
              <a:rPr lang="pt-BR" sz="3200" dirty="0" smtClean="0"/>
              <a:t>C -  trote “tropeçado”</a:t>
            </a:r>
            <a:endParaRPr lang="en-US" sz="3200" dirty="0"/>
          </a:p>
        </p:txBody>
      </p:sp>
      <p:pic>
        <p:nvPicPr>
          <p:cNvPr id="4" name="Content Placeholder 3" descr="figura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50" b="-28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1749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Primeiro </a:t>
            </a:r>
            <a:r>
              <a:rPr lang="pt-BR" sz="3200" i="1" dirty="0"/>
              <a:t>passeio: deformando a </a:t>
            </a:r>
            <a:r>
              <a:rPr lang="pt-BR" sz="3200" i="1" dirty="0" smtClean="0"/>
              <a:t>canção</a:t>
            </a:r>
            <a:br>
              <a:rPr lang="pt-BR" sz="3200" i="1" dirty="0" smtClean="0"/>
            </a:br>
            <a:r>
              <a:rPr lang="pt-BR" sz="3200" i="1" dirty="0" smtClean="0"/>
              <a:t>- camada 1: “onda portadora”- </a:t>
            </a:r>
            <a:endParaRPr lang="en-US" sz="3200" dirty="0"/>
          </a:p>
        </p:txBody>
      </p:sp>
      <p:pic>
        <p:nvPicPr>
          <p:cNvPr id="4" name="Content Placeholder 3" descr="figura 6 passeio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500" b="-275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06006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>Primeiro </a:t>
            </a:r>
            <a:r>
              <a:rPr lang="pt-BR" sz="3200" i="1" dirty="0"/>
              <a:t>passeio: deformando a canção</a:t>
            </a:r>
            <a:br>
              <a:rPr lang="pt-BR" sz="3200" i="1" dirty="0"/>
            </a:br>
            <a:r>
              <a:rPr lang="pt-BR" sz="3200" i="1" dirty="0" smtClean="0"/>
              <a:t>- camada 2: melodia folclórica - </a:t>
            </a:r>
            <a:endParaRPr lang="en-US" sz="3200" dirty="0"/>
          </a:p>
        </p:txBody>
      </p:sp>
      <p:pic>
        <p:nvPicPr>
          <p:cNvPr id="4" name="Content Placeholder 3" descr="figura 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918" b="-104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3393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405</TotalTime>
  <Words>929</Words>
  <Application>Microsoft Macintosh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2o. Simpósio Villa-Lobos  </vt:lpstr>
      <vt:lpstr>Construção de um percurso de escuta</vt:lpstr>
      <vt:lpstr>Molar e molecular </vt:lpstr>
      <vt:lpstr>Devir-criança</vt:lpstr>
      <vt:lpstr>  Percurso de escuta: Preparando a brincadeira - introdução   Bloco A – motivo 1,  galope no lugar</vt:lpstr>
      <vt:lpstr> Preparando a brincadeira - introdução   Bloco B – salto livre</vt:lpstr>
      <vt:lpstr> Preparando a brincadeira - introdução   Bloco C -  trote “tropeçado”</vt:lpstr>
      <vt:lpstr> Primeiro passeio: deformando a canção - camada 1: “onda portadora”- </vt:lpstr>
      <vt:lpstr> Primeiro passeio: deformando a canção - camada 2: melodia folclórica - </vt:lpstr>
      <vt:lpstr> Primeiro passeio: deformando a canção - camada 3: contraponto e pedal em 4as -</vt:lpstr>
      <vt:lpstr> Primeiro passeio: deformando a canção - gesto reiterado e saturação -</vt:lpstr>
      <vt:lpstr> Primeiro passeio: deformando a canção - padrões digitais simétricos -</vt:lpstr>
      <vt:lpstr> Segundo passeio: impulso no lugar</vt:lpstr>
      <vt:lpstr>  Segundo passeio:  - molecularização: motivo 1 e zigue-zague - </vt:lpstr>
      <vt:lpstr>  Terceiro passeio: deformando a canção 2 - saturação, impulso e simetria - </vt:lpstr>
      <vt:lpstr>      Terceiro passeio: deformando a canção 2 apojaturas e 7as   paralelas      </vt:lpstr>
      <vt:lpstr>Final: do molar ao molecular - brincando com os sons - </vt:lpstr>
      <vt:lpstr>Conclusão</vt:lpstr>
    </vt:vector>
  </TitlesOfParts>
  <Company>Universidade de Sao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2a. Simpósio Villa-Lobos </dc:title>
  <dc:creator>Rogerio Costa</dc:creator>
  <cp:lastModifiedBy>Rogerio Costa</cp:lastModifiedBy>
  <cp:revision>15</cp:revision>
  <dcterms:created xsi:type="dcterms:W3CDTF">2012-11-23T16:13:59Z</dcterms:created>
  <dcterms:modified xsi:type="dcterms:W3CDTF">2012-11-24T20:56:16Z</dcterms:modified>
</cp:coreProperties>
</file>