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71" r:id="rId2"/>
    <p:sldId id="277" r:id="rId3"/>
    <p:sldId id="278" r:id="rId4"/>
    <p:sldId id="275" r:id="rId5"/>
    <p:sldId id="274" r:id="rId6"/>
    <p:sldId id="279" r:id="rId7"/>
    <p:sldId id="276" r:id="rId8"/>
    <p:sldId id="281" r:id="rId9"/>
    <p:sldId id="282" r:id="rId10"/>
    <p:sldId id="283" r:id="rId11"/>
    <p:sldId id="284" r:id="rId12"/>
    <p:sldId id="272" r:id="rId13"/>
    <p:sldId id="27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46"/>
    <p:restoredTop sz="94586"/>
  </p:normalViewPr>
  <p:slideViewPr>
    <p:cSldViewPr snapToGrid="0" snapToObjects="1">
      <p:cViewPr varScale="1">
        <p:scale>
          <a:sx n="102" d="100"/>
          <a:sy n="102" d="100"/>
        </p:scale>
        <p:origin x="1136"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50D098-2D36-2E4E-9D2A-170226241B59}" type="datetimeFigureOut">
              <a:rPr lang="pt-BR" smtClean="0"/>
              <a:t>20/06/17</a:t>
            </a:fld>
            <a:endParaRPr lang="pt-BR" dirty="0"/>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dirty="0"/>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dirty="0"/>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719ECD-D354-DC45-BB0D-0FF4AB9CAF3A}" type="slidenum">
              <a:rPr lang="pt-BR" smtClean="0"/>
              <a:t>‹n.º›</a:t>
            </a:fld>
            <a:endParaRPr lang="pt-BR" dirty="0"/>
          </a:p>
        </p:txBody>
      </p:sp>
    </p:spTree>
    <p:extLst>
      <p:ext uri="{BB962C8B-B14F-4D97-AF65-F5344CB8AC3E}">
        <p14:creationId xmlns:p14="http://schemas.microsoft.com/office/powerpoint/2010/main" val="456270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x-none"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x-none"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x-none"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x-none"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x-none"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pPr/>
              <a:t>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x-none"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pPr/>
              <a:t>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x-none"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pPr/>
              <a:t>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pPr/>
              <a:t>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pPr/>
              <a:t>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x-none"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x-none"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pPr/>
              <a:t>6/20/17</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pPr/>
              <a:t>‹n.º›</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a:bodyPr>
          <a:lstStyle/>
          <a:p>
            <a:pPr algn="just"/>
            <a:r>
              <a:rPr lang="en-US" sz="2800" dirty="0" smtClean="0">
                <a:solidFill>
                  <a:schemeClr val="tx1"/>
                </a:solidFill>
                <a:latin typeface="Cambria Math" charset="0"/>
                <a:ea typeface="Cambria Math" charset="0"/>
                <a:cs typeface="Cambria Math" charset="0"/>
              </a:rPr>
              <a:t>In an interview, what you already know is as  important as what you want to know. </a:t>
            </a:r>
          </a:p>
          <a:p>
            <a:pPr algn="just"/>
            <a:r>
              <a:rPr lang="en-US" sz="2800" dirty="0" smtClean="0">
                <a:solidFill>
                  <a:schemeClr val="tx1"/>
                </a:solidFill>
                <a:latin typeface="Cambria Math" charset="0"/>
                <a:ea typeface="Cambria Math" charset="0"/>
                <a:cs typeface="Cambria Math" charset="0"/>
              </a:rPr>
              <a:t>What you want to know determines which questions you will ask. </a:t>
            </a:r>
          </a:p>
          <a:p>
            <a:pPr algn="just"/>
            <a:r>
              <a:rPr lang="en-US" sz="2800" dirty="0" smtClean="0">
                <a:solidFill>
                  <a:schemeClr val="tx1"/>
                </a:solidFill>
                <a:latin typeface="Cambria Math" charset="0"/>
                <a:ea typeface="Cambria Math" charset="0"/>
                <a:cs typeface="Cambria Math" charset="0"/>
              </a:rPr>
              <a:t>What you already know will determine how you ask them.</a:t>
            </a:r>
          </a:p>
          <a:p>
            <a:pPr algn="just"/>
            <a:r>
              <a:rPr lang="en-US" sz="2800" dirty="0">
                <a:solidFill>
                  <a:schemeClr val="tx1"/>
                </a:solidFill>
                <a:latin typeface="Cambria Math" charset="0"/>
                <a:ea typeface="Cambria Math" charset="0"/>
                <a:cs typeface="Cambria Math" charset="0"/>
              </a:rPr>
              <a:t>S</a:t>
            </a:r>
            <a:r>
              <a:rPr lang="en-US" sz="2800" dirty="0" smtClean="0">
                <a:solidFill>
                  <a:schemeClr val="tx1"/>
                </a:solidFill>
                <a:latin typeface="Cambria Math" charset="0"/>
                <a:ea typeface="Cambria Math" charset="0"/>
                <a:cs typeface="Cambria Math" charset="0"/>
              </a:rPr>
              <a:t>cholars use a range </a:t>
            </a:r>
            <a:r>
              <a:rPr lang="en-US" sz="2800" dirty="0">
                <a:solidFill>
                  <a:schemeClr val="tx1"/>
                </a:solidFill>
                <a:latin typeface="Cambria Math" charset="0"/>
                <a:ea typeface="Cambria Math" charset="0"/>
                <a:cs typeface="Cambria Math" charset="0"/>
              </a:rPr>
              <a:t>of terms to refer to the individuals they </a:t>
            </a:r>
            <a:r>
              <a:rPr lang="en-US" sz="2800" dirty="0" smtClean="0">
                <a:solidFill>
                  <a:schemeClr val="tx1"/>
                </a:solidFill>
                <a:latin typeface="Cambria Math" charset="0"/>
                <a:ea typeface="Cambria Math" charset="0"/>
                <a:cs typeface="Cambria Math" charset="0"/>
              </a:rPr>
              <a:t>interview: subjects, participants, interviewees, respondents, interlocutors and informants.</a:t>
            </a:r>
            <a:endParaRPr lang="en-US" sz="2800" dirty="0">
              <a:solidFill>
                <a:schemeClr val="tx1"/>
              </a:solidFill>
              <a:latin typeface="Cambria Math" charset="0"/>
              <a:ea typeface="Cambria Math" charset="0"/>
              <a:cs typeface="Cambria Math" charset="0"/>
            </a:endParaRPr>
          </a:p>
          <a:p>
            <a:pPr algn="just"/>
            <a:endParaRPr lang="en-US" sz="2800" dirty="0">
              <a:solidFill>
                <a:schemeClr val="tx1"/>
              </a:solidFill>
              <a:latin typeface="Cambria Math" charset="0"/>
              <a:ea typeface="Cambria Math" charset="0"/>
              <a:cs typeface="Cambria Math" charset="0"/>
            </a:endParaRPr>
          </a:p>
          <a:p>
            <a:pPr algn="just"/>
            <a:endParaRPr lang="pt-BR" sz="2800" dirty="0">
              <a:solidFill>
                <a:schemeClr val="tx1"/>
              </a:solidFill>
              <a:latin typeface="Cambria Math" charset="0"/>
              <a:ea typeface="Cambria Math" charset="0"/>
              <a:cs typeface="Cambria Math"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Interviews in IR I</a:t>
            </a:r>
            <a:endParaRPr lang="en-US" sz="3200" dirty="0">
              <a:latin typeface="Cambria"/>
              <a:cs typeface="Cambria"/>
            </a:endParaRPr>
          </a:p>
        </p:txBody>
      </p:sp>
    </p:spTree>
    <p:extLst>
      <p:ext uri="{BB962C8B-B14F-4D97-AF65-F5344CB8AC3E}">
        <p14:creationId xmlns:p14="http://schemas.microsoft.com/office/powerpoint/2010/main" val="14745281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Autofit/>
          </a:bodyPr>
          <a:lstStyle/>
          <a:p>
            <a:pPr marL="0" indent="0" algn="ctr">
              <a:buNone/>
            </a:pPr>
            <a:r>
              <a:rPr lang="en-US" sz="2000" dirty="0" smtClean="0">
                <a:solidFill>
                  <a:srgbClr val="FF0000"/>
                </a:solidFill>
                <a:latin typeface="Cambria Math" charset="0"/>
                <a:ea typeface="Cambria Math" charset="0"/>
                <a:cs typeface="Cambria Math" charset="0"/>
              </a:rPr>
              <a:t>Sampling</a:t>
            </a:r>
          </a:p>
          <a:p>
            <a:pPr algn="just"/>
            <a:r>
              <a:rPr lang="en-US" sz="2000" dirty="0" smtClean="0">
                <a:solidFill>
                  <a:schemeClr val="tx1"/>
                </a:solidFill>
                <a:latin typeface="Cambria Math" charset="0"/>
                <a:ea typeface="Cambria Math" charset="0"/>
                <a:cs typeface="Cambria Math" charset="0"/>
              </a:rPr>
              <a:t>Deliberately choosing cases </a:t>
            </a:r>
            <a:r>
              <a:rPr lang="en-US" sz="2000" dirty="0">
                <a:solidFill>
                  <a:schemeClr val="tx1"/>
                </a:solidFill>
                <a:latin typeface="Cambria Math" charset="0"/>
                <a:ea typeface="Cambria Math" charset="0"/>
                <a:cs typeface="Cambria Math" charset="0"/>
              </a:rPr>
              <a:t>or interview </a:t>
            </a:r>
            <a:r>
              <a:rPr lang="en-US" sz="2000" dirty="0" smtClean="0">
                <a:solidFill>
                  <a:schemeClr val="tx1"/>
                </a:solidFill>
                <a:latin typeface="Cambria Math" charset="0"/>
                <a:ea typeface="Cambria Math" charset="0"/>
                <a:cs typeface="Cambria Math" charset="0"/>
              </a:rPr>
              <a:t>subjects </a:t>
            </a:r>
            <a:r>
              <a:rPr lang="en-US" sz="2000" dirty="0">
                <a:solidFill>
                  <a:schemeClr val="tx1"/>
                </a:solidFill>
                <a:latin typeface="Cambria Math" charset="0"/>
                <a:ea typeface="Cambria Math" charset="0"/>
                <a:cs typeface="Cambria Math" charset="0"/>
              </a:rPr>
              <a:t>that are outliers or exemplars in important </a:t>
            </a:r>
            <a:r>
              <a:rPr lang="en-US" sz="2000" dirty="0" smtClean="0">
                <a:solidFill>
                  <a:schemeClr val="tx1"/>
                </a:solidFill>
                <a:latin typeface="Cambria Math" charset="0"/>
                <a:ea typeface="Cambria Math" charset="0"/>
                <a:cs typeface="Cambria Math" charset="0"/>
              </a:rPr>
              <a:t>ways ("</a:t>
            </a:r>
            <a:r>
              <a:rPr lang="en-US" sz="2000" dirty="0">
                <a:solidFill>
                  <a:schemeClr val="tx1"/>
                </a:solidFill>
                <a:latin typeface="Cambria Math" charset="0"/>
                <a:ea typeface="Cambria Math" charset="0"/>
                <a:cs typeface="Cambria Math" charset="0"/>
              </a:rPr>
              <a:t>least likely" or "most likely" instances) can offer "smoking gun" evidence </a:t>
            </a:r>
            <a:r>
              <a:rPr lang="en-US" sz="2000" dirty="0" smtClean="0">
                <a:solidFill>
                  <a:schemeClr val="tx1"/>
                </a:solidFill>
                <a:latin typeface="Cambria Math" charset="0"/>
                <a:ea typeface="Cambria Math" charset="0"/>
                <a:cs typeface="Cambria Math" charset="0"/>
              </a:rPr>
              <a:t>that facilitates </a:t>
            </a:r>
            <a:r>
              <a:rPr lang="en-US" sz="2000" dirty="0">
                <a:solidFill>
                  <a:schemeClr val="tx1"/>
                </a:solidFill>
                <a:latin typeface="Cambria Math" charset="0"/>
                <a:ea typeface="Cambria Math" charset="0"/>
                <a:cs typeface="Cambria Math" charset="0"/>
              </a:rPr>
              <a:t>theory development. </a:t>
            </a:r>
            <a:endParaRPr lang="en-US" sz="2000" dirty="0" smtClean="0">
              <a:solidFill>
                <a:schemeClr val="tx1"/>
              </a:solidFill>
              <a:latin typeface="Cambria Math" charset="0"/>
              <a:ea typeface="Cambria Math" charset="0"/>
              <a:cs typeface="Cambria Math" charset="0"/>
            </a:endParaRPr>
          </a:p>
          <a:p>
            <a:pPr algn="just"/>
            <a:r>
              <a:rPr lang="en-US" sz="2000" dirty="0" smtClean="0">
                <a:solidFill>
                  <a:schemeClr val="tx1"/>
                </a:solidFill>
                <a:latin typeface="Cambria Math" charset="0"/>
                <a:ea typeface="Cambria Math" charset="0"/>
                <a:cs typeface="Cambria Math" charset="0"/>
              </a:rPr>
              <a:t>On </a:t>
            </a:r>
            <a:r>
              <a:rPr lang="en-US" sz="2000" dirty="0">
                <a:solidFill>
                  <a:schemeClr val="tx1"/>
                </a:solidFill>
                <a:latin typeface="Cambria Math" charset="0"/>
                <a:ea typeface="Cambria Math" charset="0"/>
                <a:cs typeface="Cambria Math" charset="0"/>
              </a:rPr>
              <a:t>the basis of one's theory, for instance, </a:t>
            </a:r>
            <a:r>
              <a:rPr lang="en-US" sz="2000" dirty="0" smtClean="0">
                <a:solidFill>
                  <a:schemeClr val="tx1"/>
                </a:solidFill>
                <a:latin typeface="Cambria Math" charset="0"/>
                <a:ea typeface="Cambria Math" charset="0"/>
                <a:cs typeface="Cambria Math" charset="0"/>
              </a:rPr>
              <a:t>one might </a:t>
            </a:r>
            <a:r>
              <a:rPr lang="en-US" sz="2000" dirty="0">
                <a:solidFill>
                  <a:schemeClr val="tx1"/>
                </a:solidFill>
                <a:latin typeface="Cambria Math" charset="0"/>
                <a:ea typeface="Cambria Math" charset="0"/>
                <a:cs typeface="Cambria Math" charset="0"/>
              </a:rPr>
              <a:t>employ purposive (quota) sampling, selecting individuals on the basis </a:t>
            </a:r>
            <a:r>
              <a:rPr lang="en-US" sz="2000" dirty="0" smtClean="0">
                <a:solidFill>
                  <a:schemeClr val="tx1"/>
                </a:solidFill>
                <a:latin typeface="Cambria Math" charset="0"/>
                <a:ea typeface="Cambria Math" charset="0"/>
                <a:cs typeface="Cambria Math" charset="0"/>
              </a:rPr>
              <a:t>of certain characteristics. </a:t>
            </a:r>
          </a:p>
          <a:p>
            <a:pPr algn="just"/>
            <a:r>
              <a:rPr lang="en-US" sz="2000" dirty="0" smtClean="0">
                <a:solidFill>
                  <a:schemeClr val="tx1"/>
                </a:solidFill>
                <a:latin typeface="Cambria Math" charset="0"/>
                <a:ea typeface="Cambria Math" charset="0"/>
                <a:cs typeface="Cambria Math" charset="0"/>
              </a:rPr>
              <a:t>Used </a:t>
            </a:r>
            <a:r>
              <a:rPr lang="en-US" sz="2000" dirty="0">
                <a:solidFill>
                  <a:schemeClr val="tx1"/>
                </a:solidFill>
                <a:latin typeface="Cambria Math" charset="0"/>
                <a:ea typeface="Cambria Math" charset="0"/>
                <a:cs typeface="Cambria Math" charset="0"/>
              </a:rPr>
              <a:t>in this way, interview data are likely to </a:t>
            </a:r>
            <a:r>
              <a:rPr lang="en-US" sz="2000" dirty="0" smtClean="0">
                <a:solidFill>
                  <a:schemeClr val="tx1"/>
                </a:solidFill>
                <a:latin typeface="Cambria Math" charset="0"/>
                <a:ea typeface="Cambria Math" charset="0"/>
                <a:cs typeface="Cambria Math" charset="0"/>
              </a:rPr>
              <a:t>take the </a:t>
            </a:r>
            <a:r>
              <a:rPr lang="en-US" sz="2000" dirty="0">
                <a:solidFill>
                  <a:schemeClr val="tx1"/>
                </a:solidFill>
                <a:latin typeface="Cambria Math" charset="0"/>
                <a:ea typeface="Cambria Math" charset="0"/>
                <a:cs typeface="Cambria Math" charset="0"/>
              </a:rPr>
              <a:t>form </a:t>
            </a:r>
            <a:r>
              <a:rPr lang="en-US" sz="2000" dirty="0" smtClean="0">
                <a:solidFill>
                  <a:schemeClr val="tx1"/>
                </a:solidFill>
                <a:latin typeface="Cambria Math" charset="0"/>
                <a:ea typeface="Cambria Math" charset="0"/>
                <a:cs typeface="Cambria Math" charset="0"/>
              </a:rPr>
              <a:t>of "</a:t>
            </a:r>
            <a:r>
              <a:rPr lang="en-US" sz="2000" dirty="0">
                <a:solidFill>
                  <a:schemeClr val="tx1"/>
                </a:solidFill>
                <a:latin typeface="Cambria Math" charset="0"/>
                <a:ea typeface="Cambria Math" charset="0"/>
                <a:cs typeface="Cambria Math" charset="0"/>
              </a:rPr>
              <a:t>causal process observations," defined as "an insight or piece of </a:t>
            </a:r>
            <a:r>
              <a:rPr lang="en-US" sz="2000" dirty="0" smtClean="0">
                <a:solidFill>
                  <a:schemeClr val="tx1"/>
                </a:solidFill>
                <a:latin typeface="Cambria Math" charset="0"/>
                <a:ea typeface="Cambria Math" charset="0"/>
                <a:cs typeface="Cambria Math" charset="0"/>
              </a:rPr>
              <a:t>data that </a:t>
            </a:r>
            <a:r>
              <a:rPr lang="en-US" sz="2000" dirty="0">
                <a:solidFill>
                  <a:schemeClr val="tx1"/>
                </a:solidFill>
                <a:latin typeface="Cambria Math" charset="0"/>
                <a:ea typeface="Cambria Math" charset="0"/>
                <a:cs typeface="Cambria Math" charset="0"/>
              </a:rPr>
              <a:t>provides information about context, process or mechanism, and that </a:t>
            </a:r>
            <a:r>
              <a:rPr lang="en-US" sz="2000" dirty="0" smtClean="0">
                <a:solidFill>
                  <a:schemeClr val="tx1"/>
                </a:solidFill>
                <a:latin typeface="Cambria Math" charset="0"/>
                <a:ea typeface="Cambria Math" charset="0"/>
                <a:cs typeface="Cambria Math" charset="0"/>
              </a:rPr>
              <a:t>contributes distinctive </a:t>
            </a:r>
            <a:r>
              <a:rPr lang="en-US" sz="2000" dirty="0">
                <a:solidFill>
                  <a:schemeClr val="tx1"/>
                </a:solidFill>
                <a:latin typeface="Cambria Math" charset="0"/>
                <a:ea typeface="Cambria Math" charset="0"/>
                <a:cs typeface="Cambria Math" charset="0"/>
              </a:rPr>
              <a:t>leverage in causal inference</a:t>
            </a:r>
            <a:r>
              <a:rPr lang="en-US" sz="2000" dirty="0" smtClean="0">
                <a:solidFill>
                  <a:schemeClr val="tx1"/>
                </a:solidFill>
                <a:latin typeface="Cambria Math" charset="0"/>
                <a:ea typeface="Cambria Math" charset="0"/>
                <a:cs typeface="Cambria Math" charset="0"/>
              </a:rPr>
              <a:t>''.</a:t>
            </a:r>
          </a:p>
          <a:p>
            <a:pPr algn="just"/>
            <a:r>
              <a:rPr lang="en-US" sz="2000" dirty="0">
                <a:solidFill>
                  <a:schemeClr val="tx1"/>
                </a:solidFill>
                <a:latin typeface="Cambria Math" charset="0"/>
                <a:ea typeface="Cambria Math" charset="0"/>
                <a:cs typeface="Cambria Math" charset="0"/>
              </a:rPr>
              <a:t>Practical considerations also can lead researchers to employ a </a:t>
            </a:r>
            <a:r>
              <a:rPr lang="en-US" sz="2000" dirty="0" smtClean="0">
                <a:solidFill>
                  <a:schemeClr val="tx1"/>
                </a:solidFill>
                <a:latin typeface="Cambria Math" charset="0"/>
                <a:ea typeface="Cambria Math" charset="0"/>
                <a:cs typeface="Cambria Math" charset="0"/>
              </a:rPr>
              <a:t>non-random sampling </a:t>
            </a:r>
            <a:r>
              <a:rPr lang="en-US" sz="2000" dirty="0">
                <a:solidFill>
                  <a:schemeClr val="tx1"/>
                </a:solidFill>
                <a:latin typeface="Cambria Math" charset="0"/>
                <a:ea typeface="Cambria Math" charset="0"/>
                <a:cs typeface="Cambria Math" charset="0"/>
              </a:rPr>
              <a:t>strategy. Resource and time constraints, an unwillingness of </a:t>
            </a:r>
            <a:r>
              <a:rPr lang="en-US" sz="2000" dirty="0" smtClean="0">
                <a:solidFill>
                  <a:schemeClr val="tx1"/>
                </a:solidFill>
                <a:latin typeface="Cambria Math" charset="0"/>
                <a:ea typeface="Cambria Math" charset="0"/>
                <a:cs typeface="Cambria Math" charset="0"/>
              </a:rPr>
              <a:t>individuals to </a:t>
            </a:r>
            <a:r>
              <a:rPr lang="en-US" sz="2000" dirty="0">
                <a:solidFill>
                  <a:schemeClr val="tx1"/>
                </a:solidFill>
                <a:latin typeface="Cambria Math" charset="0"/>
                <a:ea typeface="Cambria Math" charset="0"/>
                <a:cs typeface="Cambria Math" charset="0"/>
              </a:rPr>
              <a:t>participate in the study, or the sensitivity of the subject matter can </a:t>
            </a:r>
            <a:r>
              <a:rPr lang="en-US" sz="2000" dirty="0" smtClean="0">
                <a:solidFill>
                  <a:schemeClr val="tx1"/>
                </a:solidFill>
                <a:latin typeface="Cambria Math" charset="0"/>
                <a:ea typeface="Cambria Math" charset="0"/>
                <a:cs typeface="Cambria Math" charset="0"/>
              </a:rPr>
              <a:t>render random </a:t>
            </a:r>
            <a:r>
              <a:rPr lang="en-US" sz="2000" dirty="0">
                <a:solidFill>
                  <a:schemeClr val="tx1"/>
                </a:solidFill>
                <a:latin typeface="Cambria Math" charset="0"/>
                <a:ea typeface="Cambria Math" charset="0"/>
                <a:cs typeface="Cambria Math" charset="0"/>
              </a:rPr>
              <a:t>sampling impossible</a:t>
            </a:r>
            <a:r>
              <a:rPr lang="en-US" sz="2000" dirty="0" smtClean="0">
                <a:solidFill>
                  <a:schemeClr val="tx1"/>
                </a:solidFill>
                <a:latin typeface="Cambria Math" charset="0"/>
                <a:ea typeface="Cambria Math" charset="0"/>
                <a:cs typeface="Cambria Math" charset="0"/>
              </a:rPr>
              <a:t>.</a:t>
            </a:r>
            <a:endParaRPr lang="pt-BR" sz="2000" dirty="0">
              <a:solidFill>
                <a:schemeClr val="tx1"/>
              </a:solidFill>
              <a:latin typeface="Cambria Math" charset="0"/>
              <a:ea typeface="Cambria Math" charset="0"/>
              <a:cs typeface="Cambria Math" charset="0"/>
            </a:endParaRPr>
          </a:p>
          <a:p>
            <a:pPr algn="just"/>
            <a:endParaRPr lang="pt-BR" sz="2000"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Interviews in IR X</a:t>
            </a:r>
            <a:endParaRPr lang="en-US" sz="3200" dirty="0">
              <a:latin typeface="Cambria"/>
              <a:cs typeface="Cambria"/>
            </a:endParaRPr>
          </a:p>
        </p:txBody>
      </p:sp>
    </p:spTree>
    <p:extLst>
      <p:ext uri="{BB962C8B-B14F-4D97-AF65-F5344CB8AC3E}">
        <p14:creationId xmlns:p14="http://schemas.microsoft.com/office/powerpoint/2010/main" val="1051561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Autofit/>
          </a:bodyPr>
          <a:lstStyle/>
          <a:p>
            <a:pPr marL="0" indent="0" algn="ctr">
              <a:buNone/>
            </a:pPr>
            <a:r>
              <a:rPr lang="en-US" sz="1800" dirty="0" smtClean="0">
                <a:solidFill>
                  <a:srgbClr val="FF0000"/>
                </a:solidFill>
                <a:latin typeface="Cambria Math" charset="0"/>
                <a:ea typeface="Cambria Math" charset="0"/>
                <a:cs typeface="Cambria Math" charset="0"/>
              </a:rPr>
              <a:t>Validity</a:t>
            </a:r>
          </a:p>
          <a:p>
            <a:pPr algn="just"/>
            <a:r>
              <a:rPr lang="en-US" sz="1800" dirty="0">
                <a:solidFill>
                  <a:schemeClr val="tx1"/>
                </a:solidFill>
                <a:latin typeface="Cambria Math" charset="0"/>
                <a:ea typeface="Cambria Math" charset="0"/>
                <a:cs typeface="Cambria Math" charset="0"/>
              </a:rPr>
              <a:t>C</a:t>
            </a:r>
            <a:r>
              <a:rPr lang="en-US" sz="1800" dirty="0" smtClean="0">
                <a:solidFill>
                  <a:schemeClr val="tx1"/>
                </a:solidFill>
                <a:latin typeface="Cambria Math" charset="0"/>
                <a:ea typeface="Cambria Math" charset="0"/>
                <a:cs typeface="Cambria Math" charset="0"/>
              </a:rPr>
              <a:t>oncerns </a:t>
            </a:r>
            <a:r>
              <a:rPr lang="en-US" sz="1800" dirty="0">
                <a:solidFill>
                  <a:schemeClr val="tx1"/>
                </a:solidFill>
                <a:latin typeface="Cambria Math" charset="0"/>
                <a:ea typeface="Cambria Math" charset="0"/>
                <a:cs typeface="Cambria Math" charset="0"/>
              </a:rPr>
              <a:t>about validity revolve around whether the researcher </a:t>
            </a:r>
            <a:r>
              <a:rPr lang="en-US" sz="1800" dirty="0" smtClean="0">
                <a:solidFill>
                  <a:schemeClr val="tx1"/>
                </a:solidFill>
                <a:latin typeface="Cambria Math" charset="0"/>
                <a:ea typeface="Cambria Math" charset="0"/>
                <a:cs typeface="Cambria Math" charset="0"/>
              </a:rPr>
              <a:t>is asking </a:t>
            </a:r>
            <a:r>
              <a:rPr lang="en-US" sz="1800" dirty="0">
                <a:solidFill>
                  <a:schemeClr val="tx1"/>
                </a:solidFill>
                <a:latin typeface="Cambria Math" charset="0"/>
                <a:ea typeface="Cambria Math" charset="0"/>
                <a:cs typeface="Cambria Math" charset="0"/>
              </a:rPr>
              <a:t>the right questions, or asking questions in the right way, as well as </a:t>
            </a:r>
            <a:r>
              <a:rPr lang="en-US" sz="1800" dirty="0" smtClean="0">
                <a:solidFill>
                  <a:schemeClr val="tx1"/>
                </a:solidFill>
                <a:latin typeface="Cambria Math" charset="0"/>
                <a:ea typeface="Cambria Math" charset="0"/>
                <a:cs typeface="Cambria Math" charset="0"/>
              </a:rPr>
              <a:t>whether the </a:t>
            </a:r>
            <a:r>
              <a:rPr lang="en-US" sz="1800" dirty="0">
                <a:solidFill>
                  <a:schemeClr val="tx1"/>
                </a:solidFill>
                <a:latin typeface="Cambria Math" charset="0"/>
                <a:ea typeface="Cambria Math" charset="0"/>
                <a:cs typeface="Cambria Math" charset="0"/>
              </a:rPr>
              <a:t>interview participant is offering truthful </a:t>
            </a:r>
            <a:r>
              <a:rPr lang="en-US" sz="1800" dirty="0" smtClean="0">
                <a:solidFill>
                  <a:schemeClr val="tx1"/>
                </a:solidFill>
                <a:latin typeface="Cambria Math" charset="0"/>
                <a:ea typeface="Cambria Math" charset="0"/>
                <a:cs typeface="Cambria Math" charset="0"/>
              </a:rPr>
              <a:t>answers.</a:t>
            </a:r>
          </a:p>
          <a:p>
            <a:pPr algn="just"/>
            <a:r>
              <a:rPr lang="en-US" sz="1800" dirty="0" smtClean="0">
                <a:solidFill>
                  <a:schemeClr val="tx1"/>
                </a:solidFill>
                <a:latin typeface="Cambria Math" charset="0"/>
                <a:ea typeface="Cambria Math" charset="0"/>
                <a:cs typeface="Cambria Math" charset="0"/>
              </a:rPr>
              <a:t>Early </a:t>
            </a:r>
            <a:r>
              <a:rPr lang="en-US" sz="1800" dirty="0">
                <a:solidFill>
                  <a:schemeClr val="tx1"/>
                </a:solidFill>
                <a:latin typeface="Cambria Math" charset="0"/>
                <a:ea typeface="Cambria Math" charset="0"/>
                <a:cs typeface="Cambria Math" charset="0"/>
              </a:rPr>
              <a:t>interviews that allow the researcher to discover how best to ask </a:t>
            </a:r>
            <a:r>
              <a:rPr lang="en-US" sz="1800" dirty="0" smtClean="0">
                <a:solidFill>
                  <a:schemeClr val="tx1"/>
                </a:solidFill>
                <a:latin typeface="Cambria Math" charset="0"/>
                <a:ea typeface="Cambria Math" charset="0"/>
                <a:cs typeface="Cambria Math" charset="0"/>
              </a:rPr>
              <a:t>questions </a:t>
            </a:r>
          </a:p>
          <a:p>
            <a:pPr algn="just"/>
            <a:r>
              <a:rPr lang="en-US" sz="1800" dirty="0" smtClean="0">
                <a:solidFill>
                  <a:schemeClr val="tx1"/>
                </a:solidFill>
                <a:latin typeface="Cambria Math" charset="0"/>
                <a:ea typeface="Cambria Math" charset="0"/>
                <a:cs typeface="Cambria Math" charset="0"/>
              </a:rPr>
              <a:t>The </a:t>
            </a:r>
            <a:r>
              <a:rPr lang="en-US" sz="1800" dirty="0">
                <a:solidFill>
                  <a:schemeClr val="tx1"/>
                </a:solidFill>
                <a:latin typeface="Cambria Math" charset="0"/>
                <a:ea typeface="Cambria Math" charset="0"/>
                <a:cs typeface="Cambria Math" charset="0"/>
              </a:rPr>
              <a:t>validity of the interview instrument also hinges on the accuracy of </a:t>
            </a:r>
            <a:r>
              <a:rPr lang="en-US" sz="1800" dirty="0" smtClean="0">
                <a:solidFill>
                  <a:schemeClr val="tx1"/>
                </a:solidFill>
                <a:latin typeface="Cambria Math" charset="0"/>
                <a:ea typeface="Cambria Math" charset="0"/>
                <a:cs typeface="Cambria Math" charset="0"/>
              </a:rPr>
              <a:t>information provided </a:t>
            </a:r>
            <a:r>
              <a:rPr lang="en-US" sz="1800" dirty="0">
                <a:solidFill>
                  <a:schemeClr val="tx1"/>
                </a:solidFill>
                <a:latin typeface="Cambria Math" charset="0"/>
                <a:ea typeface="Cambria Math" charset="0"/>
                <a:cs typeface="Cambria Math" charset="0"/>
              </a:rPr>
              <a:t>by the informant. </a:t>
            </a:r>
            <a:endParaRPr lang="en-US" sz="1800" dirty="0" smtClean="0">
              <a:solidFill>
                <a:schemeClr val="tx1"/>
              </a:solidFill>
              <a:latin typeface="Cambria Math" charset="0"/>
              <a:ea typeface="Cambria Math" charset="0"/>
              <a:cs typeface="Cambria Math" charset="0"/>
            </a:endParaRPr>
          </a:p>
          <a:p>
            <a:pPr algn="just"/>
            <a:r>
              <a:rPr lang="en-US" sz="1800" dirty="0" smtClean="0">
                <a:solidFill>
                  <a:schemeClr val="tx1"/>
                </a:solidFill>
                <a:latin typeface="Cambria Math" charset="0"/>
                <a:ea typeface="Cambria Math" charset="0"/>
                <a:cs typeface="Cambria Math" charset="0"/>
              </a:rPr>
              <a:t>Even </a:t>
            </a:r>
            <a:r>
              <a:rPr lang="en-US" sz="1800" dirty="0">
                <a:solidFill>
                  <a:schemeClr val="tx1"/>
                </a:solidFill>
                <a:latin typeface="Cambria Math" charset="0"/>
                <a:ea typeface="Cambria Math" charset="0"/>
                <a:cs typeface="Cambria Math" charset="0"/>
              </a:rPr>
              <a:t>if the researcher asks the right </a:t>
            </a:r>
            <a:r>
              <a:rPr lang="en-US" sz="1800" dirty="0" smtClean="0">
                <a:solidFill>
                  <a:schemeClr val="tx1"/>
                </a:solidFill>
                <a:latin typeface="Cambria Math" charset="0"/>
                <a:ea typeface="Cambria Math" charset="0"/>
                <a:cs typeface="Cambria Math" charset="0"/>
              </a:rPr>
              <a:t>questions, she </a:t>
            </a:r>
            <a:r>
              <a:rPr lang="en-US" sz="1800" dirty="0">
                <a:solidFill>
                  <a:schemeClr val="tx1"/>
                </a:solidFill>
                <a:latin typeface="Cambria Math" charset="0"/>
                <a:ea typeface="Cambria Math" charset="0"/>
                <a:cs typeface="Cambria Math" charset="0"/>
              </a:rPr>
              <a:t>may not receive answers that are accurate or truthful; she must guard </a:t>
            </a:r>
            <a:r>
              <a:rPr lang="en-US" sz="1800" dirty="0" smtClean="0">
                <a:solidFill>
                  <a:schemeClr val="tx1"/>
                </a:solidFill>
                <a:latin typeface="Cambria Math" charset="0"/>
                <a:ea typeface="Cambria Math" charset="0"/>
                <a:cs typeface="Cambria Math" charset="0"/>
              </a:rPr>
              <a:t>against the </a:t>
            </a:r>
            <a:r>
              <a:rPr lang="en-US" sz="1800" dirty="0">
                <a:solidFill>
                  <a:schemeClr val="tx1"/>
                </a:solidFill>
                <a:latin typeface="Cambria Math" charset="0"/>
                <a:ea typeface="Cambria Math" charset="0"/>
                <a:cs typeface="Cambria Math" charset="0"/>
              </a:rPr>
              <a:t>possibility that the interviewee </a:t>
            </a:r>
            <a:r>
              <a:rPr lang="en-US" sz="1800" dirty="0" smtClean="0">
                <a:solidFill>
                  <a:schemeClr val="tx1"/>
                </a:solidFill>
                <a:latin typeface="Cambria Math" charset="0"/>
                <a:ea typeface="Cambria Math" charset="0"/>
                <a:cs typeface="Cambria Math" charset="0"/>
              </a:rPr>
              <a:t>is - deliberately </a:t>
            </a:r>
            <a:r>
              <a:rPr lang="en-US" sz="1800" dirty="0">
                <a:solidFill>
                  <a:schemeClr val="tx1"/>
                </a:solidFill>
                <a:latin typeface="Cambria Math" charset="0"/>
                <a:ea typeface="Cambria Math" charset="0"/>
                <a:cs typeface="Cambria Math" charset="0"/>
              </a:rPr>
              <a:t>or </a:t>
            </a:r>
            <a:r>
              <a:rPr lang="en-US" sz="1800" dirty="0" smtClean="0">
                <a:solidFill>
                  <a:schemeClr val="tx1"/>
                </a:solidFill>
                <a:latin typeface="Cambria Math" charset="0"/>
                <a:ea typeface="Cambria Math" charset="0"/>
                <a:cs typeface="Cambria Math" charset="0"/>
              </a:rPr>
              <a:t>inadvertently -"</a:t>
            </a:r>
            <a:r>
              <a:rPr lang="en-US" sz="1800" dirty="0" smtClean="0">
                <a:solidFill>
                  <a:schemeClr val="tx1"/>
                </a:solidFill>
                <a:latin typeface="Cambria Math" charset="0"/>
                <a:ea typeface="Cambria Math" charset="0"/>
                <a:cs typeface="Cambria Math" charset="0"/>
              </a:rPr>
              <a:t>playing her</a:t>
            </a:r>
            <a:r>
              <a:rPr lang="en-US" sz="1800" dirty="0">
                <a:solidFill>
                  <a:schemeClr val="tx1"/>
                </a:solidFill>
                <a:latin typeface="Cambria Math" charset="0"/>
                <a:ea typeface="Cambria Math" charset="0"/>
                <a:cs typeface="Cambria Math" charset="0"/>
              </a:rPr>
              <a:t>."</a:t>
            </a:r>
          </a:p>
          <a:p>
            <a:pPr algn="just"/>
            <a:r>
              <a:rPr lang="en-US" sz="1800" dirty="0" smtClean="0">
                <a:solidFill>
                  <a:schemeClr val="tx1"/>
                </a:solidFill>
                <a:latin typeface="Cambria Math" charset="0"/>
                <a:ea typeface="Cambria Math" charset="0"/>
                <a:cs typeface="Cambria Math" charset="0"/>
              </a:rPr>
              <a:t>Triangulation of evidence and sampling</a:t>
            </a:r>
            <a:r>
              <a:rPr lang="en-US" sz="1800" dirty="0" smtClean="0">
                <a:solidFill>
                  <a:schemeClr val="tx1"/>
                </a:solidFill>
                <a:latin typeface="Cambria Math" charset="0"/>
                <a:ea typeface="Cambria Math" charset="0"/>
                <a:cs typeface="Cambria Math" charset="0"/>
              </a:rPr>
              <a:t>.</a:t>
            </a:r>
          </a:p>
          <a:p>
            <a:pPr algn="just"/>
            <a:r>
              <a:rPr lang="en-US" sz="1800" dirty="0">
                <a:solidFill>
                  <a:schemeClr val="tx1"/>
                </a:solidFill>
                <a:latin typeface="Cambria Math" charset="0"/>
                <a:ea typeface="Cambria Math" charset="0"/>
                <a:cs typeface="Cambria Math" charset="0"/>
              </a:rPr>
              <a:t>The validity of interview evidence also depends upon the scholar's use, </a:t>
            </a:r>
            <a:r>
              <a:rPr lang="en-US" sz="1800" dirty="0" smtClean="0">
                <a:solidFill>
                  <a:schemeClr val="tx1"/>
                </a:solidFill>
                <a:latin typeface="Cambria Math" charset="0"/>
                <a:ea typeface="Cambria Math" charset="0"/>
                <a:cs typeface="Cambria Math" charset="0"/>
              </a:rPr>
              <a:t>synthesis, and </a:t>
            </a:r>
            <a:r>
              <a:rPr lang="en-US" sz="1800" dirty="0">
                <a:solidFill>
                  <a:schemeClr val="tx1"/>
                </a:solidFill>
                <a:latin typeface="Cambria Math" charset="0"/>
                <a:ea typeface="Cambria Math" charset="0"/>
                <a:cs typeface="Cambria Math" charset="0"/>
              </a:rPr>
              <a:t>interpretation of interview material: to what extent do the facts </a:t>
            </a:r>
            <a:r>
              <a:rPr lang="en-US" sz="1800" dirty="0" smtClean="0">
                <a:solidFill>
                  <a:schemeClr val="tx1"/>
                </a:solidFill>
                <a:latin typeface="Cambria Math" charset="0"/>
                <a:ea typeface="Cambria Math" charset="0"/>
                <a:cs typeface="Cambria Math" charset="0"/>
              </a:rPr>
              <a:t>and viewpoints </a:t>
            </a:r>
            <a:r>
              <a:rPr lang="en-US" sz="1800" dirty="0">
                <a:solidFill>
                  <a:schemeClr val="tx1"/>
                </a:solidFill>
                <a:latin typeface="Cambria Math" charset="0"/>
                <a:ea typeface="Cambria Math" charset="0"/>
                <a:cs typeface="Cambria Math" charset="0"/>
              </a:rPr>
              <a:t>revealed in interviews correspond to the researcher's </a:t>
            </a:r>
            <a:r>
              <a:rPr lang="en-US" sz="1800" dirty="0" smtClean="0">
                <a:solidFill>
                  <a:schemeClr val="tx1"/>
                </a:solidFill>
                <a:latin typeface="Cambria Math" charset="0"/>
                <a:ea typeface="Cambria Math" charset="0"/>
                <a:cs typeface="Cambria Math" charset="0"/>
              </a:rPr>
              <a:t>theoretical constructs.</a:t>
            </a:r>
            <a:endParaRPr lang="en-US" sz="1800" dirty="0">
              <a:solidFill>
                <a:schemeClr val="tx1"/>
              </a:solidFill>
              <a:latin typeface="Cambria Math" charset="0"/>
              <a:ea typeface="Cambria Math" charset="0"/>
              <a:cs typeface="Cambria Math" charset="0"/>
            </a:endParaRPr>
          </a:p>
          <a:p>
            <a:pPr algn="just"/>
            <a:endParaRPr lang="en-US" sz="1800" dirty="0">
              <a:solidFill>
                <a:schemeClr val="tx1"/>
              </a:solidFill>
              <a:latin typeface="Cambria Math" charset="0"/>
              <a:ea typeface="Cambria Math" charset="0"/>
              <a:cs typeface="Cambria Math" charset="0"/>
            </a:endParaRPr>
          </a:p>
          <a:p>
            <a:endParaRPr lang="en-US" sz="2000" dirty="0"/>
          </a:p>
          <a:p>
            <a:endParaRPr lang="pt-BR" sz="2000" dirty="0">
              <a:solidFill>
                <a:schemeClr val="tx1"/>
              </a:solidFill>
              <a:latin typeface="Cambria Math" charset="0"/>
              <a:ea typeface="Cambria Math" charset="0"/>
              <a:cs typeface="Cambria Math" charset="0"/>
            </a:endParaRPr>
          </a:p>
          <a:p>
            <a:pPr algn="just"/>
            <a:endParaRPr lang="pt-BR" sz="2000"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Interviews in IR XI</a:t>
            </a:r>
            <a:endParaRPr lang="en-US" sz="3200" dirty="0">
              <a:latin typeface="Cambria"/>
              <a:cs typeface="Cambria"/>
            </a:endParaRPr>
          </a:p>
        </p:txBody>
      </p:sp>
    </p:spTree>
    <p:extLst>
      <p:ext uri="{BB962C8B-B14F-4D97-AF65-F5344CB8AC3E}">
        <p14:creationId xmlns:p14="http://schemas.microsoft.com/office/powerpoint/2010/main" val="796594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fontScale="85000" lnSpcReduction="20000"/>
          </a:bodyPr>
          <a:lstStyle/>
          <a:p>
            <a:pPr marL="0" indent="0" algn="ctr">
              <a:buNone/>
            </a:pPr>
            <a:r>
              <a:rPr lang="en-US" sz="2800" dirty="0">
                <a:solidFill>
                  <a:srgbClr val="FF0000"/>
                </a:solidFill>
                <a:latin typeface="Cambria Math" charset="0"/>
                <a:ea typeface="Cambria Math" charset="0"/>
                <a:cs typeface="Cambria Math" charset="0"/>
              </a:rPr>
              <a:t>T</a:t>
            </a:r>
            <a:r>
              <a:rPr lang="en-US" sz="2800" dirty="0" smtClean="0">
                <a:solidFill>
                  <a:srgbClr val="FF0000"/>
                </a:solidFill>
                <a:latin typeface="Cambria Math" charset="0"/>
                <a:ea typeface="Cambria Math" charset="0"/>
                <a:cs typeface="Cambria Math" charset="0"/>
              </a:rPr>
              <a:t>ypes </a:t>
            </a:r>
            <a:r>
              <a:rPr lang="en-US" sz="2800" dirty="0">
                <a:solidFill>
                  <a:srgbClr val="FF0000"/>
                </a:solidFill>
                <a:latin typeface="Cambria Math" charset="0"/>
                <a:ea typeface="Cambria Math" charset="0"/>
                <a:cs typeface="Cambria Math" charset="0"/>
              </a:rPr>
              <a:t>of </a:t>
            </a:r>
            <a:r>
              <a:rPr lang="en-US" sz="2800" dirty="0" smtClean="0">
                <a:solidFill>
                  <a:srgbClr val="FF0000"/>
                </a:solidFill>
                <a:latin typeface="Cambria Math" charset="0"/>
                <a:ea typeface="Cambria Math" charset="0"/>
                <a:cs typeface="Cambria Math" charset="0"/>
              </a:rPr>
              <a:t>interviews</a:t>
            </a:r>
            <a:endParaRPr lang="pt-BR" sz="2800" dirty="0">
              <a:solidFill>
                <a:srgbClr val="FF0000"/>
              </a:solidFill>
              <a:latin typeface="Cambria Math" charset="0"/>
              <a:ea typeface="Cambria Math" charset="0"/>
              <a:cs typeface="Cambria Math" charset="0"/>
            </a:endParaRPr>
          </a:p>
          <a:p>
            <a:pPr algn="just"/>
            <a:r>
              <a:rPr lang="en-US" sz="2800" dirty="0">
                <a:solidFill>
                  <a:srgbClr val="FF0000"/>
                </a:solidFill>
                <a:latin typeface="Cambria Math" charset="0"/>
                <a:ea typeface="Cambria Math" charset="0"/>
                <a:cs typeface="Cambria Math" charset="0"/>
              </a:rPr>
              <a:t>Unstructured interviews</a:t>
            </a:r>
            <a:r>
              <a:rPr lang="en-US" sz="2800" dirty="0">
                <a:solidFill>
                  <a:schemeClr val="tx1"/>
                </a:solidFill>
                <a:latin typeface="Cambria Math" charset="0"/>
                <a:ea typeface="Cambria Math" charset="0"/>
                <a:cs typeface="Cambria Math" charset="0"/>
              </a:rPr>
              <a:t>, often used by ethnographers, are really more conversations than interviews, with even the topic of conversation </a:t>
            </a:r>
            <a:r>
              <a:rPr lang="en-US" sz="2800" dirty="0" smtClean="0">
                <a:solidFill>
                  <a:schemeClr val="tx1"/>
                </a:solidFill>
                <a:latin typeface="Cambria Math" charset="0"/>
                <a:ea typeface="Cambria Math" charset="0"/>
                <a:cs typeface="Cambria Math" charset="0"/>
              </a:rPr>
              <a:t>subject </a:t>
            </a:r>
            <a:r>
              <a:rPr lang="en-US" sz="2800" dirty="0">
                <a:solidFill>
                  <a:schemeClr val="tx1"/>
                </a:solidFill>
                <a:latin typeface="Cambria Math" charset="0"/>
                <a:ea typeface="Cambria Math" charset="0"/>
                <a:cs typeface="Cambria Math" charset="0"/>
              </a:rPr>
              <a:t>to change as the interview </a:t>
            </a:r>
            <a:r>
              <a:rPr lang="en-US" sz="2800" dirty="0" smtClean="0">
                <a:solidFill>
                  <a:schemeClr val="tx1"/>
                </a:solidFill>
                <a:latin typeface="Cambria Math" charset="0"/>
                <a:ea typeface="Cambria Math" charset="0"/>
                <a:cs typeface="Cambria Math" charset="0"/>
              </a:rPr>
              <a:t>progresses</a:t>
            </a:r>
            <a:r>
              <a:rPr lang="en-US" sz="2800" dirty="0">
                <a:solidFill>
                  <a:schemeClr val="tx1"/>
                </a:solidFill>
                <a:latin typeface="Cambria Math" charset="0"/>
                <a:ea typeface="Cambria Math" charset="0"/>
                <a:cs typeface="Cambria Math" charset="0"/>
              </a:rPr>
              <a:t>.</a:t>
            </a:r>
            <a:endParaRPr lang="pt-BR" sz="2800" dirty="0">
              <a:solidFill>
                <a:schemeClr val="tx1"/>
              </a:solidFill>
              <a:latin typeface="Cambria Math" charset="0"/>
              <a:ea typeface="Cambria Math" charset="0"/>
              <a:cs typeface="Cambria Math" charset="0"/>
            </a:endParaRPr>
          </a:p>
          <a:p>
            <a:pPr algn="just"/>
            <a:r>
              <a:rPr lang="en-US" sz="2800" dirty="0" smtClean="0">
                <a:solidFill>
                  <a:srgbClr val="FF0000"/>
                </a:solidFill>
                <a:latin typeface="Cambria Math" charset="0"/>
                <a:ea typeface="Cambria Math" charset="0"/>
                <a:cs typeface="Cambria Math" charset="0"/>
              </a:rPr>
              <a:t>Structured </a:t>
            </a:r>
            <a:r>
              <a:rPr lang="en-US" sz="2800" dirty="0">
                <a:solidFill>
                  <a:srgbClr val="FF0000"/>
                </a:solidFill>
                <a:latin typeface="Cambria Math" charset="0"/>
                <a:ea typeface="Cambria Math" charset="0"/>
                <a:cs typeface="Cambria Math" charset="0"/>
              </a:rPr>
              <a:t>interviews </a:t>
            </a:r>
            <a:r>
              <a:rPr lang="en-US" sz="2800" dirty="0">
                <a:solidFill>
                  <a:schemeClr val="tx1"/>
                </a:solidFill>
                <a:latin typeface="Cambria Math" charset="0"/>
                <a:ea typeface="Cambria Math" charset="0"/>
                <a:cs typeface="Cambria Math" charset="0"/>
              </a:rPr>
              <a:t>with closed-ended questions </a:t>
            </a:r>
            <a:r>
              <a:rPr lang="en-US" sz="2800" dirty="0" smtClean="0">
                <a:solidFill>
                  <a:schemeClr val="tx1"/>
                </a:solidFill>
                <a:latin typeface="Cambria Math" charset="0"/>
                <a:ea typeface="Cambria Math" charset="0"/>
                <a:cs typeface="Cambria Math" charset="0"/>
              </a:rPr>
              <a:t>are </a:t>
            </a:r>
            <a:r>
              <a:rPr lang="en-US" sz="2800" dirty="0">
                <a:solidFill>
                  <a:schemeClr val="tx1"/>
                </a:solidFill>
                <a:latin typeface="Cambria Math" charset="0"/>
                <a:ea typeface="Cambria Math" charset="0"/>
                <a:cs typeface="Cambria Math" charset="0"/>
              </a:rPr>
              <a:t>appropriate w</a:t>
            </a:r>
            <a:r>
              <a:rPr lang="en-US" sz="2800" dirty="0" smtClean="0">
                <a:solidFill>
                  <a:schemeClr val="tx1"/>
                </a:solidFill>
                <a:latin typeface="Cambria Math" charset="0"/>
                <a:ea typeface="Cambria Math" charset="0"/>
                <a:cs typeface="Cambria Math" charset="0"/>
              </a:rPr>
              <a:t>hen </a:t>
            </a:r>
            <a:r>
              <a:rPr lang="en-US" sz="2800" dirty="0">
                <a:solidFill>
                  <a:schemeClr val="tx1"/>
                </a:solidFill>
                <a:latin typeface="Cambria Math" charset="0"/>
                <a:ea typeface="Cambria Math" charset="0"/>
                <a:cs typeface="Cambria Math" charset="0"/>
              </a:rPr>
              <a:t>the researcher already knows a lot about the subject </a:t>
            </a:r>
            <a:r>
              <a:rPr lang="en-US" sz="2800" dirty="0" smtClean="0">
                <a:solidFill>
                  <a:schemeClr val="tx1"/>
                </a:solidFill>
                <a:latin typeface="Cambria Math" charset="0"/>
                <a:ea typeface="Cambria Math" charset="0"/>
                <a:cs typeface="Cambria Math" charset="0"/>
              </a:rPr>
              <a:t>matter - the </a:t>
            </a:r>
            <a:r>
              <a:rPr lang="en-US" sz="2800" dirty="0">
                <a:solidFill>
                  <a:schemeClr val="tx1"/>
                </a:solidFill>
                <a:latin typeface="Cambria Math" charset="0"/>
                <a:ea typeface="Cambria Math" charset="0"/>
                <a:cs typeface="Cambria Math" charset="0"/>
              </a:rPr>
              <a:t>categories and all possible responses are familiar, and the only goal is to count how many people fall into each category of </a:t>
            </a:r>
            <a:r>
              <a:rPr lang="en-US" sz="2800" dirty="0" smtClean="0">
                <a:solidFill>
                  <a:schemeClr val="tx1"/>
                </a:solidFill>
                <a:latin typeface="Cambria Math" charset="0"/>
                <a:ea typeface="Cambria Math" charset="0"/>
                <a:cs typeface="Cambria Math" charset="0"/>
              </a:rPr>
              <a:t>response.</a:t>
            </a:r>
          </a:p>
          <a:p>
            <a:pPr algn="just"/>
            <a:r>
              <a:rPr lang="en-US" sz="2800" dirty="0" smtClean="0">
                <a:solidFill>
                  <a:srgbClr val="FF0000"/>
                </a:solidFill>
                <a:latin typeface="Cambria Math" charset="0"/>
                <a:ea typeface="Cambria Math" charset="0"/>
                <a:cs typeface="Cambria Math" charset="0"/>
              </a:rPr>
              <a:t>Semi-structured </a:t>
            </a:r>
            <a:r>
              <a:rPr lang="en-US" sz="2800" dirty="0">
                <a:solidFill>
                  <a:srgbClr val="FF0000"/>
                </a:solidFill>
                <a:latin typeface="Cambria Math" charset="0"/>
                <a:ea typeface="Cambria Math" charset="0"/>
                <a:cs typeface="Cambria Math" charset="0"/>
              </a:rPr>
              <a:t>interviews </a:t>
            </a:r>
            <a:r>
              <a:rPr lang="en-US" sz="2800" dirty="0">
                <a:solidFill>
                  <a:schemeClr val="tx1"/>
                </a:solidFill>
                <a:latin typeface="Cambria Math" charset="0"/>
                <a:ea typeface="Cambria Math" charset="0"/>
                <a:cs typeface="Cambria Math" charset="0"/>
              </a:rPr>
              <a:t>with open-ended questions </a:t>
            </a:r>
            <a:r>
              <a:rPr lang="en-US" sz="2800" dirty="0" smtClean="0">
                <a:solidFill>
                  <a:schemeClr val="tx1"/>
                </a:solidFill>
                <a:latin typeface="Cambria Math" charset="0"/>
                <a:ea typeface="Cambria Math" charset="0"/>
                <a:cs typeface="Cambria Math" charset="0"/>
              </a:rPr>
              <a:t>is </a:t>
            </a:r>
            <a:r>
              <a:rPr lang="en-US" sz="2800" dirty="0">
                <a:solidFill>
                  <a:schemeClr val="tx1"/>
                </a:solidFill>
                <a:latin typeface="Cambria Math" charset="0"/>
                <a:ea typeface="Cambria Math" charset="0"/>
                <a:cs typeface="Cambria Math" charset="0"/>
              </a:rPr>
              <a:t>a middle </a:t>
            </a:r>
            <a:r>
              <a:rPr lang="en-US" sz="2800" dirty="0" smtClean="0">
                <a:solidFill>
                  <a:schemeClr val="tx1"/>
                </a:solidFill>
                <a:latin typeface="Cambria Math" charset="0"/>
                <a:ea typeface="Cambria Math" charset="0"/>
                <a:cs typeface="Cambria Math" charset="0"/>
              </a:rPr>
              <a:t>ground interview style that </a:t>
            </a:r>
            <a:r>
              <a:rPr lang="en-US" sz="2800" dirty="0">
                <a:solidFill>
                  <a:schemeClr val="tx1"/>
                </a:solidFill>
                <a:latin typeface="Cambria Math" charset="0"/>
                <a:ea typeface="Cambria Math" charset="0"/>
                <a:cs typeface="Cambria Math" charset="0"/>
              </a:rPr>
              <a:t>can provide detail, depth, and an insider's </a:t>
            </a:r>
            <a:r>
              <a:rPr lang="en-US" sz="2800" dirty="0" smtClean="0">
                <a:solidFill>
                  <a:schemeClr val="tx1"/>
                </a:solidFill>
                <a:latin typeface="Cambria Math" charset="0"/>
                <a:ea typeface="Cambria Math" charset="0"/>
                <a:cs typeface="Cambria Math" charset="0"/>
              </a:rPr>
              <a:t>perspective</a:t>
            </a:r>
            <a:r>
              <a:rPr lang="en-US" sz="2800" dirty="0">
                <a:solidFill>
                  <a:schemeClr val="tx1"/>
                </a:solidFill>
                <a:latin typeface="Cambria Math" charset="0"/>
                <a:ea typeface="Cambria Math" charset="0"/>
                <a:cs typeface="Cambria Math" charset="0"/>
              </a:rPr>
              <a:t>, while at the same time allowing hypothesis testing and the quantitative analysis of interview </a:t>
            </a:r>
            <a:r>
              <a:rPr lang="en-US" sz="2800" dirty="0" smtClean="0">
                <a:solidFill>
                  <a:schemeClr val="tx1"/>
                </a:solidFill>
                <a:latin typeface="Cambria Math" charset="0"/>
                <a:ea typeface="Cambria Math" charset="0"/>
                <a:cs typeface="Cambria Math" charset="0"/>
              </a:rPr>
              <a:t>responses.</a:t>
            </a:r>
            <a:endParaRPr lang="pt-BR" sz="2800" dirty="0">
              <a:solidFill>
                <a:schemeClr val="tx1"/>
              </a:solidFill>
              <a:latin typeface="Cambria Math" charset="0"/>
              <a:ea typeface="Cambria Math" charset="0"/>
              <a:cs typeface="Cambria Math"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Interviews in IR </a:t>
            </a:r>
            <a:r>
              <a:rPr lang="en-US" sz="3200" dirty="0" smtClean="0">
                <a:latin typeface="Cambria"/>
                <a:cs typeface="Cambria"/>
              </a:rPr>
              <a:t>XII </a:t>
            </a:r>
            <a:endParaRPr lang="en-US" sz="3200" dirty="0">
              <a:latin typeface="Cambria"/>
              <a:cs typeface="Cambria"/>
            </a:endParaRPr>
          </a:p>
        </p:txBody>
      </p:sp>
    </p:spTree>
    <p:extLst>
      <p:ext uri="{BB962C8B-B14F-4D97-AF65-F5344CB8AC3E}">
        <p14:creationId xmlns:p14="http://schemas.microsoft.com/office/powerpoint/2010/main" val="10791518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fontScale="92500"/>
          </a:bodyPr>
          <a:lstStyle/>
          <a:p>
            <a:pPr marL="0" indent="0" algn="ctr">
              <a:buNone/>
            </a:pPr>
            <a:r>
              <a:rPr lang="en-US" sz="2800" dirty="0" smtClean="0">
                <a:solidFill>
                  <a:srgbClr val="FF0000"/>
                </a:solidFill>
                <a:latin typeface="Cambria Math" charset="0"/>
                <a:ea typeface="Cambria Math" charset="0"/>
                <a:cs typeface="Cambria Math" charset="0"/>
              </a:rPr>
              <a:t>Rapport</a:t>
            </a:r>
          </a:p>
          <a:p>
            <a:pPr algn="just"/>
            <a:r>
              <a:rPr lang="en-US" sz="2800" dirty="0" smtClean="0">
                <a:solidFill>
                  <a:schemeClr val="tx1"/>
                </a:solidFill>
                <a:latin typeface="Cambria Math" charset="0"/>
                <a:ea typeface="Cambria Math" charset="0"/>
                <a:cs typeface="Cambria Math" charset="0"/>
              </a:rPr>
              <a:t>Without rapport, even the best-phrased questions can fall flat and elicit brief, uninformative answers. </a:t>
            </a:r>
          </a:p>
          <a:p>
            <a:pPr algn="just"/>
            <a:r>
              <a:rPr lang="en-US" sz="2800" dirty="0" smtClean="0">
                <a:solidFill>
                  <a:schemeClr val="tx1"/>
                </a:solidFill>
                <a:latin typeface="Cambria Math" charset="0"/>
                <a:ea typeface="Cambria Math" charset="0"/>
                <a:cs typeface="Cambria Math" charset="0"/>
              </a:rPr>
              <a:t>Rapport means more than just putting people at ease. </a:t>
            </a:r>
          </a:p>
          <a:p>
            <a:pPr algn="just"/>
            <a:r>
              <a:rPr lang="en-US" sz="2800" dirty="0" smtClean="0">
                <a:solidFill>
                  <a:schemeClr val="tx1"/>
                </a:solidFill>
                <a:latin typeface="Cambria Math" charset="0"/>
                <a:ea typeface="Cambria Math" charset="0"/>
                <a:cs typeface="Cambria Math" charset="0"/>
              </a:rPr>
              <a:t>It means convincing people that you are listening, that you understand and are interested in what they are talking about, and that they should continue talking.</a:t>
            </a:r>
          </a:p>
          <a:p>
            <a:pPr algn="just"/>
            <a:r>
              <a:rPr lang="en-US" sz="2800" dirty="0">
                <a:solidFill>
                  <a:schemeClr val="tx1"/>
                </a:solidFill>
                <a:latin typeface="Cambria Math" charset="0"/>
                <a:ea typeface="Cambria Math" charset="0"/>
                <a:cs typeface="Cambria Math" charset="0"/>
              </a:rPr>
              <a:t>The concern about respondents' feelings is central. Even highly educated, highly placed respondents do not want to appear stupid in front of a university professor</a:t>
            </a:r>
            <a:r>
              <a:rPr lang="en-US" sz="2800" dirty="0" smtClean="0">
                <a:solidFill>
                  <a:schemeClr val="tx1"/>
                </a:solidFill>
                <a:latin typeface="Cambria Math" charset="0"/>
                <a:ea typeface="Cambria Math" charset="0"/>
                <a:cs typeface="Cambria Math" charset="0"/>
              </a:rPr>
              <a:t>.</a:t>
            </a:r>
          </a:p>
          <a:p>
            <a:pPr algn="just"/>
            <a:endParaRPr lang="en-US" sz="2800" dirty="0" smtClean="0">
              <a:solidFill>
                <a:schemeClr val="tx1"/>
              </a:solidFill>
              <a:latin typeface="Cambria Math" charset="0"/>
              <a:ea typeface="Cambria Math" charset="0"/>
              <a:cs typeface="Cambria Math" charset="0"/>
            </a:endParaRPr>
          </a:p>
          <a:p>
            <a:pPr algn="just"/>
            <a:endParaRPr lang="pt-BR" sz="2800" dirty="0">
              <a:solidFill>
                <a:schemeClr val="tx1"/>
              </a:solidFill>
              <a:latin typeface="Cambria Math" charset="0"/>
              <a:ea typeface="Cambria Math" charset="0"/>
              <a:cs typeface="Cambria Math"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Interviews in IR </a:t>
            </a:r>
            <a:r>
              <a:rPr lang="en-US" sz="3200" dirty="0" smtClean="0">
                <a:latin typeface="Cambria"/>
                <a:cs typeface="Cambria"/>
              </a:rPr>
              <a:t>XIII </a:t>
            </a:r>
            <a:endParaRPr lang="en-US" sz="3200" dirty="0">
              <a:latin typeface="Cambria"/>
              <a:cs typeface="Cambria"/>
            </a:endParaRPr>
          </a:p>
        </p:txBody>
      </p:sp>
    </p:spTree>
    <p:extLst>
      <p:ext uri="{BB962C8B-B14F-4D97-AF65-F5344CB8AC3E}">
        <p14:creationId xmlns:p14="http://schemas.microsoft.com/office/powerpoint/2010/main" val="423695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fontScale="85000" lnSpcReduction="20000"/>
          </a:bodyPr>
          <a:lstStyle/>
          <a:p>
            <a:pPr marL="0" indent="0" algn="ctr">
              <a:buNone/>
            </a:pPr>
            <a:r>
              <a:rPr lang="en-US" sz="2800" dirty="0" smtClean="0">
                <a:solidFill>
                  <a:srgbClr val="FF0000"/>
                </a:solidFill>
                <a:latin typeface="Cambria Math" charset="0"/>
                <a:ea typeface="Cambria Math" charset="0"/>
                <a:cs typeface="Cambria Math" charset="0"/>
              </a:rPr>
              <a:t>Epistemological foundation - phenomenalists</a:t>
            </a:r>
          </a:p>
          <a:p>
            <a:pPr algn="just"/>
            <a:r>
              <a:rPr lang="en-US" sz="2800" dirty="0" smtClean="0">
                <a:solidFill>
                  <a:schemeClr val="tx1"/>
                </a:solidFill>
                <a:latin typeface="Cambria Math" charset="0"/>
                <a:ea typeface="Cambria Math" charset="0"/>
                <a:cs typeface="Cambria Math" charset="0"/>
              </a:rPr>
              <a:t>Interviews </a:t>
            </a:r>
            <a:r>
              <a:rPr lang="en-US" sz="2800" dirty="0">
                <a:solidFill>
                  <a:schemeClr val="tx1"/>
                </a:solidFill>
                <a:latin typeface="Cambria Math" charset="0"/>
                <a:ea typeface="Cambria Math" charset="0"/>
                <a:cs typeface="Cambria Math" charset="0"/>
              </a:rPr>
              <a:t>can serve to identify causal mechanisms that are not evident in other forms of data</a:t>
            </a:r>
            <a:r>
              <a:rPr lang="en-US" sz="2800" dirty="0" smtClean="0">
                <a:solidFill>
                  <a:schemeClr val="tx1"/>
                </a:solidFill>
                <a:latin typeface="Cambria Math" charset="0"/>
                <a:ea typeface="Cambria Math" charset="0"/>
                <a:cs typeface="Cambria Math" charset="0"/>
              </a:rPr>
              <a:t>.</a:t>
            </a:r>
          </a:p>
          <a:p>
            <a:pPr algn="just"/>
            <a:r>
              <a:rPr lang="en-US" sz="2800" dirty="0" smtClean="0">
                <a:solidFill>
                  <a:schemeClr val="tx1"/>
                </a:solidFill>
                <a:latin typeface="Cambria Math" charset="0"/>
                <a:ea typeface="Cambria Math" charset="0"/>
                <a:cs typeface="Cambria Math" charset="0"/>
              </a:rPr>
              <a:t>Interviews means </a:t>
            </a:r>
            <a:r>
              <a:rPr lang="en-US" sz="2800" dirty="0">
                <a:solidFill>
                  <a:schemeClr val="tx1"/>
                </a:solidFill>
                <a:latin typeface="Cambria Math" charset="0"/>
                <a:ea typeface="Cambria Math" charset="0"/>
                <a:cs typeface="Cambria Math" charset="0"/>
              </a:rPr>
              <a:t>of generating objective knowledge, either to generate or test </a:t>
            </a:r>
            <a:r>
              <a:rPr lang="en-US" sz="2800" dirty="0" smtClean="0">
                <a:solidFill>
                  <a:schemeClr val="tx1"/>
                </a:solidFill>
                <a:latin typeface="Cambria Math" charset="0"/>
                <a:ea typeface="Cambria Math" charset="0"/>
                <a:cs typeface="Cambria Math" charset="0"/>
              </a:rPr>
              <a:t>falsifiable hypotheses</a:t>
            </a:r>
            <a:r>
              <a:rPr lang="en-US" sz="2800" dirty="0">
                <a:solidFill>
                  <a:schemeClr val="tx1"/>
                </a:solidFill>
                <a:latin typeface="Cambria Math" charset="0"/>
                <a:ea typeface="Cambria Math" charset="0"/>
                <a:cs typeface="Cambria Math" charset="0"/>
              </a:rPr>
              <a:t>. </a:t>
            </a:r>
            <a:endParaRPr lang="en-US" sz="2800" dirty="0" smtClean="0">
              <a:solidFill>
                <a:schemeClr val="tx1"/>
              </a:solidFill>
              <a:latin typeface="Cambria Math" charset="0"/>
              <a:ea typeface="Cambria Math" charset="0"/>
              <a:cs typeface="Cambria Math" charset="0"/>
            </a:endParaRPr>
          </a:p>
          <a:p>
            <a:pPr algn="just"/>
            <a:r>
              <a:rPr lang="en-US" sz="2800" dirty="0" smtClean="0">
                <a:solidFill>
                  <a:schemeClr val="tx1"/>
                </a:solidFill>
                <a:latin typeface="Cambria Math" charset="0"/>
                <a:ea typeface="Cambria Math" charset="0"/>
                <a:cs typeface="Cambria Math" charset="0"/>
              </a:rPr>
              <a:t>For </a:t>
            </a:r>
            <a:r>
              <a:rPr lang="en-US" sz="2800" dirty="0">
                <a:solidFill>
                  <a:schemeClr val="tx1"/>
                </a:solidFill>
                <a:latin typeface="Cambria Math" charset="0"/>
                <a:ea typeface="Cambria Math" charset="0"/>
                <a:cs typeface="Cambria Math" charset="0"/>
              </a:rPr>
              <a:t>these scholars, interviews serve to identify the causal </a:t>
            </a:r>
            <a:r>
              <a:rPr lang="en-US" sz="2800" dirty="0" smtClean="0">
                <a:solidFill>
                  <a:schemeClr val="tx1"/>
                </a:solidFill>
                <a:latin typeface="Cambria Math" charset="0"/>
                <a:ea typeface="Cambria Math" charset="0"/>
                <a:cs typeface="Cambria Math" charset="0"/>
              </a:rPr>
              <a:t>processes that </a:t>
            </a:r>
            <a:r>
              <a:rPr lang="en-US" sz="2800" dirty="0">
                <a:solidFill>
                  <a:schemeClr val="tx1"/>
                </a:solidFill>
                <a:latin typeface="Cambria Math" charset="0"/>
                <a:ea typeface="Cambria Math" charset="0"/>
                <a:cs typeface="Cambria Math" charset="0"/>
              </a:rPr>
              <a:t>generate specific outcomes, </a:t>
            </a:r>
            <a:r>
              <a:rPr lang="en-US" sz="2800" dirty="0" smtClean="0">
                <a:solidFill>
                  <a:schemeClr val="tx1"/>
                </a:solidFill>
                <a:latin typeface="Cambria Math" charset="0"/>
                <a:ea typeface="Cambria Math" charset="0"/>
                <a:cs typeface="Cambria Math" charset="0"/>
              </a:rPr>
              <a:t>and -</a:t>
            </a:r>
            <a:r>
              <a:rPr lang="en-US" sz="2800" dirty="0">
                <a:solidFill>
                  <a:schemeClr val="tx1"/>
                </a:solidFill>
                <a:latin typeface="Cambria Math" charset="0"/>
                <a:ea typeface="Cambria Math" charset="0"/>
                <a:cs typeface="Cambria Math" charset="0"/>
              </a:rPr>
              <a:t>when used for theory testing rather </a:t>
            </a:r>
            <a:r>
              <a:rPr lang="en-US" sz="2800" dirty="0" smtClean="0">
                <a:solidFill>
                  <a:schemeClr val="tx1"/>
                </a:solidFill>
                <a:latin typeface="Cambria Math" charset="0"/>
                <a:ea typeface="Cambria Math" charset="0"/>
                <a:cs typeface="Cambria Math" charset="0"/>
              </a:rPr>
              <a:t>than for </a:t>
            </a:r>
            <a:r>
              <a:rPr lang="en-US" sz="2800" dirty="0">
                <a:solidFill>
                  <a:schemeClr val="tx1"/>
                </a:solidFill>
                <a:latin typeface="Cambria Math" charset="0"/>
                <a:ea typeface="Cambria Math" charset="0"/>
                <a:cs typeface="Cambria Math" charset="0"/>
              </a:rPr>
              <a:t>theory </a:t>
            </a:r>
            <a:r>
              <a:rPr lang="en-US" sz="2800" dirty="0" smtClean="0">
                <a:solidFill>
                  <a:schemeClr val="tx1"/>
                </a:solidFill>
                <a:latin typeface="Cambria Math" charset="0"/>
                <a:ea typeface="Cambria Math" charset="0"/>
                <a:cs typeface="Cambria Math" charset="0"/>
              </a:rPr>
              <a:t>development - to </a:t>
            </a:r>
            <a:r>
              <a:rPr lang="en-US" sz="2800" dirty="0">
                <a:solidFill>
                  <a:schemeClr val="tx1"/>
                </a:solidFill>
                <a:latin typeface="Cambria Math" charset="0"/>
                <a:ea typeface="Cambria Math" charset="0"/>
                <a:cs typeface="Cambria Math" charset="0"/>
              </a:rPr>
              <a:t>allow one to differentiate between alternative hypotheses.</a:t>
            </a:r>
          </a:p>
          <a:p>
            <a:pPr algn="just"/>
            <a:r>
              <a:rPr lang="en-US" sz="2800" dirty="0">
                <a:solidFill>
                  <a:schemeClr val="tx1"/>
                </a:solidFill>
                <a:latin typeface="Cambria Math" charset="0"/>
                <a:ea typeface="Cambria Math" charset="0"/>
                <a:cs typeface="Cambria Math" charset="0"/>
              </a:rPr>
              <a:t>Although </a:t>
            </a:r>
            <a:r>
              <a:rPr lang="en-US" sz="2800" dirty="0" smtClean="0">
                <a:solidFill>
                  <a:schemeClr val="tx1"/>
                </a:solidFill>
                <a:latin typeface="Cambria Math" charset="0"/>
                <a:ea typeface="Cambria Math" charset="0"/>
                <a:cs typeface="Cambria Math" charset="0"/>
              </a:rPr>
              <a:t>these </a:t>
            </a:r>
            <a:r>
              <a:rPr lang="en-US" sz="2800" dirty="0">
                <a:solidFill>
                  <a:schemeClr val="tx1"/>
                </a:solidFill>
                <a:latin typeface="Cambria Math" charset="0"/>
                <a:ea typeface="Cambria Math" charset="0"/>
                <a:cs typeface="Cambria Math" charset="0"/>
              </a:rPr>
              <a:t>scholars are sensitive to the existence of "</a:t>
            </a:r>
            <a:r>
              <a:rPr lang="en-US" sz="2800" dirty="0" smtClean="0">
                <a:solidFill>
                  <a:schemeClr val="tx1"/>
                </a:solidFill>
                <a:latin typeface="Cambria Math" charset="0"/>
                <a:ea typeface="Cambria Math" charset="0"/>
                <a:cs typeface="Cambria Math" charset="0"/>
              </a:rPr>
              <a:t>interviewer effects"- in </a:t>
            </a:r>
            <a:r>
              <a:rPr lang="en-US" sz="2800" dirty="0">
                <a:solidFill>
                  <a:schemeClr val="tx1"/>
                </a:solidFill>
                <a:latin typeface="Cambria Math" charset="0"/>
                <a:ea typeface="Cambria Math" charset="0"/>
                <a:cs typeface="Cambria Math" charset="0"/>
              </a:rPr>
              <a:t>that their individual characteristics, and how these are perceived </a:t>
            </a:r>
            <a:r>
              <a:rPr lang="en-US" sz="2800" dirty="0" smtClean="0">
                <a:solidFill>
                  <a:schemeClr val="tx1"/>
                </a:solidFill>
                <a:latin typeface="Cambria Math" charset="0"/>
                <a:ea typeface="Cambria Math" charset="0"/>
                <a:cs typeface="Cambria Math" charset="0"/>
              </a:rPr>
              <a:t>by their </a:t>
            </a:r>
            <a:r>
              <a:rPr lang="en-US" sz="2800" dirty="0">
                <a:solidFill>
                  <a:schemeClr val="tx1"/>
                </a:solidFill>
                <a:latin typeface="Cambria Math" charset="0"/>
                <a:ea typeface="Cambria Math" charset="0"/>
                <a:cs typeface="Cambria Math" charset="0"/>
              </a:rPr>
              <a:t>interviewees, may influence the information that is </a:t>
            </a:r>
            <a:r>
              <a:rPr lang="en-US" sz="2800" dirty="0" smtClean="0">
                <a:solidFill>
                  <a:schemeClr val="tx1"/>
                </a:solidFill>
                <a:latin typeface="Cambria Math" charset="0"/>
                <a:ea typeface="Cambria Math" charset="0"/>
                <a:cs typeface="Cambria Math" charset="0"/>
              </a:rPr>
              <a:t>provided - their focus is </a:t>
            </a:r>
            <a:r>
              <a:rPr lang="en-US" sz="2800" dirty="0">
                <a:solidFill>
                  <a:schemeClr val="tx1"/>
                </a:solidFill>
                <a:latin typeface="Cambria Math" charset="0"/>
                <a:ea typeface="Cambria Math" charset="0"/>
                <a:cs typeface="Cambria Math" charset="0"/>
              </a:rPr>
              <a:t>more on interview data as a product, often collected over a relatively short </a:t>
            </a:r>
            <a:r>
              <a:rPr lang="en-US" sz="2800" dirty="0" smtClean="0">
                <a:solidFill>
                  <a:schemeClr val="tx1"/>
                </a:solidFill>
                <a:latin typeface="Cambria Math" charset="0"/>
                <a:ea typeface="Cambria Math" charset="0"/>
                <a:cs typeface="Cambria Math" charset="0"/>
              </a:rPr>
              <a:t>period of </a:t>
            </a:r>
            <a:r>
              <a:rPr lang="en-US" sz="2800" dirty="0">
                <a:solidFill>
                  <a:schemeClr val="tx1"/>
                </a:solidFill>
                <a:latin typeface="Cambria Math" charset="0"/>
                <a:ea typeface="Cambria Math" charset="0"/>
                <a:cs typeface="Cambria Math" charset="0"/>
              </a:rPr>
              <a:t>time.</a:t>
            </a:r>
          </a:p>
          <a:p>
            <a:pPr algn="just"/>
            <a:endParaRPr lang="en-US" sz="2800" dirty="0" smtClean="0">
              <a:solidFill>
                <a:schemeClr val="tx1"/>
              </a:solidFill>
              <a:latin typeface="Cambria Math" charset="0"/>
              <a:ea typeface="Cambria Math" charset="0"/>
              <a:cs typeface="Cambria Math" charset="0"/>
            </a:endParaRPr>
          </a:p>
          <a:p>
            <a:pPr algn="just"/>
            <a:endParaRPr lang="en-US" sz="2800" dirty="0" smtClean="0">
              <a:solidFill>
                <a:schemeClr val="tx1"/>
              </a:solidFill>
              <a:latin typeface="Cambria Math" charset="0"/>
              <a:ea typeface="Cambria Math" charset="0"/>
              <a:cs typeface="Cambria Math" charset="0"/>
            </a:endParaRPr>
          </a:p>
          <a:p>
            <a:pPr algn="just"/>
            <a:endParaRPr lang="pt-BR" sz="2800" dirty="0">
              <a:solidFill>
                <a:schemeClr val="tx1"/>
              </a:solidFill>
              <a:latin typeface="Cambria Math" charset="0"/>
              <a:ea typeface="Cambria Math" charset="0"/>
              <a:cs typeface="Cambria Math"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Interviews in IR II </a:t>
            </a:r>
            <a:endParaRPr lang="en-US" sz="3200" dirty="0">
              <a:latin typeface="Cambria"/>
              <a:cs typeface="Cambria"/>
            </a:endParaRPr>
          </a:p>
        </p:txBody>
      </p:sp>
    </p:spTree>
    <p:extLst>
      <p:ext uri="{BB962C8B-B14F-4D97-AF65-F5344CB8AC3E}">
        <p14:creationId xmlns:p14="http://schemas.microsoft.com/office/powerpoint/2010/main" val="1530880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fontScale="77500" lnSpcReduction="20000"/>
          </a:bodyPr>
          <a:lstStyle/>
          <a:p>
            <a:pPr marL="0" indent="0" algn="ctr">
              <a:buNone/>
            </a:pPr>
            <a:r>
              <a:rPr lang="en-US" sz="2800" dirty="0" smtClean="0">
                <a:solidFill>
                  <a:srgbClr val="FF0000"/>
                </a:solidFill>
                <a:latin typeface="Cambria Math" charset="0"/>
                <a:ea typeface="Cambria Math" charset="0"/>
                <a:cs typeface="Cambria Math" charset="0"/>
              </a:rPr>
              <a:t>Epistemological foundation - transfactualists</a:t>
            </a:r>
          </a:p>
          <a:p>
            <a:pPr algn="just"/>
            <a:r>
              <a:rPr lang="en-US" sz="2800" dirty="0" smtClean="0">
                <a:solidFill>
                  <a:schemeClr val="tx1"/>
                </a:solidFill>
                <a:latin typeface="Cambria Math" charset="0"/>
                <a:ea typeface="Cambria Math" charset="0"/>
                <a:cs typeface="Cambria Math" charset="0"/>
              </a:rPr>
              <a:t>Interpretativists highlight the need </a:t>
            </a:r>
            <a:r>
              <a:rPr lang="en-US" sz="2800" dirty="0">
                <a:solidFill>
                  <a:schemeClr val="tx1"/>
                </a:solidFill>
                <a:latin typeface="Cambria Math" charset="0"/>
                <a:ea typeface="Cambria Math" charset="0"/>
                <a:cs typeface="Cambria Math" charset="0"/>
              </a:rPr>
              <a:t>for attention not only to information itself, but also to how, and by </a:t>
            </a:r>
            <a:r>
              <a:rPr lang="en-US" sz="2800" dirty="0" smtClean="0">
                <a:solidFill>
                  <a:schemeClr val="tx1"/>
                </a:solidFill>
                <a:latin typeface="Cambria Math" charset="0"/>
                <a:ea typeface="Cambria Math" charset="0"/>
                <a:cs typeface="Cambria Math" charset="0"/>
              </a:rPr>
              <a:t>whom, the </a:t>
            </a:r>
            <a:r>
              <a:rPr lang="en-US" sz="2800" dirty="0">
                <a:solidFill>
                  <a:schemeClr val="tx1"/>
                </a:solidFill>
                <a:latin typeface="Cambria Math" charset="0"/>
                <a:ea typeface="Cambria Math" charset="0"/>
                <a:cs typeface="Cambria Math" charset="0"/>
              </a:rPr>
              <a:t>information is generated and gathered. </a:t>
            </a:r>
            <a:endParaRPr lang="en-US" sz="2800" dirty="0" smtClean="0">
              <a:solidFill>
                <a:schemeClr val="tx1"/>
              </a:solidFill>
              <a:latin typeface="Cambria Math" charset="0"/>
              <a:ea typeface="Cambria Math" charset="0"/>
              <a:cs typeface="Cambria Math" charset="0"/>
            </a:endParaRPr>
          </a:p>
          <a:p>
            <a:pPr algn="just"/>
            <a:r>
              <a:rPr lang="en-US" sz="2800" dirty="0" smtClean="0">
                <a:solidFill>
                  <a:schemeClr val="tx1"/>
                </a:solidFill>
                <a:latin typeface="Cambria Math" charset="0"/>
                <a:ea typeface="Cambria Math" charset="0"/>
                <a:cs typeface="Cambria Math" charset="0"/>
              </a:rPr>
              <a:t>The </a:t>
            </a:r>
            <a:r>
              <a:rPr lang="en-US" sz="2800" dirty="0">
                <a:solidFill>
                  <a:schemeClr val="tx1"/>
                </a:solidFill>
                <a:latin typeface="Cambria Math" charset="0"/>
                <a:ea typeface="Cambria Math" charset="0"/>
                <a:cs typeface="Cambria Math" charset="0"/>
              </a:rPr>
              <a:t>researcher brings subjective </a:t>
            </a:r>
            <a:r>
              <a:rPr lang="en-US" sz="2800" dirty="0" smtClean="0">
                <a:solidFill>
                  <a:schemeClr val="tx1"/>
                </a:solidFill>
                <a:latin typeface="Cambria Math" charset="0"/>
                <a:ea typeface="Cambria Math" charset="0"/>
                <a:cs typeface="Cambria Math" charset="0"/>
              </a:rPr>
              <a:t>elements to </a:t>
            </a:r>
            <a:r>
              <a:rPr lang="en-US" sz="2800" dirty="0">
                <a:solidFill>
                  <a:schemeClr val="tx1"/>
                </a:solidFill>
                <a:latin typeface="Cambria Math" charset="0"/>
                <a:ea typeface="Cambria Math" charset="0"/>
                <a:cs typeface="Cambria Math" charset="0"/>
              </a:rPr>
              <a:t>the knowledge-gathering process; these are an asset to the research </a:t>
            </a:r>
            <a:r>
              <a:rPr lang="en-US" sz="2800" dirty="0" smtClean="0">
                <a:solidFill>
                  <a:schemeClr val="tx1"/>
                </a:solidFill>
                <a:latin typeface="Cambria Math" charset="0"/>
                <a:ea typeface="Cambria Math" charset="0"/>
                <a:cs typeface="Cambria Math" charset="0"/>
              </a:rPr>
              <a:t>process, but </a:t>
            </a:r>
            <a:r>
              <a:rPr lang="en-US" sz="2800" dirty="0">
                <a:solidFill>
                  <a:schemeClr val="tx1"/>
                </a:solidFill>
                <a:latin typeface="Cambria Math" charset="0"/>
                <a:ea typeface="Cambria Math" charset="0"/>
                <a:cs typeface="Cambria Math" charset="0"/>
              </a:rPr>
              <a:t>they make truth claims impossible to achieve. </a:t>
            </a:r>
            <a:endParaRPr lang="en-US" sz="2800" dirty="0" smtClean="0">
              <a:solidFill>
                <a:schemeClr val="tx1"/>
              </a:solidFill>
              <a:latin typeface="Cambria Math" charset="0"/>
              <a:ea typeface="Cambria Math" charset="0"/>
              <a:cs typeface="Cambria Math" charset="0"/>
            </a:endParaRPr>
          </a:p>
          <a:p>
            <a:pPr algn="just"/>
            <a:r>
              <a:rPr lang="en-US" sz="2800" dirty="0" smtClean="0">
                <a:solidFill>
                  <a:schemeClr val="tx1"/>
                </a:solidFill>
                <a:latin typeface="Cambria Math" charset="0"/>
                <a:ea typeface="Cambria Math" charset="0"/>
                <a:cs typeface="Cambria Math" charset="0"/>
              </a:rPr>
              <a:t>Interpretivists </a:t>
            </a:r>
            <a:r>
              <a:rPr lang="en-US" sz="2800" dirty="0">
                <a:solidFill>
                  <a:schemeClr val="tx1"/>
                </a:solidFill>
                <a:latin typeface="Cambria Math" charset="0"/>
                <a:ea typeface="Cambria Math" charset="0"/>
                <a:cs typeface="Cambria Math" charset="0"/>
              </a:rPr>
              <a:t>tend to </a:t>
            </a:r>
            <a:r>
              <a:rPr lang="en-US" sz="2800" dirty="0" smtClean="0">
                <a:solidFill>
                  <a:schemeClr val="tx1"/>
                </a:solidFill>
                <a:latin typeface="Cambria Math" charset="0"/>
                <a:ea typeface="Cambria Math" charset="0"/>
                <a:cs typeface="Cambria Math" charset="0"/>
              </a:rPr>
              <a:t>see interviews </a:t>
            </a:r>
            <a:r>
              <a:rPr lang="en-US" sz="2800" dirty="0">
                <a:solidFill>
                  <a:schemeClr val="tx1"/>
                </a:solidFill>
                <a:latin typeface="Cambria Math" charset="0"/>
                <a:ea typeface="Cambria Math" charset="0"/>
                <a:cs typeface="Cambria Math" charset="0"/>
              </a:rPr>
              <a:t>as a process, rather than a product: they ask how interviewees </a:t>
            </a:r>
            <a:r>
              <a:rPr lang="en-US" sz="2800" dirty="0" smtClean="0">
                <a:solidFill>
                  <a:schemeClr val="tx1"/>
                </a:solidFill>
                <a:latin typeface="Cambria Math" charset="0"/>
                <a:ea typeface="Cambria Math" charset="0"/>
                <a:cs typeface="Cambria Math" charset="0"/>
              </a:rPr>
              <a:t>themselves </a:t>
            </a:r>
            <a:r>
              <a:rPr lang="en-US" sz="2800" dirty="0">
                <a:solidFill>
                  <a:schemeClr val="tx1"/>
                </a:solidFill>
                <a:latin typeface="Cambria Math" charset="0"/>
                <a:ea typeface="Cambria Math" charset="0"/>
                <a:cs typeface="Cambria Math" charset="0"/>
              </a:rPr>
              <a:t>make sense of the world, and why the interview data take the form </a:t>
            </a:r>
            <a:r>
              <a:rPr lang="en-US" sz="2800" dirty="0" smtClean="0">
                <a:solidFill>
                  <a:schemeClr val="tx1"/>
                </a:solidFill>
                <a:latin typeface="Cambria Math" charset="0"/>
                <a:ea typeface="Cambria Math" charset="0"/>
                <a:cs typeface="Cambria Math" charset="0"/>
              </a:rPr>
              <a:t>that they </a:t>
            </a:r>
            <a:r>
              <a:rPr lang="en-US" sz="2800" dirty="0">
                <a:solidFill>
                  <a:schemeClr val="tx1"/>
                </a:solidFill>
                <a:latin typeface="Cambria Math" charset="0"/>
                <a:ea typeface="Cambria Math" charset="0"/>
                <a:cs typeface="Cambria Math" charset="0"/>
              </a:rPr>
              <a:t>do. </a:t>
            </a:r>
            <a:endParaRPr lang="en-US" sz="2800" dirty="0" smtClean="0">
              <a:solidFill>
                <a:schemeClr val="tx1"/>
              </a:solidFill>
              <a:latin typeface="Cambria Math" charset="0"/>
              <a:ea typeface="Cambria Math" charset="0"/>
              <a:cs typeface="Cambria Math" charset="0"/>
            </a:endParaRPr>
          </a:p>
          <a:p>
            <a:pPr algn="just"/>
            <a:r>
              <a:rPr lang="en-US" sz="2800" dirty="0">
                <a:solidFill>
                  <a:schemeClr val="tx1"/>
                </a:solidFill>
                <a:latin typeface="Cambria Math" charset="0"/>
                <a:ea typeface="Cambria Math" charset="0"/>
                <a:cs typeface="Cambria Math" charset="0"/>
              </a:rPr>
              <a:t>I</a:t>
            </a:r>
            <a:r>
              <a:rPr lang="en-US" sz="2800" dirty="0" smtClean="0">
                <a:solidFill>
                  <a:schemeClr val="tx1"/>
                </a:solidFill>
                <a:latin typeface="Cambria Math" charset="0"/>
                <a:ea typeface="Cambria Math" charset="0"/>
                <a:cs typeface="Cambria Math" charset="0"/>
              </a:rPr>
              <a:t>nterviews </a:t>
            </a:r>
            <a:r>
              <a:rPr lang="en-US" sz="2800" dirty="0">
                <a:solidFill>
                  <a:schemeClr val="tx1"/>
                </a:solidFill>
                <a:latin typeface="Cambria Math" charset="0"/>
                <a:ea typeface="Cambria Math" charset="0"/>
                <a:cs typeface="Cambria Math" charset="0"/>
              </a:rPr>
              <a:t>are a useful way for an individual researcher </a:t>
            </a:r>
            <a:r>
              <a:rPr lang="en-US" sz="2800" dirty="0" smtClean="0">
                <a:solidFill>
                  <a:schemeClr val="tx1"/>
                </a:solidFill>
                <a:latin typeface="Cambria Math" charset="0"/>
                <a:ea typeface="Cambria Math" charset="0"/>
                <a:cs typeface="Cambria Math" charset="0"/>
              </a:rPr>
              <a:t>to develop </a:t>
            </a:r>
            <a:r>
              <a:rPr lang="en-US" sz="2800" dirty="0">
                <a:solidFill>
                  <a:schemeClr val="tx1"/>
                </a:solidFill>
                <a:latin typeface="Cambria Math" charset="0"/>
                <a:ea typeface="Cambria Math" charset="0"/>
                <a:cs typeface="Cambria Math" charset="0"/>
              </a:rPr>
              <a:t>knowledge regarding a certain community or issue; but replication </a:t>
            </a:r>
            <a:r>
              <a:rPr lang="en-US" sz="2800" dirty="0" smtClean="0">
                <a:solidFill>
                  <a:schemeClr val="tx1"/>
                </a:solidFill>
                <a:latin typeface="Cambria Math" charset="0"/>
                <a:ea typeface="Cambria Math" charset="0"/>
                <a:cs typeface="Cambria Math" charset="0"/>
              </a:rPr>
              <a:t>of this </a:t>
            </a:r>
            <a:r>
              <a:rPr lang="en-US" sz="2800" dirty="0">
                <a:solidFill>
                  <a:schemeClr val="tx1"/>
                </a:solidFill>
                <a:latin typeface="Cambria Math" charset="0"/>
                <a:ea typeface="Cambria Math" charset="0"/>
                <a:cs typeface="Cambria Math" charset="0"/>
              </a:rPr>
              <a:t>knowledge by others may be difficult, and interview-based knowledge </a:t>
            </a:r>
            <a:r>
              <a:rPr lang="en-US" sz="2800" dirty="0" smtClean="0">
                <a:solidFill>
                  <a:schemeClr val="tx1"/>
                </a:solidFill>
                <a:latin typeface="Cambria Math" charset="0"/>
                <a:ea typeface="Cambria Math" charset="0"/>
                <a:cs typeface="Cambria Math" charset="0"/>
              </a:rPr>
              <a:t>may not </a:t>
            </a:r>
            <a:r>
              <a:rPr lang="en-US" sz="2800" dirty="0">
                <a:solidFill>
                  <a:schemeClr val="tx1"/>
                </a:solidFill>
                <a:latin typeface="Cambria Math" charset="0"/>
                <a:ea typeface="Cambria Math" charset="0"/>
                <a:cs typeface="Cambria Math" charset="0"/>
              </a:rPr>
              <a:t>offer definitive tests of a given set of </a:t>
            </a:r>
            <a:r>
              <a:rPr lang="en-US" sz="2800" dirty="0" smtClean="0">
                <a:solidFill>
                  <a:schemeClr val="tx1"/>
                </a:solidFill>
                <a:latin typeface="Cambria Math" charset="0"/>
                <a:ea typeface="Cambria Math" charset="0"/>
                <a:cs typeface="Cambria Math" charset="0"/>
              </a:rPr>
              <a:t>propositions.</a:t>
            </a:r>
          </a:p>
          <a:p>
            <a:pPr algn="just"/>
            <a:endParaRPr lang="en-US" sz="2800" dirty="0" smtClean="0">
              <a:solidFill>
                <a:schemeClr val="tx1"/>
              </a:solidFill>
              <a:latin typeface="Cambria Math" charset="0"/>
              <a:ea typeface="Cambria Math" charset="0"/>
              <a:cs typeface="Cambria Math" charset="0"/>
            </a:endParaRPr>
          </a:p>
          <a:p>
            <a:pPr algn="just"/>
            <a:endParaRPr lang="pt-BR" sz="2800" dirty="0">
              <a:solidFill>
                <a:schemeClr val="tx1"/>
              </a:solidFill>
              <a:latin typeface="Cambria Math" charset="0"/>
              <a:ea typeface="Cambria Math" charset="0"/>
              <a:cs typeface="Cambria Math"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Interviews in IR III </a:t>
            </a:r>
            <a:endParaRPr lang="en-US" sz="3200" dirty="0">
              <a:latin typeface="Cambria"/>
              <a:cs typeface="Cambria"/>
            </a:endParaRPr>
          </a:p>
        </p:txBody>
      </p:sp>
    </p:spTree>
    <p:extLst>
      <p:ext uri="{BB962C8B-B14F-4D97-AF65-F5344CB8AC3E}">
        <p14:creationId xmlns:p14="http://schemas.microsoft.com/office/powerpoint/2010/main" val="1220148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fontScale="77500" lnSpcReduction="20000"/>
          </a:bodyPr>
          <a:lstStyle/>
          <a:p>
            <a:pPr marL="0" indent="0" algn="ctr">
              <a:buNone/>
            </a:pPr>
            <a:r>
              <a:rPr lang="en-US" sz="2800" dirty="0" smtClean="0">
                <a:solidFill>
                  <a:srgbClr val="FF0000"/>
                </a:solidFill>
                <a:latin typeface="Cambria Math" charset="0"/>
                <a:ea typeface="Cambria Math" charset="0"/>
                <a:cs typeface="Cambria Math" charset="0"/>
              </a:rPr>
              <a:t>Interviews vs. survey</a:t>
            </a:r>
          </a:p>
          <a:p>
            <a:pPr algn="just"/>
            <a:r>
              <a:rPr lang="en-US" sz="2800" dirty="0" smtClean="0">
                <a:solidFill>
                  <a:schemeClr val="tx1"/>
                </a:solidFill>
                <a:latin typeface="Cambria Math" charset="0"/>
                <a:ea typeface="Cambria Math" charset="0"/>
                <a:cs typeface="Cambria Math" charset="0"/>
              </a:rPr>
              <a:t>Compared with surveys, interviews usually involve a (much) smaller sample of participants. </a:t>
            </a:r>
          </a:p>
          <a:p>
            <a:pPr algn="just"/>
            <a:r>
              <a:rPr lang="en-US" sz="2800" dirty="0" smtClean="0">
                <a:solidFill>
                  <a:schemeClr val="tx1"/>
                </a:solidFill>
                <a:latin typeface="Cambria Math" charset="0"/>
                <a:ea typeface="Cambria Math" charset="0"/>
                <a:cs typeface="Cambria Math" charset="0"/>
              </a:rPr>
              <a:t>Interviews also allow the researcher to gather a much deeper set of responses. </a:t>
            </a:r>
          </a:p>
          <a:p>
            <a:pPr algn="just"/>
            <a:r>
              <a:rPr lang="en-US" sz="2800" dirty="0" smtClean="0">
                <a:solidFill>
                  <a:schemeClr val="tx1"/>
                </a:solidFill>
                <a:latin typeface="Cambria Math" charset="0"/>
                <a:ea typeface="Cambria Math" charset="0"/>
                <a:cs typeface="Cambria Math" charset="0"/>
              </a:rPr>
              <a:t>Interviews allow for open-ended responses; if these responses generate additional queries, the researcher can ask these as follow-ups, probing more deeply into the actions and attitudes of respondents. </a:t>
            </a:r>
          </a:p>
          <a:p>
            <a:pPr algn="just"/>
            <a:r>
              <a:rPr lang="en-US" sz="2800" dirty="0" smtClean="0">
                <a:solidFill>
                  <a:schemeClr val="tx1"/>
                </a:solidFill>
                <a:latin typeface="Cambria Math" charset="0"/>
                <a:ea typeface="Cambria Math" charset="0"/>
                <a:cs typeface="Cambria Math" charset="0"/>
              </a:rPr>
              <a:t>Such follow-up questions can be particularly enlightening when the respondent appears to hold contradictory views, or when the phenomenon of interest is multifaceted.</a:t>
            </a:r>
          </a:p>
          <a:p>
            <a:pPr algn="just"/>
            <a:r>
              <a:rPr lang="en-US" sz="2800" dirty="0" smtClean="0">
                <a:solidFill>
                  <a:schemeClr val="tx1"/>
                </a:solidFill>
                <a:latin typeface="Cambria Math" charset="0"/>
                <a:ea typeface="Cambria Math" charset="0"/>
                <a:cs typeface="Cambria Math" charset="0"/>
              </a:rPr>
              <a:t>Length and cost considerations, as well as problems of nonresponse to certain types of questions, usually make such actions impossible in the context of a survey.</a:t>
            </a:r>
          </a:p>
          <a:p>
            <a:pPr algn="just"/>
            <a:endParaRPr lang="pt-BR" sz="2800" dirty="0">
              <a:solidFill>
                <a:schemeClr val="tx1"/>
              </a:solidFill>
              <a:latin typeface="Cambria Math" charset="0"/>
              <a:ea typeface="Cambria Math" charset="0"/>
              <a:cs typeface="Cambria Math"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Interviews in IR IV</a:t>
            </a:r>
            <a:endParaRPr lang="en-US" sz="3200" dirty="0">
              <a:latin typeface="Cambria"/>
              <a:cs typeface="Cambria"/>
            </a:endParaRPr>
          </a:p>
        </p:txBody>
      </p:sp>
    </p:spTree>
    <p:extLst>
      <p:ext uri="{BB962C8B-B14F-4D97-AF65-F5344CB8AC3E}">
        <p14:creationId xmlns:p14="http://schemas.microsoft.com/office/powerpoint/2010/main" val="105311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077238"/>
            <a:ext cx="8340057" cy="5654542"/>
          </a:xfrm>
        </p:spPr>
        <p:txBody>
          <a:bodyPr>
            <a:normAutofit fontScale="92500" lnSpcReduction="20000"/>
          </a:bodyPr>
          <a:lstStyle/>
          <a:p>
            <a:pPr marL="0" indent="0" algn="ctr">
              <a:buNone/>
            </a:pPr>
            <a:r>
              <a:rPr lang="en-US" sz="2800" dirty="0" smtClean="0">
                <a:solidFill>
                  <a:srgbClr val="FF0000"/>
                </a:solidFill>
                <a:latin typeface="Cambria Math" charset="0"/>
                <a:ea typeface="Cambria Math" charset="0"/>
                <a:cs typeface="Cambria Math" charset="0"/>
              </a:rPr>
              <a:t>Interviews vs. surveys</a:t>
            </a:r>
            <a:endParaRPr lang="en-US" sz="2800" dirty="0" smtClean="0">
              <a:solidFill>
                <a:schemeClr val="tx1"/>
              </a:solidFill>
              <a:latin typeface="Cambria Math" charset="0"/>
              <a:ea typeface="Cambria Math" charset="0"/>
              <a:cs typeface="Cambria Math" charset="0"/>
            </a:endParaRPr>
          </a:p>
          <a:p>
            <a:pPr algn="just"/>
            <a:r>
              <a:rPr lang="en-US" sz="3000" dirty="0" smtClean="0">
                <a:solidFill>
                  <a:schemeClr val="tx1"/>
                </a:solidFill>
                <a:latin typeface="Cambria Math" charset="0"/>
                <a:ea typeface="Cambria Math" charset="0"/>
                <a:cs typeface="Cambria Math" charset="0"/>
              </a:rPr>
              <a:t>Relative to an individual survey response, a single interview can generate more points of inferential leverage. </a:t>
            </a:r>
          </a:p>
          <a:p>
            <a:pPr algn="just"/>
            <a:r>
              <a:rPr lang="en-US" sz="3000" dirty="0" smtClean="0">
                <a:solidFill>
                  <a:schemeClr val="tx1"/>
                </a:solidFill>
                <a:latin typeface="Cambria Math" charset="0"/>
                <a:ea typeface="Cambria Math" charset="0"/>
                <a:cs typeface="Cambria Math" charset="0"/>
              </a:rPr>
              <a:t>The interviewer may be able to use a single in-depth interview-for example, of a pivotal figure in a policy decision-to assess a range of observable implications that stem from his theoretical framework.</a:t>
            </a:r>
          </a:p>
          <a:p>
            <a:pPr algn="just"/>
            <a:r>
              <a:rPr lang="en-US" sz="3000" dirty="0" smtClean="0">
                <a:solidFill>
                  <a:schemeClr val="tx1"/>
                </a:solidFill>
                <a:latin typeface="Cambria Math" charset="0"/>
                <a:ea typeface="Cambria Math" charset="0"/>
                <a:cs typeface="Cambria Math" charset="0"/>
              </a:rPr>
              <a:t>A single interview also can provide information about actions taken or attitudes held by others-the interviewee's neighbors, colleagues, superiors, or subordinates. </a:t>
            </a:r>
          </a:p>
          <a:p>
            <a:pPr algn="just"/>
            <a:endParaRPr lang="pt-BR" sz="2800" dirty="0">
              <a:solidFill>
                <a:schemeClr val="tx1"/>
              </a:solidFill>
              <a:latin typeface="Cambria Math" charset="0"/>
              <a:ea typeface="Cambria Math" charset="0"/>
              <a:cs typeface="Cambria Math"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90"/>
            <a:ext cx="8042276" cy="555532"/>
          </a:xfrm>
        </p:spPr>
        <p:txBody>
          <a:bodyPr anchor="ctr"/>
          <a:lstStyle/>
          <a:p>
            <a:r>
              <a:rPr lang="en-US" sz="3200" dirty="0" smtClean="0">
                <a:latin typeface="Cambria"/>
                <a:cs typeface="Cambria"/>
              </a:rPr>
              <a:t>Interviews in IR V</a:t>
            </a:r>
            <a:endParaRPr lang="en-US" sz="3200" dirty="0">
              <a:latin typeface="Cambria"/>
              <a:cs typeface="Cambria"/>
            </a:endParaRPr>
          </a:p>
        </p:txBody>
      </p:sp>
    </p:spTree>
    <p:extLst>
      <p:ext uri="{BB962C8B-B14F-4D97-AF65-F5344CB8AC3E}">
        <p14:creationId xmlns:p14="http://schemas.microsoft.com/office/powerpoint/2010/main" val="1684109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39868"/>
            <a:ext cx="8340057" cy="5591912"/>
          </a:xfrm>
        </p:spPr>
        <p:txBody>
          <a:bodyPr>
            <a:normAutofit fontScale="85000" lnSpcReduction="10000"/>
          </a:bodyPr>
          <a:lstStyle/>
          <a:p>
            <a:pPr marL="0" indent="0" algn="ctr">
              <a:buNone/>
            </a:pPr>
            <a:r>
              <a:rPr lang="en-US" sz="2800" dirty="0" smtClean="0">
                <a:solidFill>
                  <a:srgbClr val="FF0000"/>
                </a:solidFill>
                <a:latin typeface="Cambria Math" charset="0"/>
                <a:ea typeface="Cambria Math" charset="0"/>
                <a:cs typeface="Cambria Math" charset="0"/>
              </a:rPr>
              <a:t>Interviews vs. surveys</a:t>
            </a:r>
            <a:endParaRPr lang="en-US" sz="2800" dirty="0" smtClean="0">
              <a:solidFill>
                <a:schemeClr val="tx1"/>
              </a:solidFill>
              <a:latin typeface="Cambria Math" charset="0"/>
              <a:ea typeface="Cambria Math" charset="0"/>
              <a:cs typeface="Cambria Math" charset="0"/>
            </a:endParaRPr>
          </a:p>
          <a:p>
            <a:pPr algn="just"/>
            <a:r>
              <a:rPr lang="en-US" sz="3000" dirty="0" smtClean="0">
                <a:solidFill>
                  <a:schemeClr val="tx1"/>
                </a:solidFill>
                <a:latin typeface="Cambria Math" charset="0"/>
                <a:ea typeface="Cambria Math" charset="0"/>
                <a:cs typeface="Cambria Math" charset="0"/>
              </a:rPr>
              <a:t>And perhaps most important, the interviewer usually has more metadata at her disposal than does the survey researcher. </a:t>
            </a:r>
          </a:p>
          <a:p>
            <a:pPr algn="just"/>
            <a:r>
              <a:rPr lang="en-US" sz="3000" dirty="0" smtClean="0">
                <a:solidFill>
                  <a:schemeClr val="tx1"/>
                </a:solidFill>
                <a:latin typeface="Cambria Math" charset="0"/>
                <a:ea typeface="Cambria Math" charset="0"/>
                <a:cs typeface="Cambria Math" charset="0"/>
              </a:rPr>
              <a:t>An interview researcher knows not only what a respondent says, but also how the respondent behaved during the interview, whether the respondent hesitated in answering some questions more than others, and the context in which the interview took place. </a:t>
            </a:r>
          </a:p>
          <a:p>
            <a:pPr algn="just"/>
            <a:r>
              <a:rPr lang="en-US" sz="3000" dirty="0" smtClean="0">
                <a:solidFill>
                  <a:schemeClr val="tx1"/>
                </a:solidFill>
                <a:latin typeface="Cambria Math" charset="0"/>
                <a:ea typeface="Cambria Math" charset="0"/>
                <a:cs typeface="Cambria Math" charset="0"/>
              </a:rPr>
              <a:t>This meta data facilitates more-accurate use and interpretation of interview data, in a way that often is not possible for survey responses or other quantitative indicators.</a:t>
            </a:r>
          </a:p>
          <a:p>
            <a:pPr algn="just"/>
            <a:endParaRPr lang="pt-BR" sz="2800" dirty="0">
              <a:solidFill>
                <a:schemeClr val="tx1"/>
              </a:solidFill>
              <a:latin typeface="Cambria Math" charset="0"/>
              <a:ea typeface="Cambria Math" charset="0"/>
              <a:cs typeface="Cambria Math"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90"/>
            <a:ext cx="8042276" cy="505428"/>
          </a:xfrm>
        </p:spPr>
        <p:txBody>
          <a:bodyPr anchor="ctr"/>
          <a:lstStyle/>
          <a:p>
            <a:r>
              <a:rPr lang="en-US" sz="3200" dirty="0" smtClean="0">
                <a:latin typeface="Cambria"/>
                <a:cs typeface="Cambria"/>
              </a:rPr>
              <a:t>Interviews in IR VI</a:t>
            </a:r>
            <a:endParaRPr lang="en-US" sz="3200" dirty="0">
              <a:latin typeface="Cambria"/>
              <a:cs typeface="Cambria"/>
            </a:endParaRPr>
          </a:p>
        </p:txBody>
      </p:sp>
    </p:spTree>
    <p:extLst>
      <p:ext uri="{BB962C8B-B14F-4D97-AF65-F5344CB8AC3E}">
        <p14:creationId xmlns:p14="http://schemas.microsoft.com/office/powerpoint/2010/main" val="1368059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fontScale="85000" lnSpcReduction="20000"/>
          </a:bodyPr>
          <a:lstStyle/>
          <a:p>
            <a:pPr marL="0" indent="0" algn="ctr">
              <a:buNone/>
            </a:pPr>
            <a:r>
              <a:rPr lang="en-US" sz="2800" dirty="0" smtClean="0">
                <a:solidFill>
                  <a:srgbClr val="FF0000"/>
                </a:solidFill>
                <a:latin typeface="Cambria Math" charset="0"/>
                <a:ea typeface="Cambria Math" charset="0"/>
                <a:cs typeface="Cambria Math" charset="0"/>
              </a:rPr>
              <a:t>Interviews vs. focal groups</a:t>
            </a:r>
          </a:p>
          <a:p>
            <a:pPr algn="just"/>
            <a:r>
              <a:rPr lang="en-US" sz="2800" dirty="0" smtClean="0">
                <a:solidFill>
                  <a:schemeClr val="tx1"/>
                </a:solidFill>
                <a:latin typeface="Cambria Math" charset="0"/>
                <a:ea typeface="Cambria Math" charset="0"/>
                <a:cs typeface="Cambria Math" charset="0"/>
              </a:rPr>
              <a:t>Focus </a:t>
            </a:r>
            <a:r>
              <a:rPr lang="en-US" sz="2800" dirty="0">
                <a:solidFill>
                  <a:schemeClr val="tx1"/>
                </a:solidFill>
                <a:latin typeface="Cambria Math" charset="0"/>
                <a:ea typeface="Cambria Math" charset="0"/>
                <a:cs typeface="Cambria Math" charset="0"/>
              </a:rPr>
              <a:t>groups typically </a:t>
            </a:r>
            <a:r>
              <a:rPr lang="en-US" sz="2800" dirty="0" smtClean="0">
                <a:solidFill>
                  <a:schemeClr val="tx1"/>
                </a:solidFill>
                <a:latin typeface="Cambria Math" charset="0"/>
                <a:ea typeface="Cambria Math" charset="0"/>
                <a:cs typeface="Cambria Math" charset="0"/>
              </a:rPr>
              <a:t>progress in </a:t>
            </a:r>
            <a:r>
              <a:rPr lang="en-US" sz="2800" dirty="0">
                <a:solidFill>
                  <a:schemeClr val="tx1"/>
                </a:solidFill>
                <a:latin typeface="Cambria Math" charset="0"/>
                <a:ea typeface="Cambria Math" charset="0"/>
                <a:cs typeface="Cambria Math" charset="0"/>
              </a:rPr>
              <a:t>a semi-structured fashion, with the interviewer posing initial questions </a:t>
            </a:r>
            <a:r>
              <a:rPr lang="en-US" sz="2800" dirty="0" smtClean="0">
                <a:solidFill>
                  <a:schemeClr val="tx1"/>
                </a:solidFill>
                <a:latin typeface="Cambria Math" charset="0"/>
                <a:ea typeface="Cambria Math" charset="0"/>
                <a:cs typeface="Cambria Math" charset="0"/>
              </a:rPr>
              <a:t>and then </a:t>
            </a:r>
            <a:r>
              <a:rPr lang="en-US" sz="2800" dirty="0">
                <a:solidFill>
                  <a:schemeClr val="tx1"/>
                </a:solidFill>
                <a:latin typeface="Cambria Math" charset="0"/>
                <a:ea typeface="Cambria Math" charset="0"/>
                <a:cs typeface="Cambria Math" charset="0"/>
              </a:rPr>
              <a:t>allowing participants some involvement in directing the discussion. </a:t>
            </a:r>
            <a:endParaRPr lang="en-US" sz="2800" dirty="0" smtClean="0">
              <a:solidFill>
                <a:schemeClr val="tx1"/>
              </a:solidFill>
              <a:latin typeface="Cambria Math" charset="0"/>
              <a:ea typeface="Cambria Math" charset="0"/>
              <a:cs typeface="Cambria Math" charset="0"/>
            </a:endParaRPr>
          </a:p>
          <a:p>
            <a:pPr algn="just"/>
            <a:r>
              <a:rPr lang="en-US" sz="2800" dirty="0" smtClean="0">
                <a:solidFill>
                  <a:schemeClr val="tx1"/>
                </a:solidFill>
                <a:latin typeface="Cambria Math" charset="0"/>
                <a:ea typeface="Cambria Math" charset="0"/>
                <a:cs typeface="Cambria Math" charset="0"/>
              </a:rPr>
              <a:t>Focus groups </a:t>
            </a:r>
            <a:r>
              <a:rPr lang="en-US" sz="2800" dirty="0">
                <a:solidFill>
                  <a:schemeClr val="tx1"/>
                </a:solidFill>
                <a:latin typeface="Cambria Math" charset="0"/>
                <a:ea typeface="Cambria Math" charset="0"/>
                <a:cs typeface="Cambria Math" charset="0"/>
              </a:rPr>
              <a:t>allow access to a larger set of individuals, but they also may present </a:t>
            </a:r>
            <a:r>
              <a:rPr lang="en-US" sz="2800" dirty="0" smtClean="0">
                <a:solidFill>
                  <a:schemeClr val="tx1"/>
                </a:solidFill>
                <a:latin typeface="Cambria Math" charset="0"/>
                <a:ea typeface="Cambria Math" charset="0"/>
                <a:cs typeface="Cambria Math" charset="0"/>
              </a:rPr>
              <a:t>logistical as </a:t>
            </a:r>
            <a:r>
              <a:rPr lang="en-US" sz="2800" dirty="0">
                <a:solidFill>
                  <a:schemeClr val="tx1"/>
                </a:solidFill>
                <a:latin typeface="Cambria Math" charset="0"/>
                <a:ea typeface="Cambria Math" charset="0"/>
                <a:cs typeface="Cambria Math" charset="0"/>
              </a:rPr>
              <a:t>well as methodological </a:t>
            </a:r>
            <a:r>
              <a:rPr lang="en-US" sz="2800" dirty="0" smtClean="0">
                <a:solidFill>
                  <a:schemeClr val="tx1"/>
                </a:solidFill>
                <a:latin typeface="Cambria Math" charset="0"/>
                <a:ea typeface="Cambria Math" charset="0"/>
                <a:cs typeface="Cambria Math" charset="0"/>
              </a:rPr>
              <a:t>difficulties. </a:t>
            </a:r>
          </a:p>
          <a:p>
            <a:pPr algn="just"/>
            <a:r>
              <a:rPr lang="en-US" sz="2800" dirty="0" smtClean="0">
                <a:solidFill>
                  <a:schemeClr val="tx1"/>
                </a:solidFill>
                <a:latin typeface="Cambria Math" charset="0"/>
                <a:ea typeface="Cambria Math" charset="0"/>
                <a:cs typeface="Cambria Math" charset="0"/>
              </a:rPr>
              <a:t>The </a:t>
            </a:r>
            <a:r>
              <a:rPr lang="en-US" sz="2800" dirty="0">
                <a:solidFill>
                  <a:schemeClr val="tx1"/>
                </a:solidFill>
                <a:latin typeface="Cambria Math" charset="0"/>
                <a:ea typeface="Cambria Math" charset="0"/>
                <a:cs typeface="Cambria Math" charset="0"/>
              </a:rPr>
              <a:t>tone and content of the focus group exchange may be driven by </a:t>
            </a:r>
            <a:r>
              <a:rPr lang="en-US" sz="2800" dirty="0" smtClean="0">
                <a:solidFill>
                  <a:schemeClr val="tx1"/>
                </a:solidFill>
                <a:latin typeface="Cambria Math" charset="0"/>
                <a:ea typeface="Cambria Math" charset="0"/>
                <a:cs typeface="Cambria Math" charset="0"/>
              </a:rPr>
              <a:t>the views </a:t>
            </a:r>
            <a:r>
              <a:rPr lang="en-US" sz="2800" dirty="0">
                <a:solidFill>
                  <a:schemeClr val="tx1"/>
                </a:solidFill>
                <a:latin typeface="Cambria Math" charset="0"/>
                <a:ea typeface="Cambria Math" charset="0"/>
                <a:cs typeface="Cambria Math" charset="0"/>
              </a:rPr>
              <a:t>and personalities of participants, so that one strongly opinionated </a:t>
            </a:r>
            <a:r>
              <a:rPr lang="en-US" sz="2800" dirty="0" smtClean="0">
                <a:solidFill>
                  <a:schemeClr val="tx1"/>
                </a:solidFill>
                <a:latin typeface="Cambria Math" charset="0"/>
                <a:ea typeface="Cambria Math" charset="0"/>
                <a:cs typeface="Cambria Math" charset="0"/>
              </a:rPr>
              <a:t>individual could </a:t>
            </a:r>
            <a:r>
              <a:rPr lang="en-US" sz="2800" dirty="0">
                <a:solidFill>
                  <a:schemeClr val="tx1"/>
                </a:solidFill>
                <a:latin typeface="Cambria Math" charset="0"/>
                <a:ea typeface="Cambria Math" charset="0"/>
                <a:cs typeface="Cambria Math" charset="0"/>
              </a:rPr>
              <a:t>dominate the discussion. </a:t>
            </a:r>
            <a:endParaRPr lang="en-US" sz="2800" dirty="0" smtClean="0">
              <a:solidFill>
                <a:schemeClr val="tx1"/>
              </a:solidFill>
              <a:latin typeface="Cambria Math" charset="0"/>
              <a:ea typeface="Cambria Math" charset="0"/>
              <a:cs typeface="Cambria Math" charset="0"/>
            </a:endParaRPr>
          </a:p>
          <a:p>
            <a:pPr algn="just"/>
            <a:r>
              <a:rPr lang="en-US" sz="2800" dirty="0" smtClean="0">
                <a:solidFill>
                  <a:schemeClr val="tx1"/>
                </a:solidFill>
                <a:latin typeface="Cambria Math" charset="0"/>
                <a:ea typeface="Cambria Math" charset="0"/>
                <a:cs typeface="Cambria Math" charset="0"/>
              </a:rPr>
              <a:t>Moreover</a:t>
            </a:r>
            <a:r>
              <a:rPr lang="en-US" sz="2800" dirty="0">
                <a:solidFill>
                  <a:schemeClr val="tx1"/>
                </a:solidFill>
                <a:latin typeface="Cambria Math" charset="0"/>
                <a:ea typeface="Cambria Math" charset="0"/>
                <a:cs typeface="Cambria Math" charset="0"/>
              </a:rPr>
              <a:t>, if focus group </a:t>
            </a:r>
            <a:r>
              <a:rPr lang="en-US" sz="2800" dirty="0" smtClean="0">
                <a:solidFill>
                  <a:schemeClr val="tx1"/>
                </a:solidFill>
                <a:latin typeface="Cambria Math" charset="0"/>
                <a:ea typeface="Cambria Math" charset="0"/>
                <a:cs typeface="Cambria Math" charset="0"/>
              </a:rPr>
              <a:t>participants worry </a:t>
            </a:r>
            <a:r>
              <a:rPr lang="en-US" sz="2800" dirty="0">
                <a:solidFill>
                  <a:schemeClr val="tx1"/>
                </a:solidFill>
                <a:latin typeface="Cambria Math" charset="0"/>
                <a:ea typeface="Cambria Math" charset="0"/>
                <a:cs typeface="Cambria Math" charset="0"/>
              </a:rPr>
              <a:t>about social sanctioning or peer pressure, they may be less </a:t>
            </a:r>
            <a:r>
              <a:rPr lang="en-US" sz="2800" dirty="0" smtClean="0">
                <a:solidFill>
                  <a:schemeClr val="tx1"/>
                </a:solidFill>
                <a:latin typeface="Cambria Math" charset="0"/>
                <a:ea typeface="Cambria Math" charset="0"/>
                <a:cs typeface="Cambria Math" charset="0"/>
              </a:rPr>
              <a:t>forthcoming and</a:t>
            </a:r>
            <a:r>
              <a:rPr lang="en-US" sz="2800" dirty="0">
                <a:solidFill>
                  <a:schemeClr val="tx1"/>
                </a:solidFill>
                <a:latin typeface="Cambria Math" charset="0"/>
                <a:ea typeface="Cambria Math" charset="0"/>
                <a:cs typeface="Cambria Math" charset="0"/>
              </a:rPr>
              <a:t> </a:t>
            </a:r>
            <a:r>
              <a:rPr lang="en-US" sz="2800" dirty="0" smtClean="0">
                <a:solidFill>
                  <a:schemeClr val="tx1"/>
                </a:solidFill>
                <a:latin typeface="Cambria Math" charset="0"/>
                <a:ea typeface="Cambria Math" charset="0"/>
                <a:cs typeface="Cambria Math" charset="0"/>
              </a:rPr>
              <a:t>more </a:t>
            </a:r>
            <a:r>
              <a:rPr lang="en-US" sz="2800" dirty="0">
                <a:solidFill>
                  <a:schemeClr val="tx1"/>
                </a:solidFill>
                <a:latin typeface="Cambria Math" charset="0"/>
                <a:ea typeface="Cambria Math" charset="0"/>
                <a:cs typeface="Cambria Math" charset="0"/>
              </a:rPr>
              <a:t>worried about guarantees of confidentiality. </a:t>
            </a:r>
          </a:p>
          <a:p>
            <a:pPr algn="just"/>
            <a:endParaRPr lang="en-US" sz="2800" dirty="0" smtClean="0">
              <a:solidFill>
                <a:schemeClr val="tx1"/>
              </a:solidFill>
              <a:latin typeface="Cambria Math" charset="0"/>
              <a:ea typeface="Cambria Math" charset="0"/>
              <a:cs typeface="Cambria Math" charset="0"/>
            </a:endParaRPr>
          </a:p>
          <a:p>
            <a:pPr algn="just"/>
            <a:endParaRPr lang="en-US" sz="2800" dirty="0" smtClean="0">
              <a:solidFill>
                <a:schemeClr val="tx1"/>
              </a:solidFill>
              <a:latin typeface="Cambria Math" charset="0"/>
              <a:ea typeface="Cambria Math" charset="0"/>
              <a:cs typeface="Cambria Math" charset="0"/>
            </a:endParaRPr>
          </a:p>
          <a:p>
            <a:pPr algn="just"/>
            <a:endParaRPr lang="pt-BR" sz="2800" dirty="0">
              <a:solidFill>
                <a:schemeClr val="tx1"/>
              </a:solidFill>
              <a:latin typeface="Cambria Math" charset="0"/>
              <a:ea typeface="Cambria Math" charset="0"/>
              <a:cs typeface="Cambria Math"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Interviews in IR VII </a:t>
            </a:r>
            <a:endParaRPr lang="en-US" sz="3200" dirty="0">
              <a:latin typeface="Cambria"/>
              <a:cs typeface="Cambria"/>
            </a:endParaRPr>
          </a:p>
        </p:txBody>
      </p:sp>
    </p:spTree>
    <p:extLst>
      <p:ext uri="{BB962C8B-B14F-4D97-AF65-F5344CB8AC3E}">
        <p14:creationId xmlns:p14="http://schemas.microsoft.com/office/powerpoint/2010/main" val="154250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fontScale="77500" lnSpcReduction="20000"/>
          </a:bodyPr>
          <a:lstStyle/>
          <a:p>
            <a:pPr marL="0" indent="0" algn="ctr">
              <a:buNone/>
            </a:pPr>
            <a:r>
              <a:rPr lang="en-US" sz="2800" dirty="0" smtClean="0">
                <a:solidFill>
                  <a:srgbClr val="FF0000"/>
                </a:solidFill>
                <a:latin typeface="Cambria Math" charset="0"/>
                <a:ea typeface="Cambria Math" charset="0"/>
                <a:cs typeface="Cambria Math" charset="0"/>
              </a:rPr>
              <a:t>Sampling</a:t>
            </a:r>
          </a:p>
          <a:p>
            <a:pPr algn="just"/>
            <a:r>
              <a:rPr lang="en-US" sz="2800" dirty="0">
                <a:solidFill>
                  <a:schemeClr val="tx1"/>
                </a:solidFill>
                <a:latin typeface="Cambria Math" charset="0"/>
                <a:ea typeface="Cambria Math" charset="0"/>
                <a:cs typeface="Cambria Math" charset="0"/>
              </a:rPr>
              <a:t>S</a:t>
            </a:r>
            <a:r>
              <a:rPr lang="en-US" sz="2800" dirty="0" smtClean="0">
                <a:solidFill>
                  <a:schemeClr val="tx1"/>
                </a:solidFill>
                <a:latin typeface="Cambria Math" charset="0"/>
                <a:ea typeface="Cambria Math" charset="0"/>
                <a:cs typeface="Cambria Math" charset="0"/>
              </a:rPr>
              <a:t>ampling </a:t>
            </a:r>
            <a:r>
              <a:rPr lang="en-US" sz="2800" dirty="0">
                <a:solidFill>
                  <a:schemeClr val="tx1"/>
                </a:solidFill>
                <a:latin typeface="Cambria Math" charset="0"/>
                <a:ea typeface="Cambria Math" charset="0"/>
                <a:cs typeface="Cambria Math" charset="0"/>
              </a:rPr>
              <a:t>decisions often depend on the stage and purpose of </a:t>
            </a:r>
            <a:r>
              <a:rPr lang="en-US" sz="2800" dirty="0" smtClean="0">
                <a:solidFill>
                  <a:schemeClr val="tx1"/>
                </a:solidFill>
                <a:latin typeface="Cambria Math" charset="0"/>
                <a:ea typeface="Cambria Math" charset="0"/>
                <a:cs typeface="Cambria Math" charset="0"/>
              </a:rPr>
              <a:t>the research </a:t>
            </a:r>
            <a:r>
              <a:rPr lang="en-US" sz="2800" dirty="0">
                <a:solidFill>
                  <a:schemeClr val="tx1"/>
                </a:solidFill>
                <a:latin typeface="Cambria Math" charset="0"/>
                <a:ea typeface="Cambria Math" charset="0"/>
                <a:cs typeface="Cambria Math" charset="0"/>
              </a:rPr>
              <a:t>(theory building or hypothesis testing). </a:t>
            </a:r>
            <a:endParaRPr lang="en-US" sz="2800" dirty="0" smtClean="0">
              <a:solidFill>
                <a:schemeClr val="tx1"/>
              </a:solidFill>
              <a:latin typeface="Cambria Math" charset="0"/>
              <a:ea typeface="Cambria Math" charset="0"/>
              <a:cs typeface="Cambria Math" charset="0"/>
            </a:endParaRPr>
          </a:p>
          <a:p>
            <a:pPr algn="just"/>
            <a:r>
              <a:rPr lang="en-US" sz="2800" dirty="0" smtClean="0">
                <a:solidFill>
                  <a:schemeClr val="tx1"/>
                </a:solidFill>
                <a:latin typeface="Cambria Math" charset="0"/>
                <a:ea typeface="Cambria Math" charset="0"/>
                <a:cs typeface="Cambria Math" charset="0"/>
              </a:rPr>
              <a:t>If </a:t>
            </a:r>
            <a:r>
              <a:rPr lang="en-US" sz="2800" dirty="0">
                <a:solidFill>
                  <a:schemeClr val="tx1"/>
                </a:solidFill>
                <a:latin typeface="Cambria Math" charset="0"/>
                <a:ea typeface="Cambria Math" charset="0"/>
                <a:cs typeface="Cambria Math" charset="0"/>
              </a:rPr>
              <a:t>the purpose of the </a:t>
            </a:r>
            <a:r>
              <a:rPr lang="en-US" sz="2800" dirty="0" smtClean="0">
                <a:solidFill>
                  <a:schemeClr val="tx1"/>
                </a:solidFill>
                <a:latin typeface="Cambria Math" charset="0"/>
                <a:ea typeface="Cambria Math" charset="0"/>
                <a:cs typeface="Cambria Math" charset="0"/>
              </a:rPr>
              <a:t>interviews is </a:t>
            </a:r>
            <a:r>
              <a:rPr lang="en-US" sz="2800" dirty="0">
                <a:solidFill>
                  <a:schemeClr val="tx1"/>
                </a:solidFill>
                <a:latin typeface="Cambria Math" charset="0"/>
                <a:ea typeface="Cambria Math" charset="0"/>
                <a:cs typeface="Cambria Math" charset="0"/>
              </a:rPr>
              <a:t>to </a:t>
            </a:r>
            <a:r>
              <a:rPr lang="en-US" sz="2800" dirty="0">
                <a:solidFill>
                  <a:srgbClr val="FF0000"/>
                </a:solidFill>
                <a:latin typeface="Cambria Math" charset="0"/>
                <a:ea typeface="Cambria Math" charset="0"/>
                <a:cs typeface="Cambria Math" charset="0"/>
              </a:rPr>
              <a:t>test a theory</a:t>
            </a:r>
            <a:r>
              <a:rPr lang="en-US" sz="2800" dirty="0">
                <a:solidFill>
                  <a:schemeClr val="tx1"/>
                </a:solidFill>
                <a:latin typeface="Cambria Math" charset="0"/>
                <a:ea typeface="Cambria Math" charset="0"/>
                <a:cs typeface="Cambria Math" charset="0"/>
              </a:rPr>
              <a:t>, and the researcher is therefore concerned with generating </a:t>
            </a:r>
            <a:r>
              <a:rPr lang="en-US" sz="2800" dirty="0" smtClean="0">
                <a:solidFill>
                  <a:schemeClr val="tx1"/>
                </a:solidFill>
                <a:latin typeface="Cambria Math" charset="0"/>
                <a:ea typeface="Cambria Math" charset="0"/>
                <a:cs typeface="Cambria Math" charset="0"/>
              </a:rPr>
              <a:t>a representative </a:t>
            </a:r>
            <a:r>
              <a:rPr lang="en-US" sz="2800" dirty="0">
                <a:solidFill>
                  <a:schemeClr val="tx1"/>
                </a:solidFill>
                <a:latin typeface="Cambria Math" charset="0"/>
                <a:ea typeface="Cambria Math" charset="0"/>
                <a:cs typeface="Cambria Math" charset="0"/>
              </a:rPr>
              <a:t>sample, then a random sample may be most appropriate. </a:t>
            </a:r>
            <a:endParaRPr lang="en-US" sz="2800" dirty="0" smtClean="0">
              <a:solidFill>
                <a:schemeClr val="tx1"/>
              </a:solidFill>
              <a:latin typeface="Cambria Math" charset="0"/>
              <a:ea typeface="Cambria Math" charset="0"/>
              <a:cs typeface="Cambria Math" charset="0"/>
            </a:endParaRPr>
          </a:p>
          <a:p>
            <a:pPr algn="just"/>
            <a:r>
              <a:rPr lang="en-US" sz="2800" dirty="0" smtClean="0">
                <a:solidFill>
                  <a:schemeClr val="tx1"/>
                </a:solidFill>
                <a:latin typeface="Cambria Math" charset="0"/>
                <a:ea typeface="Cambria Math" charset="0"/>
                <a:cs typeface="Cambria Math" charset="0"/>
              </a:rPr>
              <a:t>Random sampling </a:t>
            </a:r>
            <a:r>
              <a:rPr lang="en-US" sz="2800" dirty="0">
                <a:solidFill>
                  <a:schemeClr val="tx1"/>
                </a:solidFill>
                <a:latin typeface="Cambria Math" charset="0"/>
                <a:ea typeface="Cambria Math" charset="0"/>
                <a:cs typeface="Cambria Math" charset="0"/>
              </a:rPr>
              <a:t>facilitates better causal inferences from the sample to the </a:t>
            </a:r>
            <a:r>
              <a:rPr lang="en-US" sz="2800" dirty="0" smtClean="0">
                <a:solidFill>
                  <a:schemeClr val="tx1"/>
                </a:solidFill>
                <a:latin typeface="Cambria Math" charset="0"/>
                <a:ea typeface="Cambria Math" charset="0"/>
                <a:cs typeface="Cambria Math" charset="0"/>
              </a:rPr>
              <a:t>population and</a:t>
            </a:r>
            <a:r>
              <a:rPr lang="en-US" sz="2800" dirty="0">
                <a:solidFill>
                  <a:schemeClr val="tx1"/>
                </a:solidFill>
                <a:latin typeface="Cambria Math" charset="0"/>
                <a:ea typeface="Cambria Math" charset="0"/>
                <a:cs typeface="Cambria Math" charset="0"/>
              </a:rPr>
              <a:t>, as such, is the "gold standard" for observational research, including </a:t>
            </a:r>
            <a:r>
              <a:rPr lang="en-US" sz="2800" dirty="0" smtClean="0">
                <a:solidFill>
                  <a:schemeClr val="tx1"/>
                </a:solidFill>
                <a:latin typeface="Cambria Math" charset="0"/>
                <a:ea typeface="Cambria Math" charset="0"/>
                <a:cs typeface="Cambria Math" charset="0"/>
              </a:rPr>
              <a:t>survey research</a:t>
            </a:r>
            <a:r>
              <a:rPr lang="en-US" sz="2800" dirty="0">
                <a:solidFill>
                  <a:schemeClr val="tx1"/>
                </a:solidFill>
                <a:latin typeface="Cambria Math" charset="0"/>
                <a:ea typeface="Cambria Math" charset="0"/>
                <a:cs typeface="Cambria Math" charset="0"/>
              </a:rPr>
              <a:t>. </a:t>
            </a:r>
            <a:endParaRPr lang="en-US" sz="2800" dirty="0" smtClean="0">
              <a:solidFill>
                <a:schemeClr val="tx1"/>
              </a:solidFill>
              <a:latin typeface="Cambria Math" charset="0"/>
              <a:ea typeface="Cambria Math" charset="0"/>
              <a:cs typeface="Cambria Math" charset="0"/>
            </a:endParaRPr>
          </a:p>
          <a:p>
            <a:pPr algn="just"/>
            <a:r>
              <a:rPr lang="en-US" sz="2800" dirty="0" smtClean="0">
                <a:solidFill>
                  <a:schemeClr val="tx1"/>
                </a:solidFill>
                <a:latin typeface="Cambria Math" charset="0"/>
                <a:ea typeface="Cambria Math" charset="0"/>
                <a:cs typeface="Cambria Math" charset="0"/>
              </a:rPr>
              <a:t>A </a:t>
            </a:r>
            <a:r>
              <a:rPr lang="en-US" sz="2800" dirty="0">
                <a:solidFill>
                  <a:schemeClr val="tx1"/>
                </a:solidFill>
                <a:latin typeface="Cambria Math" charset="0"/>
                <a:ea typeface="Cambria Math" charset="0"/>
                <a:cs typeface="Cambria Math" charset="0"/>
              </a:rPr>
              <a:t>random sample helps to ensure the external validity-from </a:t>
            </a:r>
            <a:r>
              <a:rPr lang="en-US" sz="2800" dirty="0" smtClean="0">
                <a:solidFill>
                  <a:schemeClr val="tx1"/>
                </a:solidFill>
                <a:latin typeface="Cambria Math" charset="0"/>
                <a:ea typeface="Cambria Math" charset="0"/>
                <a:cs typeface="Cambria Math" charset="0"/>
              </a:rPr>
              <a:t>the sample </a:t>
            </a:r>
            <a:r>
              <a:rPr lang="en-US" sz="2800" dirty="0">
                <a:solidFill>
                  <a:schemeClr val="tx1"/>
                </a:solidFill>
                <a:latin typeface="Cambria Math" charset="0"/>
                <a:ea typeface="Cambria Math" charset="0"/>
                <a:cs typeface="Cambria Math" charset="0"/>
              </a:rPr>
              <a:t>to the population-of one's findings. Interview researchers who </a:t>
            </a:r>
            <a:r>
              <a:rPr lang="en-US" sz="2800" dirty="0" smtClean="0">
                <a:solidFill>
                  <a:schemeClr val="tx1"/>
                </a:solidFill>
                <a:latin typeface="Cambria Math" charset="0"/>
                <a:ea typeface="Cambria Math" charset="0"/>
                <a:cs typeface="Cambria Math" charset="0"/>
              </a:rPr>
              <a:t>pursue random </a:t>
            </a:r>
            <a:r>
              <a:rPr lang="en-US" sz="2800" dirty="0">
                <a:solidFill>
                  <a:schemeClr val="tx1"/>
                </a:solidFill>
                <a:latin typeface="Cambria Math" charset="0"/>
                <a:ea typeface="Cambria Math" charset="0"/>
                <a:cs typeface="Cambria Math" charset="0"/>
              </a:rPr>
              <a:t>sampling strategies often aim to generate "dataset observations" (DSOs</a:t>
            </a:r>
            <a:r>
              <a:rPr lang="en-US" sz="2800" dirty="0" smtClean="0">
                <a:solidFill>
                  <a:schemeClr val="tx1"/>
                </a:solidFill>
                <a:latin typeface="Cambria Math" charset="0"/>
                <a:ea typeface="Cambria Math" charset="0"/>
                <a:cs typeface="Cambria Math" charset="0"/>
              </a:rPr>
              <a:t>), which </a:t>
            </a:r>
            <a:r>
              <a:rPr lang="en-US" sz="2800" dirty="0">
                <a:solidFill>
                  <a:schemeClr val="tx1"/>
                </a:solidFill>
                <a:latin typeface="Cambria Math" charset="0"/>
                <a:ea typeface="Cambria Math" charset="0"/>
                <a:cs typeface="Cambria Math" charset="0"/>
              </a:rPr>
              <a:t>can be thought of as values (qualitative or quantitative) for a set of </a:t>
            </a:r>
            <a:r>
              <a:rPr lang="en-US" sz="2800" dirty="0" smtClean="0">
                <a:solidFill>
                  <a:schemeClr val="tx1"/>
                </a:solidFill>
                <a:latin typeface="Cambria Math" charset="0"/>
                <a:ea typeface="Cambria Math" charset="0"/>
                <a:cs typeface="Cambria Math" charset="0"/>
              </a:rPr>
              <a:t>variables on </a:t>
            </a:r>
            <a:r>
              <a:rPr lang="en-US" sz="2800" dirty="0">
                <a:solidFill>
                  <a:schemeClr val="tx1"/>
                </a:solidFill>
                <a:latin typeface="Cambria Math" charset="0"/>
                <a:ea typeface="Cambria Math" charset="0"/>
                <a:cs typeface="Cambria Math" charset="0"/>
              </a:rPr>
              <a:t>a single </a:t>
            </a:r>
            <a:r>
              <a:rPr lang="en-US" sz="2800" dirty="0" smtClean="0">
                <a:solidFill>
                  <a:schemeClr val="tx1"/>
                </a:solidFill>
                <a:latin typeface="Cambria Math" charset="0"/>
                <a:ea typeface="Cambria Math" charset="0"/>
                <a:cs typeface="Cambria Math" charset="0"/>
              </a:rPr>
              <a:t>observation. </a:t>
            </a:r>
          </a:p>
          <a:p>
            <a:pPr algn="just"/>
            <a:endParaRPr lang="pt-BR" sz="2800" dirty="0">
              <a:solidFill>
                <a:schemeClr val="tx1"/>
              </a:solidFill>
              <a:latin typeface="Cambria Math" charset="0"/>
              <a:ea typeface="Cambria Math" charset="0"/>
              <a:cs typeface="Cambria Math"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Interviews in IR VIII </a:t>
            </a:r>
            <a:endParaRPr lang="en-US" sz="3200" dirty="0">
              <a:latin typeface="Cambria"/>
              <a:cs typeface="Cambria"/>
            </a:endParaRPr>
          </a:p>
        </p:txBody>
      </p:sp>
    </p:spTree>
    <p:extLst>
      <p:ext uri="{BB962C8B-B14F-4D97-AF65-F5344CB8AC3E}">
        <p14:creationId xmlns:p14="http://schemas.microsoft.com/office/powerpoint/2010/main" val="1465632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fontScale="92500" lnSpcReduction="20000"/>
          </a:bodyPr>
          <a:lstStyle/>
          <a:p>
            <a:pPr marL="0" indent="0" algn="ctr">
              <a:buNone/>
            </a:pPr>
            <a:r>
              <a:rPr lang="en-US" sz="3300" dirty="0" smtClean="0">
                <a:solidFill>
                  <a:srgbClr val="FF0000"/>
                </a:solidFill>
                <a:latin typeface="Cambria Math" charset="0"/>
                <a:ea typeface="Cambria Math" charset="0"/>
                <a:cs typeface="Cambria Math" charset="0"/>
              </a:rPr>
              <a:t>Sampling</a:t>
            </a:r>
          </a:p>
          <a:p>
            <a:pPr algn="just"/>
            <a:r>
              <a:rPr lang="en-US" sz="3300" dirty="0">
                <a:solidFill>
                  <a:schemeClr val="tx1"/>
                </a:solidFill>
                <a:latin typeface="Cambria Math" charset="0"/>
                <a:ea typeface="Cambria Math" charset="0"/>
                <a:cs typeface="Cambria Math" charset="0"/>
              </a:rPr>
              <a:t>Many interview </a:t>
            </a:r>
            <a:r>
              <a:rPr lang="en-US" sz="3300" dirty="0" smtClean="0">
                <a:solidFill>
                  <a:schemeClr val="tx1"/>
                </a:solidFill>
                <a:latin typeface="Cambria Math" charset="0"/>
                <a:ea typeface="Cambria Math" charset="0"/>
                <a:cs typeface="Cambria Math" charset="0"/>
              </a:rPr>
              <a:t>researchers employ </a:t>
            </a:r>
            <a:r>
              <a:rPr lang="en-US" sz="3300" dirty="0">
                <a:solidFill>
                  <a:schemeClr val="tx1"/>
                </a:solidFill>
                <a:latin typeface="Cambria Math" charset="0"/>
                <a:ea typeface="Cambria Math" charset="0"/>
                <a:cs typeface="Cambria Math" charset="0"/>
              </a:rPr>
              <a:t>a non-random sampling </a:t>
            </a:r>
            <a:r>
              <a:rPr lang="en-US" sz="3300" dirty="0" smtClean="0">
                <a:solidFill>
                  <a:schemeClr val="tx1"/>
                </a:solidFill>
                <a:latin typeface="Cambria Math" charset="0"/>
                <a:ea typeface="Cambria Math" charset="0"/>
                <a:cs typeface="Cambria Math" charset="0"/>
              </a:rPr>
              <a:t>strategy. </a:t>
            </a:r>
          </a:p>
          <a:p>
            <a:pPr algn="just"/>
            <a:r>
              <a:rPr lang="en-US" sz="3300" dirty="0">
                <a:solidFill>
                  <a:schemeClr val="tx1"/>
                </a:solidFill>
                <a:latin typeface="Cambria Math" charset="0"/>
                <a:ea typeface="Cambria Math" charset="0"/>
                <a:cs typeface="Cambria Math" charset="0"/>
              </a:rPr>
              <a:t>W</a:t>
            </a:r>
            <a:r>
              <a:rPr lang="en-US" sz="3300" dirty="0" smtClean="0">
                <a:solidFill>
                  <a:schemeClr val="tx1"/>
                </a:solidFill>
                <a:latin typeface="Cambria Math" charset="0"/>
                <a:ea typeface="Cambria Math" charset="0"/>
                <a:cs typeface="Cambria Math" charset="0"/>
              </a:rPr>
              <a:t>hen </a:t>
            </a:r>
            <a:r>
              <a:rPr lang="en-US" sz="3300" dirty="0">
                <a:solidFill>
                  <a:schemeClr val="tx1"/>
                </a:solidFill>
                <a:latin typeface="Cambria Math" charset="0"/>
                <a:ea typeface="Cambria Math" charset="0"/>
                <a:cs typeface="Cambria Math" charset="0"/>
              </a:rPr>
              <a:t>the purpose of interviews is to </a:t>
            </a:r>
            <a:r>
              <a:rPr lang="en-US" sz="3300" dirty="0">
                <a:solidFill>
                  <a:srgbClr val="FF0000"/>
                </a:solidFill>
                <a:latin typeface="Cambria Math" charset="0"/>
                <a:ea typeface="Cambria Math" charset="0"/>
                <a:cs typeface="Cambria Math" charset="0"/>
              </a:rPr>
              <a:t>develop causal explanations </a:t>
            </a:r>
            <a:r>
              <a:rPr lang="en-US" sz="3300" dirty="0">
                <a:solidFill>
                  <a:schemeClr val="tx1"/>
                </a:solidFill>
                <a:latin typeface="Cambria Math" charset="0"/>
                <a:ea typeface="Cambria Math" charset="0"/>
                <a:cs typeface="Cambria Math" charset="0"/>
              </a:rPr>
              <a:t>or to </a:t>
            </a:r>
            <a:r>
              <a:rPr lang="en-US" sz="3300" dirty="0" smtClean="0">
                <a:solidFill>
                  <a:schemeClr val="tx1"/>
                </a:solidFill>
                <a:latin typeface="Cambria Math" charset="0"/>
                <a:ea typeface="Cambria Math" charset="0"/>
                <a:cs typeface="Cambria Math" charset="0"/>
              </a:rPr>
              <a:t>generate theories</a:t>
            </a:r>
            <a:r>
              <a:rPr lang="en-US" sz="3300" dirty="0">
                <a:solidFill>
                  <a:schemeClr val="tx1"/>
                </a:solidFill>
                <a:latin typeface="Cambria Math" charset="0"/>
                <a:ea typeface="Cambria Math" charset="0"/>
                <a:cs typeface="Cambria Math" charset="0"/>
              </a:rPr>
              <a:t>, the researcher may be interested more in specific cases than in a </a:t>
            </a:r>
            <a:r>
              <a:rPr lang="en-US" sz="3300" dirty="0" smtClean="0">
                <a:solidFill>
                  <a:schemeClr val="tx1"/>
                </a:solidFill>
                <a:latin typeface="Cambria Math" charset="0"/>
                <a:ea typeface="Cambria Math" charset="0"/>
                <a:cs typeface="Cambria Math" charset="0"/>
              </a:rPr>
              <a:t>representative sample</a:t>
            </a:r>
            <a:r>
              <a:rPr lang="en-US" sz="3300" dirty="0">
                <a:solidFill>
                  <a:schemeClr val="tx1"/>
                </a:solidFill>
                <a:latin typeface="Cambria Math" charset="0"/>
                <a:ea typeface="Cambria Math" charset="0"/>
                <a:cs typeface="Cambria Math" charset="0"/>
              </a:rPr>
              <a:t>. </a:t>
            </a:r>
            <a:endParaRPr lang="en-US" sz="3300" dirty="0" smtClean="0">
              <a:solidFill>
                <a:schemeClr val="tx1"/>
              </a:solidFill>
              <a:latin typeface="Cambria Math" charset="0"/>
              <a:ea typeface="Cambria Math" charset="0"/>
              <a:cs typeface="Cambria Math" charset="0"/>
            </a:endParaRPr>
          </a:p>
          <a:p>
            <a:pPr algn="just"/>
            <a:r>
              <a:rPr lang="en-US" sz="3300" dirty="0" smtClean="0">
                <a:solidFill>
                  <a:schemeClr val="tx1"/>
                </a:solidFill>
                <a:latin typeface="Cambria Math" charset="0"/>
                <a:ea typeface="Cambria Math" charset="0"/>
                <a:cs typeface="Cambria Math" charset="0"/>
              </a:rPr>
              <a:t>These </a:t>
            </a:r>
            <a:r>
              <a:rPr lang="en-US" sz="3300" dirty="0">
                <a:solidFill>
                  <a:schemeClr val="tx1"/>
                </a:solidFill>
                <a:latin typeface="Cambria Math" charset="0"/>
                <a:ea typeface="Cambria Math" charset="0"/>
                <a:cs typeface="Cambria Math" charset="0"/>
              </a:rPr>
              <a:t>specific cases may be "most likely" or "least likely" </a:t>
            </a:r>
            <a:r>
              <a:rPr lang="en-US" sz="3300" dirty="0" smtClean="0">
                <a:solidFill>
                  <a:schemeClr val="tx1"/>
                </a:solidFill>
                <a:latin typeface="Cambria Math" charset="0"/>
                <a:ea typeface="Cambria Math" charset="0"/>
                <a:cs typeface="Cambria Math" charset="0"/>
              </a:rPr>
              <a:t>instances, and </a:t>
            </a:r>
            <a:r>
              <a:rPr lang="en-US" sz="3300" dirty="0">
                <a:solidFill>
                  <a:schemeClr val="tx1"/>
                </a:solidFill>
                <a:latin typeface="Cambria Math" charset="0"/>
                <a:ea typeface="Cambria Math" charset="0"/>
                <a:cs typeface="Cambria Math" charset="0"/>
              </a:rPr>
              <a:t>they may be chosen because of the insights they provide </a:t>
            </a:r>
            <a:r>
              <a:rPr lang="en-US" sz="3300" dirty="0" smtClean="0">
                <a:solidFill>
                  <a:schemeClr val="tx1"/>
                </a:solidFill>
                <a:latin typeface="Cambria Math" charset="0"/>
                <a:ea typeface="Cambria Math" charset="0"/>
                <a:cs typeface="Cambria Math" charset="0"/>
              </a:rPr>
              <a:t>regarding the </a:t>
            </a:r>
            <a:r>
              <a:rPr lang="en-US" sz="3300" dirty="0">
                <a:solidFill>
                  <a:schemeClr val="tx1"/>
                </a:solidFill>
                <a:latin typeface="Cambria Math" charset="0"/>
                <a:ea typeface="Cambria Math" charset="0"/>
                <a:cs typeface="Cambria Math" charset="0"/>
              </a:rPr>
              <a:t>causal circumstances that generate particular outcomes. </a:t>
            </a:r>
            <a:endParaRPr lang="en-US" sz="3300" dirty="0" smtClean="0">
              <a:solidFill>
                <a:schemeClr val="tx1"/>
              </a:solidFill>
              <a:latin typeface="Cambria Math" charset="0"/>
              <a:ea typeface="Cambria Math" charset="0"/>
              <a:cs typeface="Cambria Math"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Interviews in IR IX </a:t>
            </a:r>
            <a:endParaRPr lang="en-US" sz="3200" dirty="0">
              <a:latin typeface="Cambria"/>
              <a:cs typeface="Cambria"/>
            </a:endParaRPr>
          </a:p>
        </p:txBody>
      </p:sp>
    </p:spTree>
    <p:extLst>
      <p:ext uri="{BB962C8B-B14F-4D97-AF65-F5344CB8AC3E}">
        <p14:creationId xmlns:p14="http://schemas.microsoft.com/office/powerpoint/2010/main" val="12572887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Breeze.thmx</Template>
  <TotalTime>1273</TotalTime>
  <Words>1521</Words>
  <Application>Microsoft Macintosh PowerPoint</Application>
  <PresentationFormat>Apresentação na tela (4:3)</PresentationFormat>
  <Paragraphs>85</Paragraphs>
  <Slides>13</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13</vt:i4>
      </vt:variant>
    </vt:vector>
  </HeadingPairs>
  <TitlesOfParts>
    <vt:vector size="19" baseType="lpstr">
      <vt:lpstr>Calibri</vt:lpstr>
      <vt:lpstr>Cambria</vt:lpstr>
      <vt:lpstr>Cambria Math</vt:lpstr>
      <vt:lpstr>News Gothic MT</vt:lpstr>
      <vt:lpstr>Wingdings 2</vt:lpstr>
      <vt:lpstr>Breeze</vt:lpstr>
      <vt:lpstr>Interviews in IR I</vt:lpstr>
      <vt:lpstr>Interviews in IR II </vt:lpstr>
      <vt:lpstr>Interviews in IR III </vt:lpstr>
      <vt:lpstr>Interviews in IR IV</vt:lpstr>
      <vt:lpstr>Interviews in IR V</vt:lpstr>
      <vt:lpstr>Interviews in IR VI</vt:lpstr>
      <vt:lpstr>Interviews in IR VII </vt:lpstr>
      <vt:lpstr>Interviews in IR VIII </vt:lpstr>
      <vt:lpstr>Interviews in IR IX </vt:lpstr>
      <vt:lpstr>Interviews in IR X</vt:lpstr>
      <vt:lpstr>Interviews in IR XI</vt:lpstr>
      <vt:lpstr>Interviews in IR XII </vt:lpstr>
      <vt:lpstr>Interviews in IR XIII </vt:lpstr>
    </vt:vector>
  </TitlesOfParts>
  <Company>ESPM</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realismo ofensivo de John Mearsheimer</dc:title>
  <dc:creator>Feliciano Guimaraes</dc:creator>
  <cp:lastModifiedBy>Feliciano Guimarães</cp:lastModifiedBy>
  <cp:revision>287</cp:revision>
  <dcterms:created xsi:type="dcterms:W3CDTF">2014-02-20T14:42:30Z</dcterms:created>
  <dcterms:modified xsi:type="dcterms:W3CDTF">2017-06-20T20:25:51Z</dcterms:modified>
</cp:coreProperties>
</file>