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0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DA98AD-441D-C643-9E8A-01DF977EC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098EC9-44C3-2449-A4EA-7899D7EEB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291E60-1F93-3A46-B0A2-A33030D3D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9762E-FBD6-3545-A19F-6B6D7A5DCB19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B566A6-C287-3649-97FB-5C1666F59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F4A164-FA52-DC45-BD24-C5DA6712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D52-0FFD-2149-879F-982D97C233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56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F3BECA-2E06-C44D-B252-5DB4CF008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3A57EA5-7708-5B47-B9AC-B67E0F4FA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19A8228-F172-744B-8D0C-5163160A4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9762E-FBD6-3545-A19F-6B6D7A5DCB19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358BD7-AED8-C747-A5D7-8DE9BCCD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43C54A-777A-804C-9C71-FB88A6657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D52-0FFD-2149-879F-982D97C233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18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1C7A851-011F-A641-A4EE-EF87A6A8D2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16733B0-C082-BD43-ADC1-BA398E752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484C5C-DC43-0E48-B699-B0019282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9762E-FBD6-3545-A19F-6B6D7A5DCB19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DC2C54-B154-1C4C-A3CF-56BDFDD30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4D2ACA-44D3-E54C-8902-3E700CFEE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D52-0FFD-2149-879F-982D97C233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64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804287-76B7-0C49-8E7B-2464E09A5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F0930-883C-6749-8479-A219E2822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904AF5-BFD9-DB46-91EE-6DD3F6929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9762E-FBD6-3545-A19F-6B6D7A5DCB19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B57897-7D15-0A40-86CB-B2224F6A6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73F1D2-3402-364F-9238-013AFA8E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D52-0FFD-2149-879F-982D97C233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7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E92C9A-EC3A-2A42-BD97-3E1A9BA05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FEE4459-07A3-8C47-BC52-CF3E3F8FE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D03596-C46D-8248-AA3D-68CDC9ACA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9762E-FBD6-3545-A19F-6B6D7A5DCB19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D60980-BD55-D746-ACD5-204A3BB9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3F6374-2C0E-1B43-876D-6C9E09C34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D52-0FFD-2149-879F-982D97C233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30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E68D07-7FEC-FF44-9BFA-0D6790041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E6EFE3-4C23-C142-A629-6DD7A3066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2291F2D-5133-FF44-A413-90E720C66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E4F820D-E4B8-7542-94D9-C03394D6E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9762E-FBD6-3545-A19F-6B6D7A5DCB19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D220696-E8ED-7343-A8FF-F882BB576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13B2197-70BA-A24A-B6BA-FE3966CC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D52-0FFD-2149-879F-982D97C233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715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EC5947-6415-DD4B-B6BA-DE8E3FAB7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D04733-FC4B-514C-BB4F-BB6A3637C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663F64D-D139-E840-B1E5-BB0234E7A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F3299F5-2F9A-D047-918F-47EAB582E2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9FB4FE2-BF85-534B-8E2E-0371FCDE37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6B6A110-8F41-594F-B309-2E180AF63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9762E-FBD6-3545-A19F-6B6D7A5DCB19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AABFEA3-45DB-3D46-A9E2-065B44DF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1D30DB-276F-9D4C-944B-E15CD9BE3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D52-0FFD-2149-879F-982D97C233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698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6C4E91-8EB1-BC48-BF78-A764CDF00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0513770-0B04-EE48-A883-9C9A929FA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9762E-FBD6-3545-A19F-6B6D7A5DCB19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264F3D9-B33B-FF49-AAC4-0133C8E21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A5A4D42-CB4D-3140-8FA9-3874B6802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D52-0FFD-2149-879F-982D97C233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136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DFBDF0C-34F7-BD4A-9770-5BE42782A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9762E-FBD6-3545-A19F-6B6D7A5DCB19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DD5B92A-E045-B642-9D5B-B02C1D094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4318B12-E42C-ED46-8260-6782E500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D52-0FFD-2149-879F-982D97C233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58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888854-D780-6C40-BF52-633128F0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A09C00-CE12-DD4B-9D6B-934049DF5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67A5FED-2A23-7D4C-BF18-E0AC594A9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D3DC8F5-BA39-F544-8482-F391FFADD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9762E-FBD6-3545-A19F-6B6D7A5DCB19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BF3DCB1-EDF4-9F4E-8433-4CED2B65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6714B40-A7D5-6144-BE72-AB497EA9D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D52-0FFD-2149-879F-982D97C233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07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BD79C2-2493-544F-94B6-229373FEF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BB85FAC-F166-AD4E-9B9D-6CD85C430F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E8DCE3C-A990-8D4B-8DDD-716CABEFB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5C1B05F-A595-9E4D-A59F-F3C96B630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9762E-FBD6-3545-A19F-6B6D7A5DCB19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D9F60E-C8B1-AC44-8A38-1813C5CB0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B0C3CB3-405F-794A-82CE-3B3F3EFF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D52-0FFD-2149-879F-982D97C233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369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CCE8C5D-74D5-7347-B679-EAA4C9047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387AB9F-A887-E949-9F40-28D7E9741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6656C1-773B-BE4C-BE95-E4620F0AC2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9762E-FBD6-3545-A19F-6B6D7A5DCB19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7E9C93-EE9C-F946-BECF-A98AC18CFE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A24B8A-10B0-AD47-B60F-EA2649BF65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55D52-0FFD-2149-879F-982D97C233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790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736A8-8541-DD4D-8A9C-90D9798B37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Política, direito e ciências naturais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B40C43-88B8-4C43-9EC1-FB16272B03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249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325DA-3004-3D4E-9B5B-DC8E73247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Relações entre o intérprete da norma e o especialista: três questionamentos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75C104-81A6-C74C-97FE-1CFD85A05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Sobre a legitimação dos especialistas: quem são? Como foram indicados? Por quem? A que título: pessoal ou representante?</a:t>
            </a:r>
            <a:r>
              <a:rPr lang="pt-BR" dirty="0">
                <a:effectLst/>
              </a:rPr>
              <a:t> </a:t>
            </a: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Sobre a posição jurídica dos especialistas num processo: são consultores? Testemunhas, cujas declarações a ninguém vinculam? 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quem dará definitivamente conteúdo à norma técnica, o poder executivo ou o judiciário? Pode a justiça avaliar a interpretação feita pelo executivo, e, em caso de divergência, impor a sua própria?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7925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E724A-425F-D441-9124-1E4EA48DC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Legitimação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11E2B1-EC66-D24E-AD19-D81308CE1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legitimação obtida mediante </a:t>
            </a:r>
            <a:r>
              <a:rPr lang="pt-BR" b="1" dirty="0"/>
              <a:t>processo de escolha </a:t>
            </a:r>
            <a:r>
              <a:rPr lang="pt-BR" dirty="0"/>
              <a:t>dos peritos, que preferencialmente resulte em nomes aceitos por todas as partes do processo;</a:t>
            </a:r>
          </a:p>
          <a:p>
            <a:r>
              <a:rPr lang="pt-BR" dirty="0"/>
              <a:t>legitimação fundada na </a:t>
            </a:r>
            <a:r>
              <a:rPr lang="pt-BR" b="1" dirty="0"/>
              <a:t>confiança </a:t>
            </a:r>
            <a:r>
              <a:rPr lang="pt-BR" dirty="0"/>
              <a:t>que se tem na pessoa do especialista. </a:t>
            </a:r>
          </a:p>
          <a:p>
            <a:r>
              <a:rPr lang="pt-BR" dirty="0"/>
              <a:t>legitimação fundada na </a:t>
            </a:r>
            <a:r>
              <a:rPr lang="pt-BR" b="1" dirty="0"/>
              <a:t>entidade</a:t>
            </a:r>
            <a:r>
              <a:rPr lang="pt-BR" dirty="0"/>
              <a:t> que indicou o especialista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28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BF5F1-C1B2-1C45-AD37-9C4AAE3F4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C012F1-F4EA-B144-8577-25CE5114F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dirty="0"/>
              <a:t>Política</a:t>
            </a:r>
            <a:r>
              <a:rPr lang="pt-BR" dirty="0"/>
              <a:t>: razão política se orienta a partir de noções de interesse, conveniência e oportunidade. </a:t>
            </a:r>
          </a:p>
          <a:p>
            <a:pPr algn="just"/>
            <a:r>
              <a:rPr lang="pt-BR" b="1" dirty="0"/>
              <a:t>Direito</a:t>
            </a:r>
            <a:r>
              <a:rPr lang="pt-BR" dirty="0"/>
              <a:t>: a razão jurídica se orienta por noções de legalidade e de justiça e justifica-se não mediante argumentos de interesse, conveniência e oportunidade, mas invocando a lei, a jurisprudência e os princípios gerais de direito. Faço isso, não porque é de meu interesse, mas porque a lei me faculta ou me obriga a fazê-lo. Condeno o réu, não porque é interessante, conveniente e oportuno, mas por isto, o que ele fez está tipificado no código penal como crime.</a:t>
            </a:r>
          </a:p>
          <a:p>
            <a:pPr algn="just"/>
            <a:r>
              <a:rPr lang="pt-BR" b="1" dirty="0"/>
              <a:t>Ciência</a:t>
            </a:r>
            <a:r>
              <a:rPr lang="pt-BR" dirty="0"/>
              <a:t>:</a:t>
            </a:r>
            <a:r>
              <a:rPr lang="pt-BR" b="1" dirty="0"/>
              <a:t> </a:t>
            </a:r>
            <a:r>
              <a:rPr lang="pt-BR" dirty="0"/>
              <a:t>conhecimento cuja garantia de validade é a possibilidade de se autocorrigir</a:t>
            </a:r>
          </a:p>
          <a:p>
            <a:pPr lvl="1" algn="just"/>
            <a:r>
              <a:rPr lang="pt-BR" dirty="0"/>
              <a:t>ciências naturais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0795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D0223-99B1-8949-BDC4-A9F2B636A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DA0B5A-CEE4-564F-8488-1B930360C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Senso comum</a:t>
            </a:r>
            <a:r>
              <a:rPr lang="pt-BR" dirty="0"/>
              <a:t>: política, direito e ciência são independentes. Por isso, é possível diferenciar entre "decisão técnica" e "decisão política"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2987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3A99C6-0B44-074F-B721-64756A639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Insensatez do senso comum </a:t>
            </a:r>
            <a:r>
              <a:rPr lang="pt-BR" b="1" dirty="0" err="1"/>
              <a:t>I</a:t>
            </a:r>
            <a:r>
              <a:rPr lang="pt-BR" b="1" dirty="0"/>
              <a:t>: política e direito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D16CE8-CDDE-9840-B8E9-F0947FC50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/>
              <a:t>norma jurídica deve ser interpretada, e o processo de interpretação, que envolve escolhas entre pelo menos duas possibilidades interpretativas, devolve o direito para a política</a:t>
            </a:r>
          </a:p>
          <a:p>
            <a:pPr lvl="1"/>
            <a:r>
              <a:rPr lang="pt-BR" dirty="0"/>
              <a:t>intérprete da lei tem, nesse momento, livre arbítrio para escolher de acordo com seus interesses, sua conveniência e com a oportunidade dessa ou daquela escolha. Por isso, ouve-se falar em administradores ou juízes conservadores, liberais, progressistas, populistas, enfim, pessoas portadoras de rótulos que revelam sua tendência política, conforme interpretem e apliquem a norma jurídica nesse ou naquele sentido</a:t>
            </a:r>
          </a:p>
          <a:p>
            <a:pPr lvl="1"/>
            <a:r>
              <a:rPr lang="pt-BR" dirty="0"/>
              <a:t>sob esse aspecto, a diferença entre política e direito desaparece, e todo intérprete da norma surge como um ator político, com preferências e paixões, que se revelam em sua interpretação. 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990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1B1D4D-B090-B846-8BB7-344CA2945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Insensatez do senso comum II: política e ciência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B0F153-EA94-1E45-8832-980E01C13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Relações entre política e ciência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b="1" dirty="0"/>
              <a:t>externa:</a:t>
            </a:r>
            <a:r>
              <a:rPr lang="pt-BR" dirty="0"/>
              <a:t> decide-se no plano político o que pesquisar? Para onde conduzir a pesquisa etc.</a:t>
            </a:r>
          </a:p>
          <a:p>
            <a:pPr lvl="1"/>
            <a:r>
              <a:rPr lang="pt-BR" b="1" dirty="0"/>
              <a:t>interna:</a:t>
            </a:r>
            <a:r>
              <a:rPr lang="pt-BR" dirty="0"/>
              <a:t> dentre os métodos disponíveis de pesquisa, escolhe-se um, seja porque é o mais barato, seja porque é o disponível etc.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4240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56FFE8-8C93-3544-A5D8-03D822E6A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Insensatez do senso comum III: direito e ciência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4F19C0-6AC3-CA41-9BEA-3690AE368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Relações entre direito e ciência </a:t>
            </a:r>
            <a:r>
              <a:rPr lang="pt-BR" b="1" dirty="0" err="1"/>
              <a:t>I</a:t>
            </a:r>
            <a:endParaRPr lang="pt-BR" dirty="0"/>
          </a:p>
          <a:p>
            <a:pPr marL="514350" indent="-514350">
              <a:buAutoNum type="arabicPeriod"/>
            </a:pPr>
            <a:r>
              <a:rPr lang="pt-BR" dirty="0"/>
              <a:t>poder </a:t>
            </a:r>
            <a:r>
              <a:rPr lang="pt-BR" dirty="0" err="1"/>
              <a:t>legiferante</a:t>
            </a:r>
            <a:r>
              <a:rPr lang="pt-BR" dirty="0"/>
              <a:t> prescreve normas que regulam </a:t>
            </a:r>
          </a:p>
          <a:p>
            <a:pPr marL="457200" lvl="1" indent="0">
              <a:buNone/>
            </a:pPr>
            <a:r>
              <a:rPr lang="pt-BR" dirty="0"/>
              <a:t>1.1. aspectos técnicos de produção. Exemplo: prescrições que regulamentam a fabricação de automóveis</a:t>
            </a:r>
          </a:p>
          <a:p>
            <a:pPr marL="457200" lvl="1" indent="0">
              <a:buNone/>
            </a:pPr>
            <a:r>
              <a:rPr lang="pt-BR" dirty="0"/>
              <a:t>1.2. uso de determinadas coisas. Exemplo: limites de velocidade</a:t>
            </a:r>
          </a:p>
          <a:p>
            <a:pPr marL="0" indent="0">
              <a:buNone/>
            </a:pPr>
            <a:r>
              <a:rPr lang="pt-BR" dirty="0"/>
              <a:t>2. intérprete da ciência: o legislador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1097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5F9868-68B6-BF44-A997-9C44D86F9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79B518-AEDB-724B-9C9A-313A5A20F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Relações entre direito e ciência II</a:t>
            </a:r>
          </a:p>
          <a:p>
            <a:pPr marL="514350" indent="-514350">
              <a:buAutoNum type="arabicPeriod"/>
            </a:pPr>
            <a:r>
              <a:rPr lang="pt-BR" dirty="0"/>
              <a:t>poder </a:t>
            </a:r>
            <a:r>
              <a:rPr lang="pt-BR" dirty="0" err="1"/>
              <a:t>legiferante</a:t>
            </a:r>
            <a:r>
              <a:rPr lang="pt-BR" dirty="0"/>
              <a:t>, utilizando conceitos jurídicos indeterminados, regula a matéria apenas indiretamente, deixando em aberto lacunas que poderão ser preenchidas pela ciência. Aqui, ao contrário do primeiro caso, espera-se que ela dê ao direito o conteúdo que lhe falta, informando-o. </a:t>
            </a:r>
          </a:p>
          <a:p>
            <a:pPr marL="514350" indent="-514350">
              <a:buAutoNum type="arabicPeriod"/>
            </a:pPr>
            <a:r>
              <a:rPr lang="pt-BR" dirty="0"/>
              <a:t>intérprete da ciência: autoridades administrativas ou judiciárias</a:t>
            </a:r>
          </a:p>
        </p:txBody>
      </p:sp>
    </p:spTree>
    <p:extLst>
      <p:ext uri="{BB962C8B-B14F-4D97-AF65-F5344CB8AC3E}">
        <p14:creationId xmlns:p14="http://schemas.microsoft.com/office/powerpoint/2010/main" val="293911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EE9371-B10D-7745-8B78-FE58CD944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51A463-8A61-1649-A43C-0651F060E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Relações entre direito e ciência III</a:t>
            </a:r>
          </a:p>
          <a:p>
            <a:pPr marL="0" indent="0">
              <a:buNone/>
            </a:pPr>
            <a:r>
              <a:rPr lang="pt-BR" dirty="0"/>
              <a:t>	Propriedade intelectual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371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269B7-E502-F74E-9453-092F54051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Um novo ator na cena política: o especialista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1F67DB-C0BD-2547-B4C0-326258252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eriod"/>
            </a:pPr>
            <a:r>
              <a:rPr lang="pt-BR" sz="4000" dirty="0"/>
              <a:t>assessoria para o legislador</a:t>
            </a:r>
          </a:p>
          <a:p>
            <a:pPr marL="742950" indent="-742950">
              <a:buAutoNum type="arabicPeriod"/>
            </a:pPr>
            <a:r>
              <a:rPr lang="pt-BR" sz="4000" dirty="0"/>
              <a:t>assessoria para o executor</a:t>
            </a:r>
          </a:p>
          <a:p>
            <a:pPr marL="742950" indent="-742950">
              <a:buAutoNum type="arabicPeriod"/>
            </a:pPr>
            <a:r>
              <a:rPr lang="pt-BR" sz="4000" dirty="0"/>
              <a:t>assessoria para o julgador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44455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639</Words>
  <Application>Microsoft Macintosh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Política, direito e ciências naturais</vt:lpstr>
      <vt:lpstr>Apresentação do PowerPoint</vt:lpstr>
      <vt:lpstr>Apresentação do PowerPoint</vt:lpstr>
      <vt:lpstr>Insensatez do senso comum I: política e direito</vt:lpstr>
      <vt:lpstr>Insensatez do senso comum II: política e ciência</vt:lpstr>
      <vt:lpstr>Insensatez do senso comum III: direito e ciência</vt:lpstr>
      <vt:lpstr>Apresentação do PowerPoint</vt:lpstr>
      <vt:lpstr>Apresentação do PowerPoint</vt:lpstr>
      <vt:lpstr>Um novo ator na cena política: o especialista</vt:lpstr>
      <vt:lpstr>Relações entre o intérprete da norma e o especialista: três questionamentos</vt:lpstr>
      <vt:lpstr>Legitimação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Política, direito e ciências naturais</dc:title>
  <dc:creator>Geraldo Miniuci</dc:creator>
  <cp:lastModifiedBy>Geraldo Miniuci</cp:lastModifiedBy>
  <cp:revision>14</cp:revision>
  <dcterms:created xsi:type="dcterms:W3CDTF">2020-10-08T13:31:21Z</dcterms:created>
  <dcterms:modified xsi:type="dcterms:W3CDTF">2020-10-08T19:07:57Z</dcterms:modified>
</cp:coreProperties>
</file>