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6" r:id="rId4"/>
    <p:sldId id="275" r:id="rId5"/>
    <p:sldId id="281" r:id="rId6"/>
    <p:sldId id="277" r:id="rId7"/>
    <p:sldId id="292" r:id="rId8"/>
    <p:sldId id="285" r:id="rId9"/>
    <p:sldId id="295" r:id="rId10"/>
    <p:sldId id="296" r:id="rId11"/>
    <p:sldId id="293" r:id="rId12"/>
    <p:sldId id="300" r:id="rId13"/>
    <p:sldId id="301" r:id="rId14"/>
    <p:sldId id="302" r:id="rId15"/>
    <p:sldId id="303" r:id="rId16"/>
    <p:sldId id="304" r:id="rId17"/>
    <p:sldId id="279" r:id="rId18"/>
    <p:sldId id="287" r:id="rId19"/>
    <p:sldId id="257" r:id="rId20"/>
    <p:sldId id="291" r:id="rId21"/>
    <p:sldId id="288" r:id="rId22"/>
    <p:sldId id="289" r:id="rId23"/>
    <p:sldId id="290" r:id="rId24"/>
    <p:sldId id="271" r:id="rId25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-682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leria\Documents\Bioqu&#237;mica%20industrial%20experimental\2012\teste_levedura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una%20Constante\Desktop\Mestrado\Projeto-%20Bruna\Curva%20de%20Crescimento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E:\Documents\Bioqu&#237;mica%20industrial%20experimental\2017\batelad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E:\Documents\Bioqu&#237;mica%20industrial%20experimental\2017\batelad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E:\Documents\Bioqu&#237;mica%20industrial%20experimental\2017\batelad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cuments\Bioqu&#237;mica%20industrial%20experimental\2017\batelad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73451667763411"/>
          <c:y val="9.9168541598550305E-2"/>
          <c:w val="0.73635279840701462"/>
          <c:h val="0.68280274146444186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1"/>
            <c:dispEq val="1"/>
            <c:trendlineLbl>
              <c:layout>
                <c:manualLayout>
                  <c:x val="7.0487532808399145E-2"/>
                  <c:y val="0.30303258967629082"/>
                </c:manualLayout>
              </c:layout>
              <c:numFmt formatCode="General" sourceLinked="0"/>
            </c:trendlineLbl>
          </c:trendline>
          <c:xVal>
            <c:numRef>
              <c:f>Plan1!$J$4:$J$7</c:f>
              <c:numCache>
                <c:formatCode>General</c:formatCode>
                <c:ptCount val="4"/>
                <c:pt idx="0">
                  <c:v>6900000</c:v>
                </c:pt>
                <c:pt idx="1">
                  <c:v>3850000</c:v>
                </c:pt>
                <c:pt idx="2">
                  <c:v>2400000</c:v>
                </c:pt>
                <c:pt idx="3">
                  <c:v>310000</c:v>
                </c:pt>
              </c:numCache>
            </c:numRef>
          </c:xVal>
          <c:yVal>
            <c:numRef>
              <c:f>Plan1!$C$4:$C$7</c:f>
              <c:numCache>
                <c:formatCode>General</c:formatCode>
                <c:ptCount val="4"/>
                <c:pt idx="0">
                  <c:v>0.56499999999999995</c:v>
                </c:pt>
                <c:pt idx="1">
                  <c:v>0.36700000000000038</c:v>
                </c:pt>
                <c:pt idx="2">
                  <c:v>0.25800000000000001</c:v>
                </c:pt>
                <c:pt idx="3">
                  <c:v>0.13100000000000001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F5-42DF-89DD-0A21BC027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27235280"/>
        <c:axId val="-427234736"/>
      </c:scatterChart>
      <c:valAx>
        <c:axId val="-427235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número de células/mL</a:t>
                </a:r>
              </a:p>
            </c:rich>
          </c:tx>
          <c:layout>
            <c:manualLayout>
              <c:xMode val="edge"/>
              <c:yMode val="edge"/>
              <c:x val="0.39531714785651889"/>
              <c:y val="0.8971988918051933"/>
            </c:manualLayout>
          </c:layout>
          <c:overlay val="0"/>
        </c:title>
        <c:numFmt formatCode="0.0E+00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de-DE"/>
          </a:p>
        </c:txPr>
        <c:crossAx val="-427234736"/>
        <c:crosses val="autoZero"/>
        <c:crossBetween val="midCat"/>
      </c:valAx>
      <c:valAx>
        <c:axId val="-42723473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Absorbância 600 nm</a:t>
                </a:r>
              </a:p>
            </c:rich>
          </c:tx>
          <c:layout>
            <c:manualLayout>
              <c:xMode val="edge"/>
              <c:yMode val="edge"/>
              <c:x val="1.9444420705391707E-2"/>
              <c:y val="0.1701386387440357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-4272352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/>
              <a:t>Massa Seca x O.D</a:t>
            </a:r>
            <a:r>
              <a:rPr lang="en-US"/>
              <a:t>.</a:t>
            </a:r>
          </a:p>
        </c:rich>
      </c:tx>
      <c:layout>
        <c:manualLayout>
          <c:xMode val="edge"/>
          <c:yMode val="edge"/>
          <c:x val="0.35584810646978721"/>
          <c:y val="3.16560268232304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923096114886779"/>
          <c:y val="0.14612714363465137"/>
          <c:w val="0.77219464487091194"/>
          <c:h val="0.63972166876094183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2835723481332917"/>
                  <c:y val="0.16848763453826424"/>
                </c:manualLayout>
              </c:layout>
              <c:numFmt formatCode="General" sourceLinked="0"/>
            </c:trendlineLbl>
          </c:trendline>
          <c:xVal>
            <c:numRef>
              <c:f>Plan1!$K$5:$K$11</c:f>
              <c:numCache>
                <c:formatCode>General</c:formatCode>
                <c:ptCount val="7"/>
                <c:pt idx="0">
                  <c:v>8.9000000000000207E-3</c:v>
                </c:pt>
                <c:pt idx="1">
                  <c:v>3.5000000000000061E-3</c:v>
                </c:pt>
                <c:pt idx="2">
                  <c:v>2.0000000000000048E-3</c:v>
                </c:pt>
                <c:pt idx="3">
                  <c:v>1.1000000000000031E-3</c:v>
                </c:pt>
                <c:pt idx="4">
                  <c:v>1.1000000000000031E-3</c:v>
                </c:pt>
                <c:pt idx="5">
                  <c:v>8.0000000000000232E-4</c:v>
                </c:pt>
                <c:pt idx="6" formatCode="0.0000">
                  <c:v>0</c:v>
                </c:pt>
              </c:numCache>
            </c:numRef>
          </c:xVal>
          <c:yVal>
            <c:numRef>
              <c:f>Plan1!$L$5:$L$11</c:f>
              <c:numCache>
                <c:formatCode>General</c:formatCode>
                <c:ptCount val="7"/>
                <c:pt idx="0">
                  <c:v>0.42300000000000032</c:v>
                </c:pt>
                <c:pt idx="1">
                  <c:v>0.18100000000000024</c:v>
                </c:pt>
                <c:pt idx="2">
                  <c:v>8.4000000000000061E-2</c:v>
                </c:pt>
                <c:pt idx="3">
                  <c:v>4.200000000000003E-2</c:v>
                </c:pt>
                <c:pt idx="4">
                  <c:v>2.1000000000000015E-2</c:v>
                </c:pt>
                <c:pt idx="5">
                  <c:v>1.6000000000000038E-2</c:v>
                </c:pt>
                <c:pt idx="6" formatCode="0.00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346-48F9-94E3-9B52764BD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27234192"/>
        <c:axId val="-427233648"/>
      </c:scatterChart>
      <c:valAx>
        <c:axId val="-427234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Massa Seca (g/L)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427233648"/>
        <c:crosses val="autoZero"/>
        <c:crossBetween val="midCat"/>
      </c:valAx>
      <c:valAx>
        <c:axId val="-427233648"/>
        <c:scaling>
          <c:orientation val="minMax"/>
          <c:max val="0.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Densidade Ótica 600 nm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4272341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97855632418418"/>
          <c:y val="0.1115277777777778"/>
          <c:w val="0.81732240959758573"/>
          <c:h val="0.66417359288422284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5.0590338447243165E-2"/>
                  <c:y val="-1.713205736472823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X = 0.0879x + 0.0981</a:t>
                    </a:r>
                    <a:br>
                      <a:rPr lang="en-US"/>
                    </a:br>
                    <a:r>
                      <a:rPr lang="en-US"/>
                      <a:t>R² = 0.996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'dados exp'!$A$8:$A$13</c:f>
              <c:numCache>
                <c:formatCode>General</c:formatCode>
                <c:ptCount val="6"/>
                <c:pt idx="0">
                  <c:v>12</c:v>
                </c:pt>
                <c:pt idx="1">
                  <c:v>14</c:v>
                </c:pt>
                <c:pt idx="2">
                  <c:v>16</c:v>
                </c:pt>
                <c:pt idx="3">
                  <c:v>18</c:v>
                </c:pt>
                <c:pt idx="4">
                  <c:v>20</c:v>
                </c:pt>
                <c:pt idx="5">
                  <c:v>22</c:v>
                </c:pt>
              </c:numCache>
            </c:numRef>
          </c:xVal>
          <c:yVal>
            <c:numRef>
              <c:f>'dados exp'!$B$8:$B$13</c:f>
              <c:numCache>
                <c:formatCode>General</c:formatCode>
                <c:ptCount val="6"/>
                <c:pt idx="0">
                  <c:v>1.18</c:v>
                </c:pt>
                <c:pt idx="1">
                  <c:v>1.32</c:v>
                </c:pt>
                <c:pt idx="2">
                  <c:v>1.48</c:v>
                </c:pt>
                <c:pt idx="3">
                  <c:v>1.66</c:v>
                </c:pt>
                <c:pt idx="4">
                  <c:v>1.86</c:v>
                </c:pt>
                <c:pt idx="5">
                  <c:v>2.0499999999999998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35D-4EBF-A780-547D0A80C5EF}"/>
            </c:ext>
          </c:extLst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2.2122052557195532E-2"/>
                  <c:y val="-0.3039625255176436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S = -4.0343x + 128.88</a:t>
                    </a:r>
                    <a:br>
                      <a:rPr lang="en-US" dirty="0"/>
                    </a:br>
                    <a:r>
                      <a:rPr lang="en-US" dirty="0"/>
                      <a:t>R² = 0.9951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'dados exp'!$A$8:$A$13</c:f>
              <c:numCache>
                <c:formatCode>General</c:formatCode>
                <c:ptCount val="6"/>
                <c:pt idx="0">
                  <c:v>12</c:v>
                </c:pt>
                <c:pt idx="1">
                  <c:v>14</c:v>
                </c:pt>
                <c:pt idx="2">
                  <c:v>16</c:v>
                </c:pt>
                <c:pt idx="3">
                  <c:v>18</c:v>
                </c:pt>
                <c:pt idx="4">
                  <c:v>20</c:v>
                </c:pt>
                <c:pt idx="5">
                  <c:v>22</c:v>
                </c:pt>
              </c:numCache>
            </c:numRef>
          </c:xVal>
          <c:yVal>
            <c:numRef>
              <c:f>'dados exp'!$C$8:$C$13</c:f>
              <c:numCache>
                <c:formatCode>General</c:formatCode>
                <c:ptCount val="6"/>
                <c:pt idx="0">
                  <c:v>79.8</c:v>
                </c:pt>
                <c:pt idx="1">
                  <c:v>72.2</c:v>
                </c:pt>
                <c:pt idx="2">
                  <c:v>64.8</c:v>
                </c:pt>
                <c:pt idx="3">
                  <c:v>57</c:v>
                </c:pt>
                <c:pt idx="4">
                  <c:v>49.5</c:v>
                </c:pt>
                <c:pt idx="5">
                  <c:v>38.5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35D-4EBF-A780-547D0A80C5EF}"/>
            </c:ext>
          </c:extLst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9.917332417610164E-2"/>
                  <c:y val="-3.079895275726594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P = 1.6971x - 6.4514</a:t>
                    </a:r>
                    <a:br>
                      <a:rPr lang="en-US" dirty="0"/>
                    </a:br>
                    <a:r>
                      <a:rPr lang="en-US" dirty="0"/>
                      <a:t>R² = 0.9997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'dados exp'!$A$8:$A$13</c:f>
              <c:numCache>
                <c:formatCode>General</c:formatCode>
                <c:ptCount val="6"/>
                <c:pt idx="0">
                  <c:v>12</c:v>
                </c:pt>
                <c:pt idx="1">
                  <c:v>14</c:v>
                </c:pt>
                <c:pt idx="2">
                  <c:v>16</c:v>
                </c:pt>
                <c:pt idx="3">
                  <c:v>18</c:v>
                </c:pt>
                <c:pt idx="4">
                  <c:v>20</c:v>
                </c:pt>
                <c:pt idx="5">
                  <c:v>22</c:v>
                </c:pt>
              </c:numCache>
            </c:numRef>
          </c:xVal>
          <c:yVal>
            <c:numRef>
              <c:f>'dados exp'!$D$8:$D$13</c:f>
              <c:numCache>
                <c:formatCode>General</c:formatCode>
                <c:ptCount val="6"/>
                <c:pt idx="0">
                  <c:v>13.8</c:v>
                </c:pt>
                <c:pt idx="1">
                  <c:v>17.399999999999999</c:v>
                </c:pt>
                <c:pt idx="2">
                  <c:v>20.8</c:v>
                </c:pt>
                <c:pt idx="3">
                  <c:v>24</c:v>
                </c:pt>
                <c:pt idx="4">
                  <c:v>27.6</c:v>
                </c:pt>
                <c:pt idx="5">
                  <c:v>30.8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35D-4EBF-A780-547D0A80C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27233104"/>
        <c:axId val="-331944368"/>
      </c:scatterChart>
      <c:valAx>
        <c:axId val="-427233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Tempo (h)</a:t>
                </a:r>
              </a:p>
            </c:rich>
          </c:tx>
          <c:layout>
            <c:manualLayout>
              <c:xMode val="edge"/>
              <c:yMode val="edge"/>
              <c:x val="0.41315927614311376"/>
              <c:y val="0.878471128608923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331944368"/>
        <c:crosses val="autoZero"/>
        <c:crossBetween val="midCat"/>
      </c:valAx>
      <c:valAx>
        <c:axId val="-33194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X, S e P (g/L)</a:t>
                </a:r>
              </a:p>
            </c:rich>
          </c:tx>
          <c:layout>
            <c:manualLayout>
              <c:xMode val="edge"/>
              <c:yMode val="edge"/>
              <c:x val="2.0148129257122213E-2"/>
              <c:y val="0.317943277923592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427233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'dados exp'!$B$1</c:f>
              <c:strCache>
                <c:ptCount val="1"/>
                <c:pt idx="0">
                  <c:v>X(g/L)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3"/>
            <c:dispRSqr val="1"/>
            <c:dispEq val="1"/>
            <c:trendlineLbl>
              <c:layout>
                <c:manualLayout>
                  <c:x val="2.830402565089667E-2"/>
                  <c:y val="-3.775039150491547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'dados exp'!$A$2:$A$15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</c:numCache>
            </c:numRef>
          </c:xVal>
          <c:yVal>
            <c:numRef>
              <c:f>'dados exp'!$B$2:$B$15</c:f>
              <c:numCache>
                <c:formatCode>General</c:formatCode>
                <c:ptCount val="14"/>
                <c:pt idx="0">
                  <c:v>0.89</c:v>
                </c:pt>
                <c:pt idx="1">
                  <c:v>0.89</c:v>
                </c:pt>
                <c:pt idx="2">
                  <c:v>0.89</c:v>
                </c:pt>
                <c:pt idx="3">
                  <c:v>0.91</c:v>
                </c:pt>
                <c:pt idx="4">
                  <c:v>0.97</c:v>
                </c:pt>
                <c:pt idx="5">
                  <c:v>1.06</c:v>
                </c:pt>
                <c:pt idx="6">
                  <c:v>1.18</c:v>
                </c:pt>
                <c:pt idx="7">
                  <c:v>1.32</c:v>
                </c:pt>
                <c:pt idx="8">
                  <c:v>1.48</c:v>
                </c:pt>
                <c:pt idx="9">
                  <c:v>1.66</c:v>
                </c:pt>
                <c:pt idx="10">
                  <c:v>1.86</c:v>
                </c:pt>
                <c:pt idx="11">
                  <c:v>2.0499999999999998</c:v>
                </c:pt>
                <c:pt idx="12">
                  <c:v>2.1</c:v>
                </c:pt>
                <c:pt idx="13">
                  <c:v>2.0699999999999998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72D-4501-81FF-FD9C121D1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31941104"/>
        <c:axId val="-331949264"/>
      </c:scatterChart>
      <c:valAx>
        <c:axId val="-331941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Tempo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331949264"/>
        <c:crosses val="autoZero"/>
        <c:crossBetween val="midCat"/>
      </c:valAx>
      <c:valAx>
        <c:axId val="-33194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X (g/L)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331941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'dados exp'!$B$1</c:f>
              <c:strCache>
                <c:ptCount val="1"/>
                <c:pt idx="0">
                  <c:v>X(g/L)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3"/>
            <c:dispRSqr val="1"/>
            <c:dispEq val="1"/>
            <c:trendlineLbl>
              <c:layout>
                <c:manualLayout>
                  <c:x val="4.5665502242094001E-2"/>
                  <c:y val="-6.432085005599524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'dados exp'!$A$2:$A$15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</c:numCache>
            </c:numRef>
          </c:xVal>
          <c:yVal>
            <c:numRef>
              <c:f>'dados exp'!$B$2:$B$15</c:f>
              <c:numCache>
                <c:formatCode>General</c:formatCode>
                <c:ptCount val="14"/>
                <c:pt idx="0">
                  <c:v>0.89</c:v>
                </c:pt>
                <c:pt idx="1">
                  <c:v>0.89</c:v>
                </c:pt>
                <c:pt idx="2">
                  <c:v>0.89</c:v>
                </c:pt>
                <c:pt idx="3">
                  <c:v>0.91</c:v>
                </c:pt>
                <c:pt idx="4">
                  <c:v>0.97</c:v>
                </c:pt>
                <c:pt idx="5">
                  <c:v>1.06</c:v>
                </c:pt>
                <c:pt idx="6">
                  <c:v>1.18</c:v>
                </c:pt>
                <c:pt idx="7">
                  <c:v>1.32</c:v>
                </c:pt>
                <c:pt idx="8">
                  <c:v>1.48</c:v>
                </c:pt>
                <c:pt idx="9">
                  <c:v>1.66</c:v>
                </c:pt>
                <c:pt idx="10">
                  <c:v>1.86</c:v>
                </c:pt>
                <c:pt idx="11">
                  <c:v>2.0499999999999998</c:v>
                </c:pt>
                <c:pt idx="12">
                  <c:v>2.1</c:v>
                </c:pt>
                <c:pt idx="13">
                  <c:v>2.0699999999999998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99E-433B-AA91-C0791805F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31939472"/>
        <c:axId val="-331944912"/>
      </c:scatterChart>
      <c:valAx>
        <c:axId val="-331939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Tempo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331944912"/>
        <c:crosses val="autoZero"/>
        <c:crossBetween val="midCat"/>
      </c:valAx>
      <c:valAx>
        <c:axId val="-33194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X (g/L)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331939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de-D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2290026246718892E-3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660258227665968"/>
          <c:y val="0.1563810811144441"/>
          <c:w val="0.82300911312129355"/>
          <c:h val="0.6342616252515153"/>
        </c:manualLayout>
      </c:layout>
      <c:lineChart>
        <c:grouping val="standard"/>
        <c:varyColors val="0"/>
        <c:ser>
          <c:idx val="0"/>
          <c:order val="0"/>
          <c:tx>
            <c:strRef>
              <c:f>Plan4!$L$1</c:f>
              <c:strCache>
                <c:ptCount val="1"/>
                <c:pt idx="0">
                  <c:v>( dX/dt)/X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Plan4!$D$5:$D$25</c:f>
              <c:numCache>
                <c:formatCode>General</c:formatCode>
                <c:ptCount val="21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</c:numCache>
            </c:numRef>
          </c:cat>
          <c:val>
            <c:numRef>
              <c:f>Plan4!$L$5:$L$26</c:f>
              <c:numCache>
                <c:formatCode>0.00</c:formatCode>
                <c:ptCount val="22"/>
                <c:pt idx="0">
                  <c:v>5.3191489361702178E-3</c:v>
                </c:pt>
                <c:pt idx="1">
                  <c:v>1.9030939871570337E-2</c:v>
                </c:pt>
                <c:pt idx="2">
                  <c:v>3.0630835800501039E-2</c:v>
                </c:pt>
                <c:pt idx="3">
                  <c:v>3.9894493900428624E-2</c:v>
                </c:pt>
                <c:pt idx="4">
                  <c:v>4.6822390572390578E-2</c:v>
                </c:pt>
                <c:pt idx="5">
                  <c:v>5.1577366049073606E-2</c:v>
                </c:pt>
                <c:pt idx="6">
                  <c:v>5.4415954415954412E-2</c:v>
                </c:pt>
                <c:pt idx="7">
                  <c:v>5.563044845870406E-2</c:v>
                </c:pt>
                <c:pt idx="8">
                  <c:v>5.5508330499829991E-2</c:v>
                </c:pt>
                <c:pt idx="9">
                  <c:v>5.4308472121650964E-2</c:v>
                </c:pt>
                <c:pt idx="10">
                  <c:v>5.2250190694126626E-2</c:v>
                </c:pt>
                <c:pt idx="11">
                  <c:v>4.951069227981153E-2</c:v>
                </c:pt>
                <c:pt idx="12">
                  <c:v>4.6227197346600322E-2</c:v>
                </c:pt>
                <c:pt idx="13">
                  <c:v>4.2501156718884249E-2</c:v>
                </c:pt>
                <c:pt idx="14">
                  <c:v>3.8402945283737444E-2</c:v>
                </c:pt>
                <c:pt idx="15">
                  <c:v>3.3976124885215772E-2</c:v>
                </c:pt>
                <c:pt idx="16">
                  <c:v>2.924080664294185E-2</c:v>
                </c:pt>
                <c:pt idx="17">
                  <c:v>2.4195876883986847E-2</c:v>
                </c:pt>
                <c:pt idx="18">
                  <c:v>1.8819938962360106E-2</c:v>
                </c:pt>
                <c:pt idx="19">
                  <c:v>1.3070804827854715E-2</c:v>
                </c:pt>
                <c:pt idx="20">
                  <c:v>6.883259911894265E-3</c:v>
                </c:pt>
                <c:pt idx="21">
                  <c:v>1.6460905349790903E-4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09-410C-89A5-D9B6D8D5D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31938384"/>
        <c:axId val="-331948720"/>
      </c:lineChart>
      <c:catAx>
        <c:axId val="-331938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Tempo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331948720"/>
        <c:crosses val="autoZero"/>
        <c:auto val="1"/>
        <c:lblAlgn val="ctr"/>
        <c:lblOffset val="100"/>
        <c:noMultiLvlLbl val="0"/>
      </c:catAx>
      <c:valAx>
        <c:axId val="-33194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b="1"/>
                  <a:t>µx(h-1)</a:t>
                </a:r>
              </a:p>
            </c:rich>
          </c:tx>
          <c:layout>
            <c:manualLayout>
              <c:xMode val="edge"/>
              <c:yMode val="edge"/>
              <c:x val="5.5556350620582628E-3"/>
              <c:y val="0.391489834462837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33193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29245-D7E6-4881-BA17-CE9B1CDE67F1}" type="datetimeFigureOut">
              <a:rPr lang="pt-BR"/>
              <a:pPr>
                <a:defRPr/>
              </a:pPr>
              <a:t>13/04/2020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ACBA2-1139-4E54-976F-6475A09DC3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0C410-97ED-4116-BF2D-F5DBECBA5208}" type="datetimeFigureOut">
              <a:rPr lang="pt-BR"/>
              <a:pPr>
                <a:defRPr/>
              </a:pPr>
              <a:t>13/04/2020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A8919-FEB8-4909-B31D-AB6D094FF2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A2280-A48B-4704-810D-FD44DEAEE00D}" type="datetimeFigureOut">
              <a:rPr lang="pt-BR"/>
              <a:pPr>
                <a:defRPr/>
              </a:pPr>
              <a:t>13/04/2020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CF448-DF2F-4609-8736-82674101EF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177FE-254D-453D-8189-331703FCBD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8622F-CBD9-4F53-AABB-9C2A68BE07CA}" type="datetimeFigureOut">
              <a:rPr lang="pt-BR"/>
              <a:pPr>
                <a:defRPr/>
              </a:pPr>
              <a:t>13/04/2020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1FA2F-472B-4748-97CC-0CA7EBF6D7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F15-BB59-4A9C-9B3A-7A7FFDC43176}" type="datetimeFigureOut">
              <a:rPr lang="pt-BR"/>
              <a:pPr>
                <a:defRPr/>
              </a:pPr>
              <a:t>13/04/2020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FACE6-0F0C-4A5A-AC91-25A43CA214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4C395-F8AF-4442-9AD5-C9392EABCEBB}" type="datetimeFigureOut">
              <a:rPr lang="pt-BR"/>
              <a:pPr>
                <a:defRPr/>
              </a:pPr>
              <a:t>13/04/2020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0BB9-DB7C-43AC-B83A-8E57AC081B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46805-65A4-41F6-9CA3-521E28106AD5}" type="datetimeFigureOut">
              <a:rPr lang="pt-BR"/>
              <a:pPr>
                <a:defRPr/>
              </a:pPr>
              <a:t>13/04/2020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36FB5-DBBC-44E1-BC61-276F5FBC5C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2E1F6-F901-44A5-8C3E-D633E03FB577}" type="datetimeFigureOut">
              <a:rPr lang="pt-BR"/>
              <a:pPr>
                <a:defRPr/>
              </a:pPr>
              <a:t>13/04/2020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40A01-A486-4625-AC05-109E9ED34E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908EB-DA0A-4A26-AC1E-5E546A01AD7A}" type="datetimeFigureOut">
              <a:rPr lang="pt-BR"/>
              <a:pPr>
                <a:defRPr/>
              </a:pPr>
              <a:t>13/04/2020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B22D2-3397-4144-96AC-4CF3E43CAB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77EA7-D212-40A1-A9DE-EDC8722AB0E2}" type="datetimeFigureOut">
              <a:rPr lang="pt-BR"/>
              <a:pPr>
                <a:defRPr/>
              </a:pPr>
              <a:t>13/04/2020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3F8F7-F1B7-49DE-970C-B6088F0D97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28D5B-1B54-4C74-ADF3-47518229EF2C}" type="datetimeFigureOut">
              <a:rPr lang="pt-BR"/>
              <a:pPr>
                <a:defRPr/>
              </a:pPr>
              <a:t>13/04/2020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43E56-DCD0-4F2B-9EB4-EC088A8222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512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F57BD-6F4A-4E7B-A6EF-95C346098D72}" type="datetimeFigureOut">
              <a:rPr lang="pt-BR"/>
              <a:pPr>
                <a:defRPr/>
              </a:pPr>
              <a:t>13/04/2020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EEEB68-1F88-406F-8A05-3264BC2AA5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chart" Target="../charts/chart3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5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chart" Target="../charts/chart6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1.emf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0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ctrTitle"/>
          </p:nvPr>
        </p:nvSpPr>
        <p:spPr>
          <a:xfrm>
            <a:off x="611188" y="3429000"/>
            <a:ext cx="7772400" cy="1470025"/>
          </a:xfrm>
        </p:spPr>
        <p:txBody>
          <a:bodyPr/>
          <a:lstStyle/>
          <a:p>
            <a:pPr eaLnBrk="1" hangingPunct="1"/>
            <a:r>
              <a:rPr lang="pt-BR" sz="3600"/>
              <a:t>Cinética da Fermentação alcoólica</a:t>
            </a:r>
            <a:br>
              <a:rPr lang="pt-BR" sz="3600"/>
            </a:br>
            <a:br>
              <a:rPr lang="pt-BR" sz="3600"/>
            </a:br>
            <a:endParaRPr lang="pt-BR" sz="3600"/>
          </a:p>
        </p:txBody>
      </p:sp>
      <p:sp>
        <p:nvSpPr>
          <p:cNvPr id="7171" name="Subtítulo 3"/>
          <p:cNvSpPr>
            <a:spLocks noGrp="1"/>
          </p:cNvSpPr>
          <p:nvPr>
            <p:ph type="subTitle" idx="1"/>
          </p:nvPr>
        </p:nvSpPr>
        <p:spPr>
          <a:xfrm>
            <a:off x="1187450" y="1484313"/>
            <a:ext cx="6400800" cy="1752600"/>
          </a:xfrm>
        </p:spPr>
        <p:txBody>
          <a:bodyPr/>
          <a:lstStyle/>
          <a:p>
            <a:pPr eaLnBrk="1" hangingPunct="1"/>
            <a:r>
              <a:rPr lang="pt-BR" sz="4800" dirty="0">
                <a:solidFill>
                  <a:schemeClr val="tx1"/>
                </a:solidFill>
              </a:rPr>
              <a:t>Prática 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3452026" y="255295"/>
          <a:ext cx="568863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5496" y="7061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Para o cálculo das velocidades específicas,  Qual X usar ???</a:t>
            </a:r>
          </a:p>
          <a:p>
            <a:r>
              <a:rPr lang="pt-BR" dirty="0">
                <a:solidFill>
                  <a:srgbClr val="FF0000"/>
                </a:solidFill>
              </a:rPr>
              <a:t>X médio (12 e 22 h) = 1,592 g/L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87" y="2295778"/>
            <a:ext cx="2918236" cy="4298971"/>
          </a:xfrm>
          <a:prstGeom prst="rect">
            <a:avLst/>
          </a:prstGeom>
        </p:spPr>
      </p:pic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4159656" y="3857143"/>
          <a:ext cx="4281971" cy="248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ção" r:id="rId5" imgW="1688760" imgH="1117440" progId="Equation.3">
                  <p:embed/>
                </p:oleObj>
              </mc:Choice>
              <mc:Fallback>
                <p:oleObj name="Equação" r:id="rId5" imgW="168876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656" y="3857143"/>
                        <a:ext cx="4281971" cy="2482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4048113" y="4880045"/>
          <a:ext cx="43656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ção" r:id="rId7" imgW="1968480" imgH="431640" progId="Equation.3">
                  <p:embed/>
                </p:oleObj>
              </mc:Choice>
              <mc:Fallback>
                <p:oleObj name="Equação" r:id="rId7" imgW="1968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13" y="4880045"/>
                        <a:ext cx="4365625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4048111" y="5949280"/>
          <a:ext cx="4170362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ção" r:id="rId9" imgW="1879560" imgH="457200" progId="Equation.3">
                  <p:embed/>
                </p:oleObj>
              </mc:Choice>
              <mc:Fallback>
                <p:oleObj name="Equação" r:id="rId9" imgW="1879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11" y="5949280"/>
                        <a:ext cx="4170362" cy="1014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ângulo 7"/>
          <p:cNvSpPr/>
          <p:nvPr/>
        </p:nvSpPr>
        <p:spPr>
          <a:xfrm>
            <a:off x="7020272" y="716942"/>
            <a:ext cx="648072" cy="184684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372200" y="2008965"/>
            <a:ext cx="648072" cy="184684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7172672" y="2708920"/>
            <a:ext cx="648072" cy="184684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497" y="674440"/>
            <a:ext cx="3528392" cy="160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9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481" y="37354"/>
            <a:ext cx="7886700" cy="1325563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FF0000"/>
                </a:solidFill>
              </a:rPr>
              <a:t>Cálculo das velocidades específicas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86278" y="1088078"/>
            <a:ext cx="7886700" cy="4351338"/>
          </a:xfrm>
        </p:spPr>
        <p:txBody>
          <a:bodyPr/>
          <a:lstStyle/>
          <a:p>
            <a:r>
              <a:rPr lang="pt-BR" u="sng" dirty="0">
                <a:solidFill>
                  <a:srgbClr val="FF0000"/>
                </a:solidFill>
              </a:rPr>
              <a:t>Método Linear</a:t>
            </a:r>
            <a:r>
              <a:rPr lang="pt-BR" dirty="0"/>
              <a:t>:</a:t>
            </a:r>
          </a:p>
          <a:p>
            <a:pPr lvl="1"/>
            <a:r>
              <a:rPr lang="pt-BR" dirty="0"/>
              <a:t>Mais adequado a baixas velocidades de crescimento do microrganismo (X se mantém aproximadamente constante ao longo do ensaio);</a:t>
            </a:r>
          </a:p>
          <a:p>
            <a:pPr lvl="1"/>
            <a:r>
              <a:rPr lang="pt-BR" dirty="0"/>
              <a:t>Análise mais limitada (grosseira);</a:t>
            </a:r>
          </a:p>
          <a:p>
            <a:pPr lvl="1"/>
            <a:r>
              <a:rPr lang="pt-BR" dirty="0"/>
              <a:t>As velocidades volumétricas podem ser calculadas pelas inclinações (coeficientes angulares das tangentes) das retas. </a:t>
            </a:r>
          </a:p>
          <a:p>
            <a:pPr lvl="1"/>
            <a:r>
              <a:rPr lang="pt-BR" dirty="0"/>
              <a:t>E as velocidades específicas dividindo a velocidade volumétrica pela média da concentração celular do intervalo analisado.</a:t>
            </a:r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9" y="332656"/>
            <a:ext cx="8747182" cy="63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45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7607" y="7946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Cálculo das velocidades específicas</a:t>
            </a:r>
            <a:r>
              <a:rPr lang="pt-BR" sz="2400" dirty="0"/>
              <a:t>, ajustando equação polinomial</a:t>
            </a:r>
          </a:p>
          <a:p>
            <a:endParaRPr lang="pt-BR" sz="2400" b="1" dirty="0"/>
          </a:p>
          <a:p>
            <a:r>
              <a:rPr lang="pt-BR" b="1" dirty="0"/>
              <a:t>1°) ajustar uma equação (polinomial) aos dados experimentais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2880708" y="1556792"/>
          <a:ext cx="6192688" cy="3670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59" y="1556792"/>
            <a:ext cx="2109399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72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37308" y="75017"/>
            <a:ext cx="735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2°) Esta equação fornecerá o X para cada tempo da batelada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2232247" y="2492896"/>
          <a:ext cx="584888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8"/>
          <p:cNvSpPr/>
          <p:nvPr/>
        </p:nvSpPr>
        <p:spPr>
          <a:xfrm>
            <a:off x="2222678" y="764704"/>
            <a:ext cx="64663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 = -0.0002x</a:t>
            </a:r>
            <a:r>
              <a:rPr lang="en-US" baseline="30000" dirty="0"/>
              <a:t>3</a:t>
            </a:r>
            <a:r>
              <a:rPr lang="en-US" dirty="0"/>
              <a:t> + 0.0086x</a:t>
            </a:r>
            <a:r>
              <a:rPr lang="en-US" baseline="30000" dirty="0"/>
              <a:t>2</a:t>
            </a:r>
            <a:r>
              <a:rPr lang="en-US" dirty="0"/>
              <a:t> - 0.0547x + 0.94</a:t>
            </a:r>
            <a:br>
              <a:rPr lang="en-US" dirty="0"/>
            </a:br>
            <a:endParaRPr lang="pt-BR" dirty="0"/>
          </a:p>
          <a:p>
            <a:r>
              <a:rPr lang="pt-BR" dirty="0"/>
              <a:t>=-0.0002*(A2)^3+0.0086*(A2)^2-0.0547*A2+0.94</a:t>
            </a:r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111254"/>
              </p:ext>
            </p:extLst>
          </p:nvPr>
        </p:nvGraphicFramePr>
        <p:xfrm>
          <a:off x="236538" y="444500"/>
          <a:ext cx="1716087" cy="644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Planilha" r:id="rId4" imgW="1323853" imgH="4972234" progId="Excel.Sheet.12">
                  <p:embed/>
                </p:oleObj>
              </mc:Choice>
              <mc:Fallback>
                <p:oleObj name="Planilha" r:id="rId4" imgW="1323853" imgH="49722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538" y="444500"/>
                        <a:ext cx="1716087" cy="6443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6129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11663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3°) derivada da equação polinomial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204809"/>
              </p:ext>
            </p:extLst>
          </p:nvPr>
        </p:nvGraphicFramePr>
        <p:xfrm>
          <a:off x="179388" y="598488"/>
          <a:ext cx="2232025" cy="584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Planilha" r:id="rId3" imgW="1838404" imgH="4972234" progId="Excel.Sheet.12">
                  <p:embed/>
                </p:oleObj>
              </mc:Choice>
              <mc:Fallback>
                <p:oleObj name="Planilha" r:id="rId3" imgW="1838404" imgH="49722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388" y="598488"/>
                        <a:ext cx="2232025" cy="584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>
            <a:off x="2555776" y="908720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 = -0.0002x</a:t>
            </a:r>
            <a:r>
              <a:rPr lang="en-US" baseline="30000" dirty="0"/>
              <a:t>3</a:t>
            </a:r>
            <a:r>
              <a:rPr lang="en-US" dirty="0"/>
              <a:t> + 0.0086x</a:t>
            </a:r>
            <a:r>
              <a:rPr lang="en-US" baseline="30000" dirty="0"/>
              <a:t>2</a:t>
            </a:r>
            <a:r>
              <a:rPr lang="en-US" dirty="0"/>
              <a:t> - 0.0547x + 0.94</a:t>
            </a:r>
            <a:br>
              <a:rPr lang="en-US" dirty="0"/>
            </a:br>
            <a:endParaRPr lang="pt-BR" dirty="0"/>
          </a:p>
          <a:p>
            <a:r>
              <a:rPr lang="pt-BR" b="1" dirty="0"/>
              <a:t>=((3*-0.0002)*(A2^2) + 2*(0.0086*A2^1)-0.0547)</a:t>
            </a:r>
          </a:p>
        </p:txBody>
      </p:sp>
    </p:spTree>
    <p:extLst>
      <p:ext uri="{BB962C8B-B14F-4D97-AF65-F5344CB8AC3E}">
        <p14:creationId xmlns:p14="http://schemas.microsoft.com/office/powerpoint/2010/main" val="4045988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11663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Como calcular a velocidade específica a cada tempo ???</a:t>
            </a:r>
          </a:p>
          <a:p>
            <a:r>
              <a:rPr lang="pt-BR" b="1" dirty="0"/>
              <a:t>4°)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µ= (</a:t>
            </a:r>
            <a:r>
              <a:rPr lang="pt-BR" b="1" dirty="0" err="1"/>
              <a:t>dX</a:t>
            </a:r>
            <a:r>
              <a:rPr lang="pt-BR" b="1" dirty="0"/>
              <a:t>/</a:t>
            </a:r>
            <a:r>
              <a:rPr lang="pt-BR" b="1" dirty="0" err="1"/>
              <a:t>dt</a:t>
            </a:r>
            <a:r>
              <a:rPr lang="pt-BR" b="1" dirty="0"/>
              <a:t>)/X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193332" y="807033"/>
          <a:ext cx="3111939" cy="6142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Planilha" r:id="rId3" imgW="2448117" imgH="4972234" progId="Excel.Sheet.12">
                  <p:embed/>
                </p:oleObj>
              </mc:Choice>
              <mc:Fallback>
                <p:oleObj name="Planilha" r:id="rId3" imgW="2448117" imgH="49722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332" y="807033"/>
                        <a:ext cx="3111939" cy="6142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ector reto 8"/>
          <p:cNvCxnSpPr/>
          <p:nvPr/>
        </p:nvCxnSpPr>
        <p:spPr>
          <a:xfrm>
            <a:off x="5364088" y="1592796"/>
            <a:ext cx="0" cy="1836204"/>
          </a:xfrm>
          <a:prstGeom prst="line">
            <a:avLst/>
          </a:prstGeom>
          <a:ln>
            <a:solidFill>
              <a:srgbClr val="FF33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6588224" y="1592796"/>
            <a:ext cx="0" cy="1836204"/>
          </a:xfrm>
          <a:prstGeom prst="line">
            <a:avLst/>
          </a:prstGeom>
          <a:ln>
            <a:solidFill>
              <a:srgbClr val="FF33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áfico 11"/>
          <p:cNvGraphicFramePr>
            <a:graphicFrameLocks/>
          </p:cNvGraphicFramePr>
          <p:nvPr/>
        </p:nvGraphicFramePr>
        <p:xfrm>
          <a:off x="3449534" y="995813"/>
          <a:ext cx="517078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5508103" y="706111"/>
            <a:ext cx="1994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=0,056 h</a:t>
            </a:r>
            <a:r>
              <a:rPr lang="pt-BR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pt-BR" baseline="30000" dirty="0"/>
          </a:p>
        </p:txBody>
      </p:sp>
      <p:sp>
        <p:nvSpPr>
          <p:cNvPr id="14" name="Seta para baixo 13"/>
          <p:cNvSpPr/>
          <p:nvPr/>
        </p:nvSpPr>
        <p:spPr>
          <a:xfrm>
            <a:off x="5746895" y="1148320"/>
            <a:ext cx="288032" cy="365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283968" y="4602229"/>
            <a:ext cx="416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COMPARAR VALOR DE </a:t>
            </a:r>
            <a:r>
              <a:rPr lang="pt-BR" dirty="0" err="1">
                <a:solidFill>
                  <a:srgbClr val="FF0000"/>
                </a:solidFill>
              </a:rPr>
              <a:t>Mimax</a:t>
            </a:r>
            <a:r>
              <a:rPr lang="pt-BR" dirty="0">
                <a:solidFill>
                  <a:srgbClr val="FF0000"/>
                </a:solidFill>
              </a:rPr>
              <a:t> COM MÉTODO LINEAR E Exponencial!</a:t>
            </a:r>
          </a:p>
        </p:txBody>
      </p:sp>
    </p:spTree>
    <p:extLst>
      <p:ext uri="{BB962C8B-B14F-4D97-AF65-F5344CB8AC3E}">
        <p14:creationId xmlns:p14="http://schemas.microsoft.com/office/powerpoint/2010/main" val="1873161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pt-BR" sz="4000" dirty="0"/>
              <a:t>Cálculo das velocidades específicas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59632"/>
            <a:ext cx="9144000" cy="4766518"/>
          </a:xfrm>
        </p:spPr>
        <p:txBody>
          <a:bodyPr/>
          <a:lstStyle/>
          <a:p>
            <a:pPr eaLnBrk="1" hangingPunct="1"/>
            <a:r>
              <a:rPr lang="pt-BR" sz="2400" dirty="0"/>
              <a:t>Fazer os mesmos cálculos para as </a:t>
            </a:r>
            <a:r>
              <a:rPr lang="pt-BR" sz="2400" dirty="0">
                <a:solidFill>
                  <a:srgbClr val="FF0000"/>
                </a:solidFill>
              </a:rPr>
              <a:t>velocidades específicas de consumo de substrato e de geração de produto</a:t>
            </a:r>
            <a:r>
              <a:rPr lang="pt-BR" sz="2400" dirty="0"/>
              <a:t>. </a:t>
            </a:r>
          </a:p>
        </p:txBody>
      </p:sp>
      <p:graphicFrame>
        <p:nvGraphicFramePr>
          <p:cNvPr id="2050" name="Object 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648526656"/>
              </p:ext>
            </p:extLst>
          </p:nvPr>
        </p:nvGraphicFramePr>
        <p:xfrm>
          <a:off x="1431573" y="2531488"/>
          <a:ext cx="212725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ção" r:id="rId3" imgW="863280" imgH="393480" progId="Equation.3">
                  <p:embed/>
                </p:oleObj>
              </mc:Choice>
              <mc:Fallback>
                <p:oleObj name="Equação" r:id="rId3" imgW="863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573" y="2531488"/>
                        <a:ext cx="2127250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973877359"/>
              </p:ext>
            </p:extLst>
          </p:nvPr>
        </p:nvGraphicFramePr>
        <p:xfrm>
          <a:off x="5293958" y="2531488"/>
          <a:ext cx="2017713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5" imgW="787320" imgH="393480" progId="Equation.3">
                  <p:embed/>
                </p:oleObj>
              </mc:Choice>
              <mc:Fallback>
                <p:oleObj name="Equation" r:id="rId5" imgW="787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3958" y="2531488"/>
                        <a:ext cx="2017713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" y="30300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057" name="Text Box 13"/>
          <p:cNvSpPr txBox="1">
            <a:spLocks noChangeArrowheads="1"/>
          </p:cNvSpPr>
          <p:nvPr/>
        </p:nvSpPr>
        <p:spPr bwMode="auto">
          <a:xfrm>
            <a:off x="5076056" y="3898427"/>
            <a:ext cx="28138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/>
              <a:t>Velocidade específica de formação de produto</a:t>
            </a:r>
          </a:p>
        </p:txBody>
      </p:sp>
      <p:sp>
        <p:nvSpPr>
          <p:cNvPr id="2058" name="Text Box 14"/>
          <p:cNvSpPr txBox="1">
            <a:spLocks noChangeArrowheads="1"/>
          </p:cNvSpPr>
          <p:nvPr/>
        </p:nvSpPr>
        <p:spPr bwMode="auto">
          <a:xfrm>
            <a:off x="1035254" y="3834933"/>
            <a:ext cx="2919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/>
              <a:t>Velocidade específica de consumo de substrato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156656" y="4621002"/>
            <a:ext cx="30003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 err="1">
                <a:solidFill>
                  <a:srgbClr val="FF0000"/>
                </a:solidFill>
              </a:rPr>
              <a:t>mgS</a:t>
            </a:r>
            <a:r>
              <a:rPr lang="pt-BR" dirty="0">
                <a:solidFill>
                  <a:srgbClr val="FF0000"/>
                </a:solidFill>
              </a:rPr>
              <a:t>/ mg célula. d</a:t>
            </a:r>
            <a:endParaRPr lang="pt-BR" baseline="300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pt-B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5249131" y="4562273"/>
            <a:ext cx="30003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 err="1">
                <a:solidFill>
                  <a:srgbClr val="FF0000"/>
                </a:solidFill>
              </a:rPr>
              <a:t>mgP</a:t>
            </a:r>
            <a:r>
              <a:rPr lang="pt-BR" dirty="0">
                <a:solidFill>
                  <a:srgbClr val="FF0000"/>
                </a:solidFill>
              </a:rPr>
              <a:t>/ mg célula. d</a:t>
            </a:r>
            <a:endParaRPr lang="pt-BR" baseline="300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pt-B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48727" y="233572"/>
            <a:ext cx="8846545" cy="633156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70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pt-BR" sz="4000"/>
              <a:t>Fatores de conversão (Y- Yield)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42219"/>
            <a:ext cx="8470900" cy="4268787"/>
          </a:xfrm>
        </p:spPr>
        <p:txBody>
          <a:bodyPr/>
          <a:lstStyle/>
          <a:p>
            <a:pPr eaLnBrk="1" hangingPunct="1"/>
            <a:r>
              <a:rPr lang="pt-BR" sz="2400" dirty="0"/>
              <a:t>As variáveis X, P e S podem ser correlacionadas pelos fatores de conversão:</a:t>
            </a:r>
          </a:p>
        </p:txBody>
      </p:sp>
      <p:graphicFrame>
        <p:nvGraphicFramePr>
          <p:cNvPr id="3074" name="Object 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229772397"/>
              </p:ext>
            </p:extLst>
          </p:nvPr>
        </p:nvGraphicFramePr>
        <p:xfrm>
          <a:off x="1044575" y="5610225"/>
          <a:ext cx="1687513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" name="Equação" r:id="rId3" imgW="583920" imgH="431640" progId="Equation.3">
                  <p:embed/>
                </p:oleObj>
              </mc:Choice>
              <mc:Fallback>
                <p:oleObj name="Equação" r:id="rId3" imgW="58392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5610225"/>
                        <a:ext cx="1687513" cy="124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056471"/>
              </p:ext>
            </p:extLst>
          </p:nvPr>
        </p:nvGraphicFramePr>
        <p:xfrm>
          <a:off x="914400" y="4005263"/>
          <a:ext cx="1982788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" name="Equação" r:id="rId5" imgW="571320" imgH="431640" progId="Equation.3">
                  <p:embed/>
                </p:oleObj>
              </mc:Choice>
              <mc:Fallback>
                <p:oleObj name="Equação" r:id="rId5" imgW="57132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005263"/>
                        <a:ext cx="1982788" cy="151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Text Box 6"/>
          <p:cNvSpPr txBox="1">
            <a:spLocks noChangeArrowheads="1"/>
          </p:cNvSpPr>
          <p:nvPr/>
        </p:nvSpPr>
        <p:spPr bwMode="auto">
          <a:xfrm>
            <a:off x="3276600" y="4581525"/>
            <a:ext cx="5614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Fator de conversão de substrato em célula (mgX/gS)</a:t>
            </a:r>
          </a:p>
        </p:txBody>
      </p:sp>
      <p:graphicFrame>
        <p:nvGraphicFramePr>
          <p:cNvPr id="3076" name="Object 11"/>
          <p:cNvGraphicFramePr>
            <a:graphicFrameLocks noChangeAspect="1"/>
          </p:cNvGraphicFramePr>
          <p:nvPr/>
        </p:nvGraphicFramePr>
        <p:xfrm>
          <a:off x="2987675" y="2349500"/>
          <a:ext cx="2881313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Equation" r:id="rId7" imgW="914400" imgH="431640" progId="Equation.3">
                  <p:embed/>
                </p:oleObj>
              </mc:Choice>
              <mc:Fallback>
                <p:oleObj name="Equation" r:id="rId7" imgW="914400" imgH="431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349500"/>
                        <a:ext cx="2881313" cy="1374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AutoShape 12"/>
          <p:cNvSpPr>
            <a:spLocks noChangeArrowheads="1"/>
          </p:cNvSpPr>
          <p:nvPr/>
        </p:nvSpPr>
        <p:spPr bwMode="auto">
          <a:xfrm>
            <a:off x="6084888" y="2708275"/>
            <a:ext cx="719137" cy="360363"/>
          </a:xfrm>
          <a:prstGeom prst="right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4" name="Text Box 16"/>
          <p:cNvSpPr txBox="1">
            <a:spLocks noChangeArrowheads="1"/>
          </p:cNvSpPr>
          <p:nvPr/>
        </p:nvSpPr>
        <p:spPr bwMode="auto">
          <a:xfrm>
            <a:off x="2916238" y="5949950"/>
            <a:ext cx="7777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Fator de conversão de substrato em produto (</a:t>
            </a:r>
            <a:r>
              <a:rPr lang="pt-BR" dirty="0" err="1"/>
              <a:t>mgP</a:t>
            </a:r>
            <a:r>
              <a:rPr lang="pt-BR" dirty="0"/>
              <a:t>/</a:t>
            </a:r>
            <a:r>
              <a:rPr lang="pt-BR" dirty="0" err="1"/>
              <a:t>mgS</a:t>
            </a:r>
            <a:r>
              <a:rPr lang="pt-BR" dirty="0"/>
              <a:t>)</a:t>
            </a:r>
          </a:p>
        </p:txBody>
      </p:sp>
      <p:graphicFrame>
        <p:nvGraphicFramePr>
          <p:cNvPr id="3077" name="Object 1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5288" y="2205038"/>
          <a:ext cx="180022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" name="Equation" r:id="rId9" imgW="787320" imgH="393480" progId="Equation.3">
                  <p:embed/>
                </p:oleObj>
              </mc:Choice>
              <mc:Fallback>
                <p:oleObj name="Equation" r:id="rId9" imgW="78732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205038"/>
                        <a:ext cx="1800225" cy="900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19"/>
          <p:cNvGraphicFramePr>
            <a:graphicFrameLocks noChangeAspect="1"/>
          </p:cNvGraphicFramePr>
          <p:nvPr/>
        </p:nvGraphicFramePr>
        <p:xfrm>
          <a:off x="395288" y="3213100"/>
          <a:ext cx="180022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" name="Equation" r:id="rId11" imgW="863280" imgH="393480" progId="Equation.3">
                  <p:embed/>
                </p:oleObj>
              </mc:Choice>
              <mc:Fallback>
                <p:oleObj name="Equation" r:id="rId11" imgW="863280" imgH="393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213100"/>
                        <a:ext cx="1800225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Line 20"/>
          <p:cNvSpPr>
            <a:spLocks noChangeShapeType="1"/>
          </p:cNvSpPr>
          <p:nvPr/>
        </p:nvSpPr>
        <p:spPr bwMode="auto">
          <a:xfrm>
            <a:off x="250825" y="3141663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86" name="AutoShape 21"/>
          <p:cNvSpPr>
            <a:spLocks noChangeArrowheads="1"/>
          </p:cNvSpPr>
          <p:nvPr/>
        </p:nvSpPr>
        <p:spPr bwMode="auto">
          <a:xfrm>
            <a:off x="2411413" y="2781300"/>
            <a:ext cx="574675" cy="360363"/>
          </a:xfrm>
          <a:prstGeom prst="rightArrow">
            <a:avLst>
              <a:gd name="adj1" fmla="val 50000"/>
              <a:gd name="adj2" fmla="val 398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V="1">
            <a:off x="1187450" y="2349500"/>
            <a:ext cx="215900" cy="647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V="1">
            <a:off x="1187450" y="3284538"/>
            <a:ext cx="215900" cy="647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 flipV="1">
            <a:off x="1692275" y="2708275"/>
            <a:ext cx="287338" cy="4333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 flipV="1">
            <a:off x="1692275" y="3716338"/>
            <a:ext cx="287338" cy="4333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67544" y="5610225"/>
            <a:ext cx="8424044" cy="1247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419872" y="393223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MESMO INTERVALO DE TEMPO!!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 animBg="1"/>
      <p:bldP spid="13335" grpId="0" animBg="1"/>
      <p:bldP spid="13336" grpId="0" animBg="1"/>
      <p:bldP spid="133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0" y="1052513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dirty="0"/>
              <a:t>1) Eficiência da fermentação (</a:t>
            </a:r>
            <a:r>
              <a:rPr lang="pt-BR" sz="2000" b="1" dirty="0">
                <a:sym typeface="Symbol" pitchFamily="18" charset="2"/>
              </a:rPr>
              <a:t></a:t>
            </a:r>
            <a:r>
              <a:rPr lang="pt-BR" sz="2000" b="1" dirty="0"/>
              <a:t>p(%))</a:t>
            </a:r>
          </a:p>
          <a:p>
            <a:r>
              <a:rPr lang="pt-BR" sz="2000" dirty="0"/>
              <a:t>-</a:t>
            </a:r>
            <a:r>
              <a:rPr lang="pt-BR" sz="2000" dirty="0" err="1"/>
              <a:t>Eq</a:t>
            </a:r>
            <a:r>
              <a:rPr lang="pt-BR" sz="2000" dirty="0"/>
              <a:t>. De Gay-Lussac para a fermentação:</a:t>
            </a:r>
          </a:p>
          <a:p>
            <a:endParaRPr lang="pt-BR" sz="2000" dirty="0"/>
          </a:p>
          <a:p>
            <a:r>
              <a:rPr lang="pt-BR" sz="2000" dirty="0"/>
              <a:t>C</a:t>
            </a:r>
            <a:r>
              <a:rPr lang="pt-BR" sz="2000" baseline="-25000" dirty="0"/>
              <a:t>6</a:t>
            </a:r>
            <a:r>
              <a:rPr lang="pt-BR" sz="2000" dirty="0"/>
              <a:t>H</a:t>
            </a:r>
            <a:r>
              <a:rPr lang="pt-BR" sz="2000" baseline="-25000" dirty="0"/>
              <a:t>12</a:t>
            </a:r>
            <a:r>
              <a:rPr lang="pt-BR" sz="2000" dirty="0"/>
              <a:t>0</a:t>
            </a:r>
            <a:r>
              <a:rPr lang="pt-BR" sz="2000" baseline="-25000" dirty="0"/>
              <a:t>6</a:t>
            </a:r>
            <a:r>
              <a:rPr lang="pt-BR" sz="2000" dirty="0"/>
              <a:t>              2CH</a:t>
            </a:r>
            <a:r>
              <a:rPr lang="pt-BR" sz="2000" baseline="-25000" dirty="0"/>
              <a:t>3</a:t>
            </a:r>
            <a:r>
              <a:rPr lang="pt-BR" sz="2000" dirty="0"/>
              <a:t>CH</a:t>
            </a:r>
            <a:r>
              <a:rPr lang="pt-BR" sz="2000" baseline="-25000" dirty="0"/>
              <a:t>2</a:t>
            </a:r>
            <a:r>
              <a:rPr lang="pt-BR" sz="2000" dirty="0"/>
              <a:t>OH + 2CO</a:t>
            </a:r>
            <a:r>
              <a:rPr lang="pt-BR" sz="2000" baseline="-25000" dirty="0"/>
              <a:t>2</a:t>
            </a:r>
            <a:r>
              <a:rPr lang="pt-BR" sz="2000" dirty="0"/>
              <a:t>+ energia</a:t>
            </a:r>
          </a:p>
          <a:p>
            <a:endParaRPr lang="pt-BR" sz="2000" dirty="0"/>
          </a:p>
          <a:p>
            <a:r>
              <a:rPr lang="pt-BR" sz="2000" dirty="0"/>
              <a:t>1Glicose	2etanol</a:t>
            </a:r>
          </a:p>
          <a:p>
            <a:r>
              <a:rPr lang="pt-BR" sz="2000" b="1" dirty="0"/>
              <a:t>180g-----------------2x(46)=92g</a:t>
            </a:r>
          </a:p>
          <a:p>
            <a:endParaRPr lang="pt-BR" sz="2000" b="1" dirty="0"/>
          </a:p>
          <a:p>
            <a:r>
              <a:rPr lang="pt-BR" sz="2000" b="1" dirty="0">
                <a:solidFill>
                  <a:srgbClr val="FF0000"/>
                </a:solidFill>
              </a:rPr>
              <a:t>Fator de conversão teórico (</a:t>
            </a:r>
            <a:r>
              <a:rPr lang="pt-BR" sz="2000" b="1" dirty="0" err="1">
                <a:solidFill>
                  <a:srgbClr val="FF0000"/>
                </a:solidFill>
              </a:rPr>
              <a:t>Yp</a:t>
            </a:r>
            <a:r>
              <a:rPr lang="pt-BR" sz="2000" b="1" dirty="0">
                <a:solidFill>
                  <a:srgbClr val="FF0000"/>
                </a:solidFill>
              </a:rPr>
              <a:t>/s):</a:t>
            </a:r>
          </a:p>
          <a:p>
            <a:endParaRPr lang="pt-BR" sz="2000" b="1" dirty="0"/>
          </a:p>
          <a:p>
            <a:r>
              <a:rPr lang="pt-BR" sz="2000" dirty="0"/>
              <a:t>	</a:t>
            </a:r>
            <a:r>
              <a:rPr lang="pt-BR" sz="2000" u="sng" dirty="0"/>
              <a:t>2 mol etanol  </a:t>
            </a:r>
            <a:r>
              <a:rPr lang="pt-BR" sz="2000" dirty="0"/>
              <a:t>= </a:t>
            </a:r>
            <a:r>
              <a:rPr lang="pt-BR" sz="2000" u="sng" dirty="0"/>
              <a:t>   92g</a:t>
            </a:r>
            <a:r>
              <a:rPr lang="pt-BR" sz="2000" dirty="0"/>
              <a:t>=   0,51 g/g</a:t>
            </a:r>
          </a:p>
          <a:p>
            <a:r>
              <a:rPr lang="pt-BR" sz="2000" dirty="0"/>
              <a:t>	1 mol glicose      180g</a:t>
            </a:r>
          </a:p>
          <a:p>
            <a:endParaRPr lang="pt-BR" sz="2000" dirty="0"/>
          </a:p>
          <a:p>
            <a:r>
              <a:rPr lang="pt-BR" sz="2000" b="1" dirty="0">
                <a:solidFill>
                  <a:srgbClr val="FF0000"/>
                </a:solidFill>
              </a:rPr>
              <a:t>Rendimento Prático  (%)</a:t>
            </a:r>
            <a:r>
              <a:rPr lang="pt-BR" sz="2000" b="1" dirty="0"/>
              <a:t>		      </a:t>
            </a:r>
            <a:r>
              <a:rPr lang="pt-BR" sz="2000" dirty="0"/>
              <a:t>= 	</a:t>
            </a:r>
            <a:r>
              <a:rPr lang="pt-BR" sz="2000" u="sng" dirty="0"/>
              <a:t>g de etanol produzido</a:t>
            </a:r>
            <a:r>
              <a:rPr lang="pt-BR" sz="2000" dirty="0"/>
              <a:t>  x 100</a:t>
            </a:r>
            <a:endParaRPr lang="pt-BR" sz="2000" u="sng" dirty="0"/>
          </a:p>
          <a:p>
            <a:r>
              <a:rPr lang="pt-BR" sz="2000" dirty="0"/>
              <a:t>					 	g de glicose consumida</a:t>
            </a:r>
          </a:p>
          <a:p>
            <a:endParaRPr lang="pt-BR" sz="2000" dirty="0"/>
          </a:p>
          <a:p>
            <a:endParaRPr lang="pt-BR" sz="2000" b="1" dirty="0"/>
          </a:p>
          <a:p>
            <a:r>
              <a:rPr lang="pt-BR" sz="2000" b="1" dirty="0">
                <a:solidFill>
                  <a:srgbClr val="FF0000"/>
                </a:solidFill>
              </a:rPr>
              <a:t>Eficiência do processo (%):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title"/>
          </p:nvPr>
        </p:nvSpPr>
        <p:spPr>
          <a:xfrm>
            <a:off x="323528" y="-9575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/>
              <a:t>Fermentação alcoólica</a:t>
            </a:r>
          </a:p>
        </p:txBody>
      </p:sp>
      <p:sp>
        <p:nvSpPr>
          <p:cNvPr id="4101" name="Line 7"/>
          <p:cNvSpPr>
            <a:spLocks noChangeShapeType="1"/>
          </p:cNvSpPr>
          <p:nvPr/>
        </p:nvSpPr>
        <p:spPr bwMode="auto">
          <a:xfrm>
            <a:off x="1115616" y="2204864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409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018026"/>
              </p:ext>
            </p:extLst>
          </p:nvPr>
        </p:nvGraphicFramePr>
        <p:xfrm>
          <a:off x="4283968" y="5789354"/>
          <a:ext cx="35877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ção" r:id="rId3" imgW="1231560" imgH="457200" progId="Equation.3">
                  <p:embed/>
                </p:oleObj>
              </mc:Choice>
              <mc:Fallback>
                <p:oleObj name="Equação" r:id="rId3" imgW="1231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5789354"/>
                        <a:ext cx="3587750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344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55016" y="-141018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/>
              <a:t>Prática 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412" y="980728"/>
            <a:ext cx="8893175" cy="6264696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600" b="1" dirty="0"/>
              <a:t>Cada grupo vai receber 1 cultura de levedura com meio de cultura YPG 2% : </a:t>
            </a:r>
            <a:r>
              <a:rPr lang="pt-BR" sz="3600" b="1" dirty="0">
                <a:solidFill>
                  <a:srgbClr val="FF0000"/>
                </a:solidFill>
              </a:rPr>
              <a:t>INOCULADA AS 11h !!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dirty="0"/>
              <a:t>	</a:t>
            </a:r>
            <a:endParaRPr lang="pt-B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600" b="1" dirty="0"/>
              <a:t>Meio de cultura YPG 2%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sz="3600" dirty="0"/>
              <a:t>Extrato de Levedura – 1,0 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sz="3600" dirty="0"/>
              <a:t>Peptona – 1,0 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sz="3600" dirty="0"/>
              <a:t>H</a:t>
            </a:r>
            <a:r>
              <a:rPr lang="pt-BR" sz="3600" baseline="-25000" dirty="0"/>
              <a:t>2</a:t>
            </a:r>
            <a:r>
              <a:rPr lang="pt-BR" sz="3600" dirty="0"/>
              <a:t>O </a:t>
            </a:r>
            <a:r>
              <a:rPr lang="pt-BR" sz="3600" dirty="0" err="1"/>
              <a:t>qsp</a:t>
            </a:r>
            <a:r>
              <a:rPr lang="pt-BR" sz="3600" dirty="0"/>
              <a:t> – 90mL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sz="3600" dirty="0"/>
              <a:t>Glicose – 20%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sz="36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dirty="0" err="1"/>
              <a:t>Retirar</a:t>
            </a:r>
            <a:r>
              <a:rPr lang="en-US" sz="3600" dirty="0"/>
              <a:t> </a:t>
            </a:r>
            <a:r>
              <a:rPr lang="en-US" sz="3600" dirty="0" err="1"/>
              <a:t>amostras</a:t>
            </a:r>
            <a:r>
              <a:rPr lang="en-US" sz="3600" dirty="0"/>
              <a:t> </a:t>
            </a:r>
            <a:r>
              <a:rPr lang="en-US" sz="3600" b="1" dirty="0"/>
              <a:t>a </a:t>
            </a:r>
            <a:r>
              <a:rPr lang="en-US" sz="3600" b="1" dirty="0" err="1"/>
              <a:t>cada</a:t>
            </a:r>
            <a:r>
              <a:rPr lang="en-US" sz="3600" b="1" dirty="0"/>
              <a:t> hora </a:t>
            </a:r>
            <a:r>
              <a:rPr lang="en-US" sz="3600" dirty="0"/>
              <a:t>e </a:t>
            </a:r>
            <a:r>
              <a:rPr lang="en-US" sz="3600" dirty="0" err="1"/>
              <a:t>na</a:t>
            </a:r>
            <a:r>
              <a:rPr lang="en-US" sz="3600" dirty="0"/>
              <a:t> </a:t>
            </a:r>
            <a:r>
              <a:rPr lang="en-US" sz="3600" dirty="0" err="1"/>
              <a:t>última</a:t>
            </a:r>
            <a:r>
              <a:rPr lang="en-US" sz="3600" dirty="0"/>
              <a:t> </a:t>
            </a:r>
            <a:r>
              <a:rPr lang="en-US" sz="3600" dirty="0" err="1"/>
              <a:t>meia</a:t>
            </a:r>
            <a:r>
              <a:rPr lang="en-US" sz="3600" dirty="0"/>
              <a:t> hora para a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b="1" dirty="0" err="1"/>
              <a:t>leitura</a:t>
            </a:r>
            <a:r>
              <a:rPr lang="en-US" sz="3200" b="1" dirty="0"/>
              <a:t> da abs a 600 nm, (X)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b="1" dirty="0" err="1"/>
              <a:t>concentraçao</a:t>
            </a:r>
            <a:r>
              <a:rPr lang="en-US" sz="3200" b="1" dirty="0"/>
              <a:t> de </a:t>
            </a:r>
            <a:r>
              <a:rPr lang="en-US" sz="3200" b="1" dirty="0" err="1"/>
              <a:t>etanol</a:t>
            </a:r>
            <a:r>
              <a:rPr lang="en-US" sz="3200" b="1" dirty="0"/>
              <a:t>  (P)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b="1" dirty="0" err="1"/>
              <a:t>concentracao</a:t>
            </a:r>
            <a:r>
              <a:rPr lang="en-US" sz="3200" b="1" dirty="0"/>
              <a:t> de </a:t>
            </a:r>
            <a:r>
              <a:rPr lang="en-US" sz="3200" b="1" dirty="0" err="1"/>
              <a:t>glicose</a:t>
            </a:r>
            <a:r>
              <a:rPr lang="en-US" sz="3200" b="1" dirty="0"/>
              <a:t>. (S)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sz="3600" dirty="0"/>
              <a:t>Dois</a:t>
            </a:r>
            <a:r>
              <a:rPr lang="pt-BR" sz="2400" dirty="0"/>
              <a:t> </a:t>
            </a:r>
            <a:r>
              <a:rPr lang="pt-BR" sz="3600" dirty="0"/>
              <a:t>mililitros da amostra retirada (sem filtração) será utilizado para medir a absorbância a 600 </a:t>
            </a:r>
            <a:r>
              <a:rPr lang="pt-BR" sz="3600" dirty="0" err="1"/>
              <a:t>nm</a:t>
            </a:r>
            <a:r>
              <a:rPr lang="pt-BR" sz="3600" dirty="0"/>
              <a:t>.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sz="3600" dirty="0"/>
              <a:t>Os outros 2 </a:t>
            </a:r>
            <a:r>
              <a:rPr lang="pt-BR" sz="3600" dirty="0" err="1"/>
              <a:t>mL</a:t>
            </a:r>
            <a:r>
              <a:rPr lang="pt-BR" sz="3600" dirty="0"/>
              <a:t> serão centrifugados e depois filtrados em membrana de acetato celulose 0,45 µm para a determinação de açúcares redutores e etanol.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dirty="0" err="1"/>
              <a:t>Cada</a:t>
            </a:r>
            <a:r>
              <a:rPr lang="en-US" sz="3600" dirty="0"/>
              <a:t> </a:t>
            </a:r>
            <a:r>
              <a:rPr lang="en-US" sz="3600" dirty="0" err="1"/>
              <a:t>grupo</a:t>
            </a:r>
            <a:r>
              <a:rPr lang="en-US" sz="3600" dirty="0"/>
              <a:t> </a:t>
            </a:r>
            <a:r>
              <a:rPr lang="en-US" sz="3600" dirty="0" err="1"/>
              <a:t>recebera</a:t>
            </a:r>
            <a:r>
              <a:rPr lang="en-US" sz="3600" dirty="0"/>
              <a:t> o </a:t>
            </a:r>
            <a:r>
              <a:rPr lang="en-US" sz="3600" dirty="0" err="1"/>
              <a:t>meio</a:t>
            </a:r>
            <a:r>
              <a:rPr lang="en-US" sz="3600" dirty="0"/>
              <a:t> </a:t>
            </a:r>
            <a:r>
              <a:rPr lang="en-US" sz="3600" dirty="0" err="1"/>
              <a:t>sem</a:t>
            </a:r>
            <a:r>
              <a:rPr lang="en-US" sz="3600" dirty="0"/>
              <a:t> </a:t>
            </a:r>
            <a:r>
              <a:rPr lang="en-US" sz="3600" dirty="0" err="1"/>
              <a:t>leveduras</a:t>
            </a:r>
            <a:r>
              <a:rPr lang="en-US" sz="3600" dirty="0"/>
              <a:t> para </a:t>
            </a:r>
            <a:r>
              <a:rPr lang="en-US" sz="3600" dirty="0" err="1"/>
              <a:t>fazer</a:t>
            </a:r>
            <a:r>
              <a:rPr lang="en-US" sz="3600" dirty="0"/>
              <a:t> </a:t>
            </a:r>
            <a:r>
              <a:rPr lang="en-US" sz="3600" dirty="0" err="1"/>
              <a:t>os</a:t>
            </a:r>
            <a:r>
              <a:rPr lang="en-US" sz="3600" dirty="0"/>
              <a:t> </a:t>
            </a:r>
            <a:r>
              <a:rPr lang="en-US" sz="3600" dirty="0" err="1"/>
              <a:t>brancos</a:t>
            </a:r>
            <a:r>
              <a:rPr lang="en-US" sz="3600" dirty="0"/>
              <a:t> , </a:t>
            </a:r>
            <a:r>
              <a:rPr lang="en-US" sz="3600" dirty="0" err="1"/>
              <a:t>sempre</a:t>
            </a:r>
            <a:r>
              <a:rPr lang="en-US" sz="3600" dirty="0"/>
              <a:t> </a:t>
            </a:r>
            <a:r>
              <a:rPr lang="en-US" sz="3600" dirty="0" err="1"/>
              <a:t>na</a:t>
            </a:r>
            <a:r>
              <a:rPr lang="en-US" sz="3600" dirty="0"/>
              <a:t> </a:t>
            </a:r>
            <a:r>
              <a:rPr lang="en-US" sz="3600" dirty="0" err="1"/>
              <a:t>mesma</a:t>
            </a:r>
            <a:r>
              <a:rPr lang="en-US" sz="3600" dirty="0"/>
              <a:t> </a:t>
            </a:r>
            <a:r>
              <a:rPr lang="en-US" sz="3600" dirty="0" err="1"/>
              <a:t>diluição</a:t>
            </a:r>
            <a:r>
              <a:rPr lang="en-US" sz="3600" dirty="0"/>
              <a:t> da </a:t>
            </a:r>
            <a:r>
              <a:rPr lang="en-US" sz="3600" dirty="0" err="1"/>
              <a:t>análise</a:t>
            </a:r>
            <a:r>
              <a:rPr lang="en-US" sz="3600" dirty="0"/>
              <a:t>.</a:t>
            </a:r>
            <a:endParaRPr lang="pt-BR" sz="3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 i="1"/>
              <a:t>Objetivos da cinética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56792"/>
            <a:ext cx="8686800" cy="4329113"/>
          </a:xfrm>
          <a:noFill/>
        </p:spPr>
        <p:txBody>
          <a:bodyPr/>
          <a:lstStyle/>
          <a:p>
            <a:pPr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dirty="0"/>
              <a:t>Estudo da evolução das variáveis do processo no tempo;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dirty="0"/>
              <a:t>Medir velocidade (taxas) das transformações;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dirty="0"/>
              <a:t>Estudar a influência das condições ambientais;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dirty="0">
                <a:sym typeface="Symbol" pitchFamily="18" charset="2"/>
              </a:rPr>
              <a:t>Critérios para o controle;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dirty="0">
                <a:sym typeface="Symbol" pitchFamily="18" charset="2"/>
              </a:rPr>
              <a:t>Otimização do processo;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dirty="0"/>
              <a:t>Projeto do biorreator mais adequado (dimensionamento).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b="1" dirty="0"/>
              <a:t>Sistema em batelada: ponto de partida para o conhecimento do processo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446405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ta para a direita 4"/>
          <p:cNvSpPr/>
          <p:nvPr/>
        </p:nvSpPr>
        <p:spPr>
          <a:xfrm rot="16200000">
            <a:off x="4993110" y="4292897"/>
            <a:ext cx="649288" cy="50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Forma livre 1"/>
          <p:cNvSpPr/>
          <p:nvPr/>
        </p:nvSpPr>
        <p:spPr>
          <a:xfrm>
            <a:off x="5066135" y="890891"/>
            <a:ext cx="2258052" cy="3328980"/>
          </a:xfrm>
          <a:custGeom>
            <a:avLst/>
            <a:gdLst>
              <a:gd name="connsiteX0" fmla="*/ 190102 w 2258052"/>
              <a:gd name="connsiteY0" fmla="*/ 2473410 h 2473410"/>
              <a:gd name="connsiteX1" fmla="*/ 147899 w 2258052"/>
              <a:gd name="connsiteY1" fmla="*/ 95970 h 2473410"/>
              <a:gd name="connsiteX2" fmla="*/ 1821954 w 2258052"/>
              <a:gd name="connsiteY2" fmla="*/ 489865 h 2473410"/>
              <a:gd name="connsiteX3" fmla="*/ 2258052 w 2258052"/>
              <a:gd name="connsiteY3" fmla="*/ 714948 h 247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052" h="2473410">
                <a:moveTo>
                  <a:pt x="190102" y="2473410"/>
                </a:moveTo>
                <a:cubicBezTo>
                  <a:pt x="33013" y="1449985"/>
                  <a:pt x="-124076" y="426561"/>
                  <a:pt x="147899" y="95970"/>
                </a:cubicBezTo>
                <a:cubicBezTo>
                  <a:pt x="419874" y="-234621"/>
                  <a:pt x="1470262" y="386702"/>
                  <a:pt x="1821954" y="489865"/>
                </a:cubicBezTo>
                <a:cubicBezTo>
                  <a:pt x="2173646" y="593028"/>
                  <a:pt x="2215849" y="653988"/>
                  <a:pt x="2258052" y="714948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293141" y="1627329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Retirada da amostra com seringa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544" y="4972257"/>
            <a:ext cx="5584420" cy="536494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>
            <a:off x="3779912" y="5240504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755576" y="2598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</a:t>
            </a:r>
            <a:r>
              <a:rPr lang="pt-BR" baseline="-25000" dirty="0"/>
              <a:t>2</a:t>
            </a:r>
          </a:p>
        </p:txBody>
      </p:sp>
      <p:sp>
        <p:nvSpPr>
          <p:cNvPr id="11" name="Seta para a direita 10"/>
          <p:cNvSpPr/>
          <p:nvPr/>
        </p:nvSpPr>
        <p:spPr>
          <a:xfrm rot="1778738">
            <a:off x="1280429" y="3179908"/>
            <a:ext cx="946967" cy="334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1081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Célula (X =f(t))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390469"/>
              </p:ext>
            </p:extLst>
          </p:nvPr>
        </p:nvGraphicFramePr>
        <p:xfrm>
          <a:off x="2267744" y="3068960"/>
          <a:ext cx="4295775" cy="1962912"/>
        </p:xfrm>
        <a:graphic>
          <a:graphicData uri="http://schemas.openxmlformats.org/drawingml/2006/table">
            <a:tbl>
              <a:tblPr firstRow="1" firstCol="1" bandRow="1"/>
              <a:tblGrid>
                <a:gridCol w="141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Tempo (h)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Abs 600 nm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Massa seca* (mg/mL)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Branco do meio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1556792"/>
            <a:ext cx="836327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Tabela 1: Absorbâncias a 600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nm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meio de fermentação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*utilizar a correlação entre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abs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600 </a:t>
            </a:r>
            <a:r>
              <a:rPr kumimoji="0" lang="pt-BR" altLang="pt-BR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nm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massa seca da aula anterior, para fazer a transformação.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27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Glicose (S =f(t))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662032"/>
              </p:ext>
            </p:extLst>
          </p:nvPr>
        </p:nvGraphicFramePr>
        <p:xfrm>
          <a:off x="1331640" y="2013490"/>
          <a:ext cx="5937205" cy="3699383"/>
        </p:xfrm>
        <a:graphic>
          <a:graphicData uri="http://schemas.openxmlformats.org/drawingml/2006/table">
            <a:tbl>
              <a:tblPr firstRow="1" firstCol="1" bandRow="1"/>
              <a:tblGrid>
                <a:gridCol w="768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4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93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Tubos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9120" algn="l"/>
                        </a:tabLs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diluição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9120" algn="l"/>
                        </a:tabLs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Amostra (mL)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Solução de DNS (mL)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Absorbância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(540 nm)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Concentração de glicose* (mg/L)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235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(branco)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9120" algn="l"/>
                        </a:tabLs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9120" algn="l"/>
                        </a:tabLs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h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Média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h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60">
                <a:tc rowSpan="3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h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9120" algn="l"/>
                        </a:tabLst>
                      </a:pPr>
                      <a:r>
                        <a:rPr lang="pt-BR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9120" algn="l"/>
                        </a:tabLs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Média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h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60">
                <a:tc rowSpan="3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h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9120" algn="l"/>
                        </a:tabLst>
                      </a:pPr>
                      <a:r>
                        <a:rPr lang="pt-BR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9120" algn="l"/>
                        </a:tabLs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Média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h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6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260">
                <a:tc rowSpan="3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h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9120" algn="l"/>
                        </a:tabLst>
                      </a:pPr>
                      <a:r>
                        <a:rPr lang="pt-BR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9120" algn="l"/>
                        </a:tabLs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Média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h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6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6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8260">
                <a:tc rowSpan="3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h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9120" algn="l"/>
                        </a:tabLs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9120" algn="l"/>
                        </a:tabLs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Média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h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76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76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454601" y="1417638"/>
            <a:ext cx="8028384" cy="579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76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Tabela 2: Dados obtidos a partir das análises de açúcares redutores por DNS</a:t>
            </a:r>
            <a:endParaRPr lang="pt-B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292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127047"/>
              </p:ext>
            </p:extLst>
          </p:nvPr>
        </p:nvGraphicFramePr>
        <p:xfrm>
          <a:off x="1691680" y="1299331"/>
          <a:ext cx="5489144" cy="2304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4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Concentração de etanol (mg/</a:t>
                      </a:r>
                      <a:r>
                        <a:rPr lang="pt-BR" sz="1600" dirty="0" err="1">
                          <a:effectLst/>
                        </a:rPr>
                        <a:t>mL</a:t>
                      </a:r>
                      <a:r>
                        <a:rPr lang="pt-BR" sz="1600" dirty="0">
                          <a:effectLst/>
                        </a:rPr>
                        <a:t>) 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9120" algn="l"/>
                        </a:tabLst>
                      </a:pPr>
                      <a:r>
                        <a:rPr lang="pt-BR" sz="1600">
                          <a:effectLst/>
                        </a:rPr>
                        <a:t>Área do pico de etanol</a:t>
                      </a:r>
                      <a:endParaRPr lang="pt-BR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etângulo 10"/>
          <p:cNvSpPr/>
          <p:nvPr/>
        </p:nvSpPr>
        <p:spPr>
          <a:xfrm>
            <a:off x="1547664" y="719492"/>
            <a:ext cx="4121706" cy="579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just" hangingPunct="0">
              <a:lnSpc>
                <a:spcPct val="176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Tabela 3: Curva padrão de etanol </a:t>
            </a:r>
            <a:endParaRPr lang="pt-B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58" y="3809074"/>
            <a:ext cx="9154512" cy="526997"/>
          </a:xfrm>
          <a:prstGeom prst="rect">
            <a:avLst/>
          </a:prstGeom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997293"/>
              </p:ext>
            </p:extLst>
          </p:nvPr>
        </p:nvGraphicFramePr>
        <p:xfrm>
          <a:off x="1187624" y="4114435"/>
          <a:ext cx="6768752" cy="2592324"/>
        </p:xfrm>
        <a:graphic>
          <a:graphicData uri="http://schemas.openxmlformats.org/drawingml/2006/table">
            <a:tbl>
              <a:tblPr firstRow="1" firstCol="1" bandRow="1"/>
              <a:tblGrid>
                <a:gridCol w="1816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7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5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714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</a:rPr>
                        <a:t>Amostra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</a:rPr>
                        <a:t>(h)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9120" algn="l"/>
                        </a:tabLs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</a:rPr>
                        <a:t>Área do pico de etanol</a:t>
                      </a:r>
                      <a:endParaRPr lang="pt-BR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</a:rPr>
                        <a:t>Concentração de etanol (mg/mL)</a:t>
                      </a:r>
                      <a:endParaRPr lang="pt-BR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4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</a:rPr>
                        <a:t>0 h (branco)</a:t>
                      </a:r>
                      <a:endParaRPr lang="pt-BR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554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pt-BR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554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pt-BR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554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t-BR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554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pt-BR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21452" y="-64192"/>
            <a:ext cx="8229600" cy="1143000"/>
          </a:xfrm>
        </p:spPr>
        <p:txBody>
          <a:bodyPr/>
          <a:lstStyle/>
          <a:p>
            <a:r>
              <a:rPr lang="pt-BR" dirty="0"/>
              <a:t>Etanol (P =f(t))</a:t>
            </a:r>
          </a:p>
        </p:txBody>
      </p:sp>
    </p:spTree>
    <p:extLst>
      <p:ext uri="{BB962C8B-B14F-4D97-AF65-F5344CB8AC3E}">
        <p14:creationId xmlns:p14="http://schemas.microsoft.com/office/powerpoint/2010/main" val="1565063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/>
              <a:t>Prática 6</a:t>
            </a: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>
          <a:xfrm>
            <a:off x="125412" y="980728"/>
            <a:ext cx="8893175" cy="5589587"/>
          </a:xfrm>
        </p:spPr>
        <p:txBody>
          <a:bodyPr/>
          <a:lstStyle/>
          <a:p>
            <a:pPr eaLnBrk="1" hangingPunct="1"/>
            <a:r>
              <a:rPr lang="pt-BR" sz="2400" b="1" dirty="0"/>
              <a:t>Questões para o relatório</a:t>
            </a:r>
          </a:p>
          <a:p>
            <a:pPr lvl="0"/>
            <a:r>
              <a:rPr lang="pt-BR" sz="2000" dirty="0"/>
              <a:t>Utilizar os dados de absorbância em 600 </a:t>
            </a:r>
            <a:r>
              <a:rPr lang="pt-BR" sz="2000" dirty="0" err="1"/>
              <a:t>nm</a:t>
            </a:r>
            <a:r>
              <a:rPr lang="pt-BR" sz="2000" dirty="0"/>
              <a:t> para fazer a curva de crescimento da levedura em massa seca (mg/L) (utilizar as correlações entre os métodos de medidas de crescimento, realizados na última aula).</a:t>
            </a:r>
          </a:p>
          <a:p>
            <a:pPr lvl="0"/>
            <a:r>
              <a:rPr lang="pt-BR" sz="2000" b="1" dirty="0"/>
              <a:t>Apresentar a curva de crescimento da levedura (mg/L), a de consumo de substrato (mg/L) e de formação de produto (mg/L).</a:t>
            </a:r>
          </a:p>
          <a:p>
            <a:pPr lvl="0"/>
            <a:r>
              <a:rPr lang="pt-BR" sz="2000" dirty="0"/>
              <a:t>Calcular as </a:t>
            </a:r>
            <a:r>
              <a:rPr lang="pt-BR" sz="2000" b="1" u="sng" dirty="0">
                <a:solidFill>
                  <a:srgbClr val="FF0000"/>
                </a:solidFill>
              </a:rPr>
              <a:t>velocidades </a:t>
            </a:r>
            <a:r>
              <a:rPr lang="pt-BR" sz="2000" b="1" dirty="0">
                <a:solidFill>
                  <a:srgbClr val="FF0000"/>
                </a:solidFill>
              </a:rPr>
              <a:t>instantâneas  e específicas </a:t>
            </a:r>
            <a:r>
              <a:rPr lang="pt-BR" sz="2000" dirty="0"/>
              <a:t>de crescimento celular, consumo de substrato e de formação de produto.</a:t>
            </a:r>
          </a:p>
          <a:p>
            <a:pPr lvl="0"/>
            <a:r>
              <a:rPr lang="pt-BR" sz="2000" dirty="0">
                <a:solidFill>
                  <a:srgbClr val="FF0000"/>
                </a:solidFill>
              </a:rPr>
              <a:t>CALCULAR O TEMPO DE GERAÇÃO DA LEVEDURA </a:t>
            </a:r>
            <a:r>
              <a:rPr lang="pt-BR" sz="2000" dirty="0"/>
              <a:t>(comparar com dados da literatura)</a:t>
            </a:r>
          </a:p>
          <a:p>
            <a:pPr lvl="0"/>
            <a:r>
              <a:rPr lang="pt-BR" sz="2000" dirty="0"/>
              <a:t>Calcular os </a:t>
            </a:r>
            <a:r>
              <a:rPr lang="pt-BR" sz="2000" b="1" dirty="0"/>
              <a:t>fatores de conversão de substrato em célula (</a:t>
            </a:r>
            <a:r>
              <a:rPr lang="pt-BR" sz="2000" b="1" dirty="0" err="1"/>
              <a:t>Yx</a:t>
            </a:r>
            <a:r>
              <a:rPr lang="pt-BR" sz="2000" b="1" dirty="0"/>
              <a:t>/s) e de substrato em produto (</a:t>
            </a:r>
            <a:r>
              <a:rPr lang="pt-BR" sz="2000" b="1" dirty="0" err="1"/>
              <a:t>Yp</a:t>
            </a:r>
            <a:r>
              <a:rPr lang="pt-BR" sz="2000" b="1" dirty="0"/>
              <a:t>/s).</a:t>
            </a:r>
          </a:p>
          <a:p>
            <a:pPr lvl="0"/>
            <a:r>
              <a:rPr lang="pt-BR" sz="2000" dirty="0"/>
              <a:t>Com base no rendimento da fermentação alcoólica (g etanol produzido/g  glicose consumida), calcule a </a:t>
            </a:r>
            <a:r>
              <a:rPr lang="pt-BR" sz="2000" b="1" dirty="0"/>
              <a:t>eficiência do processo </a:t>
            </a:r>
            <a:r>
              <a:rPr lang="pt-BR" sz="2000" dirty="0"/>
              <a:t>realizado em laboratório. Discuta o resultado obtido.</a:t>
            </a:r>
          </a:p>
          <a:p>
            <a:pPr eaLnBrk="1" hangingPunct="1"/>
            <a:endParaRPr lang="pt-BR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14313"/>
            <a:ext cx="8229600" cy="1143000"/>
          </a:xfrm>
        </p:spPr>
        <p:txBody>
          <a:bodyPr/>
          <a:lstStyle/>
          <a:p>
            <a:pPr eaLnBrk="1" hangingPunct="1"/>
            <a:r>
              <a:rPr lang="pt-BR"/>
              <a:t>Cinética de fermentações</a:t>
            </a:r>
          </a:p>
        </p:txBody>
      </p:sp>
      <p:grpSp>
        <p:nvGrpSpPr>
          <p:cNvPr id="9219" name="Grupo 20"/>
          <p:cNvGrpSpPr>
            <a:grpSpLocks/>
          </p:cNvGrpSpPr>
          <p:nvPr/>
        </p:nvGrpSpPr>
        <p:grpSpPr bwMode="auto">
          <a:xfrm>
            <a:off x="616734" y="1324683"/>
            <a:ext cx="2714625" cy="466725"/>
            <a:chOff x="2500298" y="1643050"/>
            <a:chExt cx="3167063" cy="466725"/>
          </a:xfrm>
        </p:grpSpPr>
        <p:sp>
          <p:nvSpPr>
            <p:cNvPr id="9232" name="Text Box 4"/>
            <p:cNvSpPr txBox="1">
              <a:spLocks noChangeArrowheads="1"/>
            </p:cNvSpPr>
            <p:nvPr/>
          </p:nvSpPr>
          <p:spPr bwMode="auto">
            <a:xfrm>
              <a:off x="2500298" y="1643050"/>
              <a:ext cx="3167063" cy="466725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/>
                <a:t>  </a:t>
              </a:r>
              <a:r>
                <a:rPr lang="pt-BR" sz="2400"/>
                <a:t>S           P   +   X</a:t>
              </a:r>
            </a:p>
          </p:txBody>
        </p:sp>
        <p:sp>
          <p:nvSpPr>
            <p:cNvPr id="9233" name="Line 5"/>
            <p:cNvSpPr>
              <a:spLocks noChangeShapeType="1"/>
            </p:cNvSpPr>
            <p:nvPr/>
          </p:nvSpPr>
          <p:spPr bwMode="auto">
            <a:xfrm>
              <a:off x="3000364" y="1857364"/>
              <a:ext cx="503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" name="Retângulo 7"/>
          <p:cNvSpPr/>
          <p:nvPr/>
        </p:nvSpPr>
        <p:spPr bwMode="auto">
          <a:xfrm>
            <a:off x="2296839" y="2928938"/>
            <a:ext cx="3643313" cy="250031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Arco 12"/>
          <p:cNvSpPr/>
          <p:nvPr/>
        </p:nvSpPr>
        <p:spPr>
          <a:xfrm rot="17608332">
            <a:off x="1358900" y="4002088"/>
            <a:ext cx="6140450" cy="4654550"/>
          </a:xfrm>
          <a:prstGeom prst="arc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Arco 13"/>
          <p:cNvSpPr/>
          <p:nvPr/>
        </p:nvSpPr>
        <p:spPr>
          <a:xfrm rot="17608332">
            <a:off x="1659731" y="4001294"/>
            <a:ext cx="5681663" cy="4854575"/>
          </a:xfrm>
          <a:prstGeom prst="arc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Arco 14"/>
          <p:cNvSpPr/>
          <p:nvPr/>
        </p:nvSpPr>
        <p:spPr>
          <a:xfrm rot="11910994">
            <a:off x="2144713" y="2179638"/>
            <a:ext cx="7072312" cy="3355975"/>
          </a:xfrm>
          <a:prstGeom prst="arc">
            <a:avLst>
              <a:gd name="adj1" fmla="val 16200000"/>
              <a:gd name="adj2" fmla="val 21330937"/>
            </a:avLst>
          </a:prstGeom>
          <a:ln>
            <a:solidFill>
              <a:srgbClr val="FF99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224" name="CaixaDeTexto 15"/>
          <p:cNvSpPr txBox="1">
            <a:spLocks noChangeArrowheads="1"/>
          </p:cNvSpPr>
          <p:nvPr/>
        </p:nvSpPr>
        <p:spPr bwMode="auto">
          <a:xfrm>
            <a:off x="2654027" y="3286125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u="sng">
                <a:solidFill>
                  <a:srgbClr val="FF9900"/>
                </a:solidFill>
              </a:rPr>
              <a:t>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368652" y="3714750"/>
            <a:ext cx="357187" cy="369888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b="1" u="sng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368652" y="3201988"/>
            <a:ext cx="428625" cy="369887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b="1" u="sng" dirty="0">
                <a:solidFill>
                  <a:srgbClr val="0070C0"/>
                </a:solidFill>
              </a:rPr>
              <a:t>P</a:t>
            </a:r>
          </a:p>
        </p:txBody>
      </p:sp>
      <p:sp>
        <p:nvSpPr>
          <p:cNvPr id="9227" name="CaixaDeTexto 19"/>
          <p:cNvSpPr txBox="1">
            <a:spLocks noChangeArrowheads="1"/>
          </p:cNvSpPr>
          <p:nvPr/>
        </p:nvSpPr>
        <p:spPr bwMode="auto">
          <a:xfrm>
            <a:off x="5011464" y="5500688"/>
            <a:ext cx="928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tempo</a:t>
            </a:r>
          </a:p>
        </p:txBody>
      </p:sp>
      <p:sp>
        <p:nvSpPr>
          <p:cNvPr id="9228" name="Line 16"/>
          <p:cNvSpPr>
            <a:spLocks noChangeShapeType="1"/>
          </p:cNvSpPr>
          <p:nvPr/>
        </p:nvSpPr>
        <p:spPr bwMode="auto">
          <a:xfrm flipV="1">
            <a:off x="2279377" y="4365625"/>
            <a:ext cx="57467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29" name="Text Box 17"/>
          <p:cNvSpPr txBox="1">
            <a:spLocks noChangeArrowheads="1"/>
          </p:cNvSpPr>
          <p:nvPr/>
        </p:nvSpPr>
        <p:spPr bwMode="auto">
          <a:xfrm rot="-5400000">
            <a:off x="1094308" y="3748881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concentração</a:t>
            </a:r>
          </a:p>
        </p:txBody>
      </p:sp>
      <p:sp>
        <p:nvSpPr>
          <p:cNvPr id="9230" name="Text Box 18"/>
          <p:cNvSpPr txBox="1">
            <a:spLocks noChangeArrowheads="1"/>
          </p:cNvSpPr>
          <p:nvPr/>
        </p:nvSpPr>
        <p:spPr bwMode="auto">
          <a:xfrm>
            <a:off x="3503339" y="2565400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Batelada</a:t>
            </a:r>
          </a:p>
        </p:txBody>
      </p:sp>
      <p:sp>
        <p:nvSpPr>
          <p:cNvPr id="9231" name="Line 21"/>
          <p:cNvSpPr>
            <a:spLocks noChangeShapeType="1"/>
          </p:cNvSpPr>
          <p:nvPr/>
        </p:nvSpPr>
        <p:spPr bwMode="auto">
          <a:xfrm flipV="1">
            <a:off x="2350814" y="4508500"/>
            <a:ext cx="503238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Cinética de fermentações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2000250"/>
            <a:ext cx="8750300" cy="4525963"/>
          </a:xfrm>
        </p:spPr>
        <p:txBody>
          <a:bodyPr/>
          <a:lstStyle/>
          <a:p>
            <a:pPr eaLnBrk="1" hangingPunct="1"/>
            <a:r>
              <a:rPr lang="pt-BR" dirty="0"/>
              <a:t>Variáveis no tempo</a:t>
            </a:r>
          </a:p>
          <a:p>
            <a:pPr lvl="1" eaLnBrk="1" hangingPunct="1"/>
            <a:r>
              <a:rPr lang="pt-BR" dirty="0"/>
              <a:t>S = concentração do substrato </a:t>
            </a:r>
            <a:r>
              <a:rPr lang="pt-BR" b="1" dirty="0"/>
              <a:t>limitante (fonte de C)</a:t>
            </a:r>
          </a:p>
          <a:p>
            <a:pPr lvl="1" eaLnBrk="1" hangingPunct="1"/>
            <a:r>
              <a:rPr lang="pt-BR" dirty="0"/>
              <a:t>P= concentração de produto (</a:t>
            </a:r>
            <a:r>
              <a:rPr lang="pt-BR" b="1" dirty="0"/>
              <a:t>de interesse</a:t>
            </a:r>
            <a:r>
              <a:rPr lang="pt-BR" dirty="0"/>
              <a:t>, </a:t>
            </a:r>
            <a:r>
              <a:rPr lang="pt-BR" b="1" dirty="0"/>
              <a:t>principal</a:t>
            </a:r>
            <a:r>
              <a:rPr lang="pt-BR" dirty="0"/>
              <a:t>)</a:t>
            </a:r>
          </a:p>
          <a:p>
            <a:pPr lvl="1" eaLnBrk="1" hangingPunct="1"/>
            <a:r>
              <a:rPr lang="pt-BR" dirty="0"/>
              <a:t>X= concentração celular </a:t>
            </a:r>
          </a:p>
          <a:p>
            <a:pPr lvl="1" eaLnBrk="1" hangingPunct="1">
              <a:buFontTx/>
              <a:buNone/>
            </a:pPr>
            <a:endParaRPr lang="pt-BR" dirty="0"/>
          </a:p>
          <a:p>
            <a:pPr lvl="1" eaLnBrk="1" hangingPunct="1">
              <a:buFontTx/>
              <a:buNone/>
            </a:pPr>
            <a:endParaRPr lang="pt-BR" dirty="0"/>
          </a:p>
          <a:p>
            <a:pPr lvl="2" eaLnBrk="1" hangingPunct="1"/>
            <a:r>
              <a:rPr lang="pt-BR" dirty="0"/>
              <a:t>(Ex.: </a:t>
            </a:r>
            <a:r>
              <a:rPr lang="pt-BR" b="1" dirty="0"/>
              <a:t>determinação massa seca</a:t>
            </a:r>
            <a:r>
              <a:rPr lang="pt-BR" dirty="0"/>
              <a:t>, contagem celular, turbidez, sólidos suspensos voláteis, </a:t>
            </a:r>
            <a:r>
              <a:rPr lang="pt-BR" dirty="0" err="1"/>
              <a:t>proteina</a:t>
            </a:r>
            <a:r>
              <a:rPr lang="pt-BR" dirty="0"/>
              <a:t> DNA).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339975" y="1341438"/>
            <a:ext cx="3167063" cy="4667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  </a:t>
            </a:r>
            <a:r>
              <a:rPr lang="pt-BR" sz="2400"/>
              <a:t>S + x           P   +   X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357563" y="15716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6" name="Texto explicativo em elipse 5"/>
          <p:cNvSpPr>
            <a:spLocks noChangeArrowheads="1"/>
          </p:cNvSpPr>
          <p:nvPr/>
        </p:nvSpPr>
        <p:spPr bwMode="auto">
          <a:xfrm>
            <a:off x="5508625" y="3860800"/>
            <a:ext cx="2143125" cy="1143000"/>
          </a:xfrm>
          <a:prstGeom prst="wedgeEllipseCallout">
            <a:avLst>
              <a:gd name="adj1" fmla="val -44519"/>
              <a:gd name="adj2" fmla="val 43472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dirty="0">
                <a:latin typeface="+mn-lt"/>
              </a:rPr>
              <a:t>como determinar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323528" y="764704"/>
          <a:ext cx="4680520" cy="28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8" name="CaixaDeTexto 5"/>
          <p:cNvSpPr txBox="1">
            <a:spLocks noChangeArrowheads="1"/>
          </p:cNvSpPr>
          <p:nvPr/>
        </p:nvSpPr>
        <p:spPr bwMode="auto">
          <a:xfrm>
            <a:off x="1547812" y="260350"/>
            <a:ext cx="66965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dirty="0"/>
              <a:t>Relacionando medidas de crescimento celular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365821302"/>
              </p:ext>
            </p:extLst>
          </p:nvPr>
        </p:nvGraphicFramePr>
        <p:xfrm>
          <a:off x="3995936" y="3694609"/>
          <a:ext cx="4905730" cy="3163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004048" y="3411415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USAR ESTA CORRELAÇÃO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/>
              <a:t>Cálculo das velocidades instantâneas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157" y="1331350"/>
            <a:ext cx="7931150" cy="4525963"/>
          </a:xfrm>
        </p:spPr>
        <p:txBody>
          <a:bodyPr/>
          <a:lstStyle/>
          <a:p>
            <a:pPr algn="just" eaLnBrk="1" hangingPunct="1"/>
            <a:r>
              <a:rPr lang="pt-BR" sz="2600" dirty="0"/>
              <a:t>A partir de um conjunto de dados experimentais de X, P e S em função do tempo, pode-se calcular as velocidades de crescimento, formação de produto e consumo de substrato. </a:t>
            </a:r>
          </a:p>
        </p:txBody>
      </p:sp>
      <p:graphicFrame>
        <p:nvGraphicFramePr>
          <p:cNvPr id="1026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563938" y="4335463"/>
          <a:ext cx="1871662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3" imgW="596880" imgH="393480" progId="Equation.3">
                  <p:embed/>
                </p:oleObj>
              </mc:Choice>
              <mc:Fallback>
                <p:oleObj name="Equation" r:id="rId3" imgW="5968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335463"/>
                        <a:ext cx="1871662" cy="1233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858838" y="4292600"/>
          <a:ext cx="1727200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5" imgW="533160" imgH="393480" progId="Equation.3">
                  <p:embed/>
                </p:oleObj>
              </mc:Choice>
              <mc:Fallback>
                <p:oleObj name="Equation" r:id="rId5" imgW="5331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4292600"/>
                        <a:ext cx="1727200" cy="1290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464300" y="4254500"/>
          <a:ext cx="1787525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7" imgW="520560" imgH="393480" progId="Equation.3">
                  <p:embed/>
                </p:oleObj>
              </mc:Choice>
              <mc:Fallback>
                <p:oleObj name="Equation" r:id="rId7" imgW="52056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4300" y="4254500"/>
                        <a:ext cx="1787525" cy="1350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12"/>
          <p:cNvSpPr txBox="1">
            <a:spLocks noChangeArrowheads="1"/>
          </p:cNvSpPr>
          <p:nvPr/>
        </p:nvSpPr>
        <p:spPr bwMode="auto">
          <a:xfrm>
            <a:off x="1042988" y="5876925"/>
            <a:ext cx="2016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Velocidade de crescimento do microrganismo</a:t>
            </a:r>
          </a:p>
        </p:txBody>
      </p:sp>
      <p:sp>
        <p:nvSpPr>
          <p:cNvPr id="1033" name="Text Box 13"/>
          <p:cNvSpPr txBox="1">
            <a:spLocks noChangeArrowheads="1"/>
          </p:cNvSpPr>
          <p:nvPr/>
        </p:nvSpPr>
        <p:spPr bwMode="auto">
          <a:xfrm>
            <a:off x="3851275" y="5876925"/>
            <a:ext cx="20161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Velocidade de consumo do substrato</a:t>
            </a:r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6659563" y="5805488"/>
            <a:ext cx="20161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Velocidade de formação do produto</a:t>
            </a:r>
          </a:p>
        </p:txBody>
      </p:sp>
      <p:sp>
        <p:nvSpPr>
          <p:cNvPr id="1035" name="Text Box 12"/>
          <p:cNvSpPr txBox="1">
            <a:spLocks noChangeArrowheads="1"/>
          </p:cNvSpPr>
          <p:nvPr/>
        </p:nvSpPr>
        <p:spPr bwMode="auto">
          <a:xfrm>
            <a:off x="1042988" y="3116544"/>
            <a:ext cx="60483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solidFill>
                  <a:srgbClr val="FF0000"/>
                </a:solidFill>
              </a:rPr>
              <a:t>Velocidades instantâneas ou volumétricas (</a:t>
            </a:r>
            <a:r>
              <a:rPr lang="pt-BR" sz="2000" b="1" i="1">
                <a:solidFill>
                  <a:srgbClr val="FF0000"/>
                </a:solidFill>
              </a:rPr>
              <a:t>r</a:t>
            </a:r>
            <a:r>
              <a:rPr lang="pt-BR" sz="2000" b="1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pt-BR" sz="4000" dirty="0"/>
              <a:t>Cálculo das velocidades específicas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61729"/>
            <a:ext cx="9144000" cy="4766518"/>
          </a:xfrm>
        </p:spPr>
        <p:txBody>
          <a:bodyPr/>
          <a:lstStyle/>
          <a:p>
            <a:pPr eaLnBrk="1" hangingPunct="1"/>
            <a:r>
              <a:rPr lang="pt-BR" sz="2400" dirty="0"/>
              <a:t>Em </a:t>
            </a:r>
            <a:r>
              <a:rPr lang="pt-BR" sz="2400" dirty="0" err="1"/>
              <a:t>bioprocessos</a:t>
            </a:r>
            <a:r>
              <a:rPr lang="pt-BR" sz="2400" dirty="0"/>
              <a:t> estas velocidades são </a:t>
            </a:r>
            <a:r>
              <a:rPr lang="pt-BR" sz="2400" u="sng" dirty="0">
                <a:solidFill>
                  <a:srgbClr val="FF0000"/>
                </a:solidFill>
              </a:rPr>
              <a:t>função da quantidade de células</a:t>
            </a:r>
            <a:r>
              <a:rPr lang="pt-BR" sz="2400" dirty="0"/>
              <a:t> responsáveis pelo processo biológico. </a:t>
            </a:r>
          </a:p>
          <a:p>
            <a:pPr eaLnBrk="1" hangingPunct="1"/>
            <a:endParaRPr lang="pt-BR" sz="2400" dirty="0"/>
          </a:p>
          <a:p>
            <a:pPr eaLnBrk="1" hangingPunct="1"/>
            <a:r>
              <a:rPr lang="pt-BR" sz="2400" dirty="0">
                <a:solidFill>
                  <a:srgbClr val="FF0000"/>
                </a:solidFill>
              </a:rPr>
              <a:t>Velocidades específicas.</a:t>
            </a:r>
          </a:p>
        </p:txBody>
      </p:sp>
      <p:graphicFrame>
        <p:nvGraphicFramePr>
          <p:cNvPr id="2050" name="Object 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558164125"/>
              </p:ext>
            </p:extLst>
          </p:nvPr>
        </p:nvGraphicFramePr>
        <p:xfrm>
          <a:off x="3508374" y="3481006"/>
          <a:ext cx="212725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ção" r:id="rId3" imgW="863280" imgH="393480" progId="Equation.3">
                  <p:embed/>
                </p:oleObj>
              </mc:Choice>
              <mc:Fallback>
                <p:oleObj name="Equação" r:id="rId3" imgW="863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4" y="3481006"/>
                        <a:ext cx="2127250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885607415"/>
              </p:ext>
            </p:extLst>
          </p:nvPr>
        </p:nvGraphicFramePr>
        <p:xfrm>
          <a:off x="6279858" y="3441523"/>
          <a:ext cx="2017713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5" imgW="787320" imgH="393480" progId="Equation.3">
                  <p:embed/>
                </p:oleObj>
              </mc:Choice>
              <mc:Fallback>
                <p:oleObj name="Equation" r:id="rId5" imgW="787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9858" y="3441523"/>
                        <a:ext cx="2017713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" y="30300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450690"/>
              </p:ext>
            </p:extLst>
          </p:nvPr>
        </p:nvGraphicFramePr>
        <p:xfrm>
          <a:off x="184733" y="3429000"/>
          <a:ext cx="2998787" cy="147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ção" r:id="rId7" imgW="977760" imgH="495000" progId="Equation.3">
                  <p:embed/>
                </p:oleObj>
              </mc:Choice>
              <mc:Fallback>
                <p:oleObj name="Equação" r:id="rId7" imgW="9777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33" y="3429000"/>
                        <a:ext cx="2998787" cy="1477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12"/>
          <p:cNvSpPr txBox="1">
            <a:spLocks noChangeArrowheads="1"/>
          </p:cNvSpPr>
          <p:nvPr/>
        </p:nvSpPr>
        <p:spPr bwMode="auto">
          <a:xfrm>
            <a:off x="149306" y="5241133"/>
            <a:ext cx="2880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/>
              <a:t>Velocidade específica de crescimento celular</a:t>
            </a:r>
          </a:p>
        </p:txBody>
      </p:sp>
      <p:sp>
        <p:nvSpPr>
          <p:cNvPr id="2057" name="Text Box 13"/>
          <p:cNvSpPr txBox="1">
            <a:spLocks noChangeArrowheads="1"/>
          </p:cNvSpPr>
          <p:nvPr/>
        </p:nvSpPr>
        <p:spPr bwMode="auto">
          <a:xfrm>
            <a:off x="6219839" y="5205554"/>
            <a:ext cx="28138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/>
              <a:t>Velocidade específica de formação de produto</a:t>
            </a:r>
          </a:p>
        </p:txBody>
      </p:sp>
      <p:sp>
        <p:nvSpPr>
          <p:cNvPr id="2058" name="Text Box 14"/>
          <p:cNvSpPr txBox="1">
            <a:spLocks noChangeArrowheads="1"/>
          </p:cNvSpPr>
          <p:nvPr/>
        </p:nvSpPr>
        <p:spPr bwMode="auto">
          <a:xfrm>
            <a:off x="3164791" y="5241132"/>
            <a:ext cx="2919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/>
              <a:t>Velocidade específica de consumo de substrato</a:t>
            </a:r>
          </a:p>
        </p:txBody>
      </p:sp>
      <p:sp>
        <p:nvSpPr>
          <p:cNvPr id="2059" name="Text Box 12"/>
          <p:cNvSpPr txBox="1">
            <a:spLocks noChangeArrowheads="1"/>
          </p:cNvSpPr>
          <p:nvPr/>
        </p:nvSpPr>
        <p:spPr bwMode="auto">
          <a:xfrm>
            <a:off x="0" y="6215065"/>
            <a:ext cx="3132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FF0000"/>
                </a:solidFill>
              </a:rPr>
              <a:t>Unidades:   h</a:t>
            </a:r>
            <a:r>
              <a:rPr lang="pt-BR" baseline="30000">
                <a:solidFill>
                  <a:srgbClr val="FF0000"/>
                </a:solidFill>
              </a:rPr>
              <a:t>-1 </a:t>
            </a:r>
            <a:r>
              <a:rPr lang="pt-BR">
                <a:solidFill>
                  <a:srgbClr val="FF0000"/>
                </a:solidFill>
              </a:rPr>
              <a:t> ou  d</a:t>
            </a:r>
            <a:r>
              <a:rPr lang="pt-BR" baseline="3000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286127" y="6216652"/>
            <a:ext cx="30003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 err="1">
                <a:solidFill>
                  <a:srgbClr val="FF0000"/>
                </a:solidFill>
              </a:rPr>
              <a:t>mgS</a:t>
            </a:r>
            <a:r>
              <a:rPr lang="pt-BR" dirty="0">
                <a:solidFill>
                  <a:srgbClr val="FF0000"/>
                </a:solidFill>
              </a:rPr>
              <a:t>/ mg célula. d</a:t>
            </a:r>
            <a:endParaRPr lang="pt-BR" baseline="300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pt-B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6355048" y="6192839"/>
            <a:ext cx="30003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 err="1">
                <a:solidFill>
                  <a:srgbClr val="FF0000"/>
                </a:solidFill>
              </a:rPr>
              <a:t>mgP</a:t>
            </a:r>
            <a:r>
              <a:rPr lang="pt-BR" dirty="0">
                <a:solidFill>
                  <a:srgbClr val="FF0000"/>
                </a:solidFill>
              </a:rPr>
              <a:t>/ mg célula. d</a:t>
            </a:r>
            <a:endParaRPr lang="pt-BR" baseline="300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pt-B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48727" y="233572"/>
            <a:ext cx="8846545" cy="633156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4154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428750" y="3929063"/>
            <a:ext cx="39290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/>
              <a:t>Fonte:</a:t>
            </a:r>
            <a:r>
              <a:rPr lang="pt-BR" sz="900" i="1"/>
              <a:t>www.enq.ufsc.br/eventos/sinaferm/trabalhos_completos/t048.doc</a:t>
            </a:r>
            <a:r>
              <a:rPr lang="pt-BR" sz="900"/>
              <a:t> </a:t>
            </a:r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25" y="18388"/>
            <a:ext cx="61436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326196" y="4518067"/>
            <a:ext cx="711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Como calcular as velocidades volumétricas ?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79512" y="5275095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A cada instante haverá uma velocidade específica, pois a célula está crescendo. No método linear uso a</a:t>
            </a:r>
            <a:r>
              <a:rPr lang="pt-BR" dirty="0"/>
              <a:t> média da concentração celular para fins de cálculos médios!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263679" y="620688"/>
            <a:ext cx="2880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Onde está a velocidade máxima (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pt-BR" sz="20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2000" dirty="0">
                <a:solidFill>
                  <a:srgbClr val="FF0000"/>
                </a:solidFill>
              </a:rPr>
              <a:t>na batelada?</a:t>
            </a:r>
          </a:p>
        </p:txBody>
      </p:sp>
    </p:spTree>
    <p:extLst>
      <p:ext uri="{BB962C8B-B14F-4D97-AF65-F5344CB8AC3E}">
        <p14:creationId xmlns:p14="http://schemas.microsoft.com/office/powerpoint/2010/main" val="2410481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1" y="1831967"/>
            <a:ext cx="2952328" cy="434374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098" y="131001"/>
            <a:ext cx="5630234" cy="3225432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>
            <a:off x="5071533" y="332656"/>
            <a:ext cx="0" cy="2376264"/>
          </a:xfrm>
          <a:prstGeom prst="line">
            <a:avLst/>
          </a:prstGeom>
          <a:ln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6145955" y="332656"/>
            <a:ext cx="0" cy="2376264"/>
          </a:xfrm>
          <a:prstGeom prst="line">
            <a:avLst/>
          </a:prstGeom>
          <a:ln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2952328" y="5516562"/>
          <a:ext cx="6138862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ção" r:id="rId5" imgW="1803240" imgH="393480" progId="Equation.3">
                  <p:embed/>
                </p:oleObj>
              </mc:Choice>
              <mc:Fallback>
                <p:oleObj name="Equação" r:id="rId5" imgW="1803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328" y="5516562"/>
                        <a:ext cx="6138862" cy="1341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3052619" y="3202479"/>
          <a:ext cx="497205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ção" r:id="rId7" imgW="1460160" imgH="393480" progId="Equation.3">
                  <p:embed/>
                </p:oleObj>
              </mc:Choice>
              <mc:Fallback>
                <p:oleObj name="Equação" r:id="rId7" imgW="1460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619" y="3202479"/>
                        <a:ext cx="4972050" cy="1341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3052619" y="4329078"/>
          <a:ext cx="5535612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ção" r:id="rId9" imgW="1625400" imgH="393480" progId="Equation.3">
                  <p:embed/>
                </p:oleObj>
              </mc:Choice>
              <mc:Fallback>
                <p:oleObj name="Equação" r:id="rId9" imgW="1625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619" y="4329078"/>
                        <a:ext cx="5535612" cy="1341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32495" y="16028"/>
            <a:ext cx="34691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Velocidades volumétricas médias</a:t>
            </a:r>
          </a:p>
          <a:p>
            <a:r>
              <a:rPr lang="pt-BR" dirty="0">
                <a:solidFill>
                  <a:srgbClr val="FF0000"/>
                </a:solidFill>
              </a:rPr>
              <a:t> (</a:t>
            </a:r>
            <a:r>
              <a:rPr lang="pt-BR" dirty="0" err="1">
                <a:solidFill>
                  <a:srgbClr val="FF0000"/>
                </a:solidFill>
              </a:rPr>
              <a:t>rx</a:t>
            </a:r>
            <a:r>
              <a:rPr lang="pt-BR" dirty="0">
                <a:solidFill>
                  <a:srgbClr val="FF0000"/>
                </a:solidFill>
              </a:rPr>
              <a:t>, </a:t>
            </a:r>
            <a:r>
              <a:rPr lang="pt-BR" dirty="0" err="1">
                <a:solidFill>
                  <a:srgbClr val="FF0000"/>
                </a:solidFill>
              </a:rPr>
              <a:t>rs</a:t>
            </a:r>
            <a:r>
              <a:rPr lang="pt-BR" dirty="0">
                <a:solidFill>
                  <a:srgbClr val="FF0000"/>
                </a:solidFill>
              </a:rPr>
              <a:t> e </a:t>
            </a:r>
            <a:r>
              <a:rPr lang="pt-BR" dirty="0" err="1">
                <a:solidFill>
                  <a:srgbClr val="FF0000"/>
                </a:solidFill>
              </a:rPr>
              <a:t>rp</a:t>
            </a:r>
            <a:r>
              <a:rPr lang="pt-BR" dirty="0">
                <a:solidFill>
                  <a:srgbClr val="FF0000"/>
                </a:solidFill>
              </a:rPr>
              <a:t>) </a:t>
            </a:r>
          </a:p>
          <a:p>
            <a:r>
              <a:rPr lang="pt-BR" dirty="0">
                <a:solidFill>
                  <a:srgbClr val="FF0000"/>
                </a:solidFill>
              </a:rPr>
              <a:t>X variando</a:t>
            </a:r>
          </a:p>
          <a:p>
            <a:r>
              <a:rPr lang="pt-BR" dirty="0">
                <a:solidFill>
                  <a:srgbClr val="FF0000"/>
                </a:solidFill>
              </a:rPr>
              <a:t>1) definir intervalo a ser estudado</a:t>
            </a:r>
          </a:p>
        </p:txBody>
      </p:sp>
    </p:spTree>
    <p:extLst>
      <p:ext uri="{BB962C8B-B14F-4D97-AF65-F5344CB8AC3E}">
        <p14:creationId xmlns:p14="http://schemas.microsoft.com/office/powerpoint/2010/main" val="406337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1397</Words>
  <Application>Microsoft Office PowerPoint</Application>
  <PresentationFormat>Apresentação na tela (4:3)</PresentationFormat>
  <Paragraphs>262</Paragraphs>
  <Slides>24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Calibri</vt:lpstr>
      <vt:lpstr>Wingdings</vt:lpstr>
      <vt:lpstr>Tema do Office</vt:lpstr>
      <vt:lpstr>Equação</vt:lpstr>
      <vt:lpstr>Planilha</vt:lpstr>
      <vt:lpstr>Equation</vt:lpstr>
      <vt:lpstr>Cinética da Fermentação alcoólica  </vt:lpstr>
      <vt:lpstr>Objetivos da cinética</vt:lpstr>
      <vt:lpstr>Cinética de fermentações</vt:lpstr>
      <vt:lpstr>Cinética de fermentações</vt:lpstr>
      <vt:lpstr>Apresentação do PowerPoint</vt:lpstr>
      <vt:lpstr>Cálculo das velocidades instantâneas</vt:lpstr>
      <vt:lpstr>Cálculo das velocidades específicas</vt:lpstr>
      <vt:lpstr>Apresentação do PowerPoint</vt:lpstr>
      <vt:lpstr>Apresentação do PowerPoint</vt:lpstr>
      <vt:lpstr>Apresentação do PowerPoint</vt:lpstr>
      <vt:lpstr>Cálculo das velocidades específicas</vt:lpstr>
      <vt:lpstr>Apresentação do PowerPoint</vt:lpstr>
      <vt:lpstr>Apresentação do PowerPoint</vt:lpstr>
      <vt:lpstr>Apresentação do PowerPoint</vt:lpstr>
      <vt:lpstr>Apresentação do PowerPoint</vt:lpstr>
      <vt:lpstr>Cálculo das velocidades específicas</vt:lpstr>
      <vt:lpstr>Fatores de conversão (Y- Yield)</vt:lpstr>
      <vt:lpstr>Fermentação alcoólica</vt:lpstr>
      <vt:lpstr>Prática 6</vt:lpstr>
      <vt:lpstr>Apresentação do PowerPoint</vt:lpstr>
      <vt:lpstr>Célula (X =f(t))</vt:lpstr>
      <vt:lpstr>Glicose (S =f(t))</vt:lpstr>
      <vt:lpstr>Etanol (P =f(t))</vt:lpstr>
      <vt:lpstr>Prática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Métodos para quantificação de microorganismos  Curva de crescimento do Saccharomyces cerevisae</dc:title>
  <dc:creator>Valeria</dc:creator>
  <cp:lastModifiedBy>Reginatto Spiller</cp:lastModifiedBy>
  <cp:revision>67</cp:revision>
  <dcterms:created xsi:type="dcterms:W3CDTF">2012-04-19T11:32:12Z</dcterms:created>
  <dcterms:modified xsi:type="dcterms:W3CDTF">2020-04-13T11:06:03Z</dcterms:modified>
</cp:coreProperties>
</file>