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CC80-8B34-446B-8C71-F283136A9002}" type="datetimeFigureOut">
              <a:rPr lang="pt-BR" smtClean="0"/>
              <a:pPr/>
              <a:t>24/07/2016</a:t>
            </a:fld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7EE9BA3-0D86-45BA-9B46-CD86159CBA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CC80-8B34-446B-8C71-F283136A9002}" type="datetimeFigureOut">
              <a:rPr lang="pt-BR" smtClean="0"/>
              <a:pPr/>
              <a:t>24/07/2016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9BA3-0D86-45BA-9B46-CD86159CBA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CC80-8B34-446B-8C71-F283136A9002}" type="datetimeFigureOut">
              <a:rPr lang="pt-BR" smtClean="0"/>
              <a:pPr/>
              <a:t>24/07/2016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9BA3-0D86-45BA-9B46-CD86159CBA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CC80-8B34-446B-8C71-F283136A9002}" type="datetimeFigureOut">
              <a:rPr lang="pt-BR" smtClean="0"/>
              <a:pPr/>
              <a:t>24/07/2016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7EE9BA3-0D86-45BA-9B46-CD86159CBA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CC80-8B34-446B-8C71-F283136A9002}" type="datetimeFigureOut">
              <a:rPr lang="pt-BR" smtClean="0"/>
              <a:pPr/>
              <a:t>24/07/2016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9BA3-0D86-45BA-9B46-CD86159CBAA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CC80-8B34-446B-8C71-F283136A9002}" type="datetimeFigureOut">
              <a:rPr lang="pt-BR" smtClean="0"/>
              <a:pPr/>
              <a:t>24/07/2016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9BA3-0D86-45BA-9B46-CD86159CBA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CC80-8B34-446B-8C71-F283136A9002}" type="datetimeFigureOut">
              <a:rPr lang="pt-BR" smtClean="0"/>
              <a:pPr/>
              <a:t>24/07/2016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7EE9BA3-0D86-45BA-9B46-CD86159CBAA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CC80-8B34-446B-8C71-F283136A9002}" type="datetimeFigureOut">
              <a:rPr lang="pt-BR" smtClean="0"/>
              <a:pPr/>
              <a:t>24/07/2016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9BA3-0D86-45BA-9B46-CD86159CBA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CC80-8B34-446B-8C71-F283136A9002}" type="datetimeFigureOut">
              <a:rPr lang="pt-BR" smtClean="0"/>
              <a:pPr/>
              <a:t>24/07/2016</a:t>
            </a:fld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9BA3-0D86-45BA-9B46-CD86159CBA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CC80-8B34-446B-8C71-F283136A9002}" type="datetimeFigureOut">
              <a:rPr lang="pt-BR" smtClean="0"/>
              <a:pPr/>
              <a:t>24/07/2016</a:t>
            </a:fld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9BA3-0D86-45BA-9B46-CD86159CBA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CC80-8B34-446B-8C71-F283136A9002}" type="datetimeFigureOut">
              <a:rPr lang="pt-BR" smtClean="0"/>
              <a:pPr/>
              <a:t>24/07/2016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9BA3-0D86-45BA-9B46-CD86159CBAA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B3ECC80-8B34-446B-8C71-F283136A9002}" type="datetimeFigureOut">
              <a:rPr lang="pt-BR" smtClean="0"/>
              <a:pPr/>
              <a:t>24/07/2016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7EE9BA3-0D86-45BA-9B46-CD86159CBAA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576063"/>
          </a:xfrm>
        </p:spPr>
        <p:txBody>
          <a:bodyPr>
            <a:noAutofit/>
          </a:bodyPr>
          <a:lstStyle/>
          <a:p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Sistemas eleitorais e partidários 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268760"/>
            <a:ext cx="7776864" cy="5040560"/>
          </a:xfrm>
        </p:spPr>
        <p:txBody>
          <a:bodyPr>
            <a:normAutofit/>
          </a:bodyPr>
          <a:lstStyle/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Os sistemas eleitorais permitem-nos organizar, politicamente, a 	divisão 	territorial, ideológica e cultural (e porque também não 	dizer econômica das diferentes visões que o Estado pode e deve 	adotar dentro de um mesmo país;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	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Cada sistema eleitoral, em virtude de tantas variáveis como estas 	acima colocada, possui a sua particularidade, dependendo do 	acordo político firmado; 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	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Nos EUA, por exemplo, a escolha do Presidente da República 	não se dá de forma direta, pelo povo, mas por meio de 	representantes. Da mesma forma, na França, a democracia 	interna da escolha partidária de quem constará da cédula é uma 	tradição secular</a:t>
            </a:r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576063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Sistemas eleitorais e partidários 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268760"/>
            <a:ext cx="7776864" cy="5040560"/>
          </a:xfrm>
        </p:spPr>
        <p:txBody>
          <a:bodyPr>
            <a:normAutofit/>
          </a:bodyPr>
          <a:lstStyle/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Há diferentes tipos de sistemas eleitorais, e um mesmo pais 	também pode adotar sistemas diferentes para eleições diferentes, 	seja entre poderes, seja entre unidades federativas ou 	centralizadas, por exemplo; 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	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Trataremos especificamente do sistema de REPRESENTAÇÃO 	MAJORITÁRIA, do sistema de REPRESENTAÇÃO 	PROPORCIONAL e do sistema de DISTRITOS ELEITORAIS 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Sistemas eleitorais e partidários 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Sistema de Representação Majoritária (1)</a:t>
            </a:r>
          </a:p>
          <a:p>
            <a:pPr algn="just">
              <a:buNone/>
            </a:pPr>
            <a:endParaRPr lang="pt-B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»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Esse tipo de sistema tende a diminuir a importância dos partidos políticos, independente de sua quantidade, como forma da escolha dos representantes. </a:t>
            </a:r>
          </a:p>
          <a:p>
            <a:pPr algn="just">
              <a:buNone/>
            </a:pPr>
            <a:endParaRPr lang="pt-B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»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Quando um determinado grupo obtém maioria, ainda que por um único voto, passa a ter direito a ocupar o cargo postulado.  </a:t>
            </a:r>
          </a:p>
          <a:p>
            <a:pPr algn="just">
              <a:buNone/>
            </a:pPr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		“</a:t>
            </a:r>
            <a:r>
              <a:rPr lang="pt-BR" sz="2000" i="1" dirty="0" smtClean="0">
                <a:latin typeface="Times New Roman" pitchFamily="18" charset="0"/>
                <a:cs typeface="Times New Roman" pitchFamily="18" charset="0"/>
              </a:rPr>
              <a:t>Contra o sistema de representação majoritária alega-se que a maioria 	obtida quase sempre está muito longe de representar a maior parte dos 	cidadãos. Isso é ainda mais evidente quando são vários os partidos em 	luta e se concede a representação ao mais votado, podendo, entretanto, 	ocorrer que o eleito tenha recebido menos votos que o conjunto dos 	demais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” (Dallari, Dalmo. </a:t>
            </a:r>
            <a:r>
              <a:rPr lang="pt-BR" sz="2000" i="1" dirty="0" smtClean="0">
                <a:latin typeface="Times New Roman" pitchFamily="18" charset="0"/>
                <a:cs typeface="Times New Roman" pitchFamily="18" charset="0"/>
              </a:rPr>
              <a:t>Elementos de Teoria Geral do Estado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, 33. ed. São 	Paulo: Saraiva, 2016, p. 189)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Sistemas eleitorais e partidários 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Sistema de Representação Majoritária (2)</a:t>
            </a:r>
          </a:p>
          <a:p>
            <a:pPr algn="just">
              <a:buNone/>
            </a:pPr>
            <a:endParaRPr lang="pt-B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»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Em alguns sistemas políticos, a representação majoritária só se alcança a partir da maioria ABSOLUTA, razão pela qual existe o </a:t>
            </a:r>
            <a:r>
              <a:rPr lang="pt-BR" sz="2000" i="1" dirty="0" smtClean="0">
                <a:latin typeface="Times New Roman" pitchFamily="18" charset="0"/>
                <a:cs typeface="Times New Roman" pitchFamily="18" charset="0"/>
              </a:rPr>
              <a:t>segundo turno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em alguns países. </a:t>
            </a:r>
          </a:p>
          <a:p>
            <a:pPr algn="just">
              <a:buNone/>
            </a:pPr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»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Casos de problemas eleitorais no Brasil com esse tipo de representação: </a:t>
            </a:r>
          </a:p>
          <a:p>
            <a:pPr algn="just">
              <a:buNone/>
            </a:pPr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a. Eleição de JK </a:t>
            </a:r>
          </a:p>
          <a:p>
            <a:pPr algn="just">
              <a:buNone/>
            </a:pPr>
            <a:r>
              <a:rPr lang="pt-B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b. Eleição de Dilma Rousseff </a:t>
            </a:r>
          </a:p>
          <a:p>
            <a:pPr algn="just">
              <a:buNone/>
            </a:pPr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»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Quem defende esse modelo, baseia-se na ideia de que a majoritária permite distinguir, com mais clareza, plataformas políticas mais consistentes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Sistemas eleitorais e partidários 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Sistema de Representação Majoritária (3)</a:t>
            </a:r>
          </a:p>
          <a:p>
            <a:pPr algn="just">
              <a:buNone/>
            </a:pPr>
            <a:endParaRPr lang="pt-B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 » </a:t>
            </a:r>
            <a:r>
              <a:rPr lang="pt-B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 Problema da escolha dos Senadores no Brasil pelo sistema majoritário;</a:t>
            </a:r>
          </a:p>
          <a:p>
            <a:pPr algn="just">
              <a:buNone/>
            </a:pPr>
            <a:endParaRPr lang="pt-BR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» </a:t>
            </a:r>
            <a:r>
              <a:rPr lang="pt-B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 caso da fidelidade partidária não aplicável, no Brasil, aos cargos conquistados por eleições majoritárias</a:t>
            </a:r>
          </a:p>
          <a:p>
            <a:pPr algn="just">
              <a:buNone/>
            </a:pPr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»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Quem defende esse modelo, baseia-se na ideia de que a majoritária permite distinguir, com mais clareza, plataformas políticas mais consistentes</a:t>
            </a:r>
          </a:p>
          <a:p>
            <a:pPr algn="just">
              <a:buNone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Sistemas eleitorais e partidários 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Sistema </a:t>
            </a:r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Representação </a:t>
            </a:r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Proporcional</a:t>
            </a:r>
            <a:endParaRPr lang="pt-B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pt-B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»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Tende a ser mais justo com a representação das MINORIAS;</a:t>
            </a:r>
          </a:p>
          <a:p>
            <a:pPr algn="just">
              <a:buNone/>
            </a:pPr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Concede a todos os partidos o direito à representação, a partir da noção de QUOCIENTE ELEITORAL;</a:t>
            </a:r>
          </a:p>
          <a:p>
            <a:pPr algn="just">
              <a:buNone/>
            </a:pPr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pt-B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QUOCIENTE ELEITORAL </a:t>
            </a:r>
          </a:p>
          <a:p>
            <a:pPr algn="just">
              <a:buNone/>
            </a:pPr>
            <a:endParaRPr lang="pt-BR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maior defesa do sistema é a de que ele permite às minorias a participação política do processo decisório, dando aos partidos, e não aos programas específicos de governo, maior destaque e protagonismo</a:t>
            </a:r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Sistemas eleitorais e partidários 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Sistema </a:t>
            </a:r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Representação </a:t>
            </a:r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Proporcional (2)</a:t>
            </a:r>
            <a:endParaRPr lang="pt-B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pt-B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Contra o sistema de representação proporcional muitas são as alegações, sendo a principal delas a que o acusa de provocar uma diluição da responsabilidade e uma redução da eficácia do governo . Isso porque, sendo o produto de uma conjugação heterogênea, o governo não é responsável pela manutenção de uma linha política definida, ninguém sendo responsável pela ineficácia da ação governamental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(...) 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Não é </a:t>
            </a:r>
            <a:r>
              <a:rPr lang="pt-BR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possivel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aplicar-se a orientação integral e uniforme de qualquer partido político, resultando um sistema de governo indefinido e muitas vezes até contraditório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(Dalmo de Abreu Dallari. 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Elementos de Teoria Geral do Estado,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33. ed., São Paulo: Saraiva, 2016, p. 191)</a:t>
            </a:r>
          </a:p>
          <a:p>
            <a:pPr algn="just">
              <a:buNone/>
            </a:pPr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Sistemas eleitorais e partidários 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554162"/>
            <a:ext cx="8812088" cy="511519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pt-BR" sz="1800" b="1" dirty="0" smtClean="0">
                <a:latin typeface="Times New Roman" pitchFamily="18" charset="0"/>
                <a:cs typeface="Times New Roman" pitchFamily="18" charset="0"/>
              </a:rPr>
              <a:t>Sistema </a:t>
            </a:r>
            <a:r>
              <a:rPr lang="pt-BR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Representação </a:t>
            </a:r>
            <a:r>
              <a:rPr lang="pt-BR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Proporcional (3)</a:t>
            </a:r>
          </a:p>
          <a:p>
            <a:pPr algn="just">
              <a:spcBef>
                <a:spcPts val="0"/>
              </a:spcBef>
              <a:buNone/>
            </a:pPr>
            <a:endParaRPr lang="pt-BR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	Não 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é incomum se utilizar o termo “Executivo” como sinônimo de governo. Todavia, nem sempre essa confusão terminológica pode prevalecer, a depender do sistema e da forma de governo adotados por cada país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ts val="0"/>
              </a:spcBef>
              <a:buNone/>
            </a:pPr>
            <a:endParaRPr lang="pt-B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	Se 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for analisada a Constituição Norte-Americana, por exemplo, ver-se-á que o Executivo é formado exclusivamente pelo Presidente da 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República. Assim 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dispõe a Seção 1 do artigo II daquela Constituição: </a:t>
            </a:r>
          </a:p>
          <a:p>
            <a:pPr algn="just">
              <a:spcBef>
                <a:spcPts val="0"/>
              </a:spcBef>
              <a:buNone/>
            </a:pPr>
            <a:endParaRPr lang="pt-B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	“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O Poder Executivo será investido em um Presidente dos Estados Unidos da 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	América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. Seu 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mandato 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será de quatro anos, e, juntamente com o Vice- Presidente, 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	escolhido 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para igual período, 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	será 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eleito pela forma seguinte (...)”.</a:t>
            </a:r>
          </a:p>
          <a:p>
            <a:pPr algn="just">
              <a:spcBef>
                <a:spcPts val="0"/>
              </a:spcBef>
              <a:buNone/>
            </a:pP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B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	No 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Brasil, o conceito de Poder Executivo é alargado e abrange, além da figura presidencial, seus Ministros de 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Estado. Eis 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o teor do artigo 76 da nossa Constituição: </a:t>
            </a:r>
            <a:endParaRPr lang="pt-B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endParaRPr lang="pt-B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		“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O Poder Executivo é exercido pelo Presidente da República, auxiliado </a:t>
            </a:r>
            <a:r>
              <a:rPr lang="pt-BR" sz="1800" smtClean="0">
                <a:latin typeface="Times New Roman" pitchFamily="18" charset="0"/>
                <a:cs typeface="Times New Roman" pitchFamily="18" charset="0"/>
              </a:rPr>
              <a:t>pelos </a:t>
            </a:r>
            <a:r>
              <a:rPr lang="pt-BR" sz="1800" smtClean="0">
                <a:latin typeface="Times New Roman" pitchFamily="18" charset="0"/>
                <a:cs typeface="Times New Roman" pitchFamily="18" charset="0"/>
              </a:rPr>
              <a:t>	Ministros 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de Estado”.</a:t>
            </a:r>
          </a:p>
          <a:p>
            <a:pPr algn="just">
              <a:spcBef>
                <a:spcPts val="0"/>
              </a:spcBef>
              <a:buNone/>
            </a:pPr>
            <a:endParaRPr lang="pt-B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endParaRPr lang="pt-B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pt-B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41</TotalTime>
  <Words>74</Words>
  <Application>Microsoft Office PowerPoint</Application>
  <PresentationFormat>Apresentação na tela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Viagem</vt:lpstr>
      <vt:lpstr>Sistemas eleitorais e partidários </vt:lpstr>
      <vt:lpstr>Sistemas eleitorais e partidários </vt:lpstr>
      <vt:lpstr>Sistemas eleitorais e partidários </vt:lpstr>
      <vt:lpstr>Sistemas eleitorais e partidários </vt:lpstr>
      <vt:lpstr>Sistemas eleitorais e partidários </vt:lpstr>
      <vt:lpstr>Sistemas eleitorais e partidários </vt:lpstr>
      <vt:lpstr>Sistemas eleitorais e partidários </vt:lpstr>
      <vt:lpstr>Sistemas eleitorais e partidários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eleitorais e partidários</dc:title>
  <dc:creator>30022872</dc:creator>
  <cp:lastModifiedBy>30022872</cp:lastModifiedBy>
  <cp:revision>9</cp:revision>
  <dcterms:created xsi:type="dcterms:W3CDTF">2016-07-24T23:14:17Z</dcterms:created>
  <dcterms:modified xsi:type="dcterms:W3CDTF">2016-07-24T23:58:39Z</dcterms:modified>
</cp:coreProperties>
</file>