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4" r:id="rId3"/>
    <p:sldId id="273" r:id="rId4"/>
    <p:sldId id="272" r:id="rId5"/>
    <p:sldId id="269" r:id="rId6"/>
    <p:sldId id="270" r:id="rId7"/>
    <p:sldId id="257" r:id="rId8"/>
    <p:sldId id="275" r:id="rId9"/>
    <p:sldId id="276" r:id="rId10"/>
    <p:sldId id="263" r:id="rId11"/>
    <p:sldId id="277" r:id="rId12"/>
    <p:sldId id="265" r:id="rId13"/>
    <p:sldId id="260" r:id="rId14"/>
    <p:sldId id="266" r:id="rId15"/>
    <p:sldId id="278" r:id="rId16"/>
    <p:sldId id="258" r:id="rId17"/>
  </p:sldIdLst>
  <p:sldSz cx="9144000" cy="6858000" type="screen4x3"/>
  <p:notesSz cx="6881813" cy="97107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660"/>
  </p:normalViewPr>
  <p:slideViewPr>
    <p:cSldViewPr>
      <p:cViewPr varScale="1">
        <p:scale>
          <a:sx n="69" d="100"/>
          <a:sy n="69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807B62-08EE-474E-AA22-832BC6761D08}" type="datetimeFigureOut">
              <a:rPr lang="pt-BR" smtClean="0"/>
              <a:pPr/>
              <a:t>22/04/2020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34BA74E-1018-4F78-BFE3-55FBF79A89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5400" dirty="0" smtClean="0"/>
              <a:t>DEFINIÇÕES:</a:t>
            </a:r>
            <a:r>
              <a:rPr lang="pt-BR" dirty="0" smtClean="0"/>
              <a:t> </a:t>
            </a:r>
          </a:p>
          <a:p>
            <a:pPr algn="ctr">
              <a:buNone/>
            </a:pPr>
            <a:r>
              <a:rPr lang="pt-BR" sz="4000" dirty="0" smtClean="0"/>
              <a:t>CIDADE, RURAL, ESCALAS DO URBANO, URBANIDADE, SISTEMA URBANO, GRADIENTES DE URBANIDADE, REDES E TERRITÓRIOS</a:t>
            </a:r>
          </a:p>
          <a:p>
            <a:pPr algn="ctr">
              <a:buNone/>
            </a:pPr>
            <a:endParaRPr lang="pt-BR" sz="4000" dirty="0" smtClean="0"/>
          </a:p>
          <a:p>
            <a:pPr algn="r">
              <a:buNone/>
            </a:pPr>
            <a:r>
              <a:rPr lang="pt-BR" sz="2200" b="1" dirty="0" smtClean="0"/>
              <a:t>IEB0264 - A cultura anti-urbana das cidades brasileiras </a:t>
            </a:r>
            <a:endParaRPr lang="pt-BR" sz="2200" dirty="0" smtClean="0"/>
          </a:p>
          <a:p>
            <a:pPr algn="r">
              <a:buNone/>
            </a:pPr>
            <a:r>
              <a:rPr lang="fr-FR" sz="2200" i="1" dirty="0" smtClean="0"/>
              <a:t>Jaime Oliva</a:t>
            </a:r>
            <a:endParaRPr lang="pt-BR" sz="2200" dirty="0" smtClean="0"/>
          </a:p>
          <a:p>
            <a:pPr algn="ctr">
              <a:buNone/>
            </a:pP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circulação automobilística</a:t>
            </a:r>
            <a:endParaRPr lang="pt-B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340768"/>
            <a:ext cx="808564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NA GRANDE SÃO PAULO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3793"/>
            <a:ext cx="7467600" cy="42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Concentração automobilística</a:t>
            </a:r>
            <a:br>
              <a:rPr lang="pt-BR" sz="3200" dirty="0" smtClean="0"/>
            </a:br>
            <a:r>
              <a:rPr lang="pt-BR" sz="3200" dirty="0" smtClean="0"/>
              <a:t>(Núcleo denso)</a:t>
            </a:r>
            <a:endParaRPr lang="pt-BR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161" t="1333" b="2667"/>
          <a:stretch>
            <a:fillRect/>
          </a:stretch>
        </p:blipFill>
        <p:spPr bwMode="auto">
          <a:xfrm>
            <a:off x="611560" y="1124743"/>
            <a:ext cx="7488832" cy="552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7848872" cy="62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59632" y="548680"/>
          <a:ext cx="6096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bg1"/>
                          </a:solidFill>
                        </a:rPr>
                        <a:t>GRADIENTES DE URBANIDADE (do</a:t>
                      </a:r>
                      <a:r>
                        <a:rPr lang="pt-BR" sz="2800" baseline="0" dirty="0" smtClean="0">
                          <a:solidFill>
                            <a:schemeClr val="bg1"/>
                          </a:solidFill>
                        </a:rPr>
                        <a:t> sistema urbano)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Central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Núcleo denso</a:t>
                      </a:r>
                      <a:r>
                        <a:rPr lang="pt-BR" sz="2800" baseline="0" dirty="0" smtClean="0"/>
                        <a:t> - território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Suburbano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Núcleo denso - território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Periurbano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Espaço reticular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Infra-urbano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Espaço reticular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Meta-urbano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Espaço reticular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Paraurbano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Espaço reticular</a:t>
                      </a:r>
                    </a:p>
                    <a:p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Onde está O “PERIURBANO INTERNO”?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980728"/>
            <a:ext cx="5628238" cy="459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827584" y="558924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Isso associado à mais de 60 shoppings gigantescos no núcleo denso da cidade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433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9289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Prognósticos sobre as cidades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84976" cy="5832648"/>
          </a:xfrm>
        </p:spPr>
        <p:txBody>
          <a:bodyPr>
            <a:normAutofit fontScale="25000" lnSpcReduction="20000"/>
          </a:bodyPr>
          <a:lstStyle/>
          <a:p>
            <a:pPr marL="0" indent="0" algn="just" hangingPunct="0">
              <a:buNone/>
            </a:pPr>
            <a:r>
              <a:rPr lang="pt-BR" sz="9600" i="1" dirty="0" smtClean="0"/>
              <a:t>“[...] a cidade do futuro estará em todo o lado e em parte alguma será tão diferente da urbe antiga ou contemporânea que provavelmente não chegaremos a reconhecer sua emergência enquanto cidade” </a:t>
            </a:r>
            <a:r>
              <a:rPr lang="pt-PT" sz="9600" i="1" dirty="0" smtClean="0"/>
              <a:t>(WRIGHT apud ASCHER, 1998, p. 12). </a:t>
            </a:r>
          </a:p>
          <a:p>
            <a:pPr marL="0" indent="457200" algn="just" hangingPunct="0">
              <a:buNone/>
            </a:pPr>
            <a:r>
              <a:rPr lang="pt-BR" sz="9600" dirty="0" smtClean="0"/>
              <a:t>F. L. Wright possuía afinidades com </a:t>
            </a:r>
            <a:r>
              <a:rPr lang="pt-BR" sz="9600" dirty="0" err="1" smtClean="0"/>
              <a:t>Ebenezer</a:t>
            </a:r>
            <a:r>
              <a:rPr lang="pt-BR" sz="9600" dirty="0" smtClean="0"/>
              <a:t> Howard, mentor das cidades-jardins. Em sua utopia estava presente a:</a:t>
            </a:r>
          </a:p>
          <a:p>
            <a:pPr marL="0" indent="0" algn="just" hangingPunct="0">
              <a:buNone/>
            </a:pPr>
            <a:r>
              <a:rPr lang="pt-BR" sz="9600" i="1" dirty="0" smtClean="0"/>
              <a:t>[...] repulsa pela cidade grande – Nova York especificamente – vista como um câncer, um “tumor fibroso”; a mesma antipatia populista pelo capital financeiro e o latifúndio; a mesma repulsa anarquista pelo governo forte; a mesma confiança nos efeitos libertadores das novas tecnologias; a mesma crença no princípio de cessão de solo para moradia e no retorno à terra [...] (HALL, 2002, p. 339).  </a:t>
            </a:r>
          </a:p>
          <a:p>
            <a:pPr marL="0" indent="0" algn="just" hangingPunct="0">
              <a:buNone/>
            </a:pPr>
            <a:r>
              <a:rPr lang="pt-BR" sz="9600" i="1" dirty="0" smtClean="0"/>
              <a:t>“[...] cidade como vasto domínio, sem lugar, simples malha de interconexão composta por transportes visíveis e por redes de comunicação invisíveis, onde a sociabilidade já não se baseia na proximidade, mas sim no movimento” (WEBER apud ASCHER, 1998, p. 13). O que acontece é que “[...] o lugar urbano está sendo substituído pelo domínio do </a:t>
            </a:r>
            <a:r>
              <a:rPr lang="pt-BR" sz="9600" i="1" dirty="0" err="1" smtClean="0"/>
              <a:t>não-lugar</a:t>
            </a:r>
            <a:r>
              <a:rPr lang="pt-BR" sz="9600" i="1" dirty="0" smtClean="0"/>
              <a:t> urbano” </a:t>
            </a:r>
            <a:r>
              <a:rPr lang="pt-PT" sz="9600" i="1" dirty="0" smtClean="0"/>
              <a:t>(WEBER apud HALL, 2002, p. 354).  </a:t>
            </a:r>
          </a:p>
          <a:p>
            <a:pPr hangingPunct="0"/>
            <a:endParaRPr lang="pt-BR" sz="9600" i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morte da cidade: a </a:t>
            </a:r>
            <a:r>
              <a:rPr lang="pt-BR" dirty="0" err="1" smtClean="0"/>
              <a:t>ascenção</a:t>
            </a:r>
            <a:r>
              <a:rPr lang="pt-BR" dirty="0" smtClean="0"/>
              <a:t> do urbano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Françoise </a:t>
            </a:r>
            <a:r>
              <a:rPr lang="pt-BR" dirty="0" err="1" smtClean="0"/>
              <a:t>Choay</a:t>
            </a:r>
            <a:r>
              <a:rPr lang="pt-BR" dirty="0" smtClean="0"/>
              <a:t>: </a:t>
            </a:r>
            <a:r>
              <a:rPr lang="pt-BR" i="1" dirty="0" smtClean="0"/>
              <a:t>La </a:t>
            </a:r>
            <a:r>
              <a:rPr lang="pt-BR" i="1" dirty="0" err="1" smtClean="0"/>
              <a:t>mort</a:t>
            </a:r>
            <a:r>
              <a:rPr lang="pt-BR" i="1" dirty="0" smtClean="0"/>
              <a:t> de </a:t>
            </a:r>
            <a:r>
              <a:rPr lang="pt-BR" i="1" dirty="0" err="1" smtClean="0"/>
              <a:t>la</a:t>
            </a:r>
            <a:r>
              <a:rPr lang="pt-BR" i="1" dirty="0" smtClean="0"/>
              <a:t> </a:t>
            </a:r>
            <a:r>
              <a:rPr lang="pt-BR" i="1" dirty="0" err="1" smtClean="0"/>
              <a:t>Ville</a:t>
            </a:r>
            <a:r>
              <a:rPr lang="pt-BR" i="1" dirty="0" smtClean="0"/>
              <a:t> </a:t>
            </a:r>
            <a:r>
              <a:rPr lang="pt-BR" i="1" dirty="0" err="1" smtClean="0"/>
              <a:t>et</a:t>
            </a:r>
            <a:r>
              <a:rPr lang="pt-BR" i="1" dirty="0" smtClean="0"/>
              <a:t> </a:t>
            </a:r>
            <a:r>
              <a:rPr lang="pt-BR" i="1" dirty="0" err="1" smtClean="0"/>
              <a:t>le</a:t>
            </a:r>
            <a:r>
              <a:rPr lang="pt-BR" i="1" dirty="0" smtClean="0"/>
              <a:t> </a:t>
            </a:r>
            <a:r>
              <a:rPr lang="pt-BR" i="1" dirty="0" err="1" smtClean="0"/>
              <a:t>règne</a:t>
            </a:r>
            <a:r>
              <a:rPr lang="pt-BR" i="1" dirty="0" smtClean="0"/>
              <a:t> de </a:t>
            </a:r>
            <a:r>
              <a:rPr lang="pt-BR" i="1" dirty="0" err="1" smtClean="0"/>
              <a:t>l’urbain</a:t>
            </a:r>
            <a:endParaRPr lang="pt-BR" i="1" dirty="0" smtClean="0"/>
          </a:p>
          <a:p>
            <a:r>
              <a:rPr lang="pt-BR" dirty="0" smtClean="0"/>
              <a:t>Melvin Webber: </a:t>
            </a:r>
            <a:r>
              <a:rPr lang="en-US" i="1" dirty="0" smtClean="0"/>
              <a:t>The Urban Place and the Non-Place Urban Realm</a:t>
            </a:r>
          </a:p>
          <a:p>
            <a:r>
              <a:rPr lang="en-US" dirty="0" smtClean="0"/>
              <a:t>Peter Hall: </a:t>
            </a:r>
            <a:r>
              <a:rPr lang="en-US" i="1" dirty="0" err="1" smtClean="0"/>
              <a:t>Cidades</a:t>
            </a:r>
            <a:r>
              <a:rPr lang="en-US" i="1" dirty="0" smtClean="0"/>
              <a:t> do </a:t>
            </a:r>
            <a:r>
              <a:rPr lang="en-US" i="1" dirty="0" err="1" smtClean="0"/>
              <a:t>Amanhã</a:t>
            </a:r>
            <a:r>
              <a:rPr lang="en-US" i="1" dirty="0" smtClean="0"/>
              <a:t> – A </a:t>
            </a:r>
            <a:r>
              <a:rPr lang="en-US" i="1" dirty="0" err="1" smtClean="0"/>
              <a:t>civilização</a:t>
            </a:r>
            <a:r>
              <a:rPr lang="en-US" i="1" dirty="0" smtClean="0"/>
              <a:t> </a:t>
            </a:r>
            <a:r>
              <a:rPr lang="en-US" i="1" dirty="0" err="1" smtClean="0"/>
              <a:t>da</a:t>
            </a:r>
            <a:r>
              <a:rPr lang="en-US" i="1" dirty="0" smtClean="0"/>
              <a:t> Estrada</a:t>
            </a:r>
          </a:p>
          <a:p>
            <a:r>
              <a:rPr lang="en-US" dirty="0" smtClean="0"/>
              <a:t>J. G. Ballard: </a:t>
            </a:r>
            <a:r>
              <a:rPr lang="en-US" i="1" dirty="0" smtClean="0"/>
              <a:t>O </a:t>
            </a:r>
            <a:r>
              <a:rPr lang="en-US" i="1" dirty="0" err="1" smtClean="0"/>
              <a:t>reino</a:t>
            </a:r>
            <a:r>
              <a:rPr lang="en-US" i="1" dirty="0" smtClean="0"/>
              <a:t> do </a:t>
            </a:r>
            <a:r>
              <a:rPr lang="en-US" i="1" dirty="0" err="1" smtClean="0"/>
              <a:t>amanhã</a:t>
            </a:r>
            <a:r>
              <a:rPr lang="en-US" i="1" dirty="0" smtClean="0"/>
              <a:t> 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O URBANO: um sistema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196752"/>
            <a:ext cx="822960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Ordem espacial citadina tradicional: contiguidade territorial e evidente delimitação entre a cidade e seu exterior. A cidade que se opõem ao campo desaparece e o rural vai junto nessa desaparição. </a:t>
            </a:r>
          </a:p>
          <a:p>
            <a:pPr algn="just"/>
            <a:r>
              <a:rPr lang="pt-BR" sz="2800" dirty="0" smtClean="0"/>
              <a:t>Cidade e urbano não mais coincidem. Por quê?  </a:t>
            </a:r>
          </a:p>
          <a:p>
            <a:pPr algn="just"/>
            <a:r>
              <a:rPr lang="pt-BR" sz="2800" dirty="0" smtClean="0"/>
              <a:t>Presença dos </a:t>
            </a:r>
            <a:r>
              <a:rPr lang="pt-BR" sz="2800" b="1" dirty="0" smtClean="0"/>
              <a:t>espaços reticulares </a:t>
            </a:r>
            <a:r>
              <a:rPr lang="pt-BR" sz="2800" dirty="0" smtClean="0"/>
              <a:t>que levaram ao fim da exclusividade do  modelo citadino territorial. </a:t>
            </a:r>
          </a:p>
          <a:p>
            <a:pPr algn="just" hangingPunct="0"/>
            <a:r>
              <a:rPr lang="pt-BR" sz="2800" dirty="0" smtClean="0"/>
              <a:t>Componentes do sistema: cidade propriamente (núcleo denso; periurbano – subúrbios americanos; campo urbanizado)</a:t>
            </a:r>
          </a:p>
          <a:p>
            <a:pPr algn="just"/>
            <a:r>
              <a:rPr lang="pt-BR" sz="2800" dirty="0" smtClean="0"/>
              <a:t>Novas Escalas do Urbano:  local </a:t>
            </a:r>
            <a:r>
              <a:rPr lang="pt-BR" sz="2800" dirty="0" smtClean="0">
                <a:cs typeface="Arial"/>
              </a:rPr>
              <a:t>→ cidade∕metrópole Regional → Megalópole </a:t>
            </a:r>
            <a:endParaRPr lang="pt-BR" sz="2800" dirty="0" smtClean="0"/>
          </a:p>
          <a:p>
            <a:pPr hangingPunct="0"/>
            <a:endParaRPr lang="pt-BR" sz="2400" dirty="0" smtClean="0"/>
          </a:p>
          <a:p>
            <a:pPr hangingPunct="0"/>
            <a:endParaRPr lang="pt-BR" sz="1100" dirty="0" smtClean="0"/>
          </a:p>
          <a:p>
            <a:endParaRPr lang="pt-PT" sz="1100" i="1" dirty="0" smtClean="0"/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7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09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Modos de vida na sociedade contemporânea: Rural e Urbano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i="1" dirty="0">
                          <a:latin typeface="Arial"/>
                          <a:ea typeface="Times New Roman"/>
                        </a:rPr>
                        <a:t>Dimensão </a:t>
                      </a:r>
                      <a:endParaRPr lang="pt-BR" sz="15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Arial"/>
                          <a:ea typeface="Times New Roman"/>
                        </a:rPr>
                        <a:t>Rural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/>
                          <a:ea typeface="Times New Roman"/>
                        </a:rPr>
                        <a:t>Urbano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7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Econômica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Dominada por atividades agropecuárias, envolvendo praticamente todos os habitantes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Grande diversidade de atividades (indústrias, comércio, serviços, artes, esportes, pesquisa científica etc)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231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Forças produtivas</a:t>
                      </a:r>
                      <a:endParaRPr lang="pt-BR" sz="15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 natureza é a força produtiva (solo, água, por exemplo) e a ela o ser humano acrescenta seu trabalho; o tempo dominante é o da natureza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 trabalho humano é a força produtiva dominante. A natureza aqui não tem importância; o tempo dominante é o criado pelo ser humano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7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Povoamento e habitação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Dispersão para livrar terras; baixas densidades demográficas; moradia no local de trabalho.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Concentração populacional, maiores densidades demográficas; separação local de moradia e local do trabalho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NewBaskerville-Roman"/>
                        </a:rPr>
                        <a:t> </a:t>
                      </a:r>
                      <a:endParaRPr lang="pt-BR" sz="15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90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Composição populacional /social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Poucas etnias, nacionalidades, classes sociais, profissões; imigração incomum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Múltiplas etnias, nacionalidades, classes sociais, profissões; imigração é regra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231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Mobilidade social 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Poucas mudanças de status social; tendência é a permanência nas mesmas classes e profissões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Grande potencial de mobilidade social, mais oportunidades e mudanças profissionais; possibilidades de empreender, mudança de classe social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8231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Exposição às informações e as relações sociais em geral</a:t>
                      </a:r>
                      <a:endParaRPr lang="pt-BR" sz="15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Acesso a quantidades inferiores de informações de outras realidades; acesso a um baixo número de pessoas nas relações sociais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Exposição a uma infinidade de informações locais e de outras realidades; contato direto e indireto com um conjunto enorme de pessoas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8231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Conexão espacial</a:t>
                      </a:r>
                      <a:endParaRPr lang="pt-BR" sz="15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Baixo número de conexões espaciais com outras realidades; grau maior de isolamento geográfico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Repleto de conexões espaciais (transportes, meios de comunicações e informações) com outras realidades; integração geográfica elevada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214282" y="33320"/>
          <a:ext cx="8715435" cy="68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18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Times New Roman"/>
                        </a:rPr>
                        <a:t>Modos de Vida na sociedade contemporânea: Rural e Campo Modernizado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Arial"/>
                          <a:ea typeface="Times New Roman"/>
                        </a:rPr>
                        <a:t>Dimensão </a:t>
                      </a:r>
                      <a:endParaRPr lang="pt-BR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/>
                          <a:ea typeface="Times New Roman"/>
                        </a:rPr>
                        <a:t>Rural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Times New Roman"/>
                        </a:rPr>
                        <a:t>Campo </a:t>
                      </a:r>
                      <a:r>
                        <a:rPr lang="pt-BR" sz="1600" b="1" dirty="0" smtClean="0">
                          <a:latin typeface="Arial"/>
                          <a:ea typeface="Times New Roman"/>
                        </a:rPr>
                        <a:t>Urbanizado </a:t>
                      </a:r>
                      <a:endParaRPr lang="pt-BR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655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Forças produtivas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 natureza é a força produtiva principal e a ela o ser humano acrescenta seu trabalho; o tempo dominante é o da natureza.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 trabalho e a inteligência humana, por meio da tecnologia é a força produtiva dominante. A natureza perdeu importância; os ritmos do tempo já são mais humanos.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Povoamento e habitação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Dispersão para livrar terras; baixas densidades demográficas; moradia no local de trabalho.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Baixas densidades demográficas, porém separação local de moradia e local do trabalho; trabalhadores moram nas cidades.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NewBaskerville-Roman"/>
                        </a:rPr>
                        <a:t> 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812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Mobilidade social 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Poucas mudanças de status social; tendência é a permanência nas mesmas classes e profissões.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Potencial de mobilidade social, mais oportunidades profissionais associadas à produção agropecuária tecnológica.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6138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Exposição às informações e às relações sociais 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Exposição a quantidades inferiores de informações de outras realidades; acesso a um baixo número de pessoas nas relações sociais.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Vida urbana dos trabalhadores, logo, exposição a uma infinidade de informações locais e de outras realidades; contato direto com um conjunto enorme de pessoas.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812">
                <a:tc>
                  <a:txBody>
                    <a:bodyPr/>
                    <a:lstStyle/>
                    <a:p>
                      <a:pPr marL="4572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Conexão espacial</a:t>
                      </a: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Baixo número de conexões espaciais com outras realidades; grau maior de isolamento geográfico.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Repleto de conexões espaciais (transportes, meios de comunicações) com outras realidades; integração geográfica elevada.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103" t="5773" b="6199"/>
          <a:stretch>
            <a:fillRect/>
          </a:stretch>
        </p:blipFill>
        <p:spPr bwMode="auto">
          <a:xfrm>
            <a:off x="539552" y="764704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67544" y="11663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666699"/>
                </a:solidFill>
                <a:latin typeface="+mj-lt"/>
              </a:rPr>
              <a:t>Modelos de Cidade, segundo sua urbanidade</a:t>
            </a:r>
            <a:endParaRPr lang="pt-BR" sz="2800" dirty="0">
              <a:solidFill>
                <a:srgbClr val="6666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548680"/>
            <a:ext cx="6957000" cy="17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srgbClr val="FF0000"/>
                </a:solidFill>
                <a:latin typeface="+mj-lt"/>
              </a:rPr>
              <a:t>A AUTOMOBILIZAÇÃO – MUNICÍPIO DE SÃO PAULO</a:t>
            </a:r>
            <a:endParaRPr lang="pt-BR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7783046" cy="36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4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 marcha da automobilização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331640" y="1196752"/>
          <a:ext cx="5760640" cy="4884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7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84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cap="small" dirty="0">
                          <a:effectLst/>
                        </a:rPr>
                        <a:t>Veículos cadastrados</a:t>
                      </a:r>
                      <a:endParaRPr lang="pt-BR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cap="small" dirty="0">
                          <a:effectLst/>
                        </a:rPr>
                        <a:t>Munícipio de São Paulo</a:t>
                      </a:r>
                      <a:endParaRPr lang="pt-BR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cap="small" dirty="0">
                          <a:effectLst/>
                        </a:rPr>
                        <a:t>2018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Total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8.861.208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Automóvel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6.201.101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Ônibus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     48.419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Caminhão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   171.655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Utilitário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1.132.671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Motos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1.206.979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Outros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      92.659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2" marR="6405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094425" y="28545"/>
            <a:ext cx="19472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</a:t>
            </a:r>
            <a:r>
              <a:rPr kumimoji="0" lang="pt-BR" altLang="pt-B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Detran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157</TotalTime>
  <Words>1029</Words>
  <Application>Microsoft Office PowerPoint</Application>
  <PresentationFormat>Apresentação na tela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Calibri</vt:lpstr>
      <vt:lpstr>Franklin Gothic Book</vt:lpstr>
      <vt:lpstr>NewBaskerville-Roman</vt:lpstr>
      <vt:lpstr>Perpetua</vt:lpstr>
      <vt:lpstr>Times New Roman</vt:lpstr>
      <vt:lpstr>Verdana</vt:lpstr>
      <vt:lpstr>Wingdings 2</vt:lpstr>
      <vt:lpstr>Patrimônio Líquido</vt:lpstr>
      <vt:lpstr>Apresentação do PowerPoint</vt:lpstr>
      <vt:lpstr>Prognósticos sobre as cidades</vt:lpstr>
      <vt:lpstr>A morte da cidade: a ascenção do urbano</vt:lpstr>
      <vt:lpstr>O URBANO: um sistema</vt:lpstr>
      <vt:lpstr>Apresentação do PowerPoint</vt:lpstr>
      <vt:lpstr>Apresentação do PowerPoint</vt:lpstr>
      <vt:lpstr>Apresentação do PowerPoint</vt:lpstr>
      <vt:lpstr>Apresentação do PowerPoint</vt:lpstr>
      <vt:lpstr>A marcha da automobilização</vt:lpstr>
      <vt:lpstr>a circulação automobilística</vt:lpstr>
      <vt:lpstr>NA GRANDE SÃO PAULO</vt:lpstr>
      <vt:lpstr>Concentração automobilística (Núcleo denso)</vt:lpstr>
      <vt:lpstr>Apresentação do PowerPoint</vt:lpstr>
      <vt:lpstr>Apresentação do PowerPoint</vt:lpstr>
      <vt:lpstr>Onde está O “PERIURBANO INTERNO”?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978297</dc:creator>
  <cp:lastModifiedBy>Jaime</cp:lastModifiedBy>
  <cp:revision>26</cp:revision>
  <dcterms:created xsi:type="dcterms:W3CDTF">2012-09-19T17:53:36Z</dcterms:created>
  <dcterms:modified xsi:type="dcterms:W3CDTF">2020-04-22T13:32:00Z</dcterms:modified>
</cp:coreProperties>
</file>