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464F-6156-4625-A9E2-6569CF8B54F6}" type="datetimeFigureOut">
              <a:rPr lang="pt-BR" smtClean="0"/>
              <a:t>21/05/2019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26E3-9F76-4BE7-94FB-788E274E2D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0882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464F-6156-4625-A9E2-6569CF8B54F6}" type="datetimeFigureOut">
              <a:rPr lang="pt-BR" smtClean="0"/>
              <a:t>21/05/2019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26E3-9F76-4BE7-94FB-788E274E2D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760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464F-6156-4625-A9E2-6569CF8B54F6}" type="datetimeFigureOut">
              <a:rPr lang="pt-BR" smtClean="0"/>
              <a:t>21/05/2019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26E3-9F76-4BE7-94FB-788E274E2D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7740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464F-6156-4625-A9E2-6569CF8B54F6}" type="datetimeFigureOut">
              <a:rPr lang="pt-BR" smtClean="0"/>
              <a:t>21/05/2019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26E3-9F76-4BE7-94FB-788E274E2D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339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464F-6156-4625-A9E2-6569CF8B54F6}" type="datetimeFigureOut">
              <a:rPr lang="pt-BR" smtClean="0"/>
              <a:t>21/05/2019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26E3-9F76-4BE7-94FB-788E274E2D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3522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464F-6156-4625-A9E2-6569CF8B54F6}" type="datetimeFigureOut">
              <a:rPr lang="pt-BR" smtClean="0"/>
              <a:t>21/05/2019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26E3-9F76-4BE7-94FB-788E274E2D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49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464F-6156-4625-A9E2-6569CF8B54F6}" type="datetimeFigureOut">
              <a:rPr lang="pt-BR" smtClean="0"/>
              <a:t>21/05/2019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26E3-9F76-4BE7-94FB-788E274E2D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773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464F-6156-4625-A9E2-6569CF8B54F6}" type="datetimeFigureOut">
              <a:rPr lang="pt-BR" smtClean="0"/>
              <a:t>21/05/2019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26E3-9F76-4BE7-94FB-788E274E2D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7423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464F-6156-4625-A9E2-6569CF8B54F6}" type="datetimeFigureOut">
              <a:rPr lang="pt-BR" smtClean="0"/>
              <a:t>21/05/2019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26E3-9F76-4BE7-94FB-788E274E2D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682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464F-6156-4625-A9E2-6569CF8B54F6}" type="datetimeFigureOut">
              <a:rPr lang="pt-BR" smtClean="0"/>
              <a:t>21/05/2019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26E3-9F76-4BE7-94FB-788E274E2D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112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464F-6156-4625-A9E2-6569CF8B54F6}" type="datetimeFigureOut">
              <a:rPr lang="pt-BR" smtClean="0"/>
              <a:t>21/05/2019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26E3-9F76-4BE7-94FB-788E274E2D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852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1464F-6156-4625-A9E2-6569CF8B54F6}" type="datetimeFigureOut">
              <a:rPr lang="pt-BR" smtClean="0"/>
              <a:t>21/05/2019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626E3-9F76-4BE7-94FB-788E274E2D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75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58446" y="5741125"/>
            <a:ext cx="4106091" cy="359229"/>
          </a:xfrm>
          <a:ln w="7620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pt-BR" dirty="0" smtClean="0"/>
              <a:t>Discente: Adrielly Lais Alves da Silva 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8670" t="24375" r="28381" b="41696"/>
          <a:stretch/>
        </p:blipFill>
        <p:spPr>
          <a:xfrm>
            <a:off x="287384" y="535577"/>
            <a:ext cx="11517514" cy="4245429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5" name="Retângulo 4"/>
          <p:cNvSpPr/>
          <p:nvPr/>
        </p:nvSpPr>
        <p:spPr>
          <a:xfrm>
            <a:off x="931817" y="5349967"/>
            <a:ext cx="4306389" cy="923330"/>
          </a:xfrm>
          <a:prstGeom prst="rect">
            <a:avLst/>
          </a:prstGeom>
          <a:ln w="7620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0" i="0" dirty="0" smtClean="0">
                <a:effectLst/>
                <a:latin typeface="Roboto"/>
              </a:rPr>
              <a:t>March 1992</a:t>
            </a:r>
          </a:p>
          <a:p>
            <a:pPr algn="ctr"/>
            <a:r>
              <a:rPr lang="en-US" b="0" i="0" dirty="0" smtClean="0">
                <a:effectLst/>
                <a:latin typeface="Roboto"/>
              </a:rPr>
              <a:t>Journal of Nutrition 122(3 </a:t>
            </a:r>
            <a:r>
              <a:rPr lang="en-US" b="0" i="0" dirty="0" err="1" smtClean="0">
                <a:effectLst/>
                <a:latin typeface="Roboto"/>
              </a:rPr>
              <a:t>Suppl</a:t>
            </a:r>
            <a:r>
              <a:rPr lang="en-US" b="0" i="0" dirty="0" smtClean="0">
                <a:effectLst/>
                <a:latin typeface="Roboto"/>
              </a:rPr>
              <a:t>):838-42</a:t>
            </a:r>
          </a:p>
          <a:p>
            <a:pPr algn="ctr"/>
            <a:r>
              <a:rPr lang="en-US" b="0" i="0" dirty="0" smtClean="0">
                <a:effectLst/>
                <a:latin typeface="Roboto"/>
              </a:rPr>
              <a:t>DOI: 10.1093/</a:t>
            </a:r>
            <a:r>
              <a:rPr lang="en-US" b="0" i="0" dirty="0" err="1" smtClean="0">
                <a:effectLst/>
                <a:latin typeface="Roboto"/>
              </a:rPr>
              <a:t>jn</a:t>
            </a:r>
            <a:r>
              <a:rPr lang="en-US" b="0" i="0" dirty="0" smtClean="0">
                <a:effectLst/>
                <a:latin typeface="Roboto"/>
              </a:rPr>
              <a:t>/122.suppl_3.838</a:t>
            </a:r>
            <a:endParaRPr lang="en-US" b="0" i="0" dirty="0"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11027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248194"/>
            <a:ext cx="10948851" cy="660980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Os ruminantes mostram pouca NPA de glicose, e portanto, a </a:t>
            </a:r>
            <a:r>
              <a:rPr lang="pt-BR" dirty="0" err="1" smtClean="0"/>
              <a:t>gliconeogênese</a:t>
            </a:r>
            <a:r>
              <a:rPr lang="pt-BR" dirty="0" smtClean="0"/>
              <a:t> hepática fornece a glicose necessários para a manutenção, apoio do feto e síntese de lactose;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Quando a absorção hepática de </a:t>
            </a:r>
            <a:r>
              <a:rPr lang="pt-BR" dirty="0" err="1" smtClean="0"/>
              <a:t>propionato</a:t>
            </a:r>
            <a:r>
              <a:rPr lang="pt-BR" dirty="0" smtClean="0"/>
              <a:t> e lactato é comparada com de glicose, podem ser responsáveis por um máximo de 55% e 17% da produção de glicose, respectivamente, assumindo a conversão completa em glicose;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É</a:t>
            </a:r>
            <a:r>
              <a:rPr lang="pt-BR" dirty="0" smtClean="0"/>
              <a:t> evidente que os ruminantes, os lactantes, têm uma necessidade real de transferir eficazmente o carbono da glicose;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err="1" smtClean="0"/>
              <a:t>Acetil</a:t>
            </a:r>
            <a:r>
              <a:rPr lang="pt-BR" dirty="0" smtClean="0"/>
              <a:t> COA ou CO</a:t>
            </a:r>
            <a:r>
              <a:rPr lang="pt-BR" baseline="-25000" dirty="0" smtClean="0"/>
              <a:t>2</a:t>
            </a:r>
          </a:p>
          <a:p>
            <a:pPr algn="just"/>
            <a:endParaRPr lang="pt-BR" dirty="0"/>
          </a:p>
          <a:p>
            <a:pPr algn="just"/>
            <a:r>
              <a:rPr lang="pt-BR" b="1" dirty="0" smtClean="0">
                <a:solidFill>
                  <a:srgbClr val="0070C0"/>
                </a:solidFill>
              </a:rPr>
              <a:t>Este trabalho diz que mais de 95% do </a:t>
            </a:r>
            <a:r>
              <a:rPr lang="pt-BR" b="1" dirty="0" err="1" smtClean="0">
                <a:solidFill>
                  <a:srgbClr val="0070C0"/>
                </a:solidFill>
              </a:rPr>
              <a:t>propionato</a:t>
            </a:r>
            <a:r>
              <a:rPr lang="pt-BR" b="1" dirty="0" smtClean="0">
                <a:solidFill>
                  <a:srgbClr val="0070C0"/>
                </a:solidFill>
              </a:rPr>
              <a:t> que aparece na veia mesentérica é convertido em glicose. Isso se aproxima da remoção hepática de </a:t>
            </a:r>
            <a:r>
              <a:rPr lang="pt-BR" b="1" dirty="0" err="1" smtClean="0">
                <a:solidFill>
                  <a:srgbClr val="0070C0"/>
                </a:solidFill>
              </a:rPr>
              <a:t>propionato</a:t>
            </a:r>
            <a:r>
              <a:rPr lang="pt-BR" b="1" dirty="0" smtClean="0">
                <a:solidFill>
                  <a:srgbClr val="0070C0"/>
                </a:solidFill>
              </a:rPr>
              <a:t>, indicando que 100% da captação de </a:t>
            </a:r>
            <a:r>
              <a:rPr lang="pt-BR" b="1" dirty="0" err="1" smtClean="0">
                <a:solidFill>
                  <a:srgbClr val="0070C0"/>
                </a:solidFill>
              </a:rPr>
              <a:t>propionato</a:t>
            </a:r>
            <a:r>
              <a:rPr lang="pt-BR" b="1" dirty="0" smtClean="0">
                <a:solidFill>
                  <a:srgbClr val="0070C0"/>
                </a:solidFill>
              </a:rPr>
              <a:t> hepático é metabolizada em glicose.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03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0446" y="248194"/>
            <a:ext cx="11053354" cy="5928769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~ 50% do </a:t>
            </a:r>
            <a:r>
              <a:rPr lang="pt-BR" dirty="0" err="1" smtClean="0"/>
              <a:t>oxaloacetato</a:t>
            </a:r>
            <a:r>
              <a:rPr lang="pt-BR" dirty="0" smtClean="0"/>
              <a:t> total é girado através de </a:t>
            </a:r>
            <a:r>
              <a:rPr lang="pt-BR" dirty="0" err="1" smtClean="0"/>
              <a:t>fosfoenol-piruvato</a:t>
            </a:r>
            <a:r>
              <a:rPr lang="pt-BR" dirty="0" smtClean="0"/>
              <a:t>, </a:t>
            </a:r>
            <a:r>
              <a:rPr lang="pt-BR" dirty="0" err="1" smtClean="0"/>
              <a:t>piruvato</a:t>
            </a:r>
            <a:r>
              <a:rPr lang="pt-BR" dirty="0" smtClean="0"/>
              <a:t> e retorna ao </a:t>
            </a:r>
            <a:r>
              <a:rPr lang="pt-BR" dirty="0" err="1" smtClean="0"/>
              <a:t>oxaloacetato</a:t>
            </a:r>
            <a:r>
              <a:rPr lang="pt-BR" dirty="0" smtClean="0"/>
              <a:t>, enquanto ~ 30% ciclos através do ciclo de </a:t>
            </a:r>
            <a:r>
              <a:rPr lang="pt-BR" dirty="0" err="1" smtClean="0"/>
              <a:t>Kbres</a:t>
            </a:r>
            <a:r>
              <a:rPr lang="pt-BR" dirty="0" smtClean="0"/>
              <a:t> deixando no máximo 20% da entrada total para ir diretamente para Glicose;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Este número final de 20% não é incompatível com a avaliação de que a maior parte da formação </a:t>
            </a:r>
            <a:r>
              <a:rPr lang="pt-BR" dirty="0" err="1" smtClean="0"/>
              <a:t>oxaloacetato</a:t>
            </a:r>
            <a:r>
              <a:rPr lang="pt-BR" dirty="0" smtClean="0"/>
              <a:t> formado a partir de </a:t>
            </a:r>
            <a:r>
              <a:rPr lang="pt-BR" dirty="0" err="1" smtClean="0"/>
              <a:t>propionato</a:t>
            </a:r>
            <a:r>
              <a:rPr lang="pt-BR" dirty="0" smtClean="0"/>
              <a:t> é utilizado para a formação de glicose;</a:t>
            </a:r>
          </a:p>
          <a:p>
            <a:pPr algn="just"/>
            <a:endParaRPr lang="pt-BR" dirty="0"/>
          </a:p>
          <a:p>
            <a:pPr algn="just"/>
            <a:r>
              <a:rPr lang="pt-BR" b="1" dirty="0" smtClean="0">
                <a:solidFill>
                  <a:srgbClr val="0070C0"/>
                </a:solidFill>
              </a:rPr>
              <a:t>A análise do fígado de ovinos revela que a atividade do </a:t>
            </a:r>
            <a:r>
              <a:rPr lang="pt-BR" b="1" dirty="0" err="1" smtClean="0">
                <a:solidFill>
                  <a:srgbClr val="0070C0"/>
                </a:solidFill>
              </a:rPr>
              <a:t>piruvato</a:t>
            </a:r>
            <a:r>
              <a:rPr lang="pt-BR" b="1" dirty="0" smtClean="0">
                <a:solidFill>
                  <a:srgbClr val="0070C0"/>
                </a:solidFill>
              </a:rPr>
              <a:t> </a:t>
            </a:r>
            <a:r>
              <a:rPr lang="pt-BR" b="1" dirty="0" err="1" smtClean="0">
                <a:solidFill>
                  <a:srgbClr val="0070C0"/>
                </a:solidFill>
              </a:rPr>
              <a:t>quinase</a:t>
            </a:r>
            <a:r>
              <a:rPr lang="pt-BR" b="1" dirty="0" smtClean="0">
                <a:solidFill>
                  <a:srgbClr val="0070C0"/>
                </a:solidFill>
              </a:rPr>
              <a:t> é aproximadamente dez vezes o de </a:t>
            </a:r>
            <a:r>
              <a:rPr lang="pt-BR" b="1" dirty="0" err="1" smtClean="0">
                <a:solidFill>
                  <a:srgbClr val="0070C0"/>
                </a:solidFill>
              </a:rPr>
              <a:t>fosfoenolpiruvato</a:t>
            </a:r>
            <a:r>
              <a:rPr lang="pt-BR" b="1" dirty="0" smtClean="0">
                <a:solidFill>
                  <a:srgbClr val="0070C0"/>
                </a:solidFill>
              </a:rPr>
              <a:t> e </a:t>
            </a:r>
            <a:r>
              <a:rPr lang="pt-BR" b="1" dirty="0" err="1" smtClean="0">
                <a:solidFill>
                  <a:srgbClr val="0070C0"/>
                </a:solidFill>
              </a:rPr>
              <a:t>piruvato</a:t>
            </a:r>
            <a:r>
              <a:rPr lang="pt-BR" b="1" dirty="0" smtClean="0">
                <a:solidFill>
                  <a:srgbClr val="0070C0"/>
                </a:solidFill>
              </a:rPr>
              <a:t> </a:t>
            </a:r>
            <a:r>
              <a:rPr lang="pt-BR" b="1" dirty="0" err="1" smtClean="0">
                <a:solidFill>
                  <a:srgbClr val="0070C0"/>
                </a:solidFill>
              </a:rPr>
              <a:t>carboxilase</a:t>
            </a:r>
            <a:r>
              <a:rPr lang="pt-BR" b="1" dirty="0" smtClean="0">
                <a:solidFill>
                  <a:srgbClr val="0070C0"/>
                </a:solidFill>
              </a:rPr>
              <a:t>, embora a atividade de </a:t>
            </a:r>
            <a:r>
              <a:rPr lang="pt-BR" b="1" dirty="0" err="1" smtClean="0">
                <a:solidFill>
                  <a:srgbClr val="0070C0"/>
                </a:solidFill>
              </a:rPr>
              <a:t>piruvato</a:t>
            </a:r>
            <a:r>
              <a:rPr lang="pt-BR" b="1" dirty="0" smtClean="0">
                <a:solidFill>
                  <a:srgbClr val="0070C0"/>
                </a:solidFill>
              </a:rPr>
              <a:t> </a:t>
            </a:r>
            <a:r>
              <a:rPr lang="pt-BR" b="1" dirty="0" err="1" smtClean="0">
                <a:solidFill>
                  <a:srgbClr val="0070C0"/>
                </a:solidFill>
              </a:rPr>
              <a:t>quinase</a:t>
            </a:r>
            <a:r>
              <a:rPr lang="pt-BR" b="1" dirty="0" smtClean="0">
                <a:solidFill>
                  <a:srgbClr val="0070C0"/>
                </a:solidFill>
              </a:rPr>
              <a:t> cai para o </a:t>
            </a:r>
            <a:r>
              <a:rPr lang="pt-BR" b="1" dirty="0" err="1" smtClean="0">
                <a:solidFill>
                  <a:srgbClr val="0070C0"/>
                </a:solidFill>
              </a:rPr>
              <a:t>carboxilase</a:t>
            </a:r>
            <a:r>
              <a:rPr lang="pt-BR" b="1" dirty="0" smtClean="0">
                <a:solidFill>
                  <a:srgbClr val="0070C0"/>
                </a:solidFill>
              </a:rPr>
              <a:t> de </a:t>
            </a:r>
            <a:r>
              <a:rPr lang="pt-BR" b="1" dirty="0" err="1" smtClean="0">
                <a:solidFill>
                  <a:srgbClr val="0070C0"/>
                </a:solidFill>
              </a:rPr>
              <a:t>piruvato</a:t>
            </a:r>
            <a:r>
              <a:rPr lang="pt-BR" b="1" dirty="0" smtClean="0">
                <a:solidFill>
                  <a:srgbClr val="0070C0"/>
                </a:solidFill>
              </a:rPr>
              <a:t> de três vezes no final da gestação.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07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5811203"/>
          </a:xfrm>
        </p:spPr>
        <p:txBody>
          <a:bodyPr/>
          <a:lstStyle/>
          <a:p>
            <a:r>
              <a:rPr lang="pt-BR" b="1" dirty="0" smtClean="0">
                <a:solidFill>
                  <a:srgbClr val="0070C0"/>
                </a:solidFill>
              </a:rPr>
              <a:t>No gado a atividade de </a:t>
            </a:r>
            <a:r>
              <a:rPr lang="pt-BR" b="1" dirty="0" err="1" smtClean="0">
                <a:solidFill>
                  <a:srgbClr val="0070C0"/>
                </a:solidFill>
              </a:rPr>
              <a:t>fosfoenolpiruvato</a:t>
            </a:r>
            <a:r>
              <a:rPr lang="pt-BR" b="1" dirty="0" smtClean="0">
                <a:solidFill>
                  <a:srgbClr val="0070C0"/>
                </a:solidFill>
              </a:rPr>
              <a:t> e </a:t>
            </a:r>
            <a:r>
              <a:rPr lang="pt-BR" b="1" dirty="0" err="1" smtClean="0">
                <a:solidFill>
                  <a:srgbClr val="0070C0"/>
                </a:solidFill>
              </a:rPr>
              <a:t>piruvato</a:t>
            </a:r>
            <a:r>
              <a:rPr lang="pt-BR" b="1" dirty="0" smtClean="0">
                <a:solidFill>
                  <a:srgbClr val="0070C0"/>
                </a:solidFill>
              </a:rPr>
              <a:t> </a:t>
            </a:r>
            <a:r>
              <a:rPr lang="pt-BR" b="1" dirty="0" err="1" smtClean="0">
                <a:solidFill>
                  <a:srgbClr val="0070C0"/>
                </a:solidFill>
              </a:rPr>
              <a:t>carboxilase</a:t>
            </a:r>
            <a:r>
              <a:rPr lang="pt-BR" b="1" dirty="0" smtClean="0">
                <a:solidFill>
                  <a:srgbClr val="0070C0"/>
                </a:solidFill>
              </a:rPr>
              <a:t> são aparente iguais;</a:t>
            </a:r>
          </a:p>
          <a:p>
            <a:endParaRPr lang="pt-BR" dirty="0" smtClean="0"/>
          </a:p>
          <a:p>
            <a:pPr algn="just"/>
            <a:r>
              <a:rPr lang="pt-BR" dirty="0" smtClean="0"/>
              <a:t>Embora a </a:t>
            </a:r>
            <a:r>
              <a:rPr lang="pt-BR" dirty="0" err="1" smtClean="0"/>
              <a:t>quantitação</a:t>
            </a:r>
            <a:r>
              <a:rPr lang="pt-BR" dirty="0" smtClean="0"/>
              <a:t> in vivo do ciclo </a:t>
            </a:r>
            <a:r>
              <a:rPr lang="pt-BR" dirty="0" err="1" smtClean="0"/>
              <a:t>oxaloacetato</a:t>
            </a:r>
            <a:r>
              <a:rPr lang="pt-BR" dirty="0" smtClean="0"/>
              <a:t> através de </a:t>
            </a:r>
            <a:r>
              <a:rPr lang="pt-BR" dirty="0" err="1" smtClean="0"/>
              <a:t>piruvato</a:t>
            </a:r>
            <a:r>
              <a:rPr lang="pt-BR" dirty="0" smtClean="0"/>
              <a:t> </a:t>
            </a:r>
            <a:r>
              <a:rPr lang="pt-BR" dirty="0" err="1" smtClean="0"/>
              <a:t>quinase</a:t>
            </a:r>
            <a:r>
              <a:rPr lang="pt-BR" dirty="0" smtClean="0"/>
              <a:t> em seu caminho para a glicose é consistente com as atividades enzimáticas medidas e fluxos metabólicos hepáticos, várias questões importantes permanecem;</a:t>
            </a:r>
          </a:p>
          <a:p>
            <a:endParaRPr lang="pt-BR" dirty="0"/>
          </a:p>
          <a:p>
            <a:pPr algn="just"/>
            <a:r>
              <a:rPr lang="pt-BR" dirty="0" smtClean="0"/>
              <a:t>A [ ] lactato convertido em glicose foi calculado para ser 30-34% em ovinos e vacas lactantes, mas apenas 16% em ovinos lactantes e 27% em vacas.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944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0450" y="793658"/>
            <a:ext cx="10813869" cy="5332821"/>
          </a:xfrm>
        </p:spPr>
        <p:txBody>
          <a:bodyPr>
            <a:normAutofit/>
          </a:bodyPr>
          <a:lstStyle/>
          <a:p>
            <a:r>
              <a:rPr lang="pt-BR" dirty="0" err="1" smtClean="0"/>
              <a:t>Oxaloacetato</a:t>
            </a:r>
            <a:r>
              <a:rPr lang="pt-BR" dirty="0" smtClean="0"/>
              <a:t> é um intermediário comum para </a:t>
            </a:r>
            <a:r>
              <a:rPr lang="pt-BR" dirty="0" err="1" smtClean="0"/>
              <a:t>propionato</a:t>
            </a:r>
            <a:r>
              <a:rPr lang="pt-BR" dirty="0" smtClean="0"/>
              <a:t> e lactato;</a:t>
            </a:r>
          </a:p>
          <a:p>
            <a:endParaRPr lang="pt-BR" dirty="0" smtClean="0"/>
          </a:p>
          <a:p>
            <a:r>
              <a:rPr lang="pt-BR" b="1" dirty="0" smtClean="0">
                <a:solidFill>
                  <a:srgbClr val="FF0000"/>
                </a:solidFill>
              </a:rPr>
              <a:t>Lactato</a:t>
            </a:r>
            <a:r>
              <a:rPr lang="pt-BR" dirty="0" smtClean="0"/>
              <a:t> ----------- </a:t>
            </a:r>
            <a:r>
              <a:rPr lang="pt-BR" b="1" dirty="0" err="1" smtClean="0">
                <a:solidFill>
                  <a:schemeClr val="accent6">
                    <a:lumMod val="50000"/>
                  </a:schemeClr>
                </a:solidFill>
              </a:rPr>
              <a:t>Propionato</a:t>
            </a: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A possível segregação de atividades metabólicas no lóbulo hepático de ruminantes é claramente uma faceta importante do regulamento que exige a atenção da pesquisa.</a:t>
            </a:r>
          </a:p>
          <a:p>
            <a:endParaRPr lang="pt-BR" dirty="0" smtClean="0"/>
          </a:p>
          <a:p>
            <a:endParaRPr lang="pt-BR" dirty="0"/>
          </a:p>
          <a:p>
            <a:pPr marL="0" indent="0" algn="r">
              <a:buNone/>
            </a:pPr>
            <a:r>
              <a:rPr lang="pt-BR" sz="4000" b="1" dirty="0" smtClean="0">
                <a:solidFill>
                  <a:srgbClr val="FF0000"/>
                </a:solidFill>
              </a:rPr>
              <a:t>Obrigada!</a:t>
            </a:r>
            <a:endParaRPr lang="pt-B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1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67050" y="365125"/>
            <a:ext cx="2677887" cy="1325563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00B0F0"/>
                </a:solidFill>
              </a:rPr>
              <a:t>OBJETIVO</a:t>
            </a:r>
            <a:endParaRPr lang="pt-BR" b="1" dirty="0">
              <a:solidFill>
                <a:srgbClr val="00B0F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26526" y="2468880"/>
            <a:ext cx="5917475" cy="4504919"/>
          </a:xfrm>
        </p:spPr>
        <p:txBody>
          <a:bodyPr/>
          <a:lstStyle/>
          <a:p>
            <a:r>
              <a:rPr lang="pt-BR" dirty="0" smtClean="0"/>
              <a:t>Revisão de dados da última década </a:t>
            </a:r>
          </a:p>
          <a:p>
            <a:r>
              <a:rPr lang="pt-BR" dirty="0" smtClean="0"/>
              <a:t>Integração com pesquisa anteriores</a:t>
            </a:r>
          </a:p>
          <a:p>
            <a:r>
              <a:rPr lang="pt-BR" dirty="0" smtClean="0"/>
              <a:t>Detectar oportunidades</a:t>
            </a:r>
          </a:p>
          <a:p>
            <a:r>
              <a:rPr lang="pt-BR" dirty="0" smtClean="0"/>
              <a:t>METABOLISMO HEPÁTICO</a:t>
            </a:r>
          </a:p>
          <a:p>
            <a:r>
              <a:rPr lang="pt-BR" dirty="0" smtClean="0"/>
              <a:t>ÁCIDOS GRAXOS VOLÁTEIS 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3543799" cy="23643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6490" y="4885511"/>
            <a:ext cx="3162557" cy="19724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4288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Existe uma sábia frase que diz que “o fígado é o coração da vaca de leite”;</a:t>
            </a:r>
          </a:p>
          <a:p>
            <a:pPr algn="just"/>
            <a:r>
              <a:rPr lang="pt-BR" dirty="0"/>
              <a:t>R</a:t>
            </a:r>
            <a:r>
              <a:rPr lang="pt-BR" dirty="0" smtClean="0"/>
              <a:t>eceber e modificar os nutrientes absorvidos no trato gastrointestinal;</a:t>
            </a:r>
          </a:p>
          <a:p>
            <a:pPr algn="just"/>
            <a:r>
              <a:rPr lang="pt-BR" dirty="0"/>
              <a:t>D</a:t>
            </a:r>
            <a:r>
              <a:rPr lang="pt-BR" dirty="0" smtClean="0"/>
              <a:t>emanda uma quantidade alta de energia devido à grande quantidade de processos metabólicos que são realizados em seu tecido;</a:t>
            </a:r>
          </a:p>
          <a:p>
            <a:pPr algn="just"/>
            <a:r>
              <a:rPr lang="pt-BR" dirty="0" smtClean="0"/>
              <a:t>a capacidade do fígado de coordenar mudanças nas ofertas e demandas de nutrientes por outros tecidos têm levado a melhoras significativas no manejo e na saúde.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00B0F0"/>
                </a:solidFill>
              </a:rPr>
              <a:t>METABOLISMO HEPÁTICO</a:t>
            </a:r>
            <a:endParaRPr lang="pt-BR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00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Eficiência energética;</a:t>
            </a:r>
          </a:p>
          <a:p>
            <a:endParaRPr lang="pt-BR" dirty="0"/>
          </a:p>
          <a:p>
            <a:r>
              <a:rPr lang="pt-BR" dirty="0" smtClean="0"/>
              <a:t>Entrada de energia para os tecidos; </a:t>
            </a:r>
          </a:p>
          <a:p>
            <a:endParaRPr lang="pt-BR" dirty="0"/>
          </a:p>
          <a:p>
            <a:r>
              <a:rPr lang="pt-BR" dirty="0" smtClean="0"/>
              <a:t>Metabolismo energético; 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00B0F0"/>
                </a:solidFill>
              </a:rPr>
              <a:t>LACTATO E PIRUVATO</a:t>
            </a:r>
            <a:endParaRPr lang="pt-BR" b="1" dirty="0">
              <a:solidFill>
                <a:srgbClr val="00B0F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0068" y="3982538"/>
            <a:ext cx="5111931" cy="287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36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9818" y="248194"/>
            <a:ext cx="11900262" cy="6020209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Estudo realizado em bovinos e ovinos;</a:t>
            </a:r>
          </a:p>
          <a:p>
            <a:endParaRPr lang="pt-BR" dirty="0"/>
          </a:p>
          <a:p>
            <a:r>
              <a:rPr lang="pt-BR" dirty="0" smtClean="0"/>
              <a:t>Técnicas 1980;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A última técnica revelou-se recentemente valiosa na prestação de um sistema in vitro proteínas em concentrações fisiológicas, permitindo assim que os efeitos diretos da insulina e do glucagon no metabolismo hepático de substratos a serem determinados;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Interação do fígado e intestino associado aos órgãos visceral (</a:t>
            </a:r>
            <a:r>
              <a:rPr lang="pt-BR" dirty="0"/>
              <a:t>órgãos </a:t>
            </a:r>
            <a:r>
              <a:rPr lang="pt-BR" dirty="0" smtClean="0"/>
              <a:t>esplâncnicos);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NPA</a:t>
            </a:r>
            <a:r>
              <a:rPr lang="pt-BR" baseline="30000" dirty="0" smtClean="0"/>
              <a:t> 3 </a:t>
            </a:r>
            <a:r>
              <a:rPr lang="pt-BR" dirty="0" smtClean="0"/>
              <a:t>medida reflete a contribuição trato gastrointestinal para o fígado e os tecidos extra </a:t>
            </a:r>
            <a:r>
              <a:rPr lang="pt-BR" dirty="0" smtClean="0"/>
              <a:t>esplâncnicos</a:t>
            </a:r>
            <a:r>
              <a:rPr lang="pt-BR" dirty="0" smtClean="0"/>
              <a:t>. Inclui a absorção no lúmen, mais qualquer produção (como para o </a:t>
            </a:r>
            <a:r>
              <a:rPr lang="pt-BR" dirty="0" err="1" smtClean="0"/>
              <a:t>L-lactato</a:t>
            </a:r>
            <a:r>
              <a:rPr lang="pt-BR" dirty="0" smtClean="0"/>
              <a:t>) pelos tecidos gastrintestinais, menos metabolismo por estes mesmos tecidos da substância derivada do sangue arterial ou do lúmen. </a:t>
            </a:r>
          </a:p>
        </p:txBody>
      </p:sp>
    </p:spTree>
    <p:extLst>
      <p:ext uri="{BB962C8B-B14F-4D97-AF65-F5344CB8AC3E}">
        <p14:creationId xmlns:p14="http://schemas.microsoft.com/office/powerpoint/2010/main" val="314007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90006" y="440961"/>
            <a:ext cx="10515600" cy="6103529"/>
          </a:xfrm>
        </p:spPr>
        <p:txBody>
          <a:bodyPr/>
          <a:lstStyle/>
          <a:p>
            <a:pPr algn="just"/>
            <a:r>
              <a:rPr lang="pt-BR" dirty="0" smtClean="0"/>
              <a:t>O </a:t>
            </a:r>
            <a:r>
              <a:rPr lang="pt-BR" b="1" dirty="0" smtClean="0">
                <a:solidFill>
                  <a:srgbClr val="FF0000"/>
                </a:solidFill>
              </a:rPr>
              <a:t>acetato e o </a:t>
            </a:r>
            <a:r>
              <a:rPr lang="pt-BR" b="1" dirty="0" err="1" smtClean="0">
                <a:solidFill>
                  <a:srgbClr val="FF0000"/>
                </a:solidFill>
              </a:rPr>
              <a:t>propionato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respondem pela maioria da NPA de energia em ovinos alimentados com 800 g de alfafa/d (68 e 18 </a:t>
            </a:r>
            <a:r>
              <a:rPr lang="pt-BR" dirty="0" err="1" smtClean="0"/>
              <a:t>mmol</a:t>
            </a:r>
            <a:r>
              <a:rPr lang="pt-BR" dirty="0" smtClean="0"/>
              <a:t>/h);</a:t>
            </a:r>
          </a:p>
          <a:p>
            <a:pPr algn="just"/>
            <a:endParaRPr lang="pt-BR" dirty="0" smtClean="0"/>
          </a:p>
          <a:p>
            <a:pPr algn="just"/>
            <a:r>
              <a:rPr lang="pt-BR" b="1" dirty="0" smtClean="0">
                <a:solidFill>
                  <a:srgbClr val="0070C0"/>
                </a:solidFill>
              </a:rPr>
              <a:t>Em bovinos leiteiros lactantes alimentados com 178 MJ/d de energia metabolizável (</a:t>
            </a:r>
            <a:r>
              <a:rPr lang="pt-BR" b="1" dirty="0" smtClean="0">
                <a:solidFill>
                  <a:srgbClr val="0070C0"/>
                </a:solidFill>
              </a:rPr>
              <a:t>790 e </a:t>
            </a:r>
            <a:r>
              <a:rPr lang="pt-BR" b="1" dirty="0" smtClean="0">
                <a:solidFill>
                  <a:srgbClr val="0070C0"/>
                </a:solidFill>
              </a:rPr>
              <a:t>1880  </a:t>
            </a:r>
            <a:r>
              <a:rPr lang="pt-BR" b="1" dirty="0" err="1" smtClean="0">
                <a:solidFill>
                  <a:srgbClr val="0070C0"/>
                </a:solidFill>
              </a:rPr>
              <a:t>mmol</a:t>
            </a:r>
            <a:r>
              <a:rPr lang="pt-BR" b="1" dirty="0" smtClean="0">
                <a:solidFill>
                  <a:srgbClr val="0070C0"/>
                </a:solidFill>
              </a:rPr>
              <a:t>/h ou 40% de ingestão de energia metabolizável);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Presume-se </a:t>
            </a:r>
            <a:r>
              <a:rPr lang="pt-BR" dirty="0"/>
              <a:t>que a produção de acetato hepático funcione como um meio de converter energia de ácidos graxos de cadeia longa numa forma solúvel em água, imitando assim a </a:t>
            </a:r>
            <a:r>
              <a:rPr lang="pt-BR" dirty="0" smtClean="0"/>
              <a:t>CETOSE;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Embora </a:t>
            </a:r>
            <a:r>
              <a:rPr lang="pt-BR" dirty="0"/>
              <a:t>a fome aumenta </a:t>
            </a:r>
            <a:r>
              <a:rPr lang="pt-BR" dirty="0" smtClean="0"/>
              <a:t>produção </a:t>
            </a:r>
            <a:r>
              <a:rPr lang="pt-BR" dirty="0"/>
              <a:t>de cetonas, diminui a produção </a:t>
            </a:r>
            <a:r>
              <a:rPr lang="pt-BR" dirty="0" smtClean="0"/>
              <a:t>hepática acetato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432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8194" y="235130"/>
            <a:ext cx="11704320" cy="6531429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 Absorção hepática de outros </a:t>
            </a:r>
            <a:r>
              <a:rPr lang="pt-BR" dirty="0" err="1" smtClean="0"/>
              <a:t>AGVs</a:t>
            </a:r>
            <a:r>
              <a:rPr lang="pt-BR" dirty="0" smtClean="0"/>
              <a:t> reflete o </a:t>
            </a:r>
            <a:r>
              <a:rPr lang="pt-BR" b="1" dirty="0" smtClean="0">
                <a:solidFill>
                  <a:srgbClr val="FF0000"/>
                </a:solidFill>
              </a:rPr>
              <a:t>metabolismo total </a:t>
            </a:r>
            <a:r>
              <a:rPr lang="pt-BR" dirty="0" smtClean="0"/>
              <a:t>porque estes compostos presumivelmente não são produzidos por tecidos de mamíferos;</a:t>
            </a:r>
          </a:p>
          <a:p>
            <a:pPr algn="just"/>
            <a:endParaRPr lang="pt-BR" dirty="0"/>
          </a:p>
          <a:p>
            <a:pPr algn="just"/>
            <a:r>
              <a:rPr lang="pt-BR" b="1" dirty="0" smtClean="0">
                <a:solidFill>
                  <a:srgbClr val="0070C0"/>
                </a:solidFill>
              </a:rPr>
              <a:t>Depuração hepática de </a:t>
            </a:r>
            <a:r>
              <a:rPr lang="pt-BR" b="1" dirty="0" err="1" smtClean="0">
                <a:solidFill>
                  <a:srgbClr val="0070C0"/>
                </a:solidFill>
              </a:rPr>
              <a:t>propionato</a:t>
            </a:r>
            <a:r>
              <a:rPr lang="pt-BR" b="1" dirty="0" smtClean="0">
                <a:solidFill>
                  <a:srgbClr val="0070C0"/>
                </a:solidFill>
              </a:rPr>
              <a:t> é extenso, representando 85% do fluxo de </a:t>
            </a:r>
            <a:r>
              <a:rPr lang="pt-BR" b="1" dirty="0" err="1" smtClean="0">
                <a:solidFill>
                  <a:srgbClr val="0070C0"/>
                </a:solidFill>
              </a:rPr>
              <a:t>propionato</a:t>
            </a:r>
            <a:r>
              <a:rPr lang="pt-BR" b="1" dirty="0" smtClean="0">
                <a:solidFill>
                  <a:srgbClr val="0070C0"/>
                </a:solidFill>
              </a:rPr>
              <a:t> no fígado e 93% do </a:t>
            </a:r>
            <a:r>
              <a:rPr lang="pt-BR" b="1" dirty="0" err="1" smtClean="0">
                <a:solidFill>
                  <a:srgbClr val="0070C0"/>
                </a:solidFill>
              </a:rPr>
              <a:t>propionato</a:t>
            </a:r>
            <a:r>
              <a:rPr lang="pt-BR" b="1" dirty="0" smtClean="0">
                <a:solidFill>
                  <a:srgbClr val="0070C0"/>
                </a:solidFill>
              </a:rPr>
              <a:t> no NPA;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Medições in vitro indicam que os hepatócitos têm mais de </a:t>
            </a:r>
            <a:r>
              <a:rPr lang="pt-BR" b="1" dirty="0" smtClean="0">
                <a:solidFill>
                  <a:srgbClr val="FF0000"/>
                </a:solidFill>
              </a:rPr>
              <a:t>duas vezes </a:t>
            </a:r>
            <a:r>
              <a:rPr lang="pt-BR" dirty="0" smtClean="0"/>
              <a:t>a capacidade para a absorção de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propionato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quanto </a:t>
            </a:r>
            <a:r>
              <a:rPr lang="pt-BR" dirty="0" err="1" smtClean="0"/>
              <a:t>butirato</a:t>
            </a:r>
            <a:r>
              <a:rPr lang="pt-BR" dirty="0" smtClean="0"/>
              <a:t>;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Efeito da [ ] e absorção de glicose ;</a:t>
            </a:r>
          </a:p>
          <a:p>
            <a:pPr algn="just"/>
            <a:endParaRPr lang="pt-BR" dirty="0"/>
          </a:p>
          <a:p>
            <a:pPr algn="just"/>
            <a:r>
              <a:rPr lang="pt-BR" b="1" dirty="0" smtClean="0">
                <a:solidFill>
                  <a:srgbClr val="0070C0"/>
                </a:solidFill>
              </a:rPr>
              <a:t>A saturação in vitro é alcançada em concentrações entre 2 e 5 </a:t>
            </a:r>
            <a:r>
              <a:rPr lang="pt-BR" b="1" dirty="0" err="1" smtClean="0">
                <a:solidFill>
                  <a:srgbClr val="0070C0"/>
                </a:solidFill>
              </a:rPr>
              <a:t>mmol</a:t>
            </a:r>
            <a:r>
              <a:rPr lang="pt-BR" b="1" dirty="0" smtClean="0">
                <a:solidFill>
                  <a:srgbClr val="0070C0"/>
                </a:solidFill>
              </a:rPr>
              <a:t>/L, já in vivo concentrações na via portal são geralmente &lt; 2 </a:t>
            </a:r>
            <a:r>
              <a:rPr lang="pt-BR" b="1" dirty="0" err="1" smtClean="0">
                <a:solidFill>
                  <a:srgbClr val="0070C0"/>
                </a:solidFill>
              </a:rPr>
              <a:t>mmol</a:t>
            </a:r>
            <a:r>
              <a:rPr lang="pt-BR" b="1" dirty="0" smtClean="0">
                <a:solidFill>
                  <a:srgbClr val="0070C0"/>
                </a:solidFill>
              </a:rPr>
              <a:t>/L;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3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8194" y="261257"/>
            <a:ext cx="11105606" cy="591570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A dieta é um fator que se deve ser levado em consideração quando se trata de [ ];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Além disso, a capacidade de metabolismo do </a:t>
            </a:r>
            <a:r>
              <a:rPr lang="pt-BR" dirty="0" err="1" smtClean="0"/>
              <a:t>propionato</a:t>
            </a:r>
            <a:r>
              <a:rPr lang="pt-BR" dirty="0" smtClean="0"/>
              <a:t> pode ser reduzida durante a gordura do fígado causada pelo balanço energético negativo;</a:t>
            </a:r>
          </a:p>
          <a:p>
            <a:pPr algn="just"/>
            <a:r>
              <a:rPr lang="pt-BR" dirty="0" smtClean="0"/>
              <a:t>A produção </a:t>
            </a:r>
            <a:r>
              <a:rPr lang="pt-BR" dirty="0" err="1" smtClean="0"/>
              <a:t>ruminal</a:t>
            </a:r>
            <a:r>
              <a:rPr lang="pt-BR" dirty="0" smtClean="0"/>
              <a:t> de NPA, AGV  e do valerato são menores em termos de importância energética e não executam nenhuma função única conhecida;</a:t>
            </a:r>
          </a:p>
          <a:p>
            <a:pPr algn="just"/>
            <a:r>
              <a:rPr lang="pt-BR" dirty="0" err="1" smtClean="0"/>
              <a:t>Isobutirato</a:t>
            </a:r>
            <a:r>
              <a:rPr lang="pt-BR" dirty="0" smtClean="0"/>
              <a:t> e 2 metil-</a:t>
            </a:r>
            <a:r>
              <a:rPr lang="pt-BR" dirty="0" err="1" smtClean="0"/>
              <a:t>butirato</a:t>
            </a:r>
            <a:r>
              <a:rPr lang="pt-BR" dirty="0" smtClean="0"/>
              <a:t> tem semelhança a </a:t>
            </a:r>
            <a:r>
              <a:rPr lang="pt-BR" dirty="0" err="1" smtClean="0"/>
              <a:t>propionato</a:t>
            </a:r>
            <a:r>
              <a:rPr lang="pt-BR" dirty="0" smtClean="0"/>
              <a:t>  e valerato;</a:t>
            </a:r>
          </a:p>
          <a:p>
            <a:pPr algn="just"/>
            <a:endParaRPr lang="pt-BR" dirty="0"/>
          </a:p>
          <a:p>
            <a:pPr algn="just"/>
            <a:r>
              <a:rPr lang="pt-BR" b="1" dirty="0" smtClean="0">
                <a:solidFill>
                  <a:srgbClr val="0070C0"/>
                </a:solidFill>
              </a:rPr>
              <a:t>A remoção hepática de valerato é semelhante à do </a:t>
            </a:r>
            <a:r>
              <a:rPr lang="pt-BR" b="1" dirty="0" err="1" smtClean="0">
                <a:solidFill>
                  <a:srgbClr val="0070C0"/>
                </a:solidFill>
              </a:rPr>
              <a:t>propionato</a:t>
            </a:r>
            <a:r>
              <a:rPr lang="pt-BR" b="1" dirty="0" smtClean="0">
                <a:solidFill>
                  <a:srgbClr val="0070C0"/>
                </a:solidFill>
              </a:rPr>
              <a:t>, tanto em uma base percentual in vivo e total tomar em 1,25 </a:t>
            </a:r>
            <a:r>
              <a:rPr lang="pt-BR" b="1" dirty="0" err="1" smtClean="0">
                <a:solidFill>
                  <a:srgbClr val="0070C0"/>
                </a:solidFill>
              </a:rPr>
              <a:t>mmol</a:t>
            </a:r>
            <a:r>
              <a:rPr lang="pt-BR" b="1" dirty="0" smtClean="0">
                <a:solidFill>
                  <a:srgbClr val="0070C0"/>
                </a:solidFill>
              </a:rPr>
              <a:t>/L in vitro;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8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1257" y="431074"/>
            <a:ext cx="11092543" cy="6426926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Como esses menores AGV raramente exceder e é improvável que produção </a:t>
            </a:r>
            <a:r>
              <a:rPr lang="pt-BR" dirty="0" err="1" smtClean="0"/>
              <a:t>ruminal</a:t>
            </a:r>
            <a:r>
              <a:rPr lang="pt-BR" dirty="0" smtClean="0"/>
              <a:t> levaria a hepática Saturação em vivo;</a:t>
            </a:r>
            <a:endParaRPr lang="pt-BR" dirty="0"/>
          </a:p>
          <a:p>
            <a:pPr algn="just"/>
            <a:endParaRPr lang="pt-BR" dirty="0"/>
          </a:p>
          <a:p>
            <a:pPr algn="just"/>
            <a:r>
              <a:rPr lang="pt-BR" b="1" dirty="0" smtClean="0">
                <a:solidFill>
                  <a:srgbClr val="0070C0"/>
                </a:solidFill>
              </a:rPr>
              <a:t>Em vacas lactantes, a entrega de lactato no fígado é de 765 </a:t>
            </a:r>
            <a:r>
              <a:rPr lang="pt-BR" b="1" dirty="0" err="1" smtClean="0">
                <a:solidFill>
                  <a:srgbClr val="0070C0"/>
                </a:solidFill>
              </a:rPr>
              <a:t>mmol</a:t>
            </a:r>
            <a:r>
              <a:rPr lang="pt-BR" b="1" dirty="0" smtClean="0">
                <a:solidFill>
                  <a:srgbClr val="0070C0"/>
                </a:solidFill>
              </a:rPr>
              <a:t>/h, com 28% deste derivado do NPA;</a:t>
            </a:r>
          </a:p>
          <a:p>
            <a:pPr algn="just"/>
            <a:endParaRPr lang="pt-BR" dirty="0" smtClean="0"/>
          </a:p>
          <a:p>
            <a:pPr algn="just"/>
            <a:r>
              <a:rPr lang="pt-BR" b="1" dirty="0">
                <a:solidFill>
                  <a:srgbClr val="0070C0"/>
                </a:solidFill>
              </a:rPr>
              <a:t>E</a:t>
            </a:r>
            <a:r>
              <a:rPr lang="pt-BR" b="1" dirty="0" smtClean="0">
                <a:solidFill>
                  <a:srgbClr val="0070C0"/>
                </a:solidFill>
              </a:rPr>
              <a:t>m ovelhas gestantes estes valores de 104 </a:t>
            </a:r>
            <a:r>
              <a:rPr lang="pt-BR" b="1" dirty="0" err="1" smtClean="0">
                <a:solidFill>
                  <a:srgbClr val="0070C0"/>
                </a:solidFill>
              </a:rPr>
              <a:t>mmol</a:t>
            </a:r>
            <a:r>
              <a:rPr lang="pt-BR" b="1" dirty="0" smtClean="0">
                <a:solidFill>
                  <a:srgbClr val="0070C0"/>
                </a:solidFill>
              </a:rPr>
              <a:t>/h e 8%, respetivamente, e em ovelhas lactantes, 173 </a:t>
            </a:r>
            <a:r>
              <a:rPr lang="pt-BR" b="1" dirty="0" err="1" smtClean="0">
                <a:solidFill>
                  <a:srgbClr val="0070C0"/>
                </a:solidFill>
              </a:rPr>
              <a:t>mmol</a:t>
            </a:r>
            <a:r>
              <a:rPr lang="pt-BR" b="1" dirty="0" smtClean="0">
                <a:solidFill>
                  <a:srgbClr val="0070C0"/>
                </a:solidFill>
              </a:rPr>
              <a:t>/h e 9%;</a:t>
            </a:r>
          </a:p>
          <a:p>
            <a:pPr algn="just"/>
            <a:endParaRPr lang="pt-BR" dirty="0" smtClean="0"/>
          </a:p>
          <a:p>
            <a:pPr algn="just"/>
            <a:r>
              <a:rPr lang="pt-BR" b="1" dirty="0" smtClean="0">
                <a:solidFill>
                  <a:srgbClr val="0070C0"/>
                </a:solidFill>
              </a:rPr>
              <a:t>A captação hepática de </a:t>
            </a:r>
            <a:r>
              <a:rPr lang="pt-BR" b="1" dirty="0" err="1" smtClean="0">
                <a:solidFill>
                  <a:srgbClr val="0070C0"/>
                </a:solidFill>
              </a:rPr>
              <a:t>piruvato</a:t>
            </a:r>
            <a:r>
              <a:rPr lang="pt-BR" b="1" dirty="0" smtClean="0">
                <a:solidFill>
                  <a:srgbClr val="0070C0"/>
                </a:solidFill>
              </a:rPr>
              <a:t> é insignificante em gado e baixo, mas mensurável em bovinos com fome, com captação de </a:t>
            </a:r>
            <a:r>
              <a:rPr lang="pt-BR" b="1" dirty="0" err="1" smtClean="0">
                <a:solidFill>
                  <a:srgbClr val="0070C0"/>
                </a:solidFill>
              </a:rPr>
              <a:t>piruvato</a:t>
            </a:r>
            <a:r>
              <a:rPr lang="pt-BR" b="1" dirty="0" smtClean="0">
                <a:solidFill>
                  <a:srgbClr val="0070C0"/>
                </a:solidFill>
              </a:rPr>
              <a:t> raramente superior a 10% de </a:t>
            </a:r>
            <a:r>
              <a:rPr lang="pt-BR" b="1" dirty="0" err="1" smtClean="0">
                <a:solidFill>
                  <a:srgbClr val="0070C0"/>
                </a:solidFill>
              </a:rPr>
              <a:t>L-lactato</a:t>
            </a:r>
            <a:r>
              <a:rPr lang="pt-BR" b="1" dirty="0" smtClean="0">
                <a:solidFill>
                  <a:srgbClr val="0070C0"/>
                </a:solidFill>
              </a:rPr>
              <a:t> captação.</a:t>
            </a:r>
          </a:p>
          <a:p>
            <a:pPr algn="just"/>
            <a:endParaRPr lang="pt-BR" b="1" dirty="0">
              <a:solidFill>
                <a:srgbClr val="0070C0"/>
              </a:solidFill>
            </a:endParaRPr>
          </a:p>
          <a:p>
            <a:pPr algn="just"/>
            <a:r>
              <a:rPr lang="pt-BR" dirty="0" smtClean="0"/>
              <a:t>Lactato ----------- </a:t>
            </a:r>
            <a:r>
              <a:rPr lang="pt-BR" dirty="0" err="1" smtClean="0"/>
              <a:t>Propionato</a:t>
            </a:r>
            <a:r>
              <a:rPr lang="pt-BR" dirty="0" smtClean="0"/>
              <a:t>; </a:t>
            </a:r>
          </a:p>
          <a:p>
            <a:pPr algn="just"/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07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1017</Words>
  <Application>Microsoft Office PowerPoint</Application>
  <PresentationFormat>Widescreen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Roboto</vt:lpstr>
      <vt:lpstr>Tema do Office</vt:lpstr>
      <vt:lpstr>Apresentação do PowerPoint</vt:lpstr>
      <vt:lpstr>OBJETIVO</vt:lpstr>
      <vt:lpstr>METABOLISMO HEPÁTICO</vt:lpstr>
      <vt:lpstr>LACTATO E PIRUVATO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Adrielly Lais Alves</dc:creator>
  <cp:lastModifiedBy>Adrielly Lais Alves</cp:lastModifiedBy>
  <cp:revision>24</cp:revision>
  <dcterms:created xsi:type="dcterms:W3CDTF">2019-05-22T01:17:31Z</dcterms:created>
  <dcterms:modified xsi:type="dcterms:W3CDTF">2019-05-22T11:17:46Z</dcterms:modified>
</cp:coreProperties>
</file>