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8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73" r:id="rId14"/>
    <p:sldId id="276" r:id="rId15"/>
    <p:sldId id="277" r:id="rId16"/>
    <p:sldId id="266" r:id="rId17"/>
    <p:sldId id="278" r:id="rId18"/>
    <p:sldId id="279" r:id="rId19"/>
    <p:sldId id="267" r:id="rId20"/>
    <p:sldId id="257" r:id="rId21"/>
    <p:sldId id="272" r:id="rId22"/>
    <p:sldId id="26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AE4D-4370-423B-B196-AD24E4B93C1D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E20A-1FF4-4ECF-82B7-78DFA95286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el0-7n3lA&amp;t=310s" TargetMode="External"/><Relationship Id="rId2" Type="http://schemas.openxmlformats.org/officeDocument/2006/relationships/hyperlink" Target="https://www.youtube.com/watch?v=Rjn2zfgqR6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pic>
        <p:nvPicPr>
          <p:cNvPr id="1028" name="Picture 4" descr="Image result for AUTOFA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685460" cy="3381730"/>
          </a:xfrm>
          <a:prstGeom prst="rect">
            <a:avLst/>
          </a:prstGeom>
          <a:noFill/>
        </p:spPr>
      </p:pic>
      <p:pic>
        <p:nvPicPr>
          <p:cNvPr id="5" name="Picture 4" descr="Image result for autophagy cycling cartoon"/>
          <p:cNvPicPr>
            <a:picLocks noChangeAspect="1" noChangeArrowheads="1"/>
          </p:cNvPicPr>
          <p:nvPr/>
        </p:nvPicPr>
        <p:blipFill>
          <a:blip r:embed="rId3" cstate="print"/>
          <a:srcRect l="21635" r="24289"/>
          <a:stretch>
            <a:fillRect/>
          </a:stretch>
        </p:blipFill>
        <p:spPr bwMode="auto">
          <a:xfrm>
            <a:off x="5436095" y="1628800"/>
            <a:ext cx="3253595" cy="33843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67544" y="5301208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REVIEW </a:t>
            </a:r>
            <a:endParaRPr lang="en-US" b="1" dirty="0" smtClean="0"/>
          </a:p>
          <a:p>
            <a:r>
              <a:rPr lang="en-US" b="1" dirty="0" smtClean="0"/>
              <a:t>Historical </a:t>
            </a:r>
            <a:r>
              <a:rPr lang="en-US" b="1" dirty="0" smtClean="0"/>
              <a:t>landmarks of </a:t>
            </a:r>
            <a:r>
              <a:rPr lang="en-US" b="1" dirty="0" err="1" smtClean="0"/>
              <a:t>autophagy</a:t>
            </a:r>
            <a:r>
              <a:rPr lang="en-US" b="1" dirty="0" smtClean="0"/>
              <a:t> research </a:t>
            </a:r>
            <a:endParaRPr lang="en-US" b="1" dirty="0" smtClean="0"/>
          </a:p>
          <a:p>
            <a:r>
              <a:rPr lang="en-US" b="1" dirty="0" smtClean="0"/>
              <a:t>Yoshinori </a:t>
            </a:r>
            <a:r>
              <a:rPr lang="en-US" b="1" dirty="0" err="1" smtClean="0"/>
              <a:t>Ohsumi</a:t>
            </a:r>
            <a:endParaRPr lang="en-US" b="1" dirty="0" smtClean="0"/>
          </a:p>
          <a:p>
            <a:r>
              <a:rPr lang="en-US" b="1" dirty="0" smtClean="0"/>
              <a:t>Frontier </a:t>
            </a:r>
            <a:r>
              <a:rPr lang="en-US" b="1" dirty="0" smtClean="0"/>
              <a:t>Research Center, Tokyo Institute of Technology, Yokohama 226-8503, </a:t>
            </a:r>
            <a:r>
              <a:rPr lang="en-US" b="1" dirty="0" smtClean="0"/>
              <a:t>Japan</a:t>
            </a:r>
          </a:p>
          <a:p>
            <a:r>
              <a:rPr lang="pt-BR" b="1" dirty="0" err="1" smtClean="0"/>
              <a:t>Cell</a:t>
            </a:r>
            <a:r>
              <a:rPr lang="pt-BR" b="1" dirty="0" smtClean="0"/>
              <a:t> Research (2014) 24:9-23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672" y="1052736"/>
            <a:ext cx="8964488" cy="4525963"/>
          </a:xfrm>
        </p:spPr>
        <p:txBody>
          <a:bodyPr/>
          <a:lstStyle/>
          <a:p>
            <a:r>
              <a:rPr lang="pt-BR" dirty="0" smtClean="0">
                <a:sym typeface="Wingdings" pitchFamily="2" charset="2"/>
              </a:rPr>
              <a:t>Mutantes  Privação nutricional  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Afeta viabilidade (+ de 100 mutantes deficientes para autofagia)</a:t>
            </a:r>
          </a:p>
          <a:p>
            <a:pPr lvl="8"/>
            <a:r>
              <a:rPr lang="pt-BR" dirty="0" smtClean="0">
                <a:sym typeface="Wingdings" pitchFamily="2" charset="2"/>
              </a:rPr>
              <a:t>15 grupos de complementação</a:t>
            </a:r>
            <a:endParaRPr lang="pt-BR" dirty="0">
              <a:sym typeface="Wingdings" pitchFamily="2" charset="2"/>
            </a:endParaRPr>
          </a:p>
          <a:p>
            <a:endParaRPr lang="pt-BR" dirty="0" smtClean="0"/>
          </a:p>
        </p:txBody>
      </p:sp>
      <p:grpSp>
        <p:nvGrpSpPr>
          <p:cNvPr id="13" name="Grupo 12"/>
          <p:cNvGrpSpPr/>
          <p:nvPr/>
        </p:nvGrpSpPr>
        <p:grpSpPr>
          <a:xfrm>
            <a:off x="1714481" y="2479041"/>
            <a:ext cx="5665831" cy="4320480"/>
            <a:chOff x="1714481" y="2276872"/>
            <a:chExt cx="6097879" cy="4539563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9761"/>
            <a:stretch>
              <a:fillRect/>
            </a:stretch>
          </p:blipFill>
          <p:spPr bwMode="auto">
            <a:xfrm>
              <a:off x="2143108" y="2584318"/>
              <a:ext cx="4214842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aixaDeTexto 5"/>
            <p:cNvSpPr txBox="1"/>
            <p:nvPr/>
          </p:nvSpPr>
          <p:spPr>
            <a:xfrm rot="16200000">
              <a:off x="179638" y="4323923"/>
              <a:ext cx="343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Privação nutricional por nitrogênio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99792" y="6447103"/>
              <a:ext cx="2878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Dias sob privação nutricional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03874" y="2861616"/>
              <a:ext cx="10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selvagem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286512" y="4793466"/>
              <a:ext cx="10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selvagem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298529" y="3991384"/>
              <a:ext cx="1345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Mutante </a:t>
              </a:r>
              <a:r>
                <a:rPr lang="pt-BR" dirty="0" err="1" smtClean="0"/>
                <a:t>atg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300580" y="5848772"/>
              <a:ext cx="1511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Mutante </a:t>
              </a:r>
              <a:r>
                <a:rPr lang="pt-BR" dirty="0" err="1" smtClean="0"/>
                <a:t>atg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02028" y="2276872"/>
              <a:ext cx="4097790" cy="388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3              6          </a:t>
              </a:r>
              <a:r>
                <a:rPr lang="pt-BR" dirty="0" smtClean="0"/>
                <a:t>  </a:t>
              </a:r>
              <a:r>
                <a:rPr lang="pt-BR" dirty="0" smtClean="0"/>
                <a:t>9          </a:t>
              </a:r>
              <a:r>
                <a:rPr lang="pt-BR" dirty="0" smtClean="0"/>
                <a:t>  </a:t>
              </a:r>
              <a:r>
                <a:rPr lang="pt-BR" dirty="0" smtClean="0"/>
                <a:t>12         </a:t>
              </a:r>
              <a:r>
                <a:rPr lang="pt-BR" dirty="0" smtClean="0"/>
                <a:t>    </a:t>
              </a:r>
              <a:r>
                <a:rPr lang="pt-BR" dirty="0" smtClean="0"/>
                <a:t>15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pt-BR" dirty="0" err="1" smtClean="0"/>
              <a:t>Klionsky</a:t>
            </a:r>
            <a:endParaRPr lang="pt-BR" dirty="0" smtClean="0"/>
          </a:p>
          <a:p>
            <a:pPr lvl="3"/>
            <a:r>
              <a:rPr lang="pt-BR" dirty="0" smtClean="0"/>
              <a:t>M</a:t>
            </a:r>
            <a:r>
              <a:rPr lang="pt-BR" dirty="0" smtClean="0"/>
              <a:t>ecanismo constitutivo de entrega de enzimas hidrolíticas para o vacúolo</a:t>
            </a:r>
          </a:p>
          <a:p>
            <a:pPr lvl="3"/>
            <a:r>
              <a:rPr lang="pt-BR" dirty="0" smtClean="0"/>
              <a:t>CVT </a:t>
            </a:r>
            <a:r>
              <a:rPr lang="pt-BR" dirty="0" smtClean="0">
                <a:sym typeface="Wingdings" pitchFamily="2" charset="2"/>
              </a:rPr>
              <a:t> “</a:t>
            </a:r>
            <a:r>
              <a:rPr lang="pt-BR" dirty="0" err="1" smtClean="0">
                <a:sym typeface="Wingdings" pitchFamily="2" charset="2"/>
              </a:rPr>
              <a:t>cytoplasm</a:t>
            </a:r>
            <a:r>
              <a:rPr lang="pt-BR" dirty="0" smtClean="0">
                <a:sym typeface="Wingdings" pitchFamily="2" charset="2"/>
              </a:rPr>
              <a:t> to </a:t>
            </a:r>
            <a:r>
              <a:rPr lang="pt-BR" dirty="0" err="1" smtClean="0">
                <a:sym typeface="Wingdings" pitchFamily="2" charset="2"/>
              </a:rPr>
              <a:t>vacuole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targeting</a:t>
            </a:r>
            <a:r>
              <a:rPr lang="pt-BR" dirty="0" smtClean="0">
                <a:sym typeface="Wingdings" pitchFamily="2" charset="2"/>
              </a:rPr>
              <a:t>”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Mesmo aparato da autofagia  mecanismo biossintético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Modelo de estudo de autofagia seletiva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4" y="3861048"/>
            <a:ext cx="4804458" cy="296746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572000" y="59312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err="1" smtClean="0"/>
              <a:t>Harding</a:t>
            </a:r>
            <a:r>
              <a:rPr lang="pt-BR" sz="1400" dirty="0" smtClean="0"/>
              <a:t> TM, </a:t>
            </a:r>
            <a:r>
              <a:rPr lang="pt-BR" sz="1400" dirty="0" err="1" smtClean="0"/>
              <a:t>Morano</a:t>
            </a:r>
            <a:r>
              <a:rPr lang="pt-BR" sz="1400" dirty="0" smtClean="0"/>
              <a:t> KA, Scott SV, </a:t>
            </a:r>
            <a:r>
              <a:rPr lang="pt-BR" sz="1400" dirty="0" err="1" smtClean="0"/>
              <a:t>Klionsky</a:t>
            </a:r>
            <a:r>
              <a:rPr lang="pt-BR" sz="1400" dirty="0" smtClean="0"/>
              <a:t> DJ. </a:t>
            </a:r>
            <a:r>
              <a:rPr lang="pt-BR" sz="1400" dirty="0" err="1" smtClean="0"/>
              <a:t>Isolation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characterization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yeast</a:t>
            </a:r>
            <a:r>
              <a:rPr lang="pt-BR" sz="1400" dirty="0" smtClean="0"/>
              <a:t> </a:t>
            </a:r>
            <a:r>
              <a:rPr lang="pt-BR" sz="1400" dirty="0" err="1" smtClean="0"/>
              <a:t>mutants</a:t>
            </a:r>
            <a:r>
              <a:rPr lang="pt-BR" sz="1400" dirty="0" smtClean="0"/>
              <a:t> in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cytoplasm</a:t>
            </a:r>
            <a:r>
              <a:rPr lang="pt-BR" sz="1400" dirty="0" smtClean="0"/>
              <a:t> to </a:t>
            </a:r>
            <a:r>
              <a:rPr lang="pt-BR" sz="1400" dirty="0" err="1" smtClean="0"/>
              <a:t>vacuole</a:t>
            </a:r>
            <a:r>
              <a:rPr lang="pt-BR" sz="1400" dirty="0" smtClean="0"/>
              <a:t> </a:t>
            </a:r>
            <a:r>
              <a:rPr lang="pt-BR" sz="1400" dirty="0" err="1" smtClean="0"/>
              <a:t>protein</a:t>
            </a:r>
            <a:r>
              <a:rPr lang="pt-BR" sz="1400" dirty="0" smtClean="0"/>
              <a:t> </a:t>
            </a:r>
            <a:r>
              <a:rPr lang="pt-BR" sz="1400" dirty="0" err="1" smtClean="0"/>
              <a:t>targeting</a:t>
            </a:r>
            <a:r>
              <a:rPr lang="pt-BR" sz="1400" dirty="0" smtClean="0"/>
              <a:t> </a:t>
            </a:r>
            <a:r>
              <a:rPr lang="pt-BR" sz="1400" dirty="0" err="1" smtClean="0"/>
              <a:t>pathway</a:t>
            </a:r>
            <a:r>
              <a:rPr lang="pt-BR" sz="1400" dirty="0" smtClean="0"/>
              <a:t>. J </a:t>
            </a:r>
            <a:r>
              <a:rPr lang="pt-BR" sz="1400" dirty="0" err="1" smtClean="0"/>
              <a:t>Cell</a:t>
            </a:r>
            <a:r>
              <a:rPr lang="pt-BR" sz="1400" dirty="0" smtClean="0"/>
              <a:t> </a:t>
            </a:r>
            <a:r>
              <a:rPr lang="pt-BR" sz="1400" dirty="0" err="1" smtClean="0"/>
              <a:t>Biol</a:t>
            </a:r>
            <a:r>
              <a:rPr lang="pt-BR" sz="1400" dirty="0" smtClean="0"/>
              <a:t> 1995; 131:591-602.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1"/>
            <a:ext cx="8643998" cy="104298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Y. </a:t>
            </a:r>
            <a:r>
              <a:rPr lang="pt-BR" dirty="0" err="1" smtClean="0"/>
              <a:t>Ohsumi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&gt; 37 genes envolvidos com autofagia em levedura e mamífero</a:t>
            </a:r>
          </a:p>
          <a:p>
            <a:pPr>
              <a:buNone/>
            </a:pPr>
            <a:endParaRPr lang="pt-BR" dirty="0" smtClean="0">
              <a:sym typeface="Wingdings" pitchFamily="2" charset="2"/>
            </a:endParaRPr>
          </a:p>
          <a:p>
            <a:endParaRPr lang="pt-BR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495252" y="3071810"/>
            <a:ext cx="8505904" cy="1785950"/>
            <a:chOff x="357158" y="3071810"/>
            <a:chExt cx="8505904" cy="1785950"/>
          </a:xfrm>
        </p:grpSpPr>
        <p:sp>
          <p:nvSpPr>
            <p:cNvPr id="7" name="CaixaDeTexto 6"/>
            <p:cNvSpPr txBox="1"/>
            <p:nvPr/>
          </p:nvSpPr>
          <p:spPr>
            <a:xfrm>
              <a:off x="1104463" y="3071810"/>
              <a:ext cx="7758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</a:rPr>
                <a:t>MACROAUTOFAGIA (AUTOFAGIA) </a:t>
              </a:r>
              <a:r>
                <a:rPr lang="pt-BR" b="1" dirty="0" smtClean="0">
                  <a:solidFill>
                    <a:srgbClr val="C00000"/>
                  </a:solidFill>
                  <a:sym typeface="Wingdings" pitchFamily="2" charset="2"/>
                </a:rPr>
                <a:t> PORÇÕES ALEATÓRIAS DO CITOPLASMA</a:t>
              </a:r>
            </a:p>
            <a:p>
              <a:r>
                <a:rPr lang="pt-BR" b="1" dirty="0">
                  <a:solidFill>
                    <a:srgbClr val="C00000"/>
                  </a:solidFill>
                  <a:sym typeface="Wingdings" pitchFamily="2" charset="2"/>
                </a:rPr>
                <a:t>	</a:t>
              </a:r>
              <a:r>
                <a:rPr lang="pt-BR" b="1" dirty="0" smtClean="0">
                  <a:solidFill>
                    <a:srgbClr val="C00000"/>
                  </a:solidFill>
                  <a:sym typeface="Wingdings" pitchFamily="2" charset="2"/>
                </a:rPr>
                <a:t>		           INDUÇÃO PRIVAÇÃO NUTRICIONAL (TOR)</a:t>
              </a:r>
              <a:r>
                <a:rPr lang="pt-BR" b="1" dirty="0" smtClean="0">
                  <a:solidFill>
                    <a:srgbClr val="C00000"/>
                  </a:solidFill>
                </a:rPr>
                <a:t> </a:t>
              </a:r>
              <a:endParaRPr lang="pt-BR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247471" y="3786190"/>
              <a:ext cx="6396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</a:rPr>
                <a:t>AUTOFAGIA SELETIVA </a:t>
              </a:r>
              <a:r>
                <a:rPr lang="pt-BR" b="1" dirty="0" smtClean="0">
                  <a:solidFill>
                    <a:srgbClr val="C00000"/>
                  </a:solidFill>
                  <a:sym typeface="Wingdings" pitchFamily="2" charset="2"/>
                </a:rPr>
                <a:t> PROTEÍNAS ESPECÍFICAS E ORGANELAS</a:t>
              </a:r>
              <a:r>
                <a:rPr lang="pt-BR" b="1" dirty="0" smtClean="0">
                  <a:solidFill>
                    <a:srgbClr val="C00000"/>
                  </a:solidFill>
                </a:rPr>
                <a:t> </a:t>
              </a:r>
              <a:endParaRPr lang="pt-BR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57158" y="4211429"/>
              <a:ext cx="7961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B050"/>
                  </a:solidFill>
                </a:rPr>
                <a:t>CVT (CITOPLASM TO VACULE TARGETING) </a:t>
              </a:r>
              <a:r>
                <a:rPr lang="pt-BR" b="1" dirty="0" smtClean="0">
                  <a:solidFill>
                    <a:srgbClr val="00B050"/>
                  </a:solidFill>
                  <a:sym typeface="Wingdings" pitchFamily="2" charset="2"/>
                </a:rPr>
                <a:t> LEVA HIDROLASES PARA O VÁCUOLO</a:t>
              </a:r>
            </a:p>
            <a:p>
              <a:r>
                <a:rPr lang="pt-BR" b="1" dirty="0">
                  <a:solidFill>
                    <a:srgbClr val="00B050"/>
                  </a:solidFill>
                  <a:sym typeface="Wingdings" pitchFamily="2" charset="2"/>
                </a:rPr>
                <a:t>	</a:t>
              </a:r>
              <a:r>
                <a:rPr lang="pt-BR" b="1" dirty="0" smtClean="0">
                  <a:solidFill>
                    <a:srgbClr val="00B050"/>
                  </a:solidFill>
                  <a:sym typeface="Wingdings" pitchFamily="2" charset="2"/>
                </a:rPr>
                <a:t>			        CONSTITUTIVO/SEM INDUÇÃO</a:t>
              </a:r>
              <a:endParaRPr lang="pt-BR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1" name="Conector reto 10"/>
          <p:cNvCxnSpPr/>
          <p:nvPr/>
        </p:nvCxnSpPr>
        <p:spPr>
          <a:xfrm>
            <a:off x="500034" y="5000636"/>
            <a:ext cx="857256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-393735" y="3892553"/>
            <a:ext cx="164307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 rot="16200000">
            <a:off x="-331685" y="3664377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VACÚOLO 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285852" y="5068685"/>
            <a:ext cx="775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MACROAUTOFAGIA (AUTOFAGIA) 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 PORÇÕES ALEATÓRIAS DO CITOPLASMA</a:t>
            </a:r>
          </a:p>
          <a:p>
            <a:r>
              <a:rPr lang="pt-BR" b="1" dirty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		           INDUÇÃO PRIVAÇÃO NUTRICIONAL (TOR)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680966" y="5702874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MICROAUTOFAGIA </a:t>
            </a:r>
            <a:r>
              <a:rPr lang="pt-BR" b="1" dirty="0" smtClean="0">
                <a:solidFill>
                  <a:srgbClr val="002060"/>
                </a:solidFill>
              </a:rPr>
              <a:t>	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 NÃO TEM AUTOFAGOSSO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433889" y="6131502"/>
            <a:ext cx="627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AUTOFAGIA SELETIVA 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 PROTEÍNAS ESPECÍFICAS E ORGANELAS</a:t>
            </a:r>
          </a:p>
          <a:p>
            <a:r>
              <a:rPr lang="pt-BR" b="1" dirty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		MITOFAGIA, PEROXIFAGIA, ETC.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endParaRPr lang="pt-BR" b="1" dirty="0">
              <a:solidFill>
                <a:srgbClr val="00206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 rot="5400000">
            <a:off x="-393735" y="5964255"/>
            <a:ext cx="164307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 rot="16200000">
            <a:off x="-439791" y="573607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LISOSSOMO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1282" r="22247" b="6250"/>
          <a:stretch>
            <a:fillRect/>
          </a:stretch>
        </p:blipFill>
        <p:spPr bwMode="auto">
          <a:xfrm>
            <a:off x="827584" y="1440160"/>
            <a:ext cx="74168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Nomenclatura normatizada: ATG</a:t>
            </a:r>
          </a:p>
          <a:p>
            <a:r>
              <a:rPr lang="pt-BR" dirty="0" smtClean="0"/>
              <a:t>Clonagem por complementação de mutantes</a:t>
            </a:r>
          </a:p>
          <a:p>
            <a:pPr marL="1257300" lvl="4" indent="-342900"/>
            <a:r>
              <a:rPr lang="pt-BR" dirty="0" smtClean="0"/>
              <a:t>Genes codificadores de proteínas com função </a:t>
            </a:r>
            <a:r>
              <a:rPr lang="pt-BR" dirty="0" smtClean="0"/>
              <a:t>desconhecida</a:t>
            </a:r>
          </a:p>
          <a:p>
            <a:r>
              <a:rPr lang="pt-BR" dirty="0" err="1" smtClean="0"/>
              <a:t>Proteinas</a:t>
            </a:r>
            <a:r>
              <a:rPr lang="pt-BR" dirty="0" smtClean="0"/>
              <a:t> </a:t>
            </a:r>
            <a:r>
              <a:rPr lang="pt-BR" dirty="0" err="1" smtClean="0"/>
              <a:t>ATGs</a:t>
            </a:r>
            <a:r>
              <a:rPr lang="pt-BR" dirty="0" smtClean="0"/>
              <a:t> interagem formando complexos funcionais</a:t>
            </a:r>
          </a:p>
          <a:p>
            <a:pPr lvl="2"/>
            <a:r>
              <a:rPr lang="pt-BR" dirty="0" smtClean="0"/>
              <a:t>ATG8/ATG4</a:t>
            </a:r>
          </a:p>
          <a:p>
            <a:pPr lvl="3"/>
            <a:r>
              <a:rPr lang="pt-BR" dirty="0" smtClean="0"/>
              <a:t>ATG8 se liga a membrana do </a:t>
            </a:r>
          </a:p>
          <a:p>
            <a:pPr lvl="3">
              <a:buNone/>
            </a:pPr>
            <a:r>
              <a:rPr lang="pt-BR" dirty="0" err="1" smtClean="0"/>
              <a:t>autofagossomo</a:t>
            </a:r>
            <a:endParaRPr lang="pt-BR" dirty="0" smtClean="0"/>
          </a:p>
          <a:p>
            <a:pPr lvl="3"/>
            <a:r>
              <a:rPr lang="pt-BR" dirty="0" smtClean="0"/>
              <a:t>ATG4 processa ATG8</a:t>
            </a:r>
          </a:p>
        </p:txBody>
      </p:sp>
      <p:pic>
        <p:nvPicPr>
          <p:cNvPr id="31746" name="Picture 2" descr="Image result for atg8 atg4"/>
          <p:cNvPicPr>
            <a:picLocks noChangeAspect="1" noChangeArrowheads="1"/>
          </p:cNvPicPr>
          <p:nvPr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5580112" y="3663170"/>
            <a:ext cx="3491880" cy="314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ATG8 </a:t>
            </a:r>
            <a:r>
              <a:rPr lang="pt-BR" dirty="0" smtClean="0">
                <a:sym typeface="Wingdings" pitchFamily="2" charset="2"/>
              </a:rPr>
              <a:t> marcador de autofagia em WB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Fusão de </a:t>
            </a:r>
            <a:r>
              <a:rPr lang="pt-BR" dirty="0" err="1" smtClean="0">
                <a:sym typeface="Wingdings" pitchFamily="2" charset="2"/>
              </a:rPr>
              <a:t>Gfp</a:t>
            </a:r>
            <a:r>
              <a:rPr lang="pt-BR" dirty="0" smtClean="0">
                <a:sym typeface="Wingdings" pitchFamily="2" charset="2"/>
              </a:rPr>
              <a:t>-Atg8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LC3 em mamíferos</a:t>
            </a:r>
            <a:endParaRPr lang="pt-BR" dirty="0" smtClean="0"/>
          </a:p>
        </p:txBody>
      </p:sp>
      <p:pic>
        <p:nvPicPr>
          <p:cNvPr id="31746" name="Picture 2" descr="Image result for atg8 atg4"/>
          <p:cNvPicPr>
            <a:picLocks noChangeAspect="1" noChangeArrowheads="1"/>
          </p:cNvPicPr>
          <p:nvPr/>
        </p:nvPicPr>
        <p:blipFill>
          <a:blip r:embed="rId2" cstate="print"/>
          <a:srcRect r="43294"/>
          <a:stretch>
            <a:fillRect/>
          </a:stretch>
        </p:blipFill>
        <p:spPr bwMode="auto">
          <a:xfrm>
            <a:off x="5364088" y="3356992"/>
            <a:ext cx="3143098" cy="3140888"/>
          </a:xfrm>
          <a:prstGeom prst="rect">
            <a:avLst/>
          </a:prstGeom>
          <a:noFill/>
        </p:spPr>
      </p:pic>
      <p:pic>
        <p:nvPicPr>
          <p:cNvPr id="32770" name="Picture 2" descr="Image result for gfp atg8 western blot"/>
          <p:cNvPicPr>
            <a:picLocks noChangeAspect="1" noChangeArrowheads="1"/>
          </p:cNvPicPr>
          <p:nvPr/>
        </p:nvPicPr>
        <p:blipFill>
          <a:blip r:embed="rId3" cstate="print"/>
          <a:srcRect l="5040" t="1680" r="4241" b="27761"/>
          <a:stretch>
            <a:fillRect/>
          </a:stretch>
        </p:blipFill>
        <p:spPr bwMode="auto">
          <a:xfrm>
            <a:off x="899592" y="3501008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496" y="1340768"/>
            <a:ext cx="8229600" cy="4525963"/>
          </a:xfrm>
        </p:spPr>
        <p:txBody>
          <a:bodyPr/>
          <a:lstStyle/>
          <a:p>
            <a:r>
              <a:rPr lang="pt-BR" dirty="0" smtClean="0"/>
              <a:t>Organização do </a:t>
            </a:r>
            <a:r>
              <a:rPr lang="pt-BR" dirty="0" err="1" smtClean="0"/>
              <a:t>autofagossomo</a:t>
            </a:r>
            <a:endParaRPr lang="pt-BR" dirty="0" smtClean="0"/>
          </a:p>
          <a:p>
            <a:pPr lvl="3"/>
            <a:r>
              <a:rPr lang="pt-BR" dirty="0" smtClean="0"/>
              <a:t>Hierárquico</a:t>
            </a:r>
          </a:p>
          <a:p>
            <a:pPr lvl="3"/>
            <a:r>
              <a:rPr lang="pt-BR" dirty="0" smtClean="0"/>
              <a:t>PAS (</a:t>
            </a:r>
            <a:r>
              <a:rPr lang="pt-BR" dirty="0" err="1" smtClean="0"/>
              <a:t>pre</a:t>
            </a:r>
            <a:r>
              <a:rPr lang="pt-BR" dirty="0" smtClean="0"/>
              <a:t> </a:t>
            </a:r>
            <a:r>
              <a:rPr lang="pt-BR" dirty="0" err="1" smtClean="0"/>
              <a:t>autophagosome</a:t>
            </a:r>
            <a:r>
              <a:rPr lang="pt-BR" dirty="0" smtClean="0"/>
              <a:t> </a:t>
            </a:r>
            <a:r>
              <a:rPr lang="pt-BR" dirty="0" err="1" smtClean="0"/>
              <a:t>structure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6146" name="Picture 2" descr="Image result for pas autopha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47849"/>
            <a:ext cx="5832648" cy="413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Mecanismos extremamente conservado de leveduras a mamíferos</a:t>
            </a:r>
          </a:p>
          <a:p>
            <a:r>
              <a:rPr lang="pt-BR" dirty="0" smtClean="0"/>
              <a:t>Em mamíferos muitos genes codificam para a mesma proteína</a:t>
            </a:r>
          </a:p>
          <a:p>
            <a:pPr marL="1257300" lvl="4" indent="-342900"/>
            <a:r>
              <a:rPr lang="pt-BR" dirty="0" smtClean="0"/>
              <a:t>Complexidade do sistema e alta regulação</a:t>
            </a:r>
          </a:p>
          <a:p>
            <a:r>
              <a:rPr lang="pt-BR" dirty="0" smtClean="0"/>
              <a:t>Camundongo transgênico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>
                <a:sym typeface="Wingdings" pitchFamily="2" charset="2"/>
              </a:rPr>
              <a:t>Gpf</a:t>
            </a:r>
            <a:r>
              <a:rPr lang="pt-BR" dirty="0" smtClean="0">
                <a:sym typeface="Wingdings" pitchFamily="2" charset="2"/>
              </a:rPr>
              <a:t>-LC3 (ATG8)</a:t>
            </a:r>
          </a:p>
          <a:p>
            <a:r>
              <a:rPr lang="pt-BR" dirty="0" smtClean="0">
                <a:sym typeface="Wingdings" pitchFamily="2" charset="2"/>
              </a:rPr>
              <a:t>Camundongos </a:t>
            </a:r>
            <a:r>
              <a:rPr lang="pt-BR" dirty="0" err="1" smtClean="0">
                <a:sym typeface="Wingdings" pitchFamily="2" charset="2"/>
              </a:rPr>
              <a:t>knockout</a:t>
            </a:r>
            <a:r>
              <a:rPr lang="pt-BR" dirty="0" smtClean="0">
                <a:sym typeface="Wingdings" pitchFamily="2" charset="2"/>
              </a:rPr>
              <a:t> para </a:t>
            </a:r>
            <a:r>
              <a:rPr lang="pt-BR" dirty="0" err="1" smtClean="0">
                <a:sym typeface="Wingdings" pitchFamily="2" charset="2"/>
              </a:rPr>
              <a:t>ATGs</a:t>
            </a:r>
            <a:endParaRPr lang="pt-BR" dirty="0" smtClean="0">
              <a:sym typeface="Wingdings" pitchFamily="2" charset="2"/>
            </a:endParaRPr>
          </a:p>
          <a:p>
            <a:r>
              <a:rPr lang="pt-BR" dirty="0" err="1" smtClean="0">
                <a:sym typeface="Wingdings" pitchFamily="2" charset="2"/>
              </a:rPr>
              <a:t>ATGs</a:t>
            </a:r>
            <a:r>
              <a:rPr lang="pt-BR" dirty="0" smtClean="0">
                <a:sym typeface="Wingdings" pitchFamily="2" charset="2"/>
              </a:rPr>
              <a:t> em plantas, </a:t>
            </a:r>
            <a:r>
              <a:rPr lang="pt-BR" i="1" dirty="0" err="1" smtClean="0">
                <a:sym typeface="Wingdings" pitchFamily="2" charset="2"/>
              </a:rPr>
              <a:t>Drosophila</a:t>
            </a:r>
            <a:r>
              <a:rPr lang="pt-BR" dirty="0" smtClean="0">
                <a:sym typeface="Wingdings" pitchFamily="2" charset="2"/>
              </a:rPr>
              <a:t>, </a:t>
            </a:r>
            <a:r>
              <a:rPr lang="pt-BR" i="1" dirty="0" smtClean="0">
                <a:sym typeface="Wingdings" pitchFamily="2" charset="2"/>
              </a:rPr>
              <a:t>C. </a:t>
            </a:r>
            <a:r>
              <a:rPr lang="pt-BR" i="1" dirty="0" err="1" smtClean="0">
                <a:sym typeface="Wingdings" pitchFamily="2" charset="2"/>
              </a:rPr>
              <a:t>elegans</a:t>
            </a:r>
            <a:r>
              <a:rPr lang="pt-BR" i="1" dirty="0" smtClean="0">
                <a:sym typeface="Wingdings" pitchFamily="2" charset="2"/>
              </a:rPr>
              <a:t> </a:t>
            </a: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Autofagia e doença</a:t>
            </a:r>
          </a:p>
          <a:p>
            <a:pPr lvl="1"/>
            <a:r>
              <a:rPr lang="pt-BR" dirty="0" err="1" smtClean="0"/>
              <a:t>Knockouts</a:t>
            </a:r>
            <a:r>
              <a:rPr lang="pt-BR" dirty="0" smtClean="0"/>
              <a:t> que afetam autofagia no tecido nervoso causando neurodegeneração</a:t>
            </a:r>
          </a:p>
          <a:p>
            <a:pPr lvl="1"/>
            <a:r>
              <a:rPr lang="pt-BR" dirty="0" smtClean="0"/>
              <a:t>Redução da autofagia no fígado </a:t>
            </a:r>
            <a:r>
              <a:rPr lang="pt-BR" dirty="0" smtClean="0">
                <a:sym typeface="Wingdings" pitchFamily="2" charset="2"/>
              </a:rPr>
              <a:t> predisposição de tumores e hipertrofia do órgão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</a:t>
            </a:r>
            <a:r>
              <a:rPr lang="pt-BR" dirty="0" smtClean="0">
                <a:sym typeface="Wingdings" pitchFamily="2" charset="2"/>
              </a:rPr>
              <a:t>equerida no estágio embrionário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Neurônios  longevidade  controle de qualidade de suas proteínas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Supressão de tumores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Combate à patógenos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Xenofagia</a:t>
            </a:r>
            <a:r>
              <a:rPr lang="pt-BR" dirty="0" smtClean="0">
                <a:sym typeface="Wingdings" pitchFamily="2" charset="2"/>
              </a:rPr>
              <a:t>  patógenos intracelulares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https://www.youtube.com/watch?v=Rjn2zfgqR6o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https://www.youtube.com/watch?v=h3el0-7n3lA&amp;t=310s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1955 </a:t>
            </a:r>
            <a:r>
              <a:rPr lang="pt-BR" dirty="0" smtClean="0">
                <a:sym typeface="Wingdings" pitchFamily="2" charset="2"/>
              </a:rPr>
              <a:t> Christian de </a:t>
            </a:r>
            <a:r>
              <a:rPr lang="pt-BR" dirty="0" err="1" smtClean="0">
                <a:sym typeface="Wingdings" pitchFamily="2" charset="2"/>
              </a:rPr>
              <a:t>Duve</a:t>
            </a:r>
            <a:endParaRPr lang="pt-BR" dirty="0" smtClean="0">
              <a:sym typeface="Wingdings" pitchFamily="2" charset="2"/>
            </a:endParaRPr>
          </a:p>
          <a:p>
            <a:pPr marL="800100" lvl="3" indent="-342900"/>
            <a:r>
              <a:rPr lang="pt-BR" dirty="0" smtClean="0">
                <a:sym typeface="Wingdings" pitchFamily="2" charset="2"/>
              </a:rPr>
              <a:t>Lisossomos (1974 Premio Nobel)</a:t>
            </a:r>
          </a:p>
          <a:p>
            <a:pPr marL="800100" lvl="3" indent="-342900"/>
            <a:r>
              <a:rPr lang="pt-BR" dirty="0" err="1" smtClean="0">
                <a:sym typeface="Wingdings" pitchFamily="2" charset="2"/>
              </a:rPr>
              <a:t>Endocitose</a:t>
            </a:r>
            <a:endParaRPr lang="pt-BR" dirty="0" smtClean="0">
              <a:sym typeface="Wingdings" pitchFamily="2" charset="2"/>
            </a:endParaRPr>
          </a:p>
          <a:p>
            <a:pPr marL="800100" lvl="3" indent="-342900"/>
            <a:r>
              <a:rPr lang="pt-BR" dirty="0" smtClean="0">
                <a:sym typeface="Wingdings" pitchFamily="2" charset="2"/>
              </a:rPr>
              <a:t>Organelas dentro de lisossomos</a:t>
            </a:r>
            <a:endParaRPr lang="pt-BR" dirty="0" smtClean="0">
              <a:sym typeface="Wingdings" pitchFamily="2" charset="2"/>
            </a:endParaRPr>
          </a:p>
          <a:p>
            <a:endParaRPr lang="pt-BR" dirty="0" smtClean="0">
              <a:sym typeface="Wingdings" pitchFamily="2" charset="2"/>
            </a:endParaRPr>
          </a:p>
          <a:p>
            <a:pPr lvl="2"/>
            <a:endParaRPr lang="pt-BR" dirty="0">
              <a:sym typeface="Wingdings" pitchFamily="2" charset="2"/>
            </a:endParaRPr>
          </a:p>
          <a:p>
            <a:pPr lvl="2"/>
            <a:endParaRPr lang="pt-BR" dirty="0" smtClean="0">
              <a:sym typeface="Wingdings" pitchFamily="2" charset="2"/>
            </a:endParaRPr>
          </a:p>
        </p:txBody>
      </p:sp>
      <p:pic>
        <p:nvPicPr>
          <p:cNvPr id="7" name="Picture 4" descr="Image result for C de du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3419872" cy="2160220"/>
          </a:xfrm>
          <a:prstGeom prst="rect">
            <a:avLst/>
          </a:prstGeom>
          <a:noFill/>
        </p:spPr>
      </p:pic>
      <p:pic>
        <p:nvPicPr>
          <p:cNvPr id="12290" name="Picture 2" descr="Image result for phagolysos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r>
              <a:rPr lang="pt-BR" dirty="0" smtClean="0"/>
              <a:t>Marcos históricos</a:t>
            </a:r>
          </a:p>
          <a:p>
            <a:pPr lvl="2"/>
            <a:r>
              <a:rPr lang="pt-BR" dirty="0" err="1" smtClean="0"/>
              <a:t>Yoshinori</a:t>
            </a:r>
            <a:r>
              <a:rPr lang="pt-BR" dirty="0" smtClean="0"/>
              <a:t> </a:t>
            </a:r>
            <a:r>
              <a:rPr lang="pt-BR" dirty="0" err="1" smtClean="0"/>
              <a:t>Ohsumi</a:t>
            </a:r>
            <a:r>
              <a:rPr lang="pt-BR" dirty="0" smtClean="0"/>
              <a:t>. </a:t>
            </a:r>
            <a:r>
              <a:rPr lang="pt-BR" dirty="0" err="1" smtClean="0"/>
              <a:t>Historical</a:t>
            </a:r>
            <a:r>
              <a:rPr lang="pt-BR" dirty="0" smtClean="0"/>
              <a:t> </a:t>
            </a:r>
            <a:r>
              <a:rPr lang="pt-BR" dirty="0" err="1" smtClean="0"/>
              <a:t>landmarks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autophagy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. </a:t>
            </a:r>
            <a:r>
              <a:rPr lang="pt-BR" dirty="0" err="1" smtClean="0"/>
              <a:t>Cell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(2014) 24:9-23.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pt-BR" dirty="0" smtClean="0"/>
              <a:t>Privação nutricional </a:t>
            </a:r>
            <a:r>
              <a:rPr lang="pt-BR" dirty="0" smtClean="0">
                <a:sym typeface="Wingdings" pitchFamily="2" charset="2"/>
              </a:rPr>
              <a:t> diminuição de suprimentos nutricionais que representa uma ameaça à sobrevivência das células, as quais precisam se adaptar a esta condição até que níveis adequados de nutrientes sejam obtidos novamente.</a:t>
            </a:r>
          </a:p>
          <a:p>
            <a:pPr lvl="2">
              <a:buNone/>
            </a:pPr>
            <a:r>
              <a:rPr lang="pt-BR" dirty="0" smtClean="0">
                <a:sym typeface="Wingdings" pitchFamily="2" charset="2"/>
              </a:rPr>
              <a:t>A reciclagem de proteínas é importante neste momento, gerando um pool mínimo de aminoácidos para a síntese de </a:t>
            </a:r>
            <a:r>
              <a:rPr lang="pt-BR" smtClean="0">
                <a:sym typeface="Wingdings" pitchFamily="2" charset="2"/>
              </a:rPr>
              <a:t>proteínas essenciais.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homeostase</a:t>
            </a:r>
            <a:r>
              <a:rPr lang="pt-BR" dirty="0" smtClean="0"/>
              <a:t> depende do equilíbrio entre a degradação e a síntese de novas proteínas</a:t>
            </a:r>
          </a:p>
          <a:p>
            <a:r>
              <a:rPr lang="pt-BR" dirty="0" err="1" smtClean="0"/>
              <a:t>Schoenheimer</a:t>
            </a:r>
            <a:r>
              <a:rPr lang="pt-BR" dirty="0" smtClean="0"/>
              <a:t> em 1942 </a:t>
            </a:r>
            <a:r>
              <a:rPr lang="pt-BR" dirty="0" smtClean="0">
                <a:sym typeface="Wingdings" pitchFamily="2" charset="2"/>
              </a:rPr>
              <a:t> “</a:t>
            </a:r>
            <a:r>
              <a:rPr lang="pt-BR" dirty="0" err="1" smtClean="0">
                <a:sym typeface="Wingdings" pitchFamily="2" charset="2"/>
              </a:rPr>
              <a:t>protein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turnover</a:t>
            </a:r>
            <a:r>
              <a:rPr lang="pt-BR" dirty="0" smtClean="0">
                <a:sym typeface="Wingdings" pitchFamily="2" charset="2"/>
              </a:rPr>
              <a:t>”</a:t>
            </a:r>
          </a:p>
          <a:p>
            <a:r>
              <a:rPr lang="pt-BR" dirty="0" smtClean="0">
                <a:sym typeface="Wingdings" pitchFamily="2" charset="2"/>
              </a:rPr>
              <a:t>Degradação de proteínas  </a:t>
            </a:r>
            <a:r>
              <a:rPr lang="pt-BR" dirty="0" err="1" smtClean="0">
                <a:sym typeface="Wingdings" pitchFamily="2" charset="2"/>
              </a:rPr>
              <a:t>homeostase</a:t>
            </a:r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Privação nutricional (</a:t>
            </a:r>
            <a:r>
              <a:rPr lang="pt-BR" dirty="0" err="1" smtClean="0">
                <a:sym typeface="Wingdings" pitchFamily="2" charset="2"/>
              </a:rPr>
              <a:t>starvation</a:t>
            </a:r>
            <a:r>
              <a:rPr lang="pt-BR" dirty="0" smtClean="0">
                <a:sym typeface="Wingdings" pitchFamily="2" charset="2"/>
              </a:rPr>
              <a:t>)  degradação de proteínas</a:t>
            </a:r>
          </a:p>
          <a:p>
            <a:r>
              <a:rPr lang="pt-BR" dirty="0" smtClean="0">
                <a:sym typeface="Wingdings" pitchFamily="2" charset="2"/>
              </a:rPr>
              <a:t>Reciclagem de proteínas  intrínseca</a:t>
            </a:r>
          </a:p>
          <a:p>
            <a:r>
              <a:rPr lang="pt-BR" dirty="0" smtClean="0">
                <a:sym typeface="Wingdings" pitchFamily="2" charset="2"/>
              </a:rPr>
              <a:t>Processo altamente regulado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ym typeface="Wingdings" pitchFamily="2" charset="2"/>
              </a:rPr>
              <a:t>1963  C. de </a:t>
            </a:r>
            <a:r>
              <a:rPr lang="pt-BR" dirty="0" err="1" smtClean="0">
                <a:sym typeface="Wingdings" pitchFamily="2" charset="2"/>
              </a:rPr>
              <a:t>Duve</a:t>
            </a:r>
            <a:r>
              <a:rPr lang="pt-BR" dirty="0" smtClean="0">
                <a:sym typeface="Wingdings" pitchFamily="2" charset="2"/>
              </a:rPr>
              <a:t> cunhou o termo autofagia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Processo </a:t>
            </a:r>
            <a:r>
              <a:rPr lang="pt-BR" dirty="0" err="1" smtClean="0">
                <a:sym typeface="Wingdings" pitchFamily="2" charset="2"/>
              </a:rPr>
              <a:t>catabólico</a:t>
            </a:r>
            <a:endParaRPr lang="pt-BR" dirty="0" smtClean="0">
              <a:sym typeface="Wingdings" pitchFamily="2" charset="2"/>
            </a:endParaRPr>
          </a:p>
          <a:p>
            <a:r>
              <a:rPr lang="pt-BR" dirty="0" err="1" smtClean="0">
                <a:sym typeface="Wingdings" pitchFamily="2" charset="2"/>
              </a:rPr>
              <a:t>Arstila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&amp; </a:t>
            </a:r>
            <a:r>
              <a:rPr lang="pt-BR" dirty="0" err="1" smtClean="0">
                <a:sym typeface="Wingdings" pitchFamily="2" charset="2"/>
              </a:rPr>
              <a:t>Trump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(</a:t>
            </a:r>
            <a:r>
              <a:rPr lang="pt-BR" dirty="0" smtClean="0">
                <a:sym typeface="Wingdings" pitchFamily="2" charset="2"/>
              </a:rPr>
              <a:t>1968)  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Estrutura intracelular de membrana dupla contendo porções do citoplasma sem atividade hidrolítica (</a:t>
            </a:r>
            <a:r>
              <a:rPr lang="pt-BR" dirty="0" err="1" smtClean="0">
                <a:sym typeface="Wingdings" pitchFamily="2" charset="2"/>
              </a:rPr>
              <a:t>autofagossomo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pPr lvl="2"/>
            <a:r>
              <a:rPr lang="pt-BR" dirty="0" err="1" smtClean="0">
                <a:sym typeface="Wingdings" pitchFamily="2" charset="2"/>
              </a:rPr>
              <a:t>Autofagossomo</a:t>
            </a:r>
            <a:r>
              <a:rPr lang="pt-BR" dirty="0" smtClean="0">
                <a:sym typeface="Wingdings" pitchFamily="2" charset="2"/>
              </a:rPr>
              <a:t>  funde-se com lisossomos</a:t>
            </a:r>
          </a:p>
          <a:p>
            <a:pPr lvl="8">
              <a:buNone/>
            </a:pPr>
            <a:r>
              <a:rPr lang="pt-BR" dirty="0" smtClean="0">
                <a:sym typeface="Wingdings" pitchFamily="2" charset="2"/>
              </a:rPr>
              <a:t>                               </a:t>
            </a:r>
            <a:endParaRPr lang="pt-BR" dirty="0">
              <a:sym typeface="Wingdings" pitchFamily="2" charset="2"/>
            </a:endParaRPr>
          </a:p>
          <a:p>
            <a:endParaRPr lang="pt-BR" dirty="0" smtClean="0">
              <a:sym typeface="Wingdings" pitchFamily="2" charset="2"/>
            </a:endParaRPr>
          </a:p>
          <a:p>
            <a:pPr lvl="2"/>
            <a:endParaRPr lang="pt-BR" dirty="0">
              <a:sym typeface="Wingdings" pitchFamily="2" charset="2"/>
            </a:endParaRPr>
          </a:p>
          <a:p>
            <a:pPr lvl="2"/>
            <a:endParaRPr lang="pt-BR" dirty="0" smtClean="0">
              <a:sym typeface="Wingdings" pitchFamily="2" charset="2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1" y="4716493"/>
            <a:ext cx="2417829" cy="214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Image result for autophagolysos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64" y="4869160"/>
            <a:ext cx="6716384" cy="1847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470025"/>
          </a:xfrm>
        </p:spPr>
        <p:txBody>
          <a:bodyPr/>
          <a:lstStyle/>
          <a:p>
            <a:r>
              <a:rPr lang="pt-BR" dirty="0" smtClean="0"/>
              <a:t>Reciclagem?</a:t>
            </a:r>
            <a:endParaRPr lang="pt-BR" dirty="0"/>
          </a:p>
        </p:txBody>
      </p:sp>
      <p:pic>
        <p:nvPicPr>
          <p:cNvPr id="5" name="Picture 2" descr="Image result for autophagy cycling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168" y="2204864"/>
            <a:ext cx="3394348" cy="3598009"/>
          </a:xfrm>
          <a:prstGeom prst="rect">
            <a:avLst/>
          </a:prstGeom>
          <a:noFill/>
        </p:spPr>
      </p:pic>
      <p:pic>
        <p:nvPicPr>
          <p:cNvPr id="7" name="Picture 2" descr="Image result for electronic recyc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98" y="2204864"/>
            <a:ext cx="540871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Descobertas importante:</a:t>
            </a:r>
          </a:p>
          <a:p>
            <a:pPr lvl="2"/>
            <a:r>
              <a:rPr lang="pt-BR" dirty="0" err="1" smtClean="0"/>
              <a:t>Glucagon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induz autofagia no fígado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Insulina  reprime autofagia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Privação nutricional   induz autofagia</a:t>
            </a:r>
          </a:p>
          <a:p>
            <a:pPr lvl="2"/>
            <a:r>
              <a:rPr lang="pt-BR" dirty="0" smtClean="0"/>
              <a:t>Ritmos circadianos </a:t>
            </a:r>
            <a:r>
              <a:rPr lang="pt-BR" dirty="0" smtClean="0">
                <a:sym typeface="Wingdings" pitchFamily="2" charset="2"/>
              </a:rPr>
              <a:t> modulam a autofagia</a:t>
            </a:r>
          </a:p>
          <a:p>
            <a:pPr lvl="2"/>
            <a:r>
              <a:rPr lang="pt-BR" dirty="0" smtClean="0"/>
              <a:t>Aminoácidos individuais (Leu, </a:t>
            </a:r>
            <a:r>
              <a:rPr lang="pt-BR" dirty="0" err="1" smtClean="0"/>
              <a:t>Tyr</a:t>
            </a:r>
            <a:r>
              <a:rPr lang="pt-BR" dirty="0" smtClean="0"/>
              <a:t>, </a:t>
            </a:r>
            <a:r>
              <a:rPr lang="pt-BR" dirty="0" err="1" smtClean="0"/>
              <a:t>Phe</a:t>
            </a:r>
            <a:r>
              <a:rPr lang="pt-BR" dirty="0" smtClean="0"/>
              <a:t>, </a:t>
            </a:r>
            <a:r>
              <a:rPr lang="pt-BR" dirty="0" err="1"/>
              <a:t>G</a:t>
            </a:r>
            <a:r>
              <a:rPr lang="pt-BR" dirty="0" err="1" smtClean="0"/>
              <a:t>ln</a:t>
            </a:r>
            <a:r>
              <a:rPr lang="pt-BR" dirty="0" smtClean="0"/>
              <a:t>, Pro, </a:t>
            </a:r>
            <a:r>
              <a:rPr lang="pt-BR" dirty="0" err="1" smtClean="0"/>
              <a:t>His</a:t>
            </a:r>
            <a:r>
              <a:rPr lang="pt-BR" dirty="0" smtClean="0"/>
              <a:t>, </a:t>
            </a:r>
            <a:r>
              <a:rPr lang="pt-BR" dirty="0" err="1" smtClean="0"/>
              <a:t>Trp</a:t>
            </a:r>
            <a:r>
              <a:rPr lang="pt-BR" dirty="0" smtClean="0"/>
              <a:t> e </a:t>
            </a:r>
            <a:r>
              <a:rPr lang="pt-BR" dirty="0" err="1" smtClean="0"/>
              <a:t>Met</a:t>
            </a:r>
            <a:r>
              <a:rPr lang="pt-BR" dirty="0" smtClean="0"/>
              <a:t>)  </a:t>
            </a:r>
            <a:r>
              <a:rPr lang="pt-BR" dirty="0" smtClean="0">
                <a:sym typeface="Wingdings" pitchFamily="2" charset="2"/>
              </a:rPr>
              <a:t> reprimem autofagia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&gt; pH do lisossomo  reprime autofagia (cloroquina)</a:t>
            </a:r>
            <a:endParaRPr lang="pt-BR" dirty="0"/>
          </a:p>
          <a:p>
            <a:r>
              <a:rPr lang="pt-BR" dirty="0" smtClean="0"/>
              <a:t>Classificação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</a:p>
          <a:p>
            <a:pPr lvl="3"/>
            <a:r>
              <a:rPr lang="pt-BR" dirty="0" smtClean="0"/>
              <a:t>Macroautofagia</a:t>
            </a:r>
          </a:p>
          <a:p>
            <a:pPr lvl="3"/>
            <a:r>
              <a:rPr lang="pt-BR" dirty="0" err="1" smtClean="0"/>
              <a:t>Microautofagia</a:t>
            </a:r>
            <a:endParaRPr lang="pt-BR" dirty="0"/>
          </a:p>
          <a:p>
            <a:pPr lvl="3"/>
            <a:r>
              <a:rPr lang="pt-BR" dirty="0"/>
              <a:t>A</a:t>
            </a:r>
            <a:r>
              <a:rPr lang="pt-BR" dirty="0" smtClean="0"/>
              <a:t>utofagia seletiva (</a:t>
            </a:r>
            <a:r>
              <a:rPr lang="pt-BR" dirty="0" err="1" smtClean="0"/>
              <a:t>mitofagia</a:t>
            </a:r>
            <a:r>
              <a:rPr lang="pt-BR" dirty="0" smtClean="0"/>
              <a:t>, </a:t>
            </a:r>
            <a:r>
              <a:rPr lang="pt-BR" dirty="0" err="1" smtClean="0"/>
              <a:t>peroxifagia</a:t>
            </a:r>
            <a:r>
              <a:rPr lang="pt-BR" dirty="0" smtClean="0"/>
              <a:t>, etc.)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dirty="0" smtClean="0"/>
              <a:t>Abordagem bioquímica </a:t>
            </a:r>
            <a:r>
              <a:rPr lang="pt-BR" smtClean="0"/>
              <a:t>e ME (1980- 1990)</a:t>
            </a:r>
            <a:endParaRPr lang="pt-BR" dirty="0" smtClean="0"/>
          </a:p>
          <a:p>
            <a:r>
              <a:rPr lang="pt-BR" dirty="0" err="1" smtClean="0"/>
              <a:t>Yoshinori</a:t>
            </a:r>
            <a:r>
              <a:rPr lang="pt-BR" dirty="0" smtClean="0"/>
              <a:t> </a:t>
            </a:r>
            <a:r>
              <a:rPr lang="pt-BR" dirty="0" err="1" smtClean="0"/>
              <a:t>Ohsumi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leveduras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Vacúolo  Lata de lixo da levedura (AA e íons)</a:t>
            </a:r>
          </a:p>
          <a:p>
            <a:r>
              <a:rPr lang="pt-BR" dirty="0" smtClean="0">
                <a:sym typeface="Wingdings" pitchFamily="2" charset="2"/>
              </a:rPr>
              <a:t>Privação nutricional  corpos autofágicos </a:t>
            </a:r>
            <a:endParaRPr lang="pt-BR" dirty="0">
              <a:sym typeface="Wingdings" pitchFamily="2" charset="2"/>
            </a:endParaRPr>
          </a:p>
          <a:p>
            <a:endParaRPr lang="pt-BR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2428872" cy="17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 t="4811" b="2973"/>
          <a:stretch>
            <a:fillRect/>
          </a:stretch>
        </p:blipFill>
        <p:spPr bwMode="auto">
          <a:xfrm>
            <a:off x="3794732" y="3501008"/>
            <a:ext cx="3686177" cy="28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672" y="1052736"/>
            <a:ext cx="8964488" cy="4525963"/>
          </a:xfrm>
        </p:spPr>
        <p:txBody>
          <a:bodyPr/>
          <a:lstStyle/>
          <a:p>
            <a:r>
              <a:rPr lang="pt-BR" dirty="0" smtClean="0">
                <a:sym typeface="Wingdings" pitchFamily="2" charset="2"/>
              </a:rPr>
              <a:t>Abordagem biologia celular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MET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Vesículas de membrana dupla (</a:t>
            </a:r>
            <a:r>
              <a:rPr lang="pt-BR" dirty="0" err="1" smtClean="0">
                <a:sym typeface="Wingdings" pitchFamily="2" charset="2"/>
              </a:rPr>
              <a:t>autofagossomo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Fusão com o vacúolo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Igual a sequencia de</a:t>
            </a:r>
          </a:p>
          <a:p>
            <a:pPr lvl="4">
              <a:buNone/>
            </a:pPr>
            <a:r>
              <a:rPr lang="pt-BR" dirty="0" smtClean="0">
                <a:sym typeface="Wingdings" pitchFamily="2" charset="2"/>
              </a:rPr>
              <a:t>eventos em cel. animal</a:t>
            </a:r>
          </a:p>
          <a:p>
            <a:pPr lvl="3"/>
            <a:endParaRPr lang="pt-BR" dirty="0">
              <a:sym typeface="Wingdings" pitchFamily="2" charset="2"/>
            </a:endParaRPr>
          </a:p>
          <a:p>
            <a:endParaRPr lang="pt-BR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669" y="2492897"/>
            <a:ext cx="483333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144016" y="55921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Baba M, </a:t>
            </a:r>
            <a:r>
              <a:rPr lang="en-US" sz="1600" dirty="0" err="1" smtClean="0"/>
              <a:t>Takeshige</a:t>
            </a:r>
            <a:r>
              <a:rPr lang="en-US" sz="1600" dirty="0" smtClean="0"/>
              <a:t> K, Baba N, </a:t>
            </a:r>
            <a:r>
              <a:rPr lang="en-US" sz="1600" dirty="0" err="1" smtClean="0"/>
              <a:t>Ohsumi</a:t>
            </a:r>
            <a:r>
              <a:rPr lang="en-US" sz="1600" dirty="0" smtClean="0"/>
              <a:t> Y. </a:t>
            </a:r>
            <a:r>
              <a:rPr lang="en-US" sz="1600" dirty="0" err="1" smtClean="0"/>
              <a:t>Ultrastructural</a:t>
            </a:r>
            <a:r>
              <a:rPr lang="en-US" sz="1600" dirty="0" smtClean="0"/>
              <a:t> analysis of the </a:t>
            </a:r>
            <a:r>
              <a:rPr lang="en-US" sz="1600" dirty="0" err="1" smtClean="0"/>
              <a:t>autophagic</a:t>
            </a:r>
            <a:r>
              <a:rPr lang="en-US" sz="1600" dirty="0" smtClean="0"/>
              <a:t> process in yeast: detection of </a:t>
            </a:r>
            <a:r>
              <a:rPr lang="en-US" sz="1600" dirty="0" err="1" smtClean="0"/>
              <a:t>autophagosomes</a:t>
            </a:r>
            <a:r>
              <a:rPr lang="en-US" sz="1600" dirty="0" smtClean="0"/>
              <a:t> and their characterization. J Cell </a:t>
            </a:r>
            <a:r>
              <a:rPr lang="en-US" sz="1600" dirty="0" err="1" smtClean="0"/>
              <a:t>Biol</a:t>
            </a:r>
            <a:r>
              <a:rPr lang="en-US" sz="1600" dirty="0" smtClean="0"/>
              <a:t> 1994; 124:903-913.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r>
              <a:rPr lang="pt-BR" dirty="0" err="1" smtClean="0"/>
              <a:t>Yoshinori</a:t>
            </a:r>
            <a:r>
              <a:rPr lang="pt-BR" dirty="0" smtClean="0"/>
              <a:t> </a:t>
            </a:r>
            <a:r>
              <a:rPr lang="pt-BR" dirty="0" err="1" smtClean="0"/>
              <a:t>Ohsumi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leveduras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Ensaio para medir a atividade autofágica (</a:t>
            </a:r>
            <a:r>
              <a:rPr lang="pt-BR" i="1" dirty="0" smtClean="0">
                <a:sym typeface="Wingdings" pitchFamily="2" charset="2"/>
              </a:rPr>
              <a:t>pho8</a:t>
            </a:r>
            <a:r>
              <a:rPr lang="pt-BR" i="1" dirty="0" smtClean="0">
                <a:sym typeface="Symbol"/>
              </a:rPr>
              <a:t>60</a:t>
            </a:r>
            <a:r>
              <a:rPr lang="pt-BR" dirty="0" smtClean="0">
                <a:sym typeface="Symbol"/>
              </a:rPr>
              <a:t>)</a:t>
            </a:r>
            <a:r>
              <a:rPr lang="pt-BR" dirty="0" smtClean="0">
                <a:sym typeface="Wingdings" pitchFamily="2" charset="2"/>
              </a:rPr>
              <a:t>:</a:t>
            </a:r>
          </a:p>
          <a:p>
            <a:endParaRPr lang="pt-B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3814364" cy="41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0981" t="45898" r="70900" b="22852"/>
          <a:stretch>
            <a:fillRect/>
          </a:stretch>
        </p:blipFill>
        <p:spPr bwMode="auto">
          <a:xfrm>
            <a:off x="5072066" y="3214686"/>
            <a:ext cx="32414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AUTOFAGIA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040"/>
            <a:ext cx="8229600" cy="4525963"/>
          </a:xfrm>
        </p:spPr>
        <p:txBody>
          <a:bodyPr/>
          <a:lstStyle/>
          <a:p>
            <a:r>
              <a:rPr lang="pt-BR" dirty="0" smtClean="0">
                <a:sym typeface="Wingdings" pitchFamily="2" charset="2"/>
              </a:rPr>
              <a:t>Mutantes  Privação nutricional  inibição da formação dos corpos autofágicos</a:t>
            </a:r>
          </a:p>
          <a:p>
            <a:pPr lvl="3"/>
            <a:r>
              <a:rPr lang="pt-BR" dirty="0" err="1" smtClean="0"/>
              <a:t>Tsukada</a:t>
            </a:r>
            <a:r>
              <a:rPr lang="pt-BR" dirty="0" smtClean="0"/>
              <a:t> M, </a:t>
            </a:r>
            <a:r>
              <a:rPr lang="pt-BR" dirty="0" err="1" smtClean="0"/>
              <a:t>Ohsumi</a:t>
            </a:r>
            <a:r>
              <a:rPr lang="pt-BR" dirty="0" smtClean="0"/>
              <a:t> Y. </a:t>
            </a:r>
            <a:r>
              <a:rPr lang="pt-BR" dirty="0" err="1" smtClean="0"/>
              <a:t>Isolation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characterization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autophagy-defective</a:t>
            </a:r>
            <a:r>
              <a:rPr lang="pt-BR" dirty="0" smtClean="0"/>
              <a:t> </a:t>
            </a:r>
            <a:r>
              <a:rPr lang="pt-BR" dirty="0" err="1" smtClean="0"/>
              <a:t>mutants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i="1" dirty="0" err="1" smtClean="0"/>
              <a:t>Saccharomyces</a:t>
            </a:r>
            <a:r>
              <a:rPr lang="pt-BR" i="1" dirty="0" smtClean="0"/>
              <a:t> </a:t>
            </a:r>
            <a:r>
              <a:rPr lang="pt-BR" i="1" dirty="0" err="1" smtClean="0"/>
              <a:t>cerevisiae</a:t>
            </a:r>
            <a:r>
              <a:rPr lang="pt-BR" dirty="0" smtClean="0"/>
              <a:t>. FEBS </a:t>
            </a:r>
            <a:r>
              <a:rPr lang="pt-BR" dirty="0" err="1" smtClean="0"/>
              <a:t>Lett</a:t>
            </a:r>
            <a:r>
              <a:rPr lang="pt-BR" dirty="0" smtClean="0"/>
              <a:t> 1993; 333:169-174.</a:t>
            </a:r>
            <a:endParaRPr lang="pt-BR" dirty="0">
              <a:sym typeface="Wingdings" pitchFamily="2" charset="2"/>
            </a:endParaRPr>
          </a:p>
          <a:p>
            <a:endParaRPr lang="pt-BR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1017" t="25586" r="27489" b="34375"/>
          <a:stretch>
            <a:fillRect/>
          </a:stretch>
        </p:blipFill>
        <p:spPr bwMode="auto">
          <a:xfrm>
            <a:off x="470277" y="3789041"/>
            <a:ext cx="8306913" cy="30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t="4811" b="2973"/>
          <a:stretch>
            <a:fillRect/>
          </a:stretch>
        </p:blipFill>
        <p:spPr bwMode="auto">
          <a:xfrm>
            <a:off x="6996126" y="96985"/>
            <a:ext cx="2043103" cy="157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748</Words>
  <Application>Microsoft Office PowerPoint</Application>
  <PresentationFormat>Apresentação na tela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AUTOFAGIA</vt:lpstr>
      <vt:lpstr>AUTOFAGIA</vt:lpstr>
      <vt:lpstr>AUTOFAGIA</vt:lpstr>
      <vt:lpstr>Reciclagem?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</vt:lpstr>
      <vt:lpstr>Autofagia </vt:lpstr>
      <vt:lpstr>Autofagia </vt:lpstr>
      <vt:lpstr>AUTOFAGIA</vt:lpstr>
      <vt:lpstr>AUTOFAGIA</vt:lpstr>
      <vt:lpstr>AUTOFAGIA</vt:lpstr>
      <vt:lpstr>AUTOFAGIA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AUTOFAGIA</dc:title>
  <dc:creator>Micro</dc:creator>
  <cp:lastModifiedBy>Renata C. Pascon</cp:lastModifiedBy>
  <cp:revision>34</cp:revision>
  <dcterms:created xsi:type="dcterms:W3CDTF">2017-09-28T11:14:30Z</dcterms:created>
  <dcterms:modified xsi:type="dcterms:W3CDTF">2019-10-04T00:44:22Z</dcterms:modified>
</cp:coreProperties>
</file>