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338" r:id="rId6"/>
    <p:sldId id="339" r:id="rId7"/>
    <p:sldId id="316" r:id="rId8"/>
    <p:sldId id="325" r:id="rId9"/>
    <p:sldId id="340" r:id="rId10"/>
    <p:sldId id="312" r:id="rId11"/>
    <p:sldId id="327" r:id="rId12"/>
    <p:sldId id="260" r:id="rId13"/>
    <p:sldId id="264" r:id="rId14"/>
    <p:sldId id="263" r:id="rId15"/>
    <p:sldId id="266" r:id="rId16"/>
    <p:sldId id="265" r:id="rId17"/>
    <p:sldId id="292" r:id="rId18"/>
    <p:sldId id="270" r:id="rId19"/>
    <p:sldId id="294" r:id="rId20"/>
    <p:sldId id="298" r:id="rId21"/>
    <p:sldId id="296" r:id="rId22"/>
    <p:sldId id="267" r:id="rId23"/>
    <p:sldId id="291" r:id="rId24"/>
    <p:sldId id="309" r:id="rId25"/>
    <p:sldId id="295" r:id="rId26"/>
    <p:sldId id="290" r:id="rId27"/>
    <p:sldId id="272" r:id="rId28"/>
    <p:sldId id="289" r:id="rId29"/>
    <p:sldId id="299" r:id="rId30"/>
    <p:sldId id="300" r:id="rId31"/>
    <p:sldId id="261" r:id="rId32"/>
    <p:sldId id="273" r:id="rId33"/>
    <p:sldId id="334" r:id="rId34"/>
    <p:sldId id="335" r:id="rId35"/>
    <p:sldId id="337" r:id="rId36"/>
    <p:sldId id="319" r:id="rId37"/>
    <p:sldId id="317" r:id="rId38"/>
    <p:sldId id="318" r:id="rId39"/>
    <p:sldId id="322" r:id="rId40"/>
    <p:sldId id="320" r:id="rId41"/>
    <p:sldId id="321" r:id="rId42"/>
    <p:sldId id="323" r:id="rId43"/>
    <p:sldId id="329" r:id="rId44"/>
    <p:sldId id="336" r:id="rId45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81" autoAdjust="0"/>
  </p:normalViewPr>
  <p:slideViewPr>
    <p:cSldViewPr>
      <p:cViewPr varScale="1">
        <p:scale>
          <a:sx n="71" d="100"/>
          <a:sy n="71" d="100"/>
        </p:scale>
        <p:origin x="1786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1CA51-0827-4AFD-A0CA-45860BBEF979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36F5-50B5-4828-AB5E-850BCB3A34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76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74cf30c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374cf30c60_0_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1374cf30c60_0_0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e9422669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400" cy="366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2be9422669e_0_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2be9422669e_0_4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e9422669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be9422669e_0_1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2be9422669e_0_14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367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CA6B3-D2F6-4229-83B6-7A3C15DE60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77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684E-16D8-4171-A91B-EBE046682A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9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3D05-3417-4987-AA29-EB51BA80EE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76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26CC8-9776-46B4-A83C-8456ABCA24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379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AE708-785D-4F6B-A7C3-5400560735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59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5A388-9BC3-4DE6-BBB4-AC4E476DFC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95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CBD9A-6B9C-424D-BE37-97E3370D1F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9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B8548-F755-4DA4-A8D3-9DAE613DB7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16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843E-B26E-4E23-BE43-55672F6638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15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00365-8136-4FB4-87A7-B0B5E2912C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61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8333E-AB24-461F-A191-E1D6447B54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0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F8D48-6208-4D32-BBBC-98A3AEA886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42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8A202-6CC7-490D-85CF-976F3E57CA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78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96F5127-B58B-4207-90C0-073F59D416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357" y="146917"/>
            <a:ext cx="7478169" cy="16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64C2C7-AFA1-21E7-28CB-721DF99A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7" y="1868737"/>
            <a:ext cx="7864522" cy="415326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DE0A76F-BB3E-580D-F6B4-E067CDC8E1D5}"/>
              </a:ext>
            </a:extLst>
          </p:cNvPr>
          <p:cNvSpPr txBox="1"/>
          <p:nvPr/>
        </p:nvSpPr>
        <p:spPr>
          <a:xfrm>
            <a:off x="6852621" y="4485939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Sala 202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634A3D-ED1B-A6DC-48A9-CC6D893FF5B3}"/>
              </a:ext>
            </a:extLst>
          </p:cNvPr>
          <p:cNvSpPr txBox="1"/>
          <p:nvPr/>
        </p:nvSpPr>
        <p:spPr>
          <a:xfrm>
            <a:off x="1271195" y="5996577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Responsavel</a:t>
            </a:r>
            <a:r>
              <a:rPr lang="pt-BR" sz="2800" dirty="0"/>
              <a:t> Magnus Gidlund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hap4-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8" y="1752600"/>
            <a:ext cx="4048125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8"/>
    </mc:Choice>
    <mc:Fallback xmlns="">
      <p:transition spd="slow" advTm="436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801038-9B9A-4EAA-95C6-116F5150F25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570700" y="609600"/>
            <a:ext cx="4002599" cy="5486400"/>
          </a:xfrm>
        </p:spPr>
      </p:pic>
    </p:spTree>
    <p:extLst>
      <p:ext uri="{BB962C8B-B14F-4D97-AF65-F5344CB8AC3E}">
        <p14:creationId xmlns:p14="http://schemas.microsoft.com/office/powerpoint/2010/main" val="19754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2"/>
    </mc:Choice>
    <mc:Fallback xmlns="">
      <p:transition spd="slow" advTm="4244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Imunização Passiva</a:t>
            </a:r>
          </a:p>
        </p:txBody>
      </p:sp>
      <p:sp>
        <p:nvSpPr>
          <p:cNvPr id="6147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ARTIFICIAL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Transferência de anticorpos</a:t>
            </a:r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/>
            <a:endParaRPr lang="pt-BR"/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en-US"/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533400" y="2057400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pt-BR" sz="2800">
                <a:solidFill>
                  <a:schemeClr val="tx1"/>
                </a:solidFill>
              </a:rPr>
              <a:t>NATURAL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pt-BR" sz="280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pt-BR" sz="2800">
                <a:solidFill>
                  <a:schemeClr val="tx1"/>
                </a:solidFill>
              </a:rPr>
              <a:t>Anticorpos transplacentarios(IgG)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pt-BR" sz="280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pt-BR" sz="2800">
                <a:solidFill>
                  <a:schemeClr val="tx1"/>
                </a:solidFill>
              </a:rPr>
              <a:t>Anticorpos no colostro/Leite( SIgA)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69"/>
    </mc:Choice>
    <mc:Fallback xmlns="">
      <p:transition spd="slow" advTm="9246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t-BR"/>
              <a:t>Vantagens e desvantagens 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Vantagens</a:t>
            </a:r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/>
            <a:r>
              <a:rPr lang="pt-BR"/>
              <a:t>Proteção imediata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Desvantagens</a:t>
            </a:r>
          </a:p>
          <a:p>
            <a:pPr eaLnBrk="1" hangingPunct="1"/>
            <a:r>
              <a:rPr lang="pt-BR"/>
              <a:t>Curto período de proteção</a:t>
            </a:r>
          </a:p>
          <a:p>
            <a:pPr eaLnBrk="1" hangingPunct="1"/>
            <a:r>
              <a:rPr lang="pt-BR"/>
              <a:t>Doença do soro</a:t>
            </a:r>
          </a:p>
          <a:p>
            <a:pPr eaLnBrk="1" hangingPunct="1"/>
            <a:r>
              <a:rPr lang="pt-BR"/>
              <a:t>Risco de transmissão de doenças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19"/>
    </mc:Choice>
    <mc:Fallback xmlns="">
      <p:transition spd="slow" advTm="1090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 Usos da imunização Passiva</a:t>
            </a:r>
            <a:endParaRPr lang="en-US"/>
          </a:p>
        </p:txBody>
      </p:sp>
      <p:pic>
        <p:nvPicPr>
          <p:cNvPr id="8195" name="Picture 22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6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Imunização  Ativa </a:t>
            </a: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Gerada pelo próprio sistema imune do Indivíduo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A imunidade e a memória são semelhantes a infecção, mas sem a doença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 Proteção duradoura 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C251AB-E07D-4F20-8263-7A88DFC90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6"/>
    </mc:Choice>
    <mc:Fallback xmlns="">
      <p:transition spd="slow" advTm="2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Tipos de imunização Ativa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Natural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Exposição a infecções sub-clinicas/clínicas.</a:t>
            </a: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Artificial</a:t>
            </a:r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/>
            <a:r>
              <a:rPr lang="pt-BR"/>
              <a:t>Organismos atenuados</a:t>
            </a:r>
          </a:p>
          <a:p>
            <a:pPr eaLnBrk="1" hangingPunct="1"/>
            <a:r>
              <a:rPr lang="pt-BR"/>
              <a:t>Organismos mortos</a:t>
            </a:r>
          </a:p>
          <a:p>
            <a:pPr eaLnBrk="1" hangingPunct="1"/>
            <a:r>
              <a:rPr lang="pt-BR"/>
              <a:t>Fragmentos subcelulares</a:t>
            </a:r>
          </a:p>
          <a:p>
            <a:pPr eaLnBrk="1" hangingPunct="1"/>
            <a:r>
              <a:rPr lang="pt-BR"/>
              <a:t>Toxinas</a:t>
            </a:r>
          </a:p>
          <a:p>
            <a:pPr eaLnBrk="1" hangingPunct="1"/>
            <a:r>
              <a:rPr lang="pt-BR"/>
              <a:t>DNA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5"/>
    </mc:Choice>
    <mc:Fallback xmlns="">
      <p:transition spd="slow" advTm="565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Organismos Mortos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Vantagens</a:t>
            </a:r>
          </a:p>
          <a:p>
            <a:pPr eaLnBrk="1" hangingPunct="1"/>
            <a:r>
              <a:rPr lang="pt-BR"/>
              <a:t>Não existe risco de reversão da patogenicidade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Sem risco de transmissão</a:t>
            </a: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/>
              <a:t>Desvantagens</a:t>
            </a:r>
          </a:p>
          <a:p>
            <a:pPr eaLnBrk="1" hangingPunct="1">
              <a:lnSpc>
                <a:spcPct val="90000"/>
              </a:lnSpc>
            </a:pPr>
            <a:r>
              <a:rPr lang="pt-BR"/>
              <a:t>Múltiplos reforços</a:t>
            </a:r>
          </a:p>
          <a:p>
            <a:pPr eaLnBrk="1" hangingPunct="1">
              <a:lnSpc>
                <a:spcPct val="90000"/>
              </a:lnSpc>
            </a:pPr>
            <a:r>
              <a:rPr lang="pt-BR"/>
              <a:t>Composição pouco conhecida</a:t>
            </a:r>
          </a:p>
          <a:p>
            <a:pPr eaLnBrk="1" hangingPunct="1">
              <a:lnSpc>
                <a:spcPct val="90000"/>
              </a:lnSpc>
            </a:pPr>
            <a:r>
              <a:rPr lang="pt-BR"/>
              <a:t>O patógeno deve ser cultivado in vitro</a:t>
            </a:r>
          </a:p>
          <a:p>
            <a:pPr eaLnBrk="1" hangingPunct="1">
              <a:lnSpc>
                <a:spcPct val="90000"/>
              </a:lnSpc>
            </a:pPr>
            <a:r>
              <a:rPr lang="pt-BR"/>
              <a:t>Principalmente resposta Humoral</a:t>
            </a:r>
          </a:p>
          <a:p>
            <a:pPr eaLnBrk="1" hangingPunct="1">
              <a:lnSpc>
                <a:spcPct val="90000"/>
              </a:lnSpc>
            </a:pPr>
            <a:r>
              <a:rPr lang="pt-BR"/>
              <a:t>Adjuvantes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9"/>
    </mc:Choice>
    <mc:Fallback xmlns="">
      <p:transition spd="slow" advTm="819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Organismos Vivos/ Atenuados</a:t>
            </a:r>
            <a:endParaRPr lang="en-US"/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sz="3200"/>
              <a:t>Vantagens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3200"/>
          </a:p>
          <a:p>
            <a:pPr eaLnBrk="1" hangingPunct="1">
              <a:lnSpc>
                <a:spcPct val="90000"/>
              </a:lnSpc>
            </a:pPr>
            <a:r>
              <a:rPr lang="pt-BR"/>
              <a:t>Dose única</a:t>
            </a:r>
          </a:p>
          <a:p>
            <a:pPr eaLnBrk="1" hangingPunct="1">
              <a:lnSpc>
                <a:spcPct val="90000"/>
              </a:lnSpc>
            </a:pPr>
            <a:endParaRPr lang="pt-BR"/>
          </a:p>
          <a:p>
            <a:pPr eaLnBrk="1" hangingPunct="1">
              <a:lnSpc>
                <a:spcPct val="90000"/>
              </a:lnSpc>
            </a:pPr>
            <a:r>
              <a:rPr lang="pt-BR"/>
              <a:t>Proteção duradoura</a:t>
            </a:r>
          </a:p>
          <a:p>
            <a:pPr eaLnBrk="1" hangingPunct="1">
              <a:lnSpc>
                <a:spcPct val="90000"/>
              </a:lnSpc>
            </a:pPr>
            <a:endParaRPr lang="pt-BR"/>
          </a:p>
          <a:p>
            <a:pPr eaLnBrk="1" hangingPunct="1">
              <a:lnSpc>
                <a:spcPct val="90000"/>
              </a:lnSpc>
            </a:pPr>
            <a:r>
              <a:rPr lang="pt-BR"/>
              <a:t>Resposta Humoral/Celular</a:t>
            </a:r>
            <a:endParaRPr lang="en-US"/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sz="3200"/>
              <a:t>Desvantagens</a:t>
            </a:r>
          </a:p>
          <a:p>
            <a:pPr eaLnBrk="1" hangingPunct="1">
              <a:buFontTx/>
              <a:buNone/>
            </a:pPr>
            <a:endParaRPr lang="pt-BR" sz="3200"/>
          </a:p>
          <a:p>
            <a:pPr eaLnBrk="1" hangingPunct="1"/>
            <a:r>
              <a:rPr lang="pt-BR"/>
              <a:t>Risco de reversão da patogenicidade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Pouca definição da composição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2"/>
    </mc:Choice>
    <mc:Fallback xmlns="">
      <p:transition spd="slow" advTm="3441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Atenuação</a:t>
            </a:r>
            <a:endParaRPr lang="en-US"/>
          </a:p>
        </p:txBody>
      </p:sp>
      <p:pic>
        <p:nvPicPr>
          <p:cNvPr id="14339" name="Picture 1027" descr="12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695450"/>
            <a:ext cx="86233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53"/>
    </mc:Choice>
    <mc:Fallback xmlns="">
      <p:transition spd="slow" advTm="6225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74cf30c60_0_0"/>
          <p:cNvSpPr txBox="1"/>
          <p:nvPr/>
        </p:nvSpPr>
        <p:spPr>
          <a:xfrm>
            <a:off x="947300" y="819025"/>
            <a:ext cx="5683800" cy="34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Roteiro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19.00-21.00 	Aulas (2x45)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21.00-23.00	Outras Atividades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Estudos ( textos , testes, vídeos)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lang="pt-BR" sz="19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Seminarios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Comparação Sabin x Salk</a:t>
            </a:r>
            <a:endParaRPr lang="en-US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152400" y="2271713"/>
          <a:ext cx="8915400" cy="420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430537" imgH="6001588" progId="MSPhotoEd.3">
                  <p:embed/>
                </p:oleObj>
              </mc:Choice>
              <mc:Fallback>
                <p:oleObj name="Photo Editor Photo" r:id="rId2" imgW="7430537" imgH="600158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250" b="23354"/>
                      <a:stretch>
                        <a:fillRect/>
                      </a:stretch>
                    </p:blipFill>
                    <p:spPr bwMode="auto">
                      <a:xfrm>
                        <a:off x="152400" y="2271713"/>
                        <a:ext cx="8915400" cy="420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34"/>
    </mc:Choice>
    <mc:Fallback xmlns="">
      <p:transition spd="slow" advTm="7793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Efeitos adversos</a:t>
            </a: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Pacientes com Imunodeficiências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Reversão para o tipo selvagem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Pólio vírus atenuado difere do selvagem em  apenas 10 pares de bases. (Sabin)</a:t>
            </a:r>
          </a:p>
          <a:p>
            <a:pPr eaLnBrk="1" hangingPunct="1">
              <a:buFontTx/>
              <a:buNone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78"/>
    </mc:Choice>
    <mc:Fallback xmlns="">
      <p:transition spd="slow" advTm="723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Varíola  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5029200" cy="4114800"/>
          </a:xfrm>
        </p:spPr>
        <p:txBody>
          <a:bodyPr/>
          <a:lstStyle/>
          <a:p>
            <a:pPr eaLnBrk="1" hangingPunct="1"/>
            <a:r>
              <a:rPr lang="pt-BR" sz="2400"/>
              <a:t>3000Ac – Evidência de variolação no Egito</a:t>
            </a:r>
          </a:p>
          <a:p>
            <a:pPr eaLnBrk="1" hangingPunct="1"/>
            <a:endParaRPr lang="pt-BR" sz="2400"/>
          </a:p>
          <a:p>
            <a:pPr eaLnBrk="1" hangingPunct="1"/>
            <a:r>
              <a:rPr lang="pt-BR" sz="2400"/>
              <a:t>1500 Ac – turcos introduzem a variolação.</a:t>
            </a:r>
          </a:p>
          <a:p>
            <a:pPr eaLnBrk="1" hangingPunct="1"/>
            <a:endParaRPr lang="pt-BR" sz="2400"/>
          </a:p>
          <a:p>
            <a:pPr eaLnBrk="1" hangingPunct="1"/>
            <a:r>
              <a:rPr lang="pt-BR" sz="2100"/>
              <a:t>14 de maio de 1796, Jenner utilizou material obtido de uma senhora infectada com vaccinia na vacinação.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9654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0"/>
    </mc:Choice>
    <mc:Fallback xmlns="">
      <p:transition spd="slow" advTm="3744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Mecanismo da Vacina contra a Varíola</a:t>
            </a:r>
            <a:endParaRPr lang="en-US"/>
          </a:p>
        </p:txBody>
      </p:sp>
      <p:pic>
        <p:nvPicPr>
          <p:cNvPr id="18435" name="Picture 3" descr="12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4709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32"/>
    </mc:Choice>
    <mc:Fallback xmlns="">
      <p:transition spd="slow" advTm="5863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2057400" y="0"/>
            <a:ext cx="6149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7"/>
    </mc:Choice>
    <mc:Fallback xmlns="">
      <p:transition spd="slow" advTm="1813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Subunidades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Vantagens</a:t>
            </a:r>
          </a:p>
          <a:p>
            <a:pPr eaLnBrk="1" hangingPunct="1"/>
            <a:r>
              <a:rPr lang="pt-BR"/>
              <a:t>Composição conhecida</a:t>
            </a:r>
          </a:p>
          <a:p>
            <a:pPr eaLnBrk="1" hangingPunct="1"/>
            <a:r>
              <a:rPr lang="pt-BR"/>
              <a:t>Produção em larga escala</a:t>
            </a:r>
          </a:p>
          <a:p>
            <a:pPr eaLnBrk="1" hangingPunct="1"/>
            <a:r>
              <a:rPr lang="pt-BR"/>
              <a:t>Sem risco de patogenicidade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/>
              <a:t>Desvantagens</a:t>
            </a:r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/>
            <a:r>
              <a:rPr lang="pt-BR"/>
              <a:t>Resposta humoral</a:t>
            </a:r>
          </a:p>
          <a:p>
            <a:pPr eaLnBrk="1" hangingPunct="1">
              <a:buFontTx/>
              <a:buNone/>
            </a:pPr>
            <a:endParaRPr lang="pt-BR"/>
          </a:p>
          <a:p>
            <a:pPr eaLnBrk="1" hangingPunct="1"/>
            <a:r>
              <a:rPr lang="pt-BR"/>
              <a:t>Múltiplas doses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Adjuvantes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5"/>
    </mc:Choice>
    <mc:Fallback xmlns="">
      <p:transition spd="slow" advTm="4659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pt-BR"/>
              <a:t>Vacina Contra a Hepatite B</a:t>
            </a:r>
            <a:endParaRPr lang="en-US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4953000"/>
          </a:xfrm>
        </p:spPr>
        <p:txBody>
          <a:bodyPr/>
          <a:lstStyle/>
          <a:p>
            <a:pPr eaLnBrk="1" hangingPunct="1"/>
            <a:r>
              <a:rPr lang="pt-BR"/>
              <a:t>Primeira vacina formada por uma subunidade recombinante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Formação de IgG neutralizante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Impede a infecção dos hepatócitos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Protege 80 a 90% dos vacinados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2"/>
    </mc:Choice>
    <mc:Fallback xmlns="">
      <p:transition spd="slow" advTm="3857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Vacina contra toxóide  </a:t>
            </a:r>
            <a:endParaRPr lang="en-US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Apenas o polissacarídeo com ação tóxica</a:t>
            </a:r>
            <a:endParaRPr lang="en-US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"/>
          <a:stretch>
            <a:fillRect/>
          </a:stretch>
        </p:blipFill>
        <p:spPr bwMode="auto">
          <a:xfrm>
            <a:off x="76200" y="2667000"/>
            <a:ext cx="8877300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6"/>
    </mc:Choice>
    <mc:Fallback xmlns="">
      <p:transition spd="slow" advTm="4684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Vacina Ideal</a:t>
            </a:r>
            <a:endParaRPr lang="en-US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Administração Oral</a:t>
            </a:r>
          </a:p>
          <a:p>
            <a:pPr eaLnBrk="1" hangingPunct="1"/>
            <a:r>
              <a:rPr lang="pt-BR"/>
              <a:t>Baixo Custo</a:t>
            </a:r>
          </a:p>
          <a:p>
            <a:pPr eaLnBrk="1" hangingPunct="1"/>
            <a:r>
              <a:rPr lang="pt-BR"/>
              <a:t>Fácil estocagem (Temp. ambiente)</a:t>
            </a:r>
          </a:p>
          <a:p>
            <a:pPr eaLnBrk="1" hangingPunct="1"/>
            <a:r>
              <a:rPr lang="pt-BR"/>
              <a:t>Dose única</a:t>
            </a:r>
          </a:p>
          <a:p>
            <a:pPr eaLnBrk="1" hangingPunct="1"/>
            <a:r>
              <a:rPr lang="pt-BR"/>
              <a:t>Proteção duradoura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51"/>
    </mc:Choice>
    <mc:Fallback xmlns="">
      <p:transition spd="slow" advTm="11475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pt-BR"/>
              <a:t>ADJUVANTES</a:t>
            </a:r>
            <a:endParaRPr lang="en-US"/>
          </a:p>
        </p:txBody>
      </p:sp>
      <p:pic>
        <p:nvPicPr>
          <p:cNvPr id="24579" name="Picture 3" descr="APP1F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1"/>
          <a:stretch>
            <a:fillRect/>
          </a:stretch>
        </p:blipFill>
        <p:spPr bwMode="auto">
          <a:xfrm>
            <a:off x="1250950" y="1143000"/>
            <a:ext cx="70548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71"/>
    </mc:Choice>
    <mc:Fallback xmlns="">
      <p:transition spd="slow" advTm="14927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1275347" y="1028343"/>
            <a:ext cx="842210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9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Conteúdo-Formal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Natural e Específica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Inflamatória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Células e órgãos que compõem o sistema imune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Imunoglobulinas: estrutura, função e síntese da molécula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Sistema Complemento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Ontogenia dos linfócitos 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Moléculas envolvidas no reconhecimento dos antígenos: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Receptor de linfócitos 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Complexo Principal de Histocompatibilidade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Subpopulações de linfócitos 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Citocinas e sua ação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imune Humoral e Celular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Regulação do Sistema Imune / Tolerância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Reações de Hipersensibilidade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Autoimunidade / Transplante / Tumores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Vacinas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 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Perspectivas em adjuvantes</a:t>
            </a: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dirty="0"/>
              <a:t>Citocinas</a:t>
            </a:r>
          </a:p>
          <a:p>
            <a:pPr eaLnBrk="1" hangingPunct="1">
              <a:lnSpc>
                <a:spcPct val="90000"/>
              </a:lnSpc>
            </a:pPr>
            <a:endParaRPr lang="pt-BR" sz="2800" dirty="0"/>
          </a:p>
          <a:p>
            <a:pPr eaLnBrk="1" hangingPunct="1">
              <a:lnSpc>
                <a:spcPct val="90000"/>
              </a:lnSpc>
            </a:pPr>
            <a:r>
              <a:rPr lang="pt-BR" sz="2800" dirty="0"/>
              <a:t>CPG - </a:t>
            </a:r>
            <a:r>
              <a:rPr lang="pt-BR" sz="2800" dirty="0" err="1"/>
              <a:t>OligoDesoxiNucleotideos</a:t>
            </a:r>
            <a:endParaRPr lang="pt-BR" sz="2800" dirty="0"/>
          </a:p>
          <a:p>
            <a:pPr eaLnBrk="1" hangingPunct="1">
              <a:lnSpc>
                <a:spcPct val="90000"/>
              </a:lnSpc>
            </a:pPr>
            <a:endParaRPr lang="pt-BR" sz="2800" dirty="0"/>
          </a:p>
          <a:p>
            <a:pPr eaLnBrk="1" hangingPunct="1">
              <a:lnSpc>
                <a:spcPct val="90000"/>
              </a:lnSpc>
            </a:pPr>
            <a:r>
              <a:rPr lang="pt-BR" sz="2800" dirty="0"/>
              <a:t>Lipossomos</a:t>
            </a:r>
            <a:br>
              <a:rPr lang="pt-BR" sz="2800" dirty="0"/>
            </a:br>
            <a:endParaRPr lang="pt-BR" sz="2800" dirty="0"/>
          </a:p>
          <a:p>
            <a:pPr eaLnBrk="1" hangingPunct="1">
              <a:lnSpc>
                <a:spcPct val="90000"/>
              </a:lnSpc>
            </a:pPr>
            <a:r>
              <a:rPr lang="pt-BR" sz="2800" dirty="0" err="1"/>
              <a:t>Immunostimulating</a:t>
            </a:r>
            <a:r>
              <a:rPr lang="pt-BR" sz="2800" dirty="0"/>
              <a:t> complexes (</a:t>
            </a:r>
            <a:r>
              <a:rPr lang="pt-BR" sz="2800" dirty="0" err="1"/>
              <a:t>ISCOMs</a:t>
            </a:r>
            <a:r>
              <a:rPr lang="pt-BR" sz="28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pt-BR" sz="2800" dirty="0"/>
          </a:p>
          <a:p>
            <a:pPr eaLnBrk="1" hangingPunct="1">
              <a:lnSpc>
                <a:spcPct val="90000"/>
              </a:lnSpc>
            </a:pPr>
            <a:r>
              <a:rPr lang="pt-BR" sz="2800" dirty="0"/>
              <a:t>Polímeros com antígenos </a:t>
            </a:r>
            <a:r>
              <a:rPr lang="pt-BR" sz="2800" dirty="0" err="1"/>
              <a:t>imunoestimulatorios</a:t>
            </a:r>
            <a:r>
              <a:rPr lang="pt-BR" sz="2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66"/>
    </mc:Choice>
    <mc:Fallback xmlns="">
      <p:transition spd="slow" advTm="8446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5"/>
          <p:cNvSpPr>
            <a:spLocks noChangeArrowheads="1"/>
          </p:cNvSpPr>
          <p:nvPr/>
        </p:nvSpPr>
        <p:spPr bwMode="auto">
          <a:xfrm>
            <a:off x="8582025" y="6457950"/>
            <a:ext cx="158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6</a:t>
            </a:r>
            <a:endParaRPr lang="en-US"/>
          </a:p>
        </p:txBody>
      </p:sp>
      <p:grpSp>
        <p:nvGrpSpPr>
          <p:cNvPr id="26627" name="Group 46"/>
          <p:cNvGrpSpPr>
            <a:grpSpLocks/>
          </p:cNvGrpSpPr>
          <p:nvPr/>
        </p:nvGrpSpPr>
        <p:grpSpPr bwMode="auto">
          <a:xfrm>
            <a:off x="984250" y="1670050"/>
            <a:ext cx="7375525" cy="4603750"/>
            <a:chOff x="620" y="1052"/>
            <a:chExt cx="4646" cy="2900"/>
          </a:xfrm>
        </p:grpSpPr>
        <p:pic>
          <p:nvPicPr>
            <p:cNvPr id="26629" name="Picture 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056"/>
              <a:ext cx="4638" cy="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43"/>
            <p:cNvSpPr>
              <a:spLocks noChangeArrowheads="1"/>
            </p:cNvSpPr>
            <p:nvPr/>
          </p:nvSpPr>
          <p:spPr bwMode="auto">
            <a:xfrm>
              <a:off x="620" y="1052"/>
              <a:ext cx="4646" cy="29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8" name="Rectangle 45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pt-BR"/>
              <a:t>Incidência Pré e Pós Vacinação</a:t>
            </a:r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3407D6-BA2F-423F-BA5A-79659F1DF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53"/>
    </mc:Choice>
    <mc:Fallback xmlns="">
      <p:transition spd="slow" advTm="10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143000" y="1828800"/>
          <a:ext cx="6705600" cy="407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832686" imgH="3951994" progId="Photoshop.Image.5">
                  <p:embed/>
                </p:oleObj>
              </mc:Choice>
              <mc:Fallback>
                <p:oleObj name="Image" r:id="rId2" imgW="5832686" imgH="3951994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356"/>
                      <a:stretch>
                        <a:fillRect/>
                      </a:stretch>
                    </p:blipFill>
                    <p:spPr bwMode="auto">
                      <a:xfrm>
                        <a:off x="1143000" y="1828800"/>
                        <a:ext cx="6705600" cy="4071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pt-BR"/>
              <a:t>Doenças ainda sem uma vacina efetiva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67"/>
    </mc:Choice>
    <mc:Fallback xmlns="">
      <p:transition spd="slow" advTm="11126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ronavirus disease (COVID-19) pandemic">
            <a:extLst>
              <a:ext uri="{FF2B5EF4-FFF2-40B4-BE49-F238E27FC236}">
                <a16:creationId xmlns:a16="http://schemas.microsoft.com/office/drawing/2014/main" id="{C9624F30-FE79-BCB7-177C-4C8F53C2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49" y="2433332"/>
            <a:ext cx="5486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0A1BD35-EAEB-2CD1-E146-268FA0B3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37" y="857250"/>
            <a:ext cx="3120704" cy="175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5"/>
    </mc:Choice>
    <mc:Fallback xmlns="">
      <p:transition spd="slow" advTm="3855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06B4CE3A-96E6-5B5F-2A47-8664F3C1F584}"/>
              </a:ext>
            </a:extLst>
          </p:cNvPr>
          <p:cNvGrpSpPr/>
          <p:nvPr/>
        </p:nvGrpSpPr>
        <p:grpSpPr>
          <a:xfrm>
            <a:off x="906010" y="2480520"/>
            <a:ext cx="6481728" cy="3090482"/>
            <a:chOff x="1400960" y="2424418"/>
            <a:chExt cx="8642303" cy="3531765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60570B89-E143-4B2E-0E83-8F68FB60D965}"/>
                </a:ext>
              </a:extLst>
            </p:cNvPr>
            <p:cNvSpPr/>
            <p:nvPr/>
          </p:nvSpPr>
          <p:spPr>
            <a:xfrm>
              <a:off x="1400960" y="2424418"/>
              <a:ext cx="3927880" cy="35317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chemeClr val="tx1"/>
                  </a:solidFill>
                </a:rPr>
                <a:t>IMUNOLOGISTAS</a:t>
              </a:r>
            </a:p>
            <a:p>
              <a:pPr algn="ctr"/>
              <a:r>
                <a:rPr lang="pt-BR" sz="1800" dirty="0" err="1">
                  <a:solidFill>
                    <a:schemeClr val="tx1"/>
                  </a:solidFill>
                </a:rPr>
                <a:t>Medicos</a:t>
              </a:r>
              <a:endParaRPr lang="pt-BR" sz="18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1800" dirty="0">
                  <a:solidFill>
                    <a:schemeClr val="tx1"/>
                  </a:solidFill>
                </a:rPr>
                <a:t>Dentistas</a:t>
              </a:r>
            </a:p>
            <a:p>
              <a:pPr algn="ctr"/>
              <a:r>
                <a:rPr lang="pt-BR" sz="1800" dirty="0">
                  <a:solidFill>
                    <a:schemeClr val="tx1"/>
                  </a:solidFill>
                </a:rPr>
                <a:t>Farmacologistas</a:t>
              </a:r>
            </a:p>
            <a:p>
              <a:pPr algn="ctr"/>
              <a:r>
                <a:rPr lang="pt-BR" sz="1800" dirty="0" err="1">
                  <a:solidFill>
                    <a:schemeClr val="tx1"/>
                  </a:solidFill>
                </a:rPr>
                <a:t>Biomedicos</a:t>
              </a:r>
              <a:endParaRPr lang="pt-BR" sz="18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1800" dirty="0">
                  <a:solidFill>
                    <a:schemeClr val="tx1"/>
                  </a:solidFill>
                </a:rPr>
                <a:t>Bacteriologia</a:t>
              </a:r>
            </a:p>
            <a:p>
              <a:pPr algn="ctr"/>
              <a:r>
                <a:rPr lang="pt-BR" sz="1800" dirty="0">
                  <a:solidFill>
                    <a:schemeClr val="tx1"/>
                  </a:solidFill>
                </a:rPr>
                <a:t>Engenheiros</a:t>
              </a:r>
            </a:p>
            <a:p>
              <a:pPr algn="ctr"/>
              <a:r>
                <a:rPr lang="pt-BR" sz="1800" dirty="0">
                  <a:solidFill>
                    <a:srgbClr val="FF0000"/>
                  </a:solidFill>
                </a:rPr>
                <a:t>SABE-TUDO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004AFC5-E835-E30F-7C96-BBB8E3FCCABB}"/>
                </a:ext>
              </a:extLst>
            </p:cNvPr>
            <p:cNvSpPr txBox="1"/>
            <p:nvPr/>
          </p:nvSpPr>
          <p:spPr>
            <a:xfrm>
              <a:off x="6697903" y="3174681"/>
              <a:ext cx="3345360" cy="2154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300" dirty="0"/>
                <a:t>Medico</a:t>
              </a:r>
            </a:p>
            <a:p>
              <a:r>
                <a:rPr lang="pt-BR" sz="3300" dirty="0"/>
                <a:t>Virologista</a:t>
              </a:r>
            </a:p>
            <a:p>
              <a:r>
                <a:rPr lang="pt-BR" sz="3300" dirty="0"/>
                <a:t>Infectologista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E7CD3A6-DDE6-53F7-B201-FDF34D5A1FDE}"/>
              </a:ext>
            </a:extLst>
          </p:cNvPr>
          <p:cNvGrpSpPr/>
          <p:nvPr/>
        </p:nvGrpSpPr>
        <p:grpSpPr>
          <a:xfrm>
            <a:off x="4941463" y="2480520"/>
            <a:ext cx="3754554" cy="2648824"/>
            <a:chOff x="5095376" y="1947644"/>
            <a:chExt cx="5006072" cy="3531765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25735C9-6636-48B2-EE0F-1188E1901095}"/>
                </a:ext>
              </a:extLst>
            </p:cNvPr>
            <p:cNvSpPr/>
            <p:nvPr/>
          </p:nvSpPr>
          <p:spPr>
            <a:xfrm>
              <a:off x="5403908" y="1947644"/>
              <a:ext cx="3498209" cy="353176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825" dirty="0">
                  <a:solidFill>
                    <a:schemeClr val="tx1"/>
                  </a:solidFill>
                </a:rPr>
                <a:t>IMUNOLOGISTAS</a:t>
              </a:r>
            </a:p>
            <a:p>
              <a:pPr algn="ctr"/>
              <a:r>
                <a:rPr lang="pt-BR" sz="1500" dirty="0">
                  <a:solidFill>
                    <a:schemeClr val="tx1"/>
                  </a:solidFill>
                </a:rPr>
                <a:t>Bacteriologia-Imuno</a:t>
              </a:r>
            </a:p>
            <a:p>
              <a:pPr algn="ctr"/>
              <a:r>
                <a:rPr lang="pt-BR" sz="1500" dirty="0">
                  <a:solidFill>
                    <a:schemeClr val="tx1"/>
                  </a:solidFill>
                </a:rPr>
                <a:t>Engenheiros-Imuno</a:t>
              </a:r>
            </a:p>
            <a:p>
              <a:pPr algn="ctr"/>
              <a:r>
                <a:rPr lang="pt-BR" sz="1500" dirty="0">
                  <a:solidFill>
                    <a:srgbClr val="FF0000"/>
                  </a:solidFill>
                </a:rPr>
                <a:t>SABE-TUDO-Imuno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75DACA9-5227-C212-5E1F-B45F04B50C75}"/>
                </a:ext>
              </a:extLst>
            </p:cNvPr>
            <p:cNvSpPr txBox="1"/>
            <p:nvPr/>
          </p:nvSpPr>
          <p:spPr>
            <a:xfrm>
              <a:off x="5095376" y="2070841"/>
              <a:ext cx="5006072" cy="2154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300" dirty="0"/>
                <a:t>Medico-Imuno</a:t>
              </a:r>
            </a:p>
            <a:p>
              <a:r>
                <a:rPr lang="pt-BR" sz="3300" dirty="0"/>
                <a:t>Virologista-Imuno</a:t>
              </a:r>
            </a:p>
            <a:p>
              <a:r>
                <a:rPr lang="pt-BR" sz="3300" dirty="0"/>
                <a:t>Infectologista-Imuno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B775E367-D18D-08D1-E8AE-2913BA986424}"/>
              </a:ext>
            </a:extLst>
          </p:cNvPr>
          <p:cNvSpPr txBox="1"/>
          <p:nvPr/>
        </p:nvSpPr>
        <p:spPr>
          <a:xfrm>
            <a:off x="1627766" y="177644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Antes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B97B768-B523-DA17-224A-A5C92552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907" y="1028839"/>
            <a:ext cx="2108783" cy="11861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2545202-EB44-9677-72BF-C004C8D55979}"/>
              </a:ext>
            </a:extLst>
          </p:cNvPr>
          <p:cNvSpPr/>
          <p:nvPr/>
        </p:nvSpPr>
        <p:spPr>
          <a:xfrm>
            <a:off x="4866689" y="2215029"/>
            <a:ext cx="3680670" cy="3090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300"/>
          </a:p>
        </p:txBody>
      </p:sp>
    </p:spTree>
    <p:extLst>
      <p:ext uri="{BB962C8B-B14F-4D97-AF65-F5344CB8AC3E}">
        <p14:creationId xmlns:p14="http://schemas.microsoft.com/office/powerpoint/2010/main" val="11314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6"/>
    </mc:Choice>
    <mc:Fallback xmlns="">
      <p:transition spd="slow" advTm="5275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0570B89-E143-4B2E-0E83-8F68FB60D965}"/>
              </a:ext>
            </a:extLst>
          </p:cNvPr>
          <p:cNvSpPr/>
          <p:nvPr/>
        </p:nvSpPr>
        <p:spPr>
          <a:xfrm>
            <a:off x="827584" y="2747679"/>
            <a:ext cx="1670077" cy="18722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IMUNOLOGISTAS</a:t>
            </a:r>
          </a:p>
          <a:p>
            <a:pPr algn="ctr"/>
            <a:r>
              <a:rPr lang="pt-BR" sz="900" dirty="0" err="1">
                <a:solidFill>
                  <a:schemeClr val="tx1"/>
                </a:solidFill>
              </a:rPr>
              <a:t>Medicos</a:t>
            </a:r>
            <a:endParaRPr lang="pt-BR" sz="900" dirty="0">
              <a:solidFill>
                <a:schemeClr val="tx1"/>
              </a:solidFill>
            </a:endParaRPr>
          </a:p>
          <a:p>
            <a:pPr algn="ctr"/>
            <a:r>
              <a:rPr lang="pt-BR" sz="900" dirty="0">
                <a:solidFill>
                  <a:schemeClr val="tx1"/>
                </a:solidFill>
              </a:rPr>
              <a:t>Dentistas</a:t>
            </a:r>
          </a:p>
          <a:p>
            <a:pPr algn="ctr"/>
            <a:r>
              <a:rPr lang="pt-BR" sz="900" dirty="0">
                <a:solidFill>
                  <a:schemeClr val="tx1"/>
                </a:solidFill>
              </a:rPr>
              <a:t>Farmacologistas</a:t>
            </a:r>
          </a:p>
          <a:p>
            <a:pPr algn="ctr"/>
            <a:r>
              <a:rPr lang="pt-BR" sz="900" dirty="0" err="1">
                <a:solidFill>
                  <a:schemeClr val="tx1"/>
                </a:solidFill>
              </a:rPr>
              <a:t>Biomedicas</a:t>
            </a:r>
            <a:endParaRPr lang="pt-BR" sz="900" dirty="0">
              <a:solidFill>
                <a:schemeClr val="tx1"/>
              </a:solidFill>
            </a:endParaRPr>
          </a:p>
          <a:p>
            <a:pPr algn="ctr"/>
            <a:r>
              <a:rPr lang="pt-BR" sz="900" dirty="0">
                <a:solidFill>
                  <a:schemeClr val="tx1"/>
                </a:solidFill>
              </a:rPr>
              <a:t>Bacteriologia</a:t>
            </a:r>
          </a:p>
          <a:p>
            <a:pPr algn="ctr"/>
            <a:r>
              <a:rPr lang="pt-BR" sz="900" dirty="0">
                <a:solidFill>
                  <a:schemeClr val="tx1"/>
                </a:solidFill>
              </a:rPr>
              <a:t>Engenheiros</a:t>
            </a:r>
          </a:p>
          <a:p>
            <a:pPr algn="ctr"/>
            <a:r>
              <a:rPr lang="pt-BR" sz="900" dirty="0">
                <a:solidFill>
                  <a:srgbClr val="FF0000"/>
                </a:solidFill>
              </a:rPr>
              <a:t>SABE-TUDO</a:t>
            </a:r>
          </a:p>
          <a:p>
            <a:pPr algn="ctr"/>
            <a:endParaRPr lang="pt-BR" sz="1100" dirty="0">
              <a:solidFill>
                <a:schemeClr val="tx1"/>
              </a:solidFill>
            </a:endParaRPr>
          </a:p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25735C9-6636-48B2-EE0F-1188E1901095}"/>
              </a:ext>
            </a:extLst>
          </p:cNvPr>
          <p:cNvSpPr/>
          <p:nvPr/>
        </p:nvSpPr>
        <p:spPr>
          <a:xfrm>
            <a:off x="2502597" y="2564904"/>
            <a:ext cx="4143743" cy="35283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IMUNOLOGISTAS</a:t>
            </a:r>
          </a:p>
          <a:p>
            <a:pPr algn="ctr"/>
            <a:r>
              <a:rPr lang="pt-BR" sz="1600" dirty="0" err="1">
                <a:solidFill>
                  <a:schemeClr val="tx1"/>
                </a:solidFill>
              </a:rPr>
              <a:t>Medicos</a:t>
            </a:r>
            <a:r>
              <a:rPr lang="pt-BR" sz="1600" dirty="0">
                <a:solidFill>
                  <a:schemeClr val="tx1"/>
                </a:solidFill>
              </a:rPr>
              <a:t>-Imunologistas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</a:rPr>
              <a:t>Dentistas-Imunologistas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</a:rPr>
              <a:t>Farmacologistas-Imunologistas</a:t>
            </a:r>
          </a:p>
          <a:p>
            <a:pPr algn="ctr"/>
            <a:r>
              <a:rPr lang="pt-BR" sz="1600" dirty="0" err="1">
                <a:solidFill>
                  <a:schemeClr val="tx1"/>
                </a:solidFill>
              </a:rPr>
              <a:t>Biomedicos</a:t>
            </a:r>
            <a:r>
              <a:rPr lang="pt-BR" sz="1600" dirty="0">
                <a:solidFill>
                  <a:schemeClr val="tx1"/>
                </a:solidFill>
              </a:rPr>
              <a:t>-Imunologistas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</a:rPr>
              <a:t>Bacteriologia-Imunologistas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</a:rPr>
              <a:t>Engenheiros-Imunologistas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</a:rPr>
              <a:t>SABE-TUDO</a:t>
            </a:r>
          </a:p>
          <a:p>
            <a:pPr algn="ctr"/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775E367-D18D-08D1-E8AE-2913BA986424}"/>
              </a:ext>
            </a:extLst>
          </p:cNvPr>
          <p:cNvSpPr txBox="1"/>
          <p:nvPr/>
        </p:nvSpPr>
        <p:spPr>
          <a:xfrm>
            <a:off x="1491510" y="1776449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Durante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B97B768-B523-DA17-224A-A5C92552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907" y="1028839"/>
            <a:ext cx="2108783" cy="11861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5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63"/>
    </mc:Choice>
    <mc:Fallback xmlns="">
      <p:transition spd="slow" advTm="11786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he different types of COVID-19 vaccines">
            <a:extLst>
              <a:ext uri="{FF2B5EF4-FFF2-40B4-BE49-F238E27FC236}">
                <a16:creationId xmlns:a16="http://schemas.microsoft.com/office/drawing/2014/main" id="{0CDFE9CD-7DFA-4EF4-BCF0-F389AB6A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42"/>
    </mc:Choice>
    <mc:Fallback xmlns="">
      <p:transition spd="slow" advTm="38514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48430-72E7-406A-B787-97C847B0A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8076467" cy="39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18"/>
    </mc:Choice>
    <mc:Fallback xmlns="">
      <p:transition spd="slow" advTm="10891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E2ACA-B7AA-458D-8C41-AE6BB3E1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61667"/>
            <a:ext cx="8963025" cy="5534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4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8"/>
    </mc:Choice>
    <mc:Fallback xmlns="">
      <p:transition spd="slow" advTm="5932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9C585-6349-414F-B5EC-32BEA75F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820"/>
            <a:ext cx="9144000" cy="52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27"/>
    </mc:Choice>
    <mc:Fallback xmlns="">
      <p:transition spd="slow" advTm="18242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107504" y="260648"/>
            <a:ext cx="8784976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Depois de completar o curso os alunos serão capazes de: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aplicar o conhecimento sobre a estrutura do sistema imunológico, os componentes (órgãos, células, moléculas efetoras) e mecanismos para explicar como a resposta imune  são ativadas por diferentes tipos de estímulos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resumir a diferentes vias de  maturação, ativação e função das células imunes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descrever os princípios da sinalização dentro e entre as células imunes (e.g. citosinas etc.)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comparar a forma como o sistema imune  opera  nos cenários  saudável e doente (e.g. autoimunidade)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ioCentury - A guide to serum virus neutralization assays">
            <a:extLst>
              <a:ext uri="{FF2B5EF4-FFF2-40B4-BE49-F238E27FC236}">
                <a16:creationId xmlns:a16="http://schemas.microsoft.com/office/drawing/2014/main" id="{BA6E3A86-3D44-4548-817A-BB186C92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14"/>
    </mc:Choice>
    <mc:Fallback xmlns="">
      <p:transition spd="slow" advTm="141514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elltrion Completes Neutralisation Test on Candidate Monoclonal Antibodies  (mAbs) for COVID-19 Antiviral Antibody Treatment | Business Wire">
            <a:extLst>
              <a:ext uri="{FF2B5EF4-FFF2-40B4-BE49-F238E27FC236}">
                <a16:creationId xmlns:a16="http://schemas.microsoft.com/office/drawing/2014/main" id="{5CD9ECDB-A2CA-4EAE-8E58-6368B7739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513"/>
            <a:ext cx="9144000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7"/>
    </mc:Choice>
    <mc:Fallback xmlns="">
      <p:transition spd="slow" advTm="5066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obust T Cell Response Toward Spike, Membrane, and Nucleocapsid SARS-CoV-2  Proteins Is Not Associated with Recovery in Critical COVID-19 Patients -  ScienceDirect">
            <a:extLst>
              <a:ext uri="{FF2B5EF4-FFF2-40B4-BE49-F238E27FC236}">
                <a16:creationId xmlns:a16="http://schemas.microsoft.com/office/drawing/2014/main" id="{3024B079-A6F6-431A-A65D-99677EDA8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1E66C3-39BF-4AA8-93A3-D4CF0537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8" y="2060848"/>
            <a:ext cx="2506822" cy="34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95"/>
    </mc:Choice>
    <mc:Fallback xmlns="">
      <p:transition spd="slow" advTm="17159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9C585-6349-414F-B5EC-32BEA75F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820"/>
            <a:ext cx="9144000" cy="52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27"/>
    </mc:Choice>
    <mc:Fallback xmlns="">
      <p:transition spd="slow" advTm="18242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C03423F-570D-0FCB-48A5-DA7BCDE34568}"/>
              </a:ext>
            </a:extLst>
          </p:cNvPr>
          <p:cNvSpPr txBox="1"/>
          <p:nvPr/>
        </p:nvSpPr>
        <p:spPr>
          <a:xfrm>
            <a:off x="899592" y="1340768"/>
            <a:ext cx="588334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Conclusão:</a:t>
            </a:r>
          </a:p>
          <a:p>
            <a:endParaRPr lang="pt-BR" sz="2100" dirty="0"/>
          </a:p>
          <a:p>
            <a:r>
              <a:rPr lang="pt-BR" sz="2100" dirty="0"/>
              <a:t>Funcionou mas precisa ser melhor olhando no futuro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257226D-6AD8-C166-511A-F243F00D2D47}"/>
              </a:ext>
            </a:extLst>
          </p:cNvPr>
          <p:cNvSpPr/>
          <p:nvPr/>
        </p:nvSpPr>
        <p:spPr>
          <a:xfrm>
            <a:off x="2483768" y="2708920"/>
            <a:ext cx="2945910" cy="30904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chemeClr val="tx1"/>
                </a:solidFill>
              </a:rPr>
              <a:t>IMUNOLOGISTAS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Medico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Dentistas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Biólogos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Biomédicos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Farmacologistas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Bacteriologia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Químico-físicos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Engenheiros</a:t>
            </a:r>
          </a:p>
          <a:p>
            <a:pPr algn="ctr"/>
            <a:r>
              <a:rPr lang="pt-BR" sz="1100" dirty="0">
                <a:solidFill>
                  <a:schemeClr val="tx1"/>
                </a:solidFill>
              </a:rPr>
              <a:t>(SABE-TUDO)</a:t>
            </a:r>
            <a:endParaRPr lang="pt-B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7"/>
    </mc:Choice>
    <mc:Fallback xmlns="">
      <p:transition spd="slow" advTm="429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2be9422669e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" y="0"/>
            <a:ext cx="371475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be9422669e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335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be9422669e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7925" y="1533525"/>
            <a:ext cx="3405200" cy="48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be9422669e_0_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3900" y="0"/>
            <a:ext cx="29527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be9422669e_0_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5525" y="18271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be9422669e_0_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" y="382905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be9422669e_0_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6516" y="3970260"/>
            <a:ext cx="3248026" cy="264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2be9422669e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5942" y="1153819"/>
            <a:ext cx="2205875" cy="13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be9422669e_0_14"/>
          <p:cNvSpPr txBox="1"/>
          <p:nvPr/>
        </p:nvSpPr>
        <p:spPr>
          <a:xfrm>
            <a:off x="5127950" y="631925"/>
            <a:ext cx="2734800" cy="10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g2be9422669e_0_14"/>
          <p:cNvSpPr txBox="1"/>
          <p:nvPr/>
        </p:nvSpPr>
        <p:spPr>
          <a:xfrm>
            <a:off x="182291" y="297290"/>
            <a:ext cx="50351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Conteúdo Funcional  Nutrição</a:t>
            </a:r>
            <a:endParaRPr dirty="0"/>
          </a:p>
        </p:txBody>
      </p:sp>
      <p:pic>
        <p:nvPicPr>
          <p:cNvPr id="126" name="Google Shape;126;g2be9422669e_0_14" descr="Phile Odontologia | Avenida Paulista | Dentistas Formados pela USP |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17" y="11758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be9422669e_0_14" descr="CRF-PR | Vacinas contra Covid-19 podem causar alterações genéticas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417" y="2247387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be9422669e_0_14"/>
          <p:cNvSpPr txBox="1"/>
          <p:nvPr/>
        </p:nvSpPr>
        <p:spPr>
          <a:xfrm>
            <a:off x="6346080" y="4380274"/>
            <a:ext cx="3110687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Vitamina C,D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boost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sistema Imune?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g2be9422669e_0_14"/>
          <p:cNvSpPr txBox="1"/>
          <p:nvPr/>
        </p:nvSpPr>
        <p:spPr>
          <a:xfrm>
            <a:off x="5417248" y="18943"/>
            <a:ext cx="372675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Comida----Bem Estar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Asma—-</a:t>
            </a:r>
            <a:r>
              <a:rPr lang="pt-BR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Sujera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Nutricionista Cartoon Promove Alimentação Saudável E Perda De Peso Vetor  PNG , Médico, Estilo De Vida Saudável, Cuidado Ilustração Imagem em  Pngtree, Royalty Free">
            <a:extLst>
              <a:ext uri="{FF2B5EF4-FFF2-40B4-BE49-F238E27FC236}">
                <a16:creationId xmlns:a16="http://schemas.microsoft.com/office/drawing/2014/main" id="{422018D6-DAB0-CDFA-E605-3D8DD3CF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32502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importância da atuação do nutricionista para a gestão de academias - ACAD  Brasil">
            <a:extLst>
              <a:ext uri="{FF2B5EF4-FFF2-40B4-BE49-F238E27FC236}">
                <a16:creationId xmlns:a16="http://schemas.microsoft.com/office/drawing/2014/main" id="{02C8EE81-3326-7E0E-BC89-F0FBA884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8" y="358525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64" y="84339"/>
            <a:ext cx="2595528" cy="334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4889" y="656216"/>
            <a:ext cx="3175738" cy="226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5826" y="4367053"/>
            <a:ext cx="2595528" cy="249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5229" y="4850393"/>
            <a:ext cx="2915057" cy="168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B428AD1-7D1E-CCC0-03E1-0E49B011E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005" y="0"/>
            <a:ext cx="398560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9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10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72E296-3DD7-F8BA-24F9-3A2023BD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02" y="629603"/>
            <a:ext cx="6498925" cy="58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1708"/>
      </p:ext>
    </p:extLst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625</Words>
  <Application>Microsoft Office PowerPoint</Application>
  <PresentationFormat>Apresentação na tela (4:3)</PresentationFormat>
  <Paragraphs>220</Paragraphs>
  <Slides>44</Slides>
  <Notes>7</Notes>
  <HiddenSlides>0</HiddenSlides>
  <MMClips>2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Aptos</vt:lpstr>
      <vt:lpstr>Arial</vt:lpstr>
      <vt:lpstr>Times New Roman</vt:lpstr>
      <vt:lpstr>Estrutura padrão</vt:lpstr>
      <vt:lpstr>Photo Editor Photo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Imunização Passiva</vt:lpstr>
      <vt:lpstr>Vantagens e desvantagens </vt:lpstr>
      <vt:lpstr> Usos da imunização Passiva</vt:lpstr>
      <vt:lpstr>Imunização  Ativa </vt:lpstr>
      <vt:lpstr>Tipos de imunização Ativa</vt:lpstr>
      <vt:lpstr>Organismos Mortos</vt:lpstr>
      <vt:lpstr>Organismos Vivos/ Atenuados</vt:lpstr>
      <vt:lpstr>Atenuação</vt:lpstr>
      <vt:lpstr>Comparação Sabin x Salk</vt:lpstr>
      <vt:lpstr>Efeitos adversos</vt:lpstr>
      <vt:lpstr>Varíola  </vt:lpstr>
      <vt:lpstr>Mecanismo da Vacina contra a Varíola</vt:lpstr>
      <vt:lpstr>Apresentação do PowerPoint</vt:lpstr>
      <vt:lpstr>Subunidades</vt:lpstr>
      <vt:lpstr>Vacina Contra a Hepatite B</vt:lpstr>
      <vt:lpstr>Vacina contra toxóide  </vt:lpstr>
      <vt:lpstr>Vacina Ideal</vt:lpstr>
      <vt:lpstr>ADJUVANTES</vt:lpstr>
      <vt:lpstr>Perspectivas em adjuvantes</vt:lpstr>
      <vt:lpstr>Incidência Pré e Pós Vacinação</vt:lpstr>
      <vt:lpstr>Doenças ainda sem uma vacina efetiva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FIOCRUZ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Vacinas</dc:title>
  <dc:creator>CPqGM</dc:creator>
  <cp:lastModifiedBy>Magnus Ake Gidlund</cp:lastModifiedBy>
  <cp:revision>68</cp:revision>
  <dcterms:created xsi:type="dcterms:W3CDTF">2002-09-10T22:22:27Z</dcterms:created>
  <dcterms:modified xsi:type="dcterms:W3CDTF">2025-10-14T23:45:48Z</dcterms:modified>
</cp:coreProperties>
</file>