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3284E-FDD4-794D-B3D2-D277930F7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CF1D7-0006-B54B-AFB8-E89835B8F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FC302-8737-2D4B-AC0F-1B0007B8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E2EF4-85A4-E64B-8F22-AB87DE32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EBE77-D473-214A-AF24-10FD1862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6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97613-2723-3049-BC31-25461211D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D5A01-7321-3B40-B0D3-901A523CD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FB94C-FB99-A346-A6A3-0F9F22CD8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66A30-DD5C-4849-A1E9-95E2FB18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B6877-6D1C-984B-910B-9F55BB76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AB2569-35A5-D044-8713-8343A7A83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5CF3F-8282-1142-A693-0E6C0E33F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A2601-5819-2F47-A832-B701AF3E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29ED3-132B-7449-A183-90D4CA64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8FBFA-0111-4E40-A57A-09D1EF3B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3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E805-FDE0-C241-A75E-963B3D76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A76F6-0C9A-3C4D-84CE-87BD80398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23B6E-74DD-1645-9C8E-85C90420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C1313-9741-6741-BD96-B0B83B127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6C768-536B-B64E-A9AF-BF3F1C66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5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761B3-0823-314F-A6CA-37FEF758B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71F4F-95BA-DD4B-9FCF-CA06EEFD8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79389-8D1D-7B44-B74F-AD9BA153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022C0-6064-5349-A72A-5EDFA768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8354F-3CED-A947-B63F-AAD744D49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7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0DF45-3C9B-2A48-AEBB-ED834593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5D413-356E-4E40-8E12-12CF92401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495D1-65CB-704E-8195-4CFBB6031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4BBD69-F19B-3B4E-8B5F-E774E87CA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2AEE8-01F6-354B-95B8-52F7FC36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0E254-2A50-F940-96A7-FD71C3B10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0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FC66C-01A9-374A-A113-82F62D818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0E22A-AC88-3D4F-8E5A-B79BBEAC3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CDAB2-A73A-404D-AE49-EDFC7B76E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7EDDC-2A83-774F-A735-454111005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6DE27-8F72-2F42-882B-9FBD310F3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AD7E27-6C2E-DD41-B3DA-529413AF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BE517-9FA4-8C4C-B377-08FD07E9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D74AE-14CF-874C-8FB9-07B10DD2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9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EA07B-E970-4744-AC2A-F2CC4630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0E01F-30CD-8C49-88BB-8263BEEB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F82A-4073-1D40-8171-88F45B9A0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C89C3-4D3F-B842-8C4A-F74BE9B0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3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B7D850-AD87-EA43-BCC5-C1D174C14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63F44D-7D55-484D-A2A1-94D526CC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1EB2C-2FA4-7B4C-BC5B-3211CB41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6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4262-D0CB-6146-B9F1-510328A66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C4924-139C-5E45-8AE5-99E093695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1A611-444C-B742-B18E-D1BAC9A37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C13FB-D20C-7142-99F9-4D0EFCE35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C4B1B-F91E-D64F-80EE-C0B45B521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555DC-5F60-2144-8425-D7F31A77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5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53C05-6013-404E-8B44-E4032EBF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8CAEE5-F830-E54D-B6B1-E7DFFCA15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C35D2-D79F-A144-8D37-8D36DCB9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3E7B4-033C-EA48-A65A-468D26D8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5F322-4DCA-2C48-903C-95076901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0ED3E-9620-2D4B-B0B7-8B9B506FF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3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9B3BF9-6B08-BD4C-B938-DE14542A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06E7E-C2E8-D742-8475-738CDFED0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DD64B-02BD-B146-B52C-9BF061F331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F48B7-5611-A74B-A3B1-485C273D2AAC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B79F5-6696-0C4B-8DA9-27A85C079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F9A27-5CBD-704E-A333-A407341F2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D588D-9D6C-2E42-B80F-B208B4F0A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7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8CA5-52EA-C24C-9D8F-88657900C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65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PRO3584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 err="1">
                <a:solidFill>
                  <a:srgbClr val="0070C0"/>
                </a:solidFill>
              </a:rPr>
              <a:t>Trabalho</a:t>
            </a:r>
            <a:r>
              <a:rPr lang="en-US" dirty="0">
                <a:solidFill>
                  <a:srgbClr val="0070C0"/>
                </a:solidFill>
              </a:rPr>
              <a:t> Final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4B96D-E37A-C643-A9AF-8E1014497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Atividade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em</a:t>
            </a:r>
            <a:r>
              <a:rPr lang="en-US" sz="3200" dirty="0">
                <a:solidFill>
                  <a:srgbClr val="FF0000"/>
                </a:solidFill>
              </a:rPr>
              <a:t> aula</a:t>
            </a:r>
          </a:p>
          <a:p>
            <a:r>
              <a:rPr lang="en-US" sz="3200" dirty="0">
                <a:solidFill>
                  <a:srgbClr val="FF0000"/>
                </a:solidFill>
              </a:rPr>
              <a:t>16/04/2020</a:t>
            </a:r>
          </a:p>
        </p:txBody>
      </p:sp>
    </p:spTree>
    <p:extLst>
      <p:ext uri="{BB962C8B-B14F-4D97-AF65-F5344CB8AC3E}">
        <p14:creationId xmlns:p14="http://schemas.microsoft.com/office/powerpoint/2010/main" val="36647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961071-9619-8D40-AC64-48DE27827808}"/>
              </a:ext>
            </a:extLst>
          </p:cNvPr>
          <p:cNvSpPr txBox="1"/>
          <p:nvPr/>
        </p:nvSpPr>
        <p:spPr>
          <a:xfrm>
            <a:off x="67448" y="608029"/>
            <a:ext cx="3884140" cy="4524315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pt-BR" i="1" dirty="0"/>
              <a:t>COMO COMEÇAR A INOVAR EM PRODUTO</a:t>
            </a:r>
          </a:p>
          <a:p>
            <a:endParaRPr lang="pt-BR" i="1" dirty="0"/>
          </a:p>
          <a:p>
            <a:pPr marL="400050" indent="-400050">
              <a:buAutoNum type="romanLcParenR"/>
            </a:pPr>
            <a:r>
              <a:rPr lang="pt-BR" dirty="0"/>
              <a:t>Levantar bibliografia sobre como começar a inovar.</a:t>
            </a:r>
          </a:p>
          <a:p>
            <a:pPr marL="400050" indent="-400050">
              <a:buAutoNum type="romanLcParenR"/>
            </a:pPr>
            <a:r>
              <a:rPr lang="pt-BR" dirty="0"/>
              <a:t>Definir uma proposta para a empresa. Detalhar o que a empresa deve fazer, em qual sequência, e como fazer.</a:t>
            </a:r>
          </a:p>
          <a:p>
            <a:pPr marL="400050" indent="-400050">
              <a:buAutoNum type="romanLcParenR"/>
            </a:pPr>
            <a:r>
              <a:rPr lang="pt-BR" dirty="0"/>
              <a:t>Estabelecer a nova organização para a empresa conseguir fazer a inovação – pessoas e atribuições.</a:t>
            </a:r>
          </a:p>
          <a:p>
            <a:pPr marL="400050" indent="-400050">
              <a:buAutoNum type="romanLcParenR"/>
            </a:pPr>
            <a:r>
              <a:rPr lang="pt-BR" dirty="0"/>
              <a:t>Consolidar os itens acima em relatório para a empresa.</a:t>
            </a:r>
          </a:p>
          <a:p>
            <a:pPr marL="400050" indent="-400050">
              <a:buAutoNum type="romanLcParenR"/>
            </a:pPr>
            <a:endParaRPr lang="pt-BR" dirty="0"/>
          </a:p>
          <a:p>
            <a:r>
              <a:rPr lang="pt-BR" dirty="0"/>
              <a:t>GRUPOS: 3; 5; 9; 10; 11; 12;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3FE41-5516-604E-9951-2521EB742D6C}"/>
              </a:ext>
            </a:extLst>
          </p:cNvPr>
          <p:cNvSpPr txBox="1"/>
          <p:nvPr/>
        </p:nvSpPr>
        <p:spPr>
          <a:xfrm>
            <a:off x="4019035" y="605107"/>
            <a:ext cx="3884140" cy="5909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pt-BR" i="1" dirty="0"/>
              <a:t>B) IMPLANTAÇÃO DE PROCESSO SISTEMÁTICO PARA INOVAÇÃO INCREMENTAL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Projetar implantação do processo de inovação incremental da empresa, detalhando organização (quem faz o que ) e sistema de informações (que informações devem ser inseridas onde, por quem, e para quem devem ser enviadas). Contemplar</a:t>
            </a:r>
          </a:p>
          <a:p>
            <a:pPr marL="400050" lvl="0" indent="-400050">
              <a:buAutoNum type="romanLcParenR"/>
            </a:pPr>
            <a:r>
              <a:rPr lang="pt-BR" dirty="0"/>
              <a:t>Processo decisório – critérios para avaliação de projetos: o que se decide em cada um dos gates</a:t>
            </a:r>
          </a:p>
          <a:p>
            <a:pPr marL="400050" lvl="0" indent="-400050">
              <a:buAutoNum type="romanLcParenR"/>
            </a:pPr>
            <a:r>
              <a:rPr lang="pt-BR" dirty="0"/>
              <a:t>Gestão de portfólio</a:t>
            </a:r>
          </a:p>
          <a:p>
            <a:pPr marL="400050" lvl="0" indent="-400050">
              <a:buAutoNum type="romanLcParenR"/>
            </a:pPr>
            <a:r>
              <a:rPr lang="pt-BR" dirty="0"/>
              <a:t>Sistema de indicadores de desempenho do sistema: quão bem vão as inovações da empresa?</a:t>
            </a:r>
          </a:p>
          <a:p>
            <a:pPr marL="400050" lvl="0" indent="-400050">
              <a:buAutoNum type="romanLcParenR"/>
            </a:pPr>
            <a:r>
              <a:rPr lang="pt-BR" dirty="0"/>
              <a:t>Incentivos para gestores e geradores de ideias.</a:t>
            </a:r>
          </a:p>
          <a:p>
            <a:pPr marL="400050" lvl="0" indent="-400050">
              <a:buAutoNum type="romanLcParenR"/>
            </a:pPr>
            <a:endParaRPr lang="pt-BR" dirty="0"/>
          </a:p>
          <a:p>
            <a:pPr lvl="0"/>
            <a:r>
              <a:rPr lang="pt-BR" dirty="0"/>
              <a:t>GRUPOS: 2; 6; 7; 14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8D11D4-1F39-0A4C-B2CD-AEB3FC41A2ED}"/>
              </a:ext>
            </a:extLst>
          </p:cNvPr>
          <p:cNvSpPr txBox="1"/>
          <p:nvPr/>
        </p:nvSpPr>
        <p:spPr>
          <a:xfrm>
            <a:off x="8038070" y="610951"/>
            <a:ext cx="4153930" cy="50783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pt-BR" i="1" dirty="0"/>
              <a:t>C) ORGANIZAR EMPRESA PARA OBTER INOVAÇÕES MAIS RADICAIS SISTEMATICAMENTE</a:t>
            </a:r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/>
              <a:t>Projetar unidade para inovação radical, destacando</a:t>
            </a:r>
            <a:r>
              <a:rPr lang="en-US" dirty="0">
                <a:effectLst/>
              </a:rPr>
              <a:t> </a:t>
            </a:r>
            <a:r>
              <a:rPr lang="pt-BR" dirty="0"/>
              <a:t>:</a:t>
            </a:r>
          </a:p>
          <a:p>
            <a:pPr marL="400050" lvl="0" indent="-400050">
              <a:buAutoNum type="romanLcParenR"/>
            </a:pPr>
            <a:r>
              <a:rPr lang="pt-BR" dirty="0"/>
              <a:t>O que diferencia a unidade das demais (particularmente, das que fazem inovação incremental); justificar sua necessidade</a:t>
            </a:r>
            <a:endParaRPr lang="en-US" dirty="0"/>
          </a:p>
          <a:p>
            <a:pPr marL="400050" lvl="0" indent="-400050">
              <a:buAutoNum type="romanLcParenR"/>
            </a:pPr>
            <a:r>
              <a:rPr lang="en-US" dirty="0"/>
              <a:t>Como a </a:t>
            </a:r>
            <a:r>
              <a:rPr lang="en-US" dirty="0" err="1"/>
              <a:t>unidade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funcionar</a:t>
            </a:r>
            <a:r>
              <a:rPr lang="en-US" dirty="0"/>
              <a:t> - </a:t>
            </a:r>
            <a:r>
              <a:rPr lang="en-US" dirty="0" err="1"/>
              <a:t>sistema</a:t>
            </a:r>
            <a:r>
              <a:rPr lang="en-US" dirty="0"/>
              <a:t> de </a:t>
            </a:r>
            <a:r>
              <a:rPr lang="en-US" dirty="0" err="1"/>
              <a:t>gestão</a:t>
            </a:r>
            <a:r>
              <a:rPr lang="en-US" dirty="0"/>
              <a:t>, </a:t>
            </a:r>
            <a:r>
              <a:rPr lang="en-US" dirty="0" err="1"/>
              <a:t>competências</a:t>
            </a:r>
            <a:r>
              <a:rPr lang="en-US" dirty="0"/>
              <a:t> </a:t>
            </a:r>
            <a:r>
              <a:rPr lang="en-US" dirty="0" err="1"/>
              <a:t>necessárias</a:t>
            </a:r>
            <a:r>
              <a:rPr lang="en-US" dirty="0"/>
              <a:t> (D-I-A);</a:t>
            </a:r>
          </a:p>
          <a:p>
            <a:pPr marL="400050" lvl="0" indent="-400050">
              <a:buAutoNum type="romanLcParenR"/>
            </a:pPr>
            <a:r>
              <a:rPr lang="en-US" dirty="0" err="1"/>
              <a:t>Recursos</a:t>
            </a:r>
            <a:r>
              <a:rPr lang="en-US" dirty="0"/>
              <a:t>: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angariar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para </a:t>
            </a:r>
            <a:r>
              <a:rPr lang="en-US" dirty="0" err="1"/>
              <a:t>projetos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duplicar</a:t>
            </a:r>
            <a:r>
              <a:rPr lang="en-US" dirty="0"/>
              <a:t> </a:t>
            </a:r>
            <a:r>
              <a:rPr lang="en-US" dirty="0" err="1"/>
              <a:t>ativos</a:t>
            </a:r>
            <a:r>
              <a:rPr lang="en-US" dirty="0"/>
              <a:t> – “</a:t>
            </a:r>
            <a:r>
              <a:rPr lang="en-US" dirty="0" err="1"/>
              <a:t>integração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contaminação</a:t>
            </a:r>
            <a:r>
              <a:rPr lang="en-US" dirty="0"/>
              <a:t>”.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GRUPOS: 1;4; 8;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2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D5A6-9297-5545-B615-FABCE5994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225"/>
            <a:ext cx="11006138" cy="1325563"/>
          </a:xfrm>
        </p:spPr>
        <p:txBody>
          <a:bodyPr/>
          <a:lstStyle/>
          <a:p>
            <a:r>
              <a:rPr lang="en-US" dirty="0" err="1"/>
              <a:t>Comentários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última</a:t>
            </a:r>
            <a:r>
              <a:rPr lang="en-US" dirty="0"/>
              <a:t> </a:t>
            </a: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52CFF-19F0-B84B-946B-82EF8504A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16025"/>
            <a:ext cx="11153775" cy="52705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AutoNum type="alphaLcParenR"/>
            </a:pPr>
            <a:r>
              <a:rPr lang="en-US" sz="2000" dirty="0" err="1"/>
              <a:t>Interpretação</a:t>
            </a:r>
            <a:r>
              <a:rPr lang="en-US" sz="2000" dirty="0"/>
              <a:t> do </a:t>
            </a:r>
            <a:r>
              <a:rPr lang="en-US" sz="2000" dirty="0" err="1"/>
              <a:t>problema</a:t>
            </a:r>
            <a:r>
              <a:rPr lang="en-US" sz="2000" dirty="0"/>
              <a:t> - qual a </a:t>
            </a:r>
            <a:r>
              <a:rPr lang="en-US" sz="2000" dirty="0" err="1"/>
              <a:t>demanda</a:t>
            </a:r>
            <a:r>
              <a:rPr lang="en-US" sz="2000" dirty="0"/>
              <a:t>, qual a </a:t>
            </a:r>
            <a:r>
              <a:rPr lang="en-US" sz="2000" dirty="0" err="1"/>
              <a:t>questão</a:t>
            </a:r>
            <a:r>
              <a:rPr lang="en-US" sz="2000" dirty="0"/>
              <a:t> a ser </a:t>
            </a:r>
            <a:r>
              <a:rPr lang="en-US" sz="2000" dirty="0" err="1"/>
              <a:t>enfrentada</a:t>
            </a:r>
            <a:r>
              <a:rPr lang="en-US" sz="2000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sz="1800" i="1" dirty="0" err="1">
                <a:solidFill>
                  <a:srgbClr val="FF0000"/>
                </a:solidFill>
              </a:rPr>
              <a:t>Muitos</a:t>
            </a:r>
            <a:r>
              <a:rPr lang="en-US" sz="1800" i="1" dirty="0">
                <a:solidFill>
                  <a:srgbClr val="FF0000"/>
                </a:solidFill>
              </a:rPr>
              <a:t> </a:t>
            </a:r>
            <a:r>
              <a:rPr lang="en-US" sz="1800" i="1" dirty="0" err="1">
                <a:solidFill>
                  <a:srgbClr val="FF0000"/>
                </a:solidFill>
              </a:rPr>
              <a:t>copiaram</a:t>
            </a:r>
            <a:r>
              <a:rPr lang="en-US" sz="1800" i="1" dirty="0">
                <a:solidFill>
                  <a:srgbClr val="FF0000"/>
                </a:solidFill>
              </a:rPr>
              <a:t> o </a:t>
            </a:r>
            <a:r>
              <a:rPr lang="en-US" sz="1800" i="1" dirty="0" err="1">
                <a:solidFill>
                  <a:srgbClr val="FF0000"/>
                </a:solidFill>
              </a:rPr>
              <a:t>texto</a:t>
            </a:r>
            <a:r>
              <a:rPr lang="en-US" sz="1800" i="1" dirty="0">
                <a:solidFill>
                  <a:srgbClr val="FF0000"/>
                </a:solidFill>
              </a:rPr>
              <a:t> do </a:t>
            </a:r>
            <a:r>
              <a:rPr lang="en-US" sz="1800" i="1" dirty="0" err="1">
                <a:solidFill>
                  <a:srgbClr val="FF0000"/>
                </a:solidFill>
              </a:rPr>
              <a:t>enunciado</a:t>
            </a:r>
            <a:r>
              <a:rPr lang="en-US" sz="1800" i="1" dirty="0">
                <a:solidFill>
                  <a:srgbClr val="FF0000"/>
                </a:solidFill>
              </a:rPr>
              <a:t>. </a:t>
            </a:r>
            <a:r>
              <a:rPr lang="en-US" sz="1800" i="1" dirty="0" err="1">
                <a:solidFill>
                  <a:srgbClr val="FF0000"/>
                </a:solidFill>
              </a:rPr>
              <a:t>Entenderam</a:t>
            </a:r>
            <a:r>
              <a:rPr lang="en-US" sz="1800" i="1" dirty="0">
                <a:solidFill>
                  <a:srgbClr val="FF0000"/>
                </a:solidFill>
              </a:rPr>
              <a:t> </a:t>
            </a:r>
            <a:r>
              <a:rPr lang="en-US" sz="1800" i="1" dirty="0" err="1">
                <a:solidFill>
                  <a:srgbClr val="FF0000"/>
                </a:solidFill>
              </a:rPr>
              <a:t>mesmo</a:t>
            </a:r>
            <a:r>
              <a:rPr lang="en-US" sz="1800" i="1" dirty="0">
                <a:solidFill>
                  <a:srgbClr val="FF0000"/>
                </a:solidFill>
              </a:rPr>
              <a:t> o que </a:t>
            </a:r>
            <a:r>
              <a:rPr lang="en-US" sz="1800" i="1" dirty="0" err="1">
                <a:solidFill>
                  <a:srgbClr val="FF0000"/>
                </a:solidFill>
              </a:rPr>
              <a:t>é</a:t>
            </a:r>
            <a:r>
              <a:rPr lang="en-US" sz="1800" i="1" dirty="0">
                <a:solidFill>
                  <a:srgbClr val="FF0000"/>
                </a:solidFill>
              </a:rPr>
              <a:t> para ser </a:t>
            </a:r>
            <a:r>
              <a:rPr lang="en-US" sz="1800" i="1" dirty="0" err="1">
                <a:solidFill>
                  <a:srgbClr val="FF0000"/>
                </a:solidFill>
              </a:rPr>
              <a:t>feito</a:t>
            </a:r>
            <a:r>
              <a:rPr lang="en-US" sz="1800" i="1" dirty="0">
                <a:solidFill>
                  <a:srgbClr val="FF0000"/>
                </a:solidFill>
              </a:rPr>
              <a:t>? O que </a:t>
            </a:r>
            <a:r>
              <a:rPr lang="en-US" sz="1800" i="1" dirty="0" err="1">
                <a:solidFill>
                  <a:srgbClr val="FF0000"/>
                </a:solidFill>
              </a:rPr>
              <a:t>precisa</a:t>
            </a:r>
            <a:r>
              <a:rPr lang="en-US" sz="1800" i="1" dirty="0">
                <a:solidFill>
                  <a:srgbClr val="FF0000"/>
                </a:solidFill>
              </a:rPr>
              <a:t> ser </a:t>
            </a:r>
            <a:r>
              <a:rPr lang="en-US" sz="1800" i="1" dirty="0" err="1">
                <a:solidFill>
                  <a:srgbClr val="FF0000"/>
                </a:solidFill>
              </a:rPr>
              <a:t>respondido</a:t>
            </a:r>
            <a:r>
              <a:rPr lang="en-US" sz="1800" i="1" dirty="0">
                <a:solidFill>
                  <a:srgbClr val="FF0000"/>
                </a:solidFill>
              </a:rPr>
              <a:t>?</a:t>
            </a:r>
          </a:p>
          <a:p>
            <a:pPr lvl="1">
              <a:lnSpc>
                <a:spcPct val="120000"/>
              </a:lnSpc>
            </a:pPr>
            <a:endParaRPr lang="en-US" sz="1800" i="1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1800" dirty="0"/>
              <a:t> </a:t>
            </a:r>
            <a:r>
              <a:rPr lang="en-US" sz="2000" dirty="0" err="1"/>
              <a:t>Atividades</a:t>
            </a:r>
            <a:r>
              <a:rPr lang="en-US" sz="2000" dirty="0"/>
              <a:t> a </a:t>
            </a:r>
            <a:r>
              <a:rPr lang="en-US" sz="2000" dirty="0" err="1"/>
              <a:t>serem</a:t>
            </a:r>
            <a:r>
              <a:rPr lang="en-US" sz="2000" dirty="0"/>
              <a:t> </a:t>
            </a:r>
            <a:r>
              <a:rPr lang="en-US" sz="2000" dirty="0" err="1"/>
              <a:t>desenvolvidas</a:t>
            </a:r>
            <a:r>
              <a:rPr lang="en-US" sz="2000" dirty="0"/>
              <a:t> (</a:t>
            </a:r>
            <a:r>
              <a:rPr lang="en-US" sz="2000" dirty="0" err="1"/>
              <a:t>explicadas</a:t>
            </a:r>
            <a:r>
              <a:rPr lang="en-US" sz="2000" dirty="0"/>
              <a:t>, </a:t>
            </a:r>
            <a:r>
              <a:rPr lang="en-US" sz="2000" dirty="0" err="1"/>
              <a:t>justificadas</a:t>
            </a:r>
            <a:r>
              <a:rPr lang="en-US" sz="2000" dirty="0"/>
              <a:t>), </a:t>
            </a:r>
            <a:r>
              <a:rPr lang="en-US" sz="2000" dirty="0" err="1"/>
              <a:t>relacionadas</a:t>
            </a:r>
            <a:r>
              <a:rPr lang="en-US" sz="2000" dirty="0"/>
              <a:t> no tempo – </a:t>
            </a:r>
            <a:r>
              <a:rPr lang="en-US" sz="2000" dirty="0" err="1"/>
              <a:t>marcos</a:t>
            </a:r>
            <a:r>
              <a:rPr lang="en-US" sz="2000" dirty="0"/>
              <a:t> do </a:t>
            </a:r>
            <a:r>
              <a:rPr lang="en-US" sz="2000" dirty="0" err="1"/>
              <a:t>projeto</a:t>
            </a:r>
            <a:r>
              <a:rPr lang="en-US" sz="2000" dirty="0"/>
              <a:t>, com </a:t>
            </a:r>
            <a:r>
              <a:rPr lang="en-US" sz="2000" dirty="0" err="1"/>
              <a:t>datas</a:t>
            </a:r>
            <a:r>
              <a:rPr lang="en-US" sz="2000" dirty="0"/>
              <a:t> de </a:t>
            </a:r>
            <a:r>
              <a:rPr lang="en-US" sz="2000" dirty="0" err="1"/>
              <a:t>entrega</a:t>
            </a:r>
            <a:r>
              <a:rPr lang="en-US" sz="2000" dirty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1800" dirty="0" err="1">
                <a:solidFill>
                  <a:srgbClr val="FF0000"/>
                </a:solidFill>
              </a:rPr>
              <a:t>Sejam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mais</a:t>
            </a:r>
            <a:r>
              <a:rPr lang="en-US" sz="1800" dirty="0">
                <a:solidFill>
                  <a:srgbClr val="FF0000"/>
                </a:solidFill>
              </a:rPr>
              <a:t> claros no que </a:t>
            </a:r>
            <a:r>
              <a:rPr lang="en-US" sz="1800" dirty="0" err="1">
                <a:solidFill>
                  <a:srgbClr val="FF0000"/>
                </a:solidFill>
              </a:rPr>
              <a:t>significa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cada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atividade</a:t>
            </a:r>
            <a:r>
              <a:rPr lang="en-US" sz="1800" dirty="0">
                <a:solidFill>
                  <a:srgbClr val="FF0000"/>
                </a:solidFill>
              </a:rPr>
              <a:t>. Por </a:t>
            </a:r>
            <a:r>
              <a:rPr lang="en-US" sz="1800" dirty="0" err="1">
                <a:solidFill>
                  <a:srgbClr val="FF0000"/>
                </a:solidFill>
              </a:rPr>
              <a:t>exemplo</a:t>
            </a:r>
            <a:r>
              <a:rPr lang="en-US" sz="1800" dirty="0">
                <a:solidFill>
                  <a:srgbClr val="FF0000"/>
                </a:solidFill>
              </a:rPr>
              <a:t>: O que </a:t>
            </a:r>
            <a:r>
              <a:rPr lang="en-US" sz="1800" dirty="0" err="1">
                <a:solidFill>
                  <a:srgbClr val="FF0000"/>
                </a:solidFill>
              </a:rPr>
              <a:t>vão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fazer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na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pesquisa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bibliográfica</a:t>
            </a:r>
            <a:r>
              <a:rPr lang="en-US" sz="1800" dirty="0">
                <a:solidFill>
                  <a:srgbClr val="FF0000"/>
                </a:solidFill>
              </a:rPr>
              <a:t>, o que </a:t>
            </a:r>
            <a:r>
              <a:rPr lang="en-US" sz="1800" dirty="0" err="1">
                <a:solidFill>
                  <a:srgbClr val="FF0000"/>
                </a:solidFill>
              </a:rPr>
              <a:t>exatamente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vão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buscar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na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bibliografia</a:t>
            </a:r>
            <a:r>
              <a:rPr lang="en-US" sz="1800" dirty="0">
                <a:solidFill>
                  <a:srgbClr val="FF0000"/>
                </a:solidFill>
              </a:rPr>
              <a:t>? </a:t>
            </a:r>
            <a:r>
              <a:rPr lang="en-US" sz="1800" dirty="0" err="1">
                <a:solidFill>
                  <a:srgbClr val="FF0000"/>
                </a:solidFill>
              </a:rPr>
              <a:t>Qual</a:t>
            </a:r>
            <a:r>
              <a:rPr lang="en-US" sz="1800" dirty="0">
                <a:solidFill>
                  <a:srgbClr val="FF0000"/>
                </a:solidFill>
              </a:rPr>
              <a:t> a </a:t>
            </a:r>
            <a:r>
              <a:rPr lang="en-US" sz="1800" dirty="0" err="1">
                <a:solidFill>
                  <a:srgbClr val="FF0000"/>
                </a:solidFill>
              </a:rPr>
              <a:t>utilidade</a:t>
            </a:r>
            <a:r>
              <a:rPr lang="en-US" sz="1800" dirty="0">
                <a:solidFill>
                  <a:srgbClr val="FF0000"/>
                </a:solidFill>
              </a:rPr>
              <a:t> para o </a:t>
            </a:r>
            <a:r>
              <a:rPr lang="en-US" sz="1800" dirty="0" err="1">
                <a:solidFill>
                  <a:srgbClr val="FF0000"/>
                </a:solidFill>
              </a:rPr>
              <a:t>projeto</a:t>
            </a:r>
            <a:r>
              <a:rPr lang="en-US" sz="1800" dirty="0">
                <a:solidFill>
                  <a:srgbClr val="FF0000"/>
                </a:solidFill>
              </a:rPr>
              <a:t>?</a:t>
            </a:r>
          </a:p>
          <a:p>
            <a:pPr lvl="1">
              <a:lnSpc>
                <a:spcPct val="120000"/>
              </a:lnSpc>
            </a:pPr>
            <a:endParaRPr lang="en-US" sz="1800" dirty="0">
              <a:solidFill>
                <a:srgbClr val="FF0000"/>
              </a:solidFill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2000" dirty="0" err="1"/>
              <a:t>Divisão</a:t>
            </a:r>
            <a:r>
              <a:rPr lang="en-US" sz="2000" dirty="0"/>
              <a:t> de </a:t>
            </a:r>
            <a:r>
              <a:rPr lang="en-US" sz="2000" dirty="0" err="1"/>
              <a:t>atribuições</a:t>
            </a:r>
            <a:r>
              <a:rPr lang="en-US" sz="2000" dirty="0"/>
              <a:t> - </a:t>
            </a:r>
            <a:r>
              <a:rPr lang="en-US" sz="2000" dirty="0" err="1"/>
              <a:t>quem</a:t>
            </a:r>
            <a:r>
              <a:rPr lang="en-US" sz="2000" dirty="0"/>
              <a:t> </a:t>
            </a:r>
            <a:r>
              <a:rPr lang="en-US" sz="2000" dirty="0" err="1"/>
              <a:t>fará</a:t>
            </a:r>
            <a:r>
              <a:rPr lang="en-US" sz="2000" dirty="0"/>
              <a:t> o </a:t>
            </a:r>
            <a:r>
              <a:rPr lang="en-US" sz="2000" dirty="0" err="1"/>
              <a:t>quê</a:t>
            </a:r>
            <a:r>
              <a:rPr lang="en-US" sz="2000" dirty="0"/>
              <a:t> no </a:t>
            </a:r>
            <a:r>
              <a:rPr lang="en-US" sz="2000" dirty="0" err="1"/>
              <a:t>grupo</a:t>
            </a:r>
            <a:r>
              <a:rPr lang="en-US" sz="2000" dirty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rgbClr val="FF0000"/>
                </a:solidFill>
              </a:rPr>
              <a:t>A </a:t>
            </a:r>
            <a:r>
              <a:rPr lang="en-US" sz="1800" dirty="0" err="1">
                <a:solidFill>
                  <a:srgbClr val="FF0000"/>
                </a:solidFill>
              </a:rPr>
              <a:t>divisão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precisa</a:t>
            </a:r>
            <a:r>
              <a:rPr lang="en-US" sz="1800" dirty="0">
                <a:solidFill>
                  <a:srgbClr val="FF0000"/>
                </a:solidFill>
              </a:rPr>
              <a:t> ser </a:t>
            </a:r>
            <a:r>
              <a:rPr lang="en-US" sz="1800" dirty="0" err="1">
                <a:solidFill>
                  <a:srgbClr val="FF0000"/>
                </a:solidFill>
              </a:rPr>
              <a:t>defensável</a:t>
            </a:r>
            <a:r>
              <a:rPr lang="en-US" sz="1800" dirty="0">
                <a:solidFill>
                  <a:srgbClr val="FF0000"/>
                </a:solidFill>
              </a:rPr>
              <a:t>. </a:t>
            </a:r>
            <a:r>
              <a:rPr lang="en-US" sz="1800" dirty="0" err="1">
                <a:solidFill>
                  <a:srgbClr val="FF0000"/>
                </a:solidFill>
              </a:rPr>
              <a:t>Qual</a:t>
            </a:r>
            <a:r>
              <a:rPr lang="en-US" sz="1800" dirty="0">
                <a:solidFill>
                  <a:srgbClr val="FF0000"/>
                </a:solidFill>
              </a:rPr>
              <a:t> o </a:t>
            </a:r>
            <a:r>
              <a:rPr lang="en-US" sz="1800" dirty="0" err="1">
                <a:solidFill>
                  <a:srgbClr val="FF0000"/>
                </a:solidFill>
              </a:rPr>
              <a:t>sentido</a:t>
            </a:r>
            <a:r>
              <a:rPr lang="en-US" sz="1800" dirty="0">
                <a:solidFill>
                  <a:srgbClr val="FF0000"/>
                </a:solidFill>
              </a:rPr>
              <a:t> de </a:t>
            </a:r>
            <a:r>
              <a:rPr lang="en-US" sz="1800" dirty="0" err="1">
                <a:solidFill>
                  <a:srgbClr val="FF0000"/>
                </a:solidFill>
              </a:rPr>
              <a:t>alguns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trabalharem</a:t>
            </a:r>
            <a:r>
              <a:rPr lang="en-US" sz="1800" dirty="0">
                <a:solidFill>
                  <a:srgbClr val="FF0000"/>
                </a:solidFill>
              </a:rPr>
              <a:t> no </a:t>
            </a:r>
            <a:r>
              <a:rPr lang="en-US" sz="1800" dirty="0" err="1">
                <a:solidFill>
                  <a:srgbClr val="FF0000"/>
                </a:solidFill>
              </a:rPr>
              <a:t>início</a:t>
            </a:r>
            <a:r>
              <a:rPr lang="en-US" sz="1800" dirty="0">
                <a:solidFill>
                  <a:srgbClr val="FF0000"/>
                </a:solidFill>
              </a:rPr>
              <a:t> e outros no final? </a:t>
            </a:r>
            <a:r>
              <a:rPr lang="en-US" sz="1800" dirty="0" err="1">
                <a:solidFill>
                  <a:srgbClr val="FF0000"/>
                </a:solidFill>
              </a:rPr>
              <a:t>Quais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atividades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valem</a:t>
            </a:r>
            <a:r>
              <a:rPr lang="en-US" sz="1800" dirty="0">
                <a:solidFill>
                  <a:srgbClr val="FF0000"/>
                </a:solidFill>
              </a:rPr>
              <a:t> a </a:t>
            </a:r>
            <a:r>
              <a:rPr lang="en-US" sz="1800" dirty="0" err="1">
                <a:solidFill>
                  <a:srgbClr val="FF0000"/>
                </a:solidFill>
              </a:rPr>
              <a:t>pena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contar</a:t>
            </a:r>
            <a:r>
              <a:rPr lang="en-US" sz="1800" dirty="0">
                <a:solidFill>
                  <a:srgbClr val="FF0000"/>
                </a:solidFill>
              </a:rPr>
              <a:t> com o </a:t>
            </a:r>
            <a:r>
              <a:rPr lang="en-US" sz="1800" dirty="0" err="1">
                <a:solidFill>
                  <a:srgbClr val="FF0000"/>
                </a:solidFill>
              </a:rPr>
              <a:t>envolvimento</a:t>
            </a:r>
            <a:r>
              <a:rPr lang="en-US" sz="1800" dirty="0">
                <a:solidFill>
                  <a:srgbClr val="FF0000"/>
                </a:solidFill>
              </a:rPr>
              <a:t> de </a:t>
            </a:r>
            <a:r>
              <a:rPr lang="en-US" sz="1800" dirty="0" err="1">
                <a:solidFill>
                  <a:srgbClr val="FF0000"/>
                </a:solidFill>
              </a:rPr>
              <a:t>todos</a:t>
            </a:r>
            <a:r>
              <a:rPr lang="en-US" sz="1800" dirty="0">
                <a:solidFill>
                  <a:srgbClr val="FF0000"/>
                </a:solidFill>
              </a:rPr>
              <a:t>? </a:t>
            </a:r>
            <a:r>
              <a:rPr lang="en-US" sz="1800" dirty="0" err="1">
                <a:solidFill>
                  <a:srgbClr val="FF0000"/>
                </a:solidFill>
              </a:rPr>
              <a:t>Atentem</a:t>
            </a:r>
            <a:r>
              <a:rPr lang="en-US" sz="1800" dirty="0">
                <a:solidFill>
                  <a:srgbClr val="FF0000"/>
                </a:solidFill>
              </a:rPr>
              <a:t>-se </a:t>
            </a:r>
            <a:r>
              <a:rPr lang="en-US" sz="1800" dirty="0" err="1">
                <a:solidFill>
                  <a:srgbClr val="FF0000"/>
                </a:solidFill>
              </a:rPr>
              <a:t>ao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compartilhamento</a:t>
            </a:r>
            <a:r>
              <a:rPr lang="en-US" sz="1800" dirty="0">
                <a:solidFill>
                  <a:srgbClr val="FF0000"/>
                </a:solidFill>
              </a:rPr>
              <a:t> do </a:t>
            </a:r>
            <a:r>
              <a:rPr lang="en-US" sz="1800" dirty="0" err="1">
                <a:solidFill>
                  <a:srgbClr val="FF0000"/>
                </a:solidFill>
              </a:rPr>
              <a:t>aprendizado</a:t>
            </a:r>
            <a:r>
              <a:rPr lang="en-US" sz="1800" dirty="0">
                <a:solidFill>
                  <a:srgbClr val="FF0000"/>
                </a:solidFill>
              </a:rPr>
              <a:t> para </a:t>
            </a:r>
            <a:r>
              <a:rPr lang="en-US" sz="1800" dirty="0" err="1">
                <a:solidFill>
                  <a:srgbClr val="FF0000"/>
                </a:solidFill>
              </a:rPr>
              <a:t>não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criarem</a:t>
            </a:r>
            <a:r>
              <a:rPr lang="en-US" sz="1800" dirty="0">
                <a:solidFill>
                  <a:srgbClr val="FF0000"/>
                </a:solidFill>
              </a:rPr>
              <a:t> um </a:t>
            </a:r>
            <a:r>
              <a:rPr lang="en-US" sz="1800" dirty="0" err="1">
                <a:solidFill>
                  <a:srgbClr val="FF0000"/>
                </a:solidFill>
              </a:rPr>
              <a:t>projeto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Frankstein</a:t>
            </a:r>
            <a:r>
              <a:rPr lang="en-US" sz="1800" dirty="0">
                <a:solidFill>
                  <a:srgbClr val="FF0000"/>
                </a:solidFill>
              </a:rPr>
              <a:t> que </a:t>
            </a:r>
            <a:r>
              <a:rPr lang="en-US" sz="1800" dirty="0" err="1">
                <a:solidFill>
                  <a:srgbClr val="FF0000"/>
                </a:solidFill>
              </a:rPr>
              <a:t>não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faz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sentido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quando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integrado</a:t>
            </a:r>
            <a:r>
              <a:rPr lang="en-US" sz="1800" i="1" dirty="0">
                <a:solidFill>
                  <a:srgbClr val="FF0000"/>
                </a:solidFill>
              </a:rPr>
              <a:t>. </a:t>
            </a:r>
          </a:p>
          <a:p>
            <a:pPr lvl="1">
              <a:lnSpc>
                <a:spcPct val="120000"/>
              </a:lnSpc>
            </a:pPr>
            <a:r>
              <a:rPr lang="pt-BR" sz="1800" dirty="0">
                <a:solidFill>
                  <a:srgbClr val="FF0000"/>
                </a:solidFill>
              </a:rPr>
              <a:t>Na avaliação do projeto, todos devem saber em detalhes tudo o que foi feito – serão perguntados por isso.</a:t>
            </a:r>
            <a:endParaRPr lang="en-US" sz="1800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20000"/>
              </a:lnSpc>
              <a:buNone/>
            </a:pPr>
            <a:endParaRPr lang="en-US" sz="1600" i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7564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9524A-1680-F645-84E2-EEB661F8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688"/>
          </a:xfrm>
        </p:spPr>
        <p:txBody>
          <a:bodyPr/>
          <a:lstStyle/>
          <a:p>
            <a:r>
              <a:rPr lang="en-US" dirty="0" err="1"/>
              <a:t>Pontos</a:t>
            </a:r>
            <a:r>
              <a:rPr lang="en-US" dirty="0"/>
              <a:t> </a:t>
            </a:r>
            <a:r>
              <a:rPr lang="en-US" dirty="0" err="1"/>
              <a:t>gerais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01A88-D514-7B4E-BC43-72F26969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8" y="928690"/>
            <a:ext cx="11830050" cy="592931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800" dirty="0" err="1">
                <a:solidFill>
                  <a:srgbClr val="003399"/>
                </a:solidFill>
              </a:rPr>
              <a:t>Dúvida</a:t>
            </a:r>
            <a:r>
              <a:rPr lang="en-US" sz="3800" dirty="0">
                <a:solidFill>
                  <a:srgbClr val="003399"/>
                </a:solidFill>
              </a:rPr>
              <a:t> </a:t>
            </a:r>
            <a:r>
              <a:rPr lang="en-US" sz="3800" dirty="0" err="1">
                <a:solidFill>
                  <a:srgbClr val="003399"/>
                </a:solidFill>
              </a:rPr>
              <a:t>comum</a:t>
            </a:r>
            <a:r>
              <a:rPr lang="en-US" sz="3800" dirty="0">
                <a:solidFill>
                  <a:srgbClr val="003399"/>
                </a:solidFill>
              </a:rPr>
              <a:t>: é necessário criar um caso fictício? </a:t>
            </a:r>
          </a:p>
          <a:p>
            <a:pPr marL="0" indent="0">
              <a:buNone/>
            </a:pPr>
            <a:endParaRPr lang="en-US" sz="3800" dirty="0">
              <a:solidFill>
                <a:srgbClr val="003399"/>
              </a:solidFill>
            </a:endParaRPr>
          </a:p>
          <a:p>
            <a:r>
              <a:rPr lang="en-US" sz="3800" dirty="0" err="1">
                <a:solidFill>
                  <a:srgbClr val="003399"/>
                </a:solidFill>
              </a:rPr>
              <a:t>Atividades</a:t>
            </a:r>
            <a:r>
              <a:rPr lang="en-US" sz="3800" dirty="0">
                <a:solidFill>
                  <a:srgbClr val="003399"/>
                </a:solidFill>
              </a:rPr>
              <a:t> </a:t>
            </a:r>
            <a:r>
              <a:rPr lang="en-US" sz="3800" dirty="0" err="1">
                <a:solidFill>
                  <a:srgbClr val="003399"/>
                </a:solidFill>
              </a:rPr>
              <a:t>definidas</a:t>
            </a:r>
            <a:r>
              <a:rPr lang="en-US" sz="3800" dirty="0">
                <a:solidFill>
                  <a:srgbClr val="003399"/>
                </a:solidFill>
              </a:rPr>
              <a:t> de forma </a:t>
            </a:r>
            <a:r>
              <a:rPr lang="en-US" sz="3800" dirty="0" err="1">
                <a:solidFill>
                  <a:srgbClr val="003399"/>
                </a:solidFill>
              </a:rPr>
              <a:t>genérica</a:t>
            </a:r>
            <a:r>
              <a:rPr lang="en-US" sz="3800" dirty="0">
                <a:solidFill>
                  <a:srgbClr val="003399"/>
                </a:solidFill>
              </a:rPr>
              <a:t>. Melhor definicão implica melhor entrega! (Exemplo: o que deve ser buscado na “Pesquisa </a:t>
            </a:r>
            <a:r>
              <a:rPr lang="en-US" sz="3800" dirty="0" err="1">
                <a:solidFill>
                  <a:srgbClr val="003399"/>
                </a:solidFill>
              </a:rPr>
              <a:t>bibliográfica</a:t>
            </a:r>
            <a:r>
              <a:rPr lang="en-US" sz="3800" dirty="0">
                <a:solidFill>
                  <a:srgbClr val="003399"/>
                </a:solidFill>
              </a:rPr>
              <a:t>”).</a:t>
            </a:r>
          </a:p>
          <a:p>
            <a:endParaRPr lang="en-US" sz="3800" dirty="0">
              <a:solidFill>
                <a:srgbClr val="003399"/>
              </a:solidFill>
            </a:endParaRPr>
          </a:p>
          <a:p>
            <a:r>
              <a:rPr lang="en-US" sz="3800" dirty="0" err="1">
                <a:solidFill>
                  <a:srgbClr val="003399"/>
                </a:solidFill>
              </a:rPr>
              <a:t>Poucos</a:t>
            </a:r>
            <a:r>
              <a:rPr lang="en-US" sz="3800" dirty="0">
                <a:solidFill>
                  <a:srgbClr val="003399"/>
                </a:solidFill>
              </a:rPr>
              <a:t> alunos </a:t>
            </a:r>
            <a:r>
              <a:rPr lang="en-US" sz="3800" dirty="0" err="1">
                <a:solidFill>
                  <a:srgbClr val="003399"/>
                </a:solidFill>
              </a:rPr>
              <a:t>ficaram</a:t>
            </a:r>
            <a:r>
              <a:rPr lang="en-US" sz="3800" dirty="0">
                <a:solidFill>
                  <a:srgbClr val="003399"/>
                </a:solidFill>
              </a:rPr>
              <a:t> </a:t>
            </a:r>
            <a:r>
              <a:rPr lang="en-US" sz="3800" dirty="0" err="1">
                <a:solidFill>
                  <a:srgbClr val="003399"/>
                </a:solidFill>
              </a:rPr>
              <a:t>alocados</a:t>
            </a:r>
            <a:r>
              <a:rPr lang="en-US" sz="3800" dirty="0">
                <a:solidFill>
                  <a:srgbClr val="003399"/>
                </a:solidFill>
              </a:rPr>
              <a:t> </a:t>
            </a:r>
            <a:r>
              <a:rPr lang="en-US" sz="3800" dirty="0" err="1">
                <a:solidFill>
                  <a:srgbClr val="003399"/>
                </a:solidFill>
              </a:rPr>
              <a:t>na</a:t>
            </a:r>
            <a:r>
              <a:rPr lang="en-US" sz="3800" dirty="0">
                <a:solidFill>
                  <a:srgbClr val="003399"/>
                </a:solidFill>
              </a:rPr>
              <a:t> pesquisa bibliográfica. Os outros fazem o que nessa etapa inicial? Se cada um faz uma pesquisa, vocês enriquecem a </a:t>
            </a:r>
            <a:r>
              <a:rPr lang="en-US" sz="3800" dirty="0" err="1">
                <a:solidFill>
                  <a:srgbClr val="003399"/>
                </a:solidFill>
              </a:rPr>
              <a:t>discussão</a:t>
            </a:r>
            <a:r>
              <a:rPr lang="en-US" sz="3800" dirty="0">
                <a:solidFill>
                  <a:srgbClr val="003399"/>
                </a:solidFill>
              </a:rPr>
              <a:t>. </a:t>
            </a:r>
            <a:r>
              <a:rPr lang="en-US" sz="3800" dirty="0" err="1">
                <a:solidFill>
                  <a:srgbClr val="003399"/>
                </a:solidFill>
              </a:rPr>
              <a:t>Divisão</a:t>
            </a:r>
            <a:r>
              <a:rPr lang="en-US" sz="3800" dirty="0">
                <a:solidFill>
                  <a:srgbClr val="003399"/>
                </a:solidFill>
              </a:rPr>
              <a:t> do </a:t>
            </a:r>
            <a:r>
              <a:rPr lang="en-US" sz="3800" dirty="0" err="1">
                <a:solidFill>
                  <a:srgbClr val="003399"/>
                </a:solidFill>
              </a:rPr>
              <a:t>trabalho</a:t>
            </a:r>
            <a:r>
              <a:rPr lang="en-US" sz="3800" dirty="0">
                <a:solidFill>
                  <a:srgbClr val="003399"/>
                </a:solidFill>
              </a:rPr>
              <a:t> </a:t>
            </a:r>
            <a:r>
              <a:rPr lang="en-US" sz="3800" dirty="0" err="1">
                <a:solidFill>
                  <a:srgbClr val="003399"/>
                </a:solidFill>
              </a:rPr>
              <a:t>por</a:t>
            </a:r>
            <a:r>
              <a:rPr lang="en-US" sz="3800" dirty="0">
                <a:solidFill>
                  <a:srgbClr val="003399"/>
                </a:solidFill>
              </a:rPr>
              <a:t> tempo </a:t>
            </a:r>
            <a:r>
              <a:rPr lang="en-US" sz="3800" dirty="0" err="1">
                <a:solidFill>
                  <a:srgbClr val="003399"/>
                </a:solidFill>
              </a:rPr>
              <a:t>não</a:t>
            </a:r>
            <a:r>
              <a:rPr lang="en-US" sz="3800" dirty="0">
                <a:solidFill>
                  <a:srgbClr val="003399"/>
                </a:solidFill>
              </a:rPr>
              <a:t> se </a:t>
            </a:r>
            <a:r>
              <a:rPr lang="en-US" sz="3800" dirty="0" err="1">
                <a:solidFill>
                  <a:srgbClr val="003399"/>
                </a:solidFill>
              </a:rPr>
              <a:t>justifica</a:t>
            </a:r>
            <a:r>
              <a:rPr lang="en-US" sz="3800" dirty="0">
                <a:solidFill>
                  <a:srgbClr val="003399"/>
                </a:solidFill>
              </a:rPr>
              <a:t>!!!</a:t>
            </a:r>
          </a:p>
          <a:p>
            <a:pPr marL="0" indent="0">
              <a:buNone/>
            </a:pPr>
            <a:endParaRPr lang="en-US" sz="3800" dirty="0">
              <a:solidFill>
                <a:srgbClr val="003399"/>
              </a:solidFill>
            </a:endParaRPr>
          </a:p>
          <a:p>
            <a:r>
              <a:rPr lang="en-US" sz="3800" dirty="0">
                <a:solidFill>
                  <a:srgbClr val="003399"/>
                </a:solidFill>
              </a:rPr>
              <a:t> Dois grupos sugeriram escolher um projeto vencedor do grupo. Vão duplicar em vários trabalhos? Tem tempo para isso? </a:t>
            </a:r>
          </a:p>
          <a:p>
            <a:pPr marL="0" indent="0">
              <a:buNone/>
            </a:pPr>
            <a:endParaRPr lang="en-US" sz="3800" dirty="0">
              <a:solidFill>
                <a:srgbClr val="003399"/>
              </a:solidFill>
            </a:endParaRPr>
          </a:p>
          <a:p>
            <a:r>
              <a:rPr lang="en-US" sz="3800" dirty="0">
                <a:solidFill>
                  <a:srgbClr val="003399"/>
                </a:solidFill>
              </a:rPr>
              <a:t>Importante: Coloquem data nos relatórios e informem o número do grupo (inclusive no nome que salvarem o arquivo)</a:t>
            </a:r>
          </a:p>
        </p:txBody>
      </p:sp>
    </p:spTree>
    <p:extLst>
      <p:ext uri="{BB962C8B-B14F-4D97-AF65-F5344CB8AC3E}">
        <p14:creationId xmlns:p14="http://schemas.microsoft.com/office/powerpoint/2010/main" val="366398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57AA2-107C-4A45-947A-B6A4413F1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8288"/>
            <a:ext cx="10515600" cy="1111251"/>
          </a:xfrm>
        </p:spPr>
        <p:txBody>
          <a:bodyPr/>
          <a:lstStyle/>
          <a:p>
            <a:r>
              <a:rPr lang="en-US" dirty="0" err="1"/>
              <a:t>Atividade</a:t>
            </a:r>
            <a:r>
              <a:rPr lang="en-US" dirty="0"/>
              <a:t> de </a:t>
            </a:r>
            <a:r>
              <a:rPr lang="en-US" dirty="0" err="1"/>
              <a:t>hoje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51BA0-A0CA-004B-AD18-1C6753C14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671513"/>
            <a:ext cx="11801475" cy="6372225"/>
          </a:xfrm>
        </p:spPr>
        <p:txBody>
          <a:bodyPr>
            <a:normAutofit lnSpcReduction="10000"/>
          </a:bodyPr>
          <a:lstStyle/>
          <a:p>
            <a:r>
              <a:rPr lang="pt-BR" dirty="0">
                <a:solidFill>
                  <a:srgbClr val="002060"/>
                </a:solidFill>
              </a:rPr>
              <a:t>Verificar as atividades já realizadas por cada integrante.</a:t>
            </a:r>
          </a:p>
          <a:p>
            <a:r>
              <a:rPr lang="pt-BR" dirty="0">
                <a:solidFill>
                  <a:srgbClr val="002060"/>
                </a:solidFill>
              </a:rPr>
              <a:t>Reunião de aprendizados até o momento: o que aprendemos e o que precisamos buscar até a próxima entrega? Sejam específicos! Explicitem o que sabem o que precisam entender!</a:t>
            </a:r>
          </a:p>
          <a:p>
            <a:r>
              <a:rPr lang="pt-BR" dirty="0">
                <a:solidFill>
                  <a:srgbClr val="002060"/>
                </a:solidFill>
              </a:rPr>
              <a:t>Revisão do planejamento.</a:t>
            </a:r>
          </a:p>
          <a:p>
            <a:pPr marL="0" indent="0">
              <a:buNone/>
            </a:pPr>
            <a:endParaRPr lang="pt-B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3500" b="1" dirty="0">
                <a:solidFill>
                  <a:srgbClr val="C00000"/>
                </a:solidFill>
              </a:rPr>
              <a:t>Relatório a ser entregue hoje: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Literatura: o que já sabemos que será usado na construção do projeto.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Quais dúvidas ainda precisamos responder até o próximo encontro e como iremos respondê-las?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Estrutura de tópicos do trabalho final.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pt-BR" dirty="0">
                <a:solidFill>
                  <a:srgbClr val="002060"/>
                </a:solidFill>
              </a:rPr>
              <a:t>Revisão do planejamento (mostrem a evolução em relação ao apresentado anteriormente / façam um cronograma visual).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pt-BR" dirty="0">
                <a:solidFill>
                  <a:srgbClr val="002060"/>
                </a:solidFill>
                <a:sym typeface="Wingdings" panose="05000000000000000000" pitchFamily="2" charset="2"/>
              </a:rPr>
              <a:t> </a:t>
            </a:r>
            <a:r>
              <a:rPr lang="pt-BR" b="1" dirty="0">
                <a:solidFill>
                  <a:srgbClr val="C00000"/>
                </a:solidFill>
                <a:sym typeface="Wingdings" panose="05000000000000000000" pitchFamily="2" charset="2"/>
              </a:rPr>
              <a:t>CARREGAR RELATÓRIO NO </a:t>
            </a:r>
            <a:r>
              <a:rPr lang="pt-BR" b="1" dirty="0" err="1">
                <a:solidFill>
                  <a:srgbClr val="C00000"/>
                </a:solidFill>
                <a:sym typeface="Wingdings" panose="05000000000000000000" pitchFamily="2" charset="2"/>
              </a:rPr>
              <a:t>MOODLE</a:t>
            </a:r>
            <a:r>
              <a:rPr lang="pt-BR" b="1" dirty="0">
                <a:solidFill>
                  <a:srgbClr val="C00000"/>
                </a:solidFill>
                <a:sym typeface="Wingdings" panose="05000000000000000000" pitchFamily="2" charset="2"/>
              </a:rPr>
              <a:t> ATÉ O FIM DA AULA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7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683</Words>
  <Application>Microsoft Macintosh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PRO3584 Trabalho Final</vt:lpstr>
      <vt:lpstr>PowerPoint Presentation</vt:lpstr>
      <vt:lpstr>Comentários sobre a última atividade em grupo</vt:lpstr>
      <vt:lpstr>Pontos gerais </vt:lpstr>
      <vt:lpstr>Atividade de hoje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PRO3584</dc:title>
  <dc:creator>Ana Paula Paes Leme</dc:creator>
  <cp:lastModifiedBy>Ana Paula Paes Leme</cp:lastModifiedBy>
  <cp:revision>22</cp:revision>
  <dcterms:created xsi:type="dcterms:W3CDTF">2020-04-15T20:08:40Z</dcterms:created>
  <dcterms:modified xsi:type="dcterms:W3CDTF">2020-04-16T00:38:55Z</dcterms:modified>
</cp:coreProperties>
</file>