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63" r:id="rId2"/>
    <p:sldId id="265" r:id="rId3"/>
    <p:sldId id="275" r:id="rId4"/>
    <p:sldId id="276" r:id="rId5"/>
    <p:sldId id="259" r:id="rId6"/>
    <p:sldId id="258" r:id="rId7"/>
    <p:sldId id="260" r:id="rId8"/>
    <p:sldId id="261" r:id="rId9"/>
    <p:sldId id="262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89" r:id="rId18"/>
    <p:sldId id="290" r:id="rId19"/>
    <p:sldId id="291" r:id="rId20"/>
    <p:sldId id="293" r:id="rId21"/>
    <p:sldId id="292" r:id="rId22"/>
    <p:sldId id="294" r:id="rId23"/>
    <p:sldId id="295" r:id="rId24"/>
    <p:sldId id="296" r:id="rId25"/>
    <p:sldId id="297" r:id="rId26"/>
    <p:sldId id="298" r:id="rId27"/>
    <p:sldId id="299" r:id="rId28"/>
    <p:sldId id="274" r:id="rId29"/>
    <p:sldId id="301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302" r:id="rId42"/>
    <p:sldId id="288" r:id="rId43"/>
    <p:sldId id="303" r:id="rId44"/>
    <p:sldId id="305" r:id="rId45"/>
    <p:sldId id="306" r:id="rId46"/>
    <p:sldId id="307" r:id="rId47"/>
    <p:sldId id="308" r:id="rId48"/>
    <p:sldId id="309" r:id="rId49"/>
    <p:sldId id="304" r:id="rId50"/>
    <p:sldId id="310" r:id="rId51"/>
    <p:sldId id="311" r:id="rId52"/>
    <p:sldId id="312" r:id="rId53"/>
    <p:sldId id="314" r:id="rId54"/>
    <p:sldId id="315" r:id="rId55"/>
    <p:sldId id="316" r:id="rId56"/>
    <p:sldId id="313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61FC0-9C84-45FB-8EF9-8DE681E273FA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C40CC-13A4-45F2-B85B-FC9D761E4A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9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40CC-13A4-45F2-B85B-FC9D761E4AF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7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56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28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36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19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02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29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3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66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11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26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90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1DD5-24F6-41E0-83FF-8C2279D0EA75}" type="datetimeFigureOut">
              <a:rPr lang="pt-BR" smtClean="0"/>
              <a:t>29/11/2017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8778-B548-4338-B24C-6E8B7AC237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78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racionalizáveis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estratégias que restam em um processo de </a:t>
            </a:r>
            <a:r>
              <a:rPr lang="pt-BR" u="sng" dirty="0" smtClean="0"/>
              <a:t>eliminação iterativa de estratégias estritamente dominadas</a:t>
            </a:r>
            <a:r>
              <a:rPr lang="pt-BR" dirty="0" smtClean="0"/>
              <a:t> são chamadas estratégias racionalizáveis.</a:t>
            </a:r>
          </a:p>
          <a:p>
            <a:r>
              <a:rPr lang="pt-BR" dirty="0" smtClean="0"/>
              <a:t>Uma estratégia dominada não é racionalizável.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1115616" y="2492896"/>
            <a:ext cx="158417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11560" y="5013176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Pressupõe que ambos os jogadores sejam racionais e que um sabe que o outro é racional:  </a:t>
            </a:r>
            <a:r>
              <a:rPr lang="pt-BR" b="1" dirty="0" smtClean="0"/>
              <a:t>common </a:t>
            </a:r>
            <a:r>
              <a:rPr lang="pt-BR" b="1" dirty="0" err="1" smtClean="0"/>
              <a:t>knowledge</a:t>
            </a:r>
            <a:r>
              <a:rPr lang="pt-BR" b="1" dirty="0" smtClean="0"/>
              <a:t> </a:t>
            </a:r>
            <a:r>
              <a:rPr lang="pt-BR" dirty="0" smtClean="0"/>
              <a:t>da racionalidade alheia.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18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191000" y="2739181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91000" y="2739181"/>
            <a:ext cx="3124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756275" y="2743944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191000" y="3729781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38200" y="3501181"/>
            <a:ext cx="174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Prisioneiro 1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860032" y="1675656"/>
            <a:ext cx="174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Prisioneiro 2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971800" y="3043981"/>
            <a:ext cx="1262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confessa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4567238" y="3020169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-3,-3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6132513" y="3009056"/>
            <a:ext cx="822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0,-10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4576763" y="3986956"/>
            <a:ext cx="822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-10,0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6200775" y="3986956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-1,-1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4191000" y="2205781"/>
            <a:ext cx="1262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confessa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5710238" y="2205781"/>
            <a:ext cx="1802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não confessa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2365375" y="4039344"/>
            <a:ext cx="1802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não confessa</a:t>
            </a:r>
          </a:p>
        </p:txBody>
      </p:sp>
      <p:sp>
        <p:nvSpPr>
          <p:cNvPr id="15376" name="Text Box 1028"/>
          <p:cNvSpPr txBox="1">
            <a:spLocks noChangeArrowheads="1"/>
          </p:cNvSpPr>
          <p:nvPr/>
        </p:nvSpPr>
        <p:spPr bwMode="auto">
          <a:xfrm>
            <a:off x="571500" y="5085184"/>
            <a:ext cx="75612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 smtClean="0"/>
              <a:t>A coordenação permitiria que os jogadores alcançassem um melhor resultado, o problema é que não há uma forma fácil de fazer isso acontecer quando o jogo acontece uma só vez. </a:t>
            </a:r>
            <a:endParaRPr lang="pt-BR" sz="2400" dirty="0"/>
          </a:p>
        </p:txBody>
      </p:sp>
      <p:cxnSp>
        <p:nvCxnSpPr>
          <p:cNvPr id="3" name="Conector reto 2"/>
          <p:cNvCxnSpPr/>
          <p:nvPr/>
        </p:nvCxnSpPr>
        <p:spPr bwMode="auto">
          <a:xfrm>
            <a:off x="4644008" y="3417887"/>
            <a:ext cx="270322" cy="11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>
            <a:off x="6173886" y="3417887"/>
            <a:ext cx="270322" cy="11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ector reto 20"/>
          <p:cNvCxnSpPr/>
          <p:nvPr/>
        </p:nvCxnSpPr>
        <p:spPr bwMode="auto">
          <a:xfrm>
            <a:off x="5021758" y="3417887"/>
            <a:ext cx="270322" cy="11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ector reto 21"/>
          <p:cNvCxnSpPr/>
          <p:nvPr/>
        </p:nvCxnSpPr>
        <p:spPr bwMode="auto">
          <a:xfrm>
            <a:off x="5093766" y="4353991"/>
            <a:ext cx="270322" cy="11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840" y="269776"/>
            <a:ext cx="8229600" cy="1143000"/>
          </a:xfrm>
        </p:spPr>
        <p:txBody>
          <a:bodyPr/>
          <a:lstStyle/>
          <a:p>
            <a:r>
              <a:rPr lang="pt-BR" dirty="0" smtClean="0"/>
              <a:t>Dilema dos prisioneiros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9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153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pt-BR" dirty="0" smtClean="0"/>
              <a:t>Jogos de garantia</a:t>
            </a:r>
            <a:endParaRPr lang="pt-BR" dirty="0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456296" y="2015579"/>
            <a:ext cx="1524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4,4</a:t>
            </a:r>
            <a:endParaRPr lang="pt-BR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980296" y="2015579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1,3</a:t>
            </a:r>
            <a:endParaRPr lang="pt-BR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980296" y="3158579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2,2</a:t>
            </a:r>
            <a:endParaRPr lang="pt-BR" dirty="0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456296" y="3158579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3,1</a:t>
            </a:r>
            <a:endParaRPr lang="pt-BR" dirty="0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605521" y="1558379"/>
            <a:ext cx="899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Abstém</a:t>
            </a:r>
            <a:endParaRPr lang="pt-BR" dirty="0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331134" y="1556792"/>
            <a:ext cx="967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Constrói</a:t>
            </a:r>
            <a:endParaRPr lang="pt-BR" dirty="0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483768" y="2348880"/>
            <a:ext cx="899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Abstém</a:t>
            </a:r>
            <a:endParaRPr lang="pt-BR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339752" y="3539579"/>
            <a:ext cx="967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Constrói</a:t>
            </a:r>
            <a:endParaRPr lang="pt-BR" dirty="0"/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1834034" y="2755776"/>
            <a:ext cx="58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/>
              <a:t>EUA</a:t>
            </a:r>
            <a:endParaRPr lang="pt-BR" dirty="0"/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4639272" y="1124744"/>
            <a:ext cx="680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/>
              <a:t>URSS</a:t>
            </a:r>
            <a:endParaRPr lang="pt-BR" dirty="0"/>
          </a:p>
        </p:txBody>
      </p:sp>
      <p:cxnSp>
        <p:nvCxnSpPr>
          <p:cNvPr id="36" name="Conector reto 35"/>
          <p:cNvCxnSpPr/>
          <p:nvPr/>
        </p:nvCxnSpPr>
        <p:spPr>
          <a:xfrm>
            <a:off x="4049084" y="2718212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5561252" y="3861048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265108" y="2718212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5777276" y="3861048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466193" y="2002695"/>
            <a:ext cx="152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4,4</a:t>
            </a:r>
            <a:endParaRPr lang="pt-BR" dirty="0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4990193" y="3154823"/>
            <a:ext cx="152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2,2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51520" y="443711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 problema é que nenhum dos participantes sabe qual será a escolha do outro. Antes de comprometer-se com a abstenção, cada participante deseja assegurar-se da abstenção do outro. </a:t>
            </a:r>
          </a:p>
          <a:p>
            <a:r>
              <a:rPr lang="pt-BR" sz="2400" dirty="0" smtClean="0"/>
              <a:t>Uma forma de isso acontecer seria um se antecipar e dar garantias ao outro de que realmente não construirá misseis; se o outro acredita, podemos ter o equilíbrio (abstém, abstém).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098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EUA convence de que irá se abster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4321175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99664" y="2057400"/>
            <a:ext cx="572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EUA</a:t>
            </a:r>
            <a:endParaRPr lang="pt-BR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2111375" y="2570163"/>
            <a:ext cx="2265363" cy="1087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376738" y="2570163"/>
            <a:ext cx="1925637" cy="101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28700" y="3241675"/>
            <a:ext cx="665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URSS</a:t>
            </a:r>
            <a:endParaRPr lang="pt-BR" dirty="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119813" y="3200400"/>
            <a:ext cx="665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URSS</a:t>
            </a:r>
            <a:endParaRPr lang="pt-BR" dirty="0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2090738" y="36369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1120775" y="36576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111375" y="36576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61849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5214938" y="3525838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6205538" y="3525838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368550" y="2667000"/>
            <a:ext cx="967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Constrói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87350" y="4114800"/>
            <a:ext cx="967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Constrói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578350" y="4114800"/>
            <a:ext cx="967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Constrói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806950" y="2667000"/>
            <a:ext cx="899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Abstém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6454775" y="4114800"/>
            <a:ext cx="899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Abstém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2317750" y="4114800"/>
            <a:ext cx="899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Abstém</a:t>
            </a:r>
            <a:endParaRPr lang="pt-BR" dirty="0">
              <a:solidFill>
                <a:srgbClr val="006600"/>
              </a:solidFill>
            </a:endParaRP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647700" y="5229200"/>
            <a:ext cx="622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(</a:t>
            </a:r>
            <a:r>
              <a:rPr lang="pt-BR" dirty="0" smtClean="0"/>
              <a:t>2;2)</a:t>
            </a:r>
            <a:endParaRPr lang="pt-BR" dirty="0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3025775" y="5257800"/>
            <a:ext cx="622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(3;1</a:t>
            </a:r>
            <a:r>
              <a:rPr lang="pt-BR" dirty="0"/>
              <a:t>)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7124700" y="5181600"/>
            <a:ext cx="622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(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pt-BR" dirty="0" smtClean="0"/>
              <a:t>;4)</a:t>
            </a:r>
            <a:endParaRPr lang="pt-BR" dirty="0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702175" y="5181600"/>
            <a:ext cx="6222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(1;3)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0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Roleta Russa</a:t>
            </a:r>
            <a:endParaRPr lang="pt-BR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65934" y="2079104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-1,1</a:t>
            </a:r>
            <a:endParaRPr lang="pt-BR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765934" y="3222104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-2,-2</a:t>
            </a:r>
            <a:endParaRPr lang="pt-BR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41934" y="3222104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1,-1</a:t>
            </a:r>
            <a:endParaRPr lang="pt-BR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391159" y="1621904"/>
            <a:ext cx="796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Desvia</a:t>
            </a:r>
            <a:endParaRPr lang="pt-BR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932040" y="1620317"/>
            <a:ext cx="1445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Vai em frente</a:t>
            </a:r>
            <a:endParaRPr lang="pt-BR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269406" y="2412405"/>
            <a:ext cx="796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Desvia</a:t>
            </a:r>
            <a:endParaRPr lang="pt-BR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691680" y="3603104"/>
            <a:ext cx="1445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Vai em frente</a:t>
            </a:r>
            <a:endParaRPr lang="pt-BR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115616" y="2819301"/>
            <a:ext cx="1102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/>
              <a:t>Jogador 2</a:t>
            </a:r>
            <a:endParaRPr lang="pt-BR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3779912" y="3933056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5346890" y="2780928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5580112" y="2781737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4049084" y="3924573"/>
            <a:ext cx="16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973638" y="1196752"/>
            <a:ext cx="1102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/>
              <a:t>Jogador 1</a:t>
            </a:r>
            <a:endParaRPr lang="pt-BR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251831" y="2066220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0,0</a:t>
            </a:r>
            <a:endParaRPr lang="pt-BR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264024" y="3212976"/>
            <a:ext cx="1524000" cy="1143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1,-1</a:t>
            </a:r>
            <a:endParaRPr lang="pt-BR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788024" y="2060848"/>
            <a:ext cx="1524000" cy="1143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-1,1</a:t>
            </a:r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>
            <a:off x="3789537" y="3924573"/>
            <a:ext cx="214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4069571" y="3933056"/>
            <a:ext cx="214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5365715" y="2780928"/>
            <a:ext cx="214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653747" y="2780928"/>
            <a:ext cx="214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95536" y="4934778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Nesse jogo a coordenação significa fazer coisas diferentes!</a:t>
            </a:r>
          </a:p>
          <a:p>
            <a:endParaRPr lang="pt-BR" sz="2200" dirty="0"/>
          </a:p>
          <a:p>
            <a:r>
              <a:rPr lang="pt-BR" sz="2200" dirty="0" smtClean="0"/>
              <a:t>Se um deles colocar uma trava no volante garantindo que não irá desviar, o outro jogador não teria alternativa a não ser desviar...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2522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suma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Nesses jogos </a:t>
            </a:r>
            <a:r>
              <a:rPr lang="pt-BR" dirty="0" err="1" smtClean="0"/>
              <a:t>vc</a:t>
            </a:r>
            <a:r>
              <a:rPr lang="pt-BR" dirty="0" smtClean="0"/>
              <a:t> deseja convencer o outro a cooperar para um equilíbrio. </a:t>
            </a:r>
          </a:p>
          <a:p>
            <a:r>
              <a:rPr lang="pt-BR" dirty="0" smtClean="0"/>
              <a:t>A coordenação para um melhor resultado poderia ser resolvido no jogo batalha dos sexos, no jogo de segurança e na roleta russa se um dos jogadores pudesse jogar primeiro. No caso do dilema dos prisioneiros, isso não funcionaria.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pt-BR" dirty="0" smtClean="0"/>
              <a:t>Jogos de competição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958011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São os jogos de soma zero, isso porque o ganho de um participante é igual à perda do outro. </a:t>
            </a:r>
          </a:p>
          <a:p>
            <a:r>
              <a:rPr lang="pt-BR" dirty="0" smtClean="0"/>
              <a:t>Vamos ilustrar com o futebol. A linha é o atacante e a coluna é o goleiro!</a:t>
            </a:r>
          </a:p>
          <a:p>
            <a:r>
              <a:rPr lang="pt-BR" dirty="0" smtClean="0"/>
              <a:t>Vamos supor que:</a:t>
            </a:r>
          </a:p>
          <a:p>
            <a:pPr lvl="1"/>
            <a:r>
              <a:rPr lang="pt-BR" dirty="0" smtClean="0"/>
              <a:t>Atacante fará gol 80% das vezes, se chutar para a esquerda e o goleiro pular para a direita e 50% das vezes, se o goleiro pular para a esquerda. </a:t>
            </a:r>
          </a:p>
          <a:p>
            <a:pPr lvl="1"/>
            <a:r>
              <a:rPr lang="pt-BR" dirty="0" smtClean="0"/>
              <a:t>Atacante fará gol 90% das vezes, se chutar para a direita e o goleiro pular para a esquerda e 20% das vezes, se o goleiro pular para a direita.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6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Pontuação dos pênaltis no futebol</a:t>
            </a:r>
            <a:endParaRPr lang="pt-BR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765934" y="3222104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20,-20</a:t>
            </a:r>
            <a:endParaRPr lang="pt-BR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391159" y="1412776"/>
            <a:ext cx="1144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/>
              <a:t>Defende à esquerda</a:t>
            </a:r>
            <a:endParaRPr lang="pt-BR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932040" y="1412776"/>
            <a:ext cx="12241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/>
              <a:t>Defende à direita</a:t>
            </a:r>
            <a:endParaRPr lang="pt-BR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979712" y="2217638"/>
            <a:ext cx="11569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/>
              <a:t>Chuta para a esquerda</a:t>
            </a:r>
            <a:endParaRPr lang="pt-BR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31818" y="3356992"/>
            <a:ext cx="1100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/>
              <a:t>Chuta para a direita</a:t>
            </a:r>
            <a:endParaRPr lang="pt-BR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64407" y="2874070"/>
            <a:ext cx="10314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/>
              <a:t>Atacante</a:t>
            </a:r>
            <a:endParaRPr lang="pt-BR" dirty="0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17654" y="908720"/>
            <a:ext cx="885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 smtClean="0"/>
              <a:t>Goleiro</a:t>
            </a:r>
            <a:endParaRPr lang="pt-BR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251831" y="2066220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50,-50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95536" y="4934778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80%*1+20%*0; 80%(-1)+20%(0)</a:t>
            </a:r>
            <a:endParaRPr lang="pt-BR" sz="2200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264024" y="3212976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90,-90</a:t>
            </a:r>
            <a:endParaRPr lang="pt-BR" dirty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788024" y="2060848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80,-80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1331640" y="2874070"/>
            <a:ext cx="4032448" cy="2060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5536" y="566124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Resultados contidos em cada entrada somam zero, indicando que os jogadores tem objetivos diametralmente opostos.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0525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 </a:t>
            </a:r>
            <a:r>
              <a:rPr lang="pt-BR" dirty="0" smtClean="0"/>
              <a:t>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o goleiro “adivinha” o lado que o atacante vai chutar, aumentam em muito suas chances de sucesso. O atacante sabendo disso irá procurar deixar o goleiro na incerteza, horas chutando para seu lado forte, horas chutando para seu lado fraco, ou seja, adotando uma estratégia mista.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8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Ganho esperado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Admita que o atacante chute para o lado esquerdo com probabilidade p</a:t>
            </a:r>
          </a:p>
          <a:p>
            <a:r>
              <a:rPr lang="pt-BR" dirty="0" smtClean="0"/>
              <a:t>Assim, o ganho esperado do atacante caso o goleiro pule para a esquerda será:</a:t>
            </a:r>
          </a:p>
          <a:p>
            <a:r>
              <a:rPr lang="pt-BR" dirty="0" smtClean="0"/>
              <a:t>50p + (1-p)90 = 90 – 40p</a:t>
            </a:r>
          </a:p>
          <a:p>
            <a:r>
              <a:rPr lang="pt-BR" dirty="0" smtClean="0"/>
              <a:t>E o ganho esperado caso o goleiro pule para a direita será:</a:t>
            </a:r>
          </a:p>
          <a:p>
            <a:r>
              <a:rPr lang="pt-BR" dirty="0" smtClean="0"/>
              <a:t>80p </a:t>
            </a:r>
            <a:r>
              <a:rPr lang="pt-BR" dirty="0"/>
              <a:t>+ (</a:t>
            </a:r>
            <a:r>
              <a:rPr lang="pt-BR" dirty="0" smtClean="0"/>
              <a:t>1-p)20 </a:t>
            </a:r>
            <a:r>
              <a:rPr lang="pt-BR" dirty="0"/>
              <a:t>= </a:t>
            </a:r>
            <a:r>
              <a:rPr lang="pt-BR" dirty="0" smtClean="0"/>
              <a:t>20 + 60p</a:t>
            </a:r>
          </a:p>
          <a:p>
            <a:r>
              <a:rPr lang="pt-BR" dirty="0" smtClean="0"/>
              <a:t>O atacante quer maximizar tal ganho esperado e o goleiro quer minimizar tal ganho esperado.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3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1124744"/>
            <a:ext cx="4968552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99592" y="83671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Sucessos de linha (%)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75656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100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49318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092280" y="28436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092280" y="39237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0</a:t>
            </a:r>
            <a:endParaRPr lang="pt-BR" dirty="0"/>
          </a:p>
        </p:txBody>
      </p:sp>
      <p:cxnSp>
        <p:nvCxnSpPr>
          <p:cNvPr id="10" name="Conector reto 9"/>
          <p:cNvCxnSpPr>
            <a:endCxn id="7" idx="1"/>
          </p:cNvCxnSpPr>
          <p:nvPr/>
        </p:nvCxnSpPr>
        <p:spPr>
          <a:xfrm flipV="1">
            <a:off x="2123728" y="3028310"/>
            <a:ext cx="4968552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23728" y="2749570"/>
            <a:ext cx="4968552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2" idx="0"/>
            <a:endCxn id="2" idx="2"/>
          </p:cNvCxnSpPr>
          <p:nvPr/>
        </p:nvCxnSpPr>
        <p:spPr>
          <a:xfrm>
            <a:off x="4608004" y="1124744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355976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0,5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36096" y="595102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 = Probabilidade que o atacante chute para a esquerda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236296" y="33265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Ganho esperado se o goleiro defender a direita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236296" y="170080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Ganho esperado se o goleiro defender a esquerda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7350" y="4084037"/>
            <a:ext cx="89311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Supondo que o jogador 2 seja racional ele não joga A, supondo que o jogador 1 seja racional e saiba que 2 é racional (common </a:t>
            </a:r>
            <a:r>
              <a:rPr lang="pt-BR" sz="2200" dirty="0" err="1" smtClean="0"/>
              <a:t>knowledge</a:t>
            </a:r>
            <a:r>
              <a:rPr lang="pt-BR" sz="2200" dirty="0" smtClean="0"/>
              <a:t>), ele (jogador 1) não joga A. Portanto, a estratégia A não é racionalizável. </a:t>
            </a:r>
          </a:p>
          <a:p>
            <a:r>
              <a:rPr lang="pt-BR" sz="2200" dirty="0" smtClean="0"/>
              <a:t>Logo o item (1) deveria ser Verdadeiro, lendo-se “A” ali no lugar do “alfa” (?).  </a:t>
            </a:r>
          </a:p>
          <a:p>
            <a:r>
              <a:rPr lang="pt-BR" sz="2200" dirty="0" smtClean="0"/>
              <a:t>A estratégia Jogar B para o jogador 1 e para o jogador 2 é dita ser racionalizável (resultado da eliminação iterativa de estratégias dominadas).</a:t>
            </a:r>
            <a:endParaRPr lang="pt-BR" sz="2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18752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8" y="3305175"/>
            <a:ext cx="8092380" cy="53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4588667" y="1124744"/>
            <a:ext cx="149550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979712" y="1700808"/>
            <a:ext cx="6048672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699792" y="314096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A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740352" y="3216891"/>
            <a:ext cx="432048" cy="7078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V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2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 </a:t>
            </a:r>
            <a:r>
              <a:rPr lang="pt-BR" dirty="0"/>
              <a:t>o atacante </a:t>
            </a:r>
            <a:r>
              <a:rPr lang="pt-BR" dirty="0" smtClean="0"/>
              <a:t>chutar </a:t>
            </a:r>
            <a:r>
              <a:rPr lang="pt-BR" dirty="0"/>
              <a:t>metade do tempo para cada </a:t>
            </a:r>
            <a:r>
              <a:rPr lang="pt-BR" dirty="0" smtClean="0"/>
              <a:t>lado...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ganho esperado do atacante caso o goleiro pule para a esquerda será:</a:t>
            </a:r>
          </a:p>
          <a:p>
            <a:r>
              <a:rPr lang="pt-BR" dirty="0"/>
              <a:t>90 – </a:t>
            </a:r>
            <a:r>
              <a:rPr lang="pt-BR" dirty="0" smtClean="0"/>
              <a:t>40p = 90 </a:t>
            </a:r>
            <a:r>
              <a:rPr lang="pt-BR" dirty="0"/>
              <a:t>– </a:t>
            </a:r>
            <a:r>
              <a:rPr lang="pt-BR" dirty="0" smtClean="0"/>
              <a:t>40(1/2) = 70 </a:t>
            </a:r>
            <a:endParaRPr lang="pt-BR" dirty="0"/>
          </a:p>
          <a:p>
            <a:r>
              <a:rPr lang="pt-BR" dirty="0"/>
              <a:t>E o ganho esperado caso o goleiro pule para a direita será:</a:t>
            </a:r>
          </a:p>
          <a:p>
            <a:r>
              <a:rPr lang="pt-BR" dirty="0" smtClean="0"/>
              <a:t>20 </a:t>
            </a:r>
            <a:r>
              <a:rPr lang="pt-BR" dirty="0"/>
              <a:t>+ </a:t>
            </a:r>
            <a:r>
              <a:rPr lang="pt-BR" dirty="0" smtClean="0"/>
              <a:t>60p = </a:t>
            </a:r>
            <a:r>
              <a:rPr lang="pt-BR" dirty="0"/>
              <a:t>20 + </a:t>
            </a:r>
            <a:r>
              <a:rPr lang="pt-BR" dirty="0" smtClean="0"/>
              <a:t>60(1/2) = 50 </a:t>
            </a:r>
            <a:endParaRPr lang="pt-BR" dirty="0"/>
          </a:p>
          <a:p>
            <a:r>
              <a:rPr lang="pt-BR" dirty="0" smtClean="0"/>
              <a:t>Se o goleiro captar essa estratégia, decidirá pular o tempo todo para a direita de forma a minimizar o ganho esperado do atacante. </a:t>
            </a:r>
          </a:p>
          <a:p>
            <a:r>
              <a:rPr lang="pt-BR" dirty="0" smtClean="0"/>
              <a:t>O atacante reconhece que o goleiro quer minimizar seu ganho esperado. </a:t>
            </a:r>
            <a:r>
              <a:rPr lang="pt-BR" b="1" dirty="0" smtClean="0"/>
              <a:t>Portanto, para qualquer p, o melhor ganho que pode esperar é o ganho mínimo dado pelas duas estratégias.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1124744"/>
            <a:ext cx="4968552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99592" y="83671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Sucessos de linha (%)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75656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100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49318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092280" y="28436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092280" y="39237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0</a:t>
            </a:r>
            <a:endParaRPr lang="pt-BR" dirty="0"/>
          </a:p>
        </p:txBody>
      </p:sp>
      <p:cxnSp>
        <p:nvCxnSpPr>
          <p:cNvPr id="10" name="Conector reto 9"/>
          <p:cNvCxnSpPr>
            <a:endCxn id="7" idx="1"/>
          </p:cNvCxnSpPr>
          <p:nvPr/>
        </p:nvCxnSpPr>
        <p:spPr>
          <a:xfrm flipV="1">
            <a:off x="2123728" y="3028310"/>
            <a:ext cx="4968552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23728" y="2749570"/>
            <a:ext cx="4968552" cy="135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2" idx="0"/>
            <a:endCxn id="2" idx="2"/>
          </p:cNvCxnSpPr>
          <p:nvPr/>
        </p:nvCxnSpPr>
        <p:spPr>
          <a:xfrm>
            <a:off x="4608004" y="1124744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355976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0,5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24128" y="616704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 = Probabilidade que o atacante chute para a esquerda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236296" y="33265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Ganho esperado se o goleiro defender a direita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236296" y="170080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Ganho esperado se o goleiro defender a esquerda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 flipV="1">
            <a:off x="2178790" y="3703177"/>
            <a:ext cx="3326223" cy="14124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5505013" y="3703177"/>
            <a:ext cx="1587267" cy="39048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H="1">
            <a:off x="5505013" y="2060848"/>
            <a:ext cx="147107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5535814" y="3689322"/>
            <a:ext cx="0" cy="21740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292080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37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Atacante maximizando o ganho esperado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 o atacante busca maximizar seu ganho esperado, deverá portanto escolher chutar 70% das vezes para esquerda – ponto exato de cruzamento das duas linhas, o pico.</a:t>
            </a:r>
          </a:p>
          <a:p>
            <a:r>
              <a:rPr lang="pt-BR" dirty="0"/>
              <a:t>90 – </a:t>
            </a:r>
            <a:r>
              <a:rPr lang="pt-BR" dirty="0" smtClean="0"/>
              <a:t>40p = </a:t>
            </a:r>
            <a:r>
              <a:rPr lang="pt-BR" dirty="0"/>
              <a:t>20 + 60p </a:t>
            </a:r>
            <a:r>
              <a:rPr lang="pt-BR" dirty="0" smtClean="0">
                <a:sym typeface="Wingdings" panose="05000000000000000000" pitchFamily="2" charset="2"/>
              </a:rPr>
              <a:t> 70 = 100p  p = 0,7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Assim, se o atacante chuta 70% para a esquerda e o goleiro responde de forma ótima, o ganho esperado do atacante será o maior possível, no caso 62% de sucesso.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51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Mesmo raciocínio para o goleiro!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Admita que o </a:t>
            </a:r>
            <a:r>
              <a:rPr lang="pt-BR" dirty="0" smtClean="0"/>
              <a:t>goleiro defenda </a:t>
            </a:r>
            <a:r>
              <a:rPr lang="pt-BR" dirty="0"/>
              <a:t>para o lado esquerdo com probabilidade </a:t>
            </a:r>
            <a:r>
              <a:rPr lang="pt-BR" dirty="0" smtClean="0"/>
              <a:t>q</a:t>
            </a:r>
            <a:endParaRPr lang="pt-BR" dirty="0"/>
          </a:p>
          <a:p>
            <a:r>
              <a:rPr lang="pt-BR" dirty="0"/>
              <a:t>Assim, o ganho esperado do atacante caso </a:t>
            </a:r>
            <a:r>
              <a:rPr lang="pt-BR" dirty="0" smtClean="0"/>
              <a:t>chute para a </a:t>
            </a:r>
            <a:r>
              <a:rPr lang="pt-BR" dirty="0"/>
              <a:t>esquerda será:</a:t>
            </a:r>
          </a:p>
          <a:p>
            <a:r>
              <a:rPr lang="pt-BR" dirty="0" smtClean="0"/>
              <a:t>50q </a:t>
            </a:r>
            <a:r>
              <a:rPr lang="pt-BR" dirty="0"/>
              <a:t>+ (</a:t>
            </a:r>
            <a:r>
              <a:rPr lang="pt-BR" dirty="0" smtClean="0"/>
              <a:t>1-q)80 </a:t>
            </a:r>
            <a:r>
              <a:rPr lang="pt-BR" dirty="0"/>
              <a:t>= </a:t>
            </a:r>
            <a:r>
              <a:rPr lang="pt-BR" dirty="0" smtClean="0"/>
              <a:t>80 </a:t>
            </a:r>
            <a:r>
              <a:rPr lang="pt-BR" dirty="0"/>
              <a:t>– </a:t>
            </a:r>
            <a:r>
              <a:rPr lang="pt-BR" dirty="0" smtClean="0"/>
              <a:t>30q</a:t>
            </a:r>
            <a:endParaRPr lang="pt-BR" dirty="0"/>
          </a:p>
          <a:p>
            <a:r>
              <a:rPr lang="pt-BR" dirty="0"/>
              <a:t>E o ganho esperado caso o </a:t>
            </a:r>
            <a:r>
              <a:rPr lang="pt-BR" dirty="0" smtClean="0"/>
              <a:t>atacante chute </a:t>
            </a:r>
            <a:r>
              <a:rPr lang="pt-BR" dirty="0"/>
              <a:t>para a direita será:</a:t>
            </a:r>
          </a:p>
          <a:p>
            <a:r>
              <a:rPr lang="pt-BR" dirty="0" smtClean="0"/>
              <a:t>90q </a:t>
            </a:r>
            <a:r>
              <a:rPr lang="pt-BR" dirty="0"/>
              <a:t>+ (</a:t>
            </a:r>
            <a:r>
              <a:rPr lang="pt-BR" dirty="0" smtClean="0"/>
              <a:t>1-q)20 </a:t>
            </a:r>
            <a:r>
              <a:rPr lang="pt-BR" dirty="0"/>
              <a:t>= 20 + </a:t>
            </a:r>
            <a:r>
              <a:rPr lang="pt-BR" dirty="0" smtClean="0"/>
              <a:t>70q</a:t>
            </a:r>
            <a:endParaRPr lang="pt-BR" dirty="0"/>
          </a:p>
          <a:p>
            <a:r>
              <a:rPr lang="pt-BR" b="1" dirty="0" smtClean="0"/>
              <a:t>Para cada q, o goleiro quer minimizar o ganho esperado do atacante, mas reconhece que o atacante </a:t>
            </a:r>
            <a:r>
              <a:rPr lang="pt-BR" b="1" dirty="0"/>
              <a:t>quer maximizar tal </a:t>
            </a:r>
            <a:r>
              <a:rPr lang="pt-BR" b="1" dirty="0" smtClean="0"/>
              <a:t>ganho.</a:t>
            </a: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7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1124744"/>
            <a:ext cx="4968552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99592" y="83671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Sucessos de linha (%)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75656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100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29156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19672" y="50038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092280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092280" y="42117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0</a:t>
            </a: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2123728" y="2780928"/>
            <a:ext cx="4896544" cy="2448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23728" y="3100318"/>
            <a:ext cx="4968552" cy="126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499992" y="1124744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355976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0,5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36096" y="595102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 = Probabilidade que o goleiro defenda para a esquerda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236296" y="33265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Ganho esperado se o atacante chutar para a direita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596336" y="1700808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Ganho esperado se o atacante chutar para a esquerda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 </a:t>
            </a:r>
            <a:r>
              <a:rPr lang="pt-BR" dirty="0"/>
              <a:t>o </a:t>
            </a:r>
            <a:r>
              <a:rPr lang="pt-BR" dirty="0" smtClean="0"/>
              <a:t>goleiro pular </a:t>
            </a:r>
            <a:r>
              <a:rPr lang="pt-BR" dirty="0"/>
              <a:t>metade do tempo para cada </a:t>
            </a:r>
            <a:r>
              <a:rPr lang="pt-BR" dirty="0" smtClean="0"/>
              <a:t>lado...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/>
              <a:t>ganho esperado do atacante caso </a:t>
            </a:r>
            <a:r>
              <a:rPr lang="pt-BR" dirty="0" smtClean="0"/>
              <a:t>chute </a:t>
            </a:r>
            <a:r>
              <a:rPr lang="pt-BR" dirty="0"/>
              <a:t>para a esquerda será:</a:t>
            </a:r>
          </a:p>
          <a:p>
            <a:r>
              <a:rPr lang="pt-BR" dirty="0" smtClean="0"/>
              <a:t>80 </a:t>
            </a:r>
            <a:r>
              <a:rPr lang="pt-BR" dirty="0"/>
              <a:t>– </a:t>
            </a:r>
            <a:r>
              <a:rPr lang="pt-BR" dirty="0" smtClean="0"/>
              <a:t>30q = 65 </a:t>
            </a:r>
            <a:endParaRPr lang="pt-BR" dirty="0"/>
          </a:p>
          <a:p>
            <a:r>
              <a:rPr lang="pt-BR" dirty="0"/>
              <a:t>E o ganho esperado caso o </a:t>
            </a:r>
            <a:r>
              <a:rPr lang="pt-BR" dirty="0" smtClean="0"/>
              <a:t>atacante chute para </a:t>
            </a:r>
            <a:r>
              <a:rPr lang="pt-BR" dirty="0"/>
              <a:t>a direita será:</a:t>
            </a:r>
          </a:p>
          <a:p>
            <a:r>
              <a:rPr lang="pt-BR" dirty="0" smtClean="0"/>
              <a:t>20 </a:t>
            </a:r>
            <a:r>
              <a:rPr lang="pt-BR" dirty="0"/>
              <a:t>+ </a:t>
            </a:r>
            <a:r>
              <a:rPr lang="pt-BR" dirty="0" smtClean="0"/>
              <a:t>70q = 55 </a:t>
            </a:r>
            <a:endParaRPr lang="pt-BR" dirty="0"/>
          </a:p>
          <a:p>
            <a:r>
              <a:rPr lang="pt-BR" dirty="0" smtClean="0"/>
              <a:t>Logo o atacante deverá chutar para a esquerda, onde seu ganho esperado é o maior. </a:t>
            </a:r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69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1124744"/>
            <a:ext cx="4968552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99592" y="83671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Sucessos de linha (%)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75656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100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29156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19672" y="50038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092280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092280" y="42117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0</a:t>
            </a: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2123728" y="2780928"/>
            <a:ext cx="4896544" cy="2448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23728" y="3100318"/>
            <a:ext cx="4968552" cy="126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499992" y="1124744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355976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0,5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36096" y="595102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 = Probabilidade que o goleiro defenda para a esquerda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236296" y="33265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Ganho esperado se o atacante chutar para a direita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596336" y="1700808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Ganho esperado se o atacante chutar para a esquerda</a:t>
            </a:r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2137583" y="3096670"/>
            <a:ext cx="2866465" cy="7643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4860032" y="2767073"/>
            <a:ext cx="2176828" cy="10939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5004048" y="2492896"/>
            <a:ext cx="28803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4932040" y="3861048"/>
            <a:ext cx="0" cy="208823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4716016" y="59399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83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Goleiro minimizando o ganho esperado do atacante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 o goleiro busca minimizar o ganho esperado do atacante, deverá portanto escolher defender 60% das vezes para esquerda – ponto exato de cruzamento das duas linhas, o vale.</a:t>
            </a:r>
          </a:p>
          <a:p>
            <a:r>
              <a:rPr lang="pt-BR" dirty="0" smtClean="0"/>
              <a:t>80 </a:t>
            </a:r>
            <a:r>
              <a:rPr lang="pt-BR" dirty="0"/>
              <a:t>– </a:t>
            </a:r>
            <a:r>
              <a:rPr lang="pt-BR" dirty="0" smtClean="0"/>
              <a:t>30q = </a:t>
            </a:r>
            <a:r>
              <a:rPr lang="pt-BR" dirty="0"/>
              <a:t>20 + </a:t>
            </a:r>
            <a:r>
              <a:rPr lang="pt-BR" dirty="0" smtClean="0"/>
              <a:t>70q </a:t>
            </a:r>
            <a:r>
              <a:rPr lang="pt-BR" dirty="0" smtClean="0">
                <a:sym typeface="Wingdings" panose="05000000000000000000" pitchFamily="2" charset="2"/>
              </a:rPr>
              <a:t> 60 = 100q  q = 0,6</a:t>
            </a:r>
          </a:p>
        </p:txBody>
      </p:sp>
    </p:spTree>
    <p:extLst>
      <p:ext uri="{BB962C8B-B14F-4D97-AF65-F5344CB8AC3E}">
        <p14:creationId xmlns:p14="http://schemas.microsoft.com/office/powerpoint/2010/main" val="35509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Estratégias de equilíbrio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3325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Atacante chuta para esquerda com probabilidade p igual a 0,7 e o goleiro defende para a esquerda com probabilidade q igual a 0,6.</a:t>
            </a:r>
          </a:p>
          <a:p>
            <a:pPr lvl="1"/>
            <a:r>
              <a:rPr lang="pt-BR" dirty="0" smtClean="0"/>
              <a:t>Quando o atacante opta pelo 0,7, tanto faz que o goleiro pule para esquerda ou para a direita, ou no caso, pule para esquerda com probabilidade q. Em especial, o goleiro ficará perfeitamente feliz pulando 60% das vezes para a esquerda.</a:t>
            </a:r>
          </a:p>
          <a:p>
            <a:pPr lvl="1"/>
            <a:r>
              <a:rPr lang="pt-BR" dirty="0" smtClean="0"/>
              <a:t>De modo semelhante, se o goleiro defender para a esquerda com probabilidade 0,6 então atacante ficará indiferente entre chutar pra a esquerda ou para a direita, ou qualquer combinação entre essas possibilidades. Em especial, ficará satisfeito de chutar 70% para a esquerda. </a:t>
            </a:r>
          </a:p>
          <a:p>
            <a:r>
              <a:rPr lang="pt-BR" dirty="0" smtClean="0"/>
              <a:t>Portanto, esse é um equilíbrio de Nash: cada jogador está otimizando dado a escolha do outro.</a:t>
            </a:r>
          </a:p>
          <a:p>
            <a:endParaRPr lang="pt-BR" dirty="0" smtClean="0"/>
          </a:p>
          <a:p>
            <a:r>
              <a:rPr lang="pt-BR" dirty="0" smtClean="0"/>
              <a:t>Em equilíbrio: atacante fará gol em 62% das vezes e o goleiro defenderá em 38% das vezes.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90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de melhor resposta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2209800" y="5562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V="1">
            <a:off x="2195736" y="208404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17" name="Line 7"/>
          <p:cNvSpPr>
            <a:spLocks noChangeShapeType="1"/>
          </p:cNvSpPr>
          <p:nvPr/>
        </p:nvSpPr>
        <p:spPr bwMode="auto">
          <a:xfrm>
            <a:off x="5084763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18" name="Line 8"/>
          <p:cNvSpPr>
            <a:spLocks noChangeShapeType="1"/>
          </p:cNvSpPr>
          <p:nvPr/>
        </p:nvSpPr>
        <p:spPr bwMode="auto">
          <a:xfrm>
            <a:off x="21336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19" name="Line 9"/>
          <p:cNvSpPr>
            <a:spLocks noChangeShapeType="1"/>
          </p:cNvSpPr>
          <p:nvPr/>
        </p:nvSpPr>
        <p:spPr bwMode="auto">
          <a:xfrm>
            <a:off x="4140200" y="54657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21" name="Text Box 11"/>
          <p:cNvSpPr txBox="1">
            <a:spLocks noChangeArrowheads="1"/>
          </p:cNvSpPr>
          <p:nvPr/>
        </p:nvSpPr>
        <p:spPr bwMode="auto">
          <a:xfrm>
            <a:off x="4937125" y="5756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64522" name="Text Box 12"/>
          <p:cNvSpPr txBox="1">
            <a:spLocks noChangeArrowheads="1"/>
          </p:cNvSpPr>
          <p:nvPr/>
        </p:nvSpPr>
        <p:spPr bwMode="auto">
          <a:xfrm>
            <a:off x="3862388" y="5680075"/>
            <a:ext cx="47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0,7</a:t>
            </a:r>
            <a:endParaRPr lang="pt-BR" dirty="0"/>
          </a:p>
        </p:txBody>
      </p: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17367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1</a:t>
            </a: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1644650" y="3501008"/>
            <a:ext cx="47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0,6</a:t>
            </a:r>
            <a:endParaRPr lang="pt-BR" dirty="0"/>
          </a:p>
        </p:txBody>
      </p:sp>
      <p:sp>
        <p:nvSpPr>
          <p:cNvPr id="64525" name="Freeform 18"/>
          <p:cNvSpPr>
            <a:spLocks/>
          </p:cNvSpPr>
          <p:nvPr/>
        </p:nvSpPr>
        <p:spPr bwMode="auto">
          <a:xfrm>
            <a:off x="5089525" y="2636838"/>
            <a:ext cx="15875" cy="31750"/>
          </a:xfrm>
          <a:custGeom>
            <a:avLst/>
            <a:gdLst>
              <a:gd name="T0" fmla="*/ 0 w 10"/>
              <a:gd name="T1" fmla="*/ 0 h 20"/>
              <a:gd name="T2" fmla="*/ 10 w 10"/>
              <a:gd name="T3" fmla="*/ 20 h 20"/>
              <a:gd name="T4" fmla="*/ 0 60000 65536"/>
              <a:gd name="T5" fmla="*/ 0 60000 65536"/>
              <a:gd name="T6" fmla="*/ 0 w 10"/>
              <a:gd name="T7" fmla="*/ 0 h 20"/>
              <a:gd name="T8" fmla="*/ 10 w 10"/>
              <a:gd name="T9" fmla="*/ 20 h 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20">
                <a:moveTo>
                  <a:pt x="0" y="0"/>
                </a:moveTo>
                <a:lnTo>
                  <a:pt x="10" y="2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26" name="Line 20"/>
          <p:cNvSpPr>
            <a:spLocks noChangeShapeType="1"/>
          </p:cNvSpPr>
          <p:nvPr/>
        </p:nvSpPr>
        <p:spPr bwMode="auto">
          <a:xfrm flipV="1">
            <a:off x="5084763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51" name="Freeform 23"/>
          <p:cNvSpPr>
            <a:spLocks/>
          </p:cNvSpPr>
          <p:nvPr/>
        </p:nvSpPr>
        <p:spPr bwMode="auto">
          <a:xfrm>
            <a:off x="5071294" y="3671540"/>
            <a:ext cx="4762" cy="1917700"/>
          </a:xfrm>
          <a:custGeom>
            <a:avLst/>
            <a:gdLst>
              <a:gd name="T0" fmla="*/ 0 w 3"/>
              <a:gd name="T1" fmla="*/ 0 h 1208"/>
              <a:gd name="T2" fmla="*/ 3 w 3"/>
              <a:gd name="T3" fmla="*/ 1208 h 1208"/>
              <a:gd name="T4" fmla="*/ 0 60000 65536"/>
              <a:gd name="T5" fmla="*/ 0 60000 65536"/>
              <a:gd name="T6" fmla="*/ 0 w 3"/>
              <a:gd name="T7" fmla="*/ 0 h 1208"/>
              <a:gd name="T8" fmla="*/ 3 w 3"/>
              <a:gd name="T9" fmla="*/ 1208 h 1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208">
                <a:moveTo>
                  <a:pt x="0" y="0"/>
                </a:moveTo>
                <a:lnTo>
                  <a:pt x="3" y="1208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52" name="Freeform 24"/>
          <p:cNvSpPr>
            <a:spLocks/>
          </p:cNvSpPr>
          <p:nvPr/>
        </p:nvSpPr>
        <p:spPr bwMode="auto">
          <a:xfrm>
            <a:off x="2195513" y="3638674"/>
            <a:ext cx="2879725" cy="6350"/>
          </a:xfrm>
          <a:custGeom>
            <a:avLst/>
            <a:gdLst>
              <a:gd name="T0" fmla="*/ 1814 w 1814"/>
              <a:gd name="T1" fmla="*/ 0 h 4"/>
              <a:gd name="T2" fmla="*/ 0 w 1814"/>
              <a:gd name="T3" fmla="*/ 4 h 4"/>
              <a:gd name="T4" fmla="*/ 0 60000 65536"/>
              <a:gd name="T5" fmla="*/ 0 60000 65536"/>
              <a:gd name="T6" fmla="*/ 0 w 1814"/>
              <a:gd name="T7" fmla="*/ 0 h 4"/>
              <a:gd name="T8" fmla="*/ 1814 w 181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14" h="4">
                <a:moveTo>
                  <a:pt x="1814" y="0"/>
                </a:moveTo>
                <a:lnTo>
                  <a:pt x="0" y="4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53" name="Freeform 25"/>
          <p:cNvSpPr>
            <a:spLocks/>
          </p:cNvSpPr>
          <p:nvPr/>
        </p:nvSpPr>
        <p:spPr bwMode="auto">
          <a:xfrm>
            <a:off x="2195736" y="2708920"/>
            <a:ext cx="1587" cy="963612"/>
          </a:xfrm>
          <a:custGeom>
            <a:avLst/>
            <a:gdLst>
              <a:gd name="T0" fmla="*/ 1 w 1"/>
              <a:gd name="T1" fmla="*/ 0 h 607"/>
              <a:gd name="T2" fmla="*/ 0 w 1"/>
              <a:gd name="T3" fmla="*/ 607 h 607"/>
              <a:gd name="T4" fmla="*/ 0 60000 65536"/>
              <a:gd name="T5" fmla="*/ 0 60000 65536"/>
              <a:gd name="T6" fmla="*/ 0 w 1"/>
              <a:gd name="T7" fmla="*/ 0 h 607"/>
              <a:gd name="T8" fmla="*/ 1 w 1"/>
              <a:gd name="T9" fmla="*/ 607 h 6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7">
                <a:moveTo>
                  <a:pt x="1" y="0"/>
                </a:moveTo>
                <a:lnTo>
                  <a:pt x="0" y="607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54" name="Freeform 26"/>
          <p:cNvSpPr>
            <a:spLocks/>
          </p:cNvSpPr>
          <p:nvPr/>
        </p:nvSpPr>
        <p:spPr bwMode="auto">
          <a:xfrm>
            <a:off x="4135438" y="2657475"/>
            <a:ext cx="939800" cy="6350"/>
          </a:xfrm>
          <a:custGeom>
            <a:avLst/>
            <a:gdLst>
              <a:gd name="T0" fmla="*/ 592 w 592"/>
              <a:gd name="T1" fmla="*/ 0 h 4"/>
              <a:gd name="T2" fmla="*/ 0 w 592"/>
              <a:gd name="T3" fmla="*/ 4 h 4"/>
              <a:gd name="T4" fmla="*/ 0 60000 65536"/>
              <a:gd name="T5" fmla="*/ 0 60000 65536"/>
              <a:gd name="T6" fmla="*/ 0 w 592"/>
              <a:gd name="T7" fmla="*/ 0 h 4"/>
              <a:gd name="T8" fmla="*/ 592 w 59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2" h="4">
                <a:moveTo>
                  <a:pt x="592" y="0"/>
                </a:moveTo>
                <a:lnTo>
                  <a:pt x="0" y="4"/>
                </a:lnTo>
              </a:path>
            </a:pathLst>
          </a:custGeom>
          <a:noFill/>
          <a:ln w="28575">
            <a:solidFill>
              <a:srgbClr val="339933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4140200" y="2667000"/>
            <a:ext cx="0" cy="2895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56" name="Freeform 28"/>
          <p:cNvSpPr>
            <a:spLocks/>
          </p:cNvSpPr>
          <p:nvPr/>
        </p:nvSpPr>
        <p:spPr bwMode="auto">
          <a:xfrm>
            <a:off x="2185988" y="5553075"/>
            <a:ext cx="1949450" cy="4763"/>
          </a:xfrm>
          <a:custGeom>
            <a:avLst/>
            <a:gdLst>
              <a:gd name="T0" fmla="*/ 1228 w 1228"/>
              <a:gd name="T1" fmla="*/ 3 h 3"/>
              <a:gd name="T2" fmla="*/ 0 w 1228"/>
              <a:gd name="T3" fmla="*/ 0 h 3"/>
              <a:gd name="T4" fmla="*/ 0 60000 65536"/>
              <a:gd name="T5" fmla="*/ 0 60000 65536"/>
              <a:gd name="T6" fmla="*/ 0 w 1228"/>
              <a:gd name="T7" fmla="*/ 0 h 3"/>
              <a:gd name="T8" fmla="*/ 1228 w 1228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8" h="3">
                <a:moveTo>
                  <a:pt x="1228" y="3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339933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4534" name="Text Box 31"/>
          <p:cNvSpPr txBox="1">
            <a:spLocks noChangeArrowheads="1"/>
          </p:cNvSpPr>
          <p:nvPr/>
        </p:nvSpPr>
        <p:spPr bwMode="auto">
          <a:xfrm>
            <a:off x="6232525" y="5368925"/>
            <a:ext cx="311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latin typeface="+mj-lt"/>
              </a:rPr>
              <a:t>p</a:t>
            </a:r>
            <a:endParaRPr lang="pt-BR" dirty="0">
              <a:latin typeface="+mj-lt"/>
            </a:endParaRPr>
          </a:p>
        </p:txBody>
      </p:sp>
      <p:sp>
        <p:nvSpPr>
          <p:cNvPr id="64535" name="Text Box 32"/>
          <p:cNvSpPr txBox="1">
            <a:spLocks noChangeArrowheads="1"/>
          </p:cNvSpPr>
          <p:nvPr/>
        </p:nvSpPr>
        <p:spPr bwMode="auto">
          <a:xfrm>
            <a:off x="1752600" y="16002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>
                <a:latin typeface="+mj-lt"/>
              </a:rPr>
              <a:t>q</a:t>
            </a:r>
            <a:endParaRPr lang="pt-BR" dirty="0">
              <a:latin typeface="+mj-lt"/>
            </a:endParaRP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5165725" y="3470275"/>
            <a:ext cx="2696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Curva de reação </a:t>
            </a:r>
            <a:r>
              <a:rPr lang="pt-BR" dirty="0" smtClean="0"/>
              <a:t>do goleiro</a:t>
            </a:r>
            <a:endParaRPr lang="pt-BR" dirty="0"/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2286000" y="1981200"/>
            <a:ext cx="285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Curva de reação </a:t>
            </a:r>
            <a:r>
              <a:rPr lang="pt-BR" dirty="0" smtClean="0"/>
              <a:t>do atacante</a:t>
            </a:r>
            <a:endParaRPr lang="pt-BR" dirty="0"/>
          </a:p>
        </p:txBody>
      </p:sp>
      <p:sp>
        <p:nvSpPr>
          <p:cNvPr id="99365" name="Freeform 37"/>
          <p:cNvSpPr>
            <a:spLocks/>
          </p:cNvSpPr>
          <p:nvPr/>
        </p:nvSpPr>
        <p:spPr bwMode="auto">
          <a:xfrm>
            <a:off x="5105400" y="3886200"/>
            <a:ext cx="1447800" cy="944563"/>
          </a:xfrm>
          <a:custGeom>
            <a:avLst/>
            <a:gdLst>
              <a:gd name="T0" fmla="*/ 912 w 912"/>
              <a:gd name="T1" fmla="*/ 0 h 595"/>
              <a:gd name="T2" fmla="*/ 0 w 912"/>
              <a:gd name="T3" fmla="*/ 96 h 595"/>
              <a:gd name="T4" fmla="*/ 0 60000 65536"/>
              <a:gd name="T5" fmla="*/ 0 60000 65536"/>
              <a:gd name="T6" fmla="*/ 0 w 912"/>
              <a:gd name="T7" fmla="*/ 0 h 595"/>
              <a:gd name="T8" fmla="*/ 912 w 912"/>
              <a:gd name="T9" fmla="*/ 595 h 5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595">
                <a:moveTo>
                  <a:pt x="912" y="0"/>
                </a:moveTo>
                <a:cubicBezTo>
                  <a:pt x="904" y="595"/>
                  <a:pt x="541" y="56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66" name="Freeform 38"/>
          <p:cNvSpPr>
            <a:spLocks/>
          </p:cNvSpPr>
          <p:nvPr/>
        </p:nvSpPr>
        <p:spPr bwMode="auto">
          <a:xfrm>
            <a:off x="3886200" y="2335213"/>
            <a:ext cx="606425" cy="301625"/>
          </a:xfrm>
          <a:custGeom>
            <a:avLst/>
            <a:gdLst>
              <a:gd name="T0" fmla="*/ 0 w 382"/>
              <a:gd name="T1" fmla="*/ 17 h 190"/>
              <a:gd name="T2" fmla="*/ 382 w 382"/>
              <a:gd name="T3" fmla="*/ 190 h 190"/>
              <a:gd name="T4" fmla="*/ 0 60000 65536"/>
              <a:gd name="T5" fmla="*/ 0 60000 65536"/>
              <a:gd name="T6" fmla="*/ 0 w 382"/>
              <a:gd name="T7" fmla="*/ 0 h 190"/>
              <a:gd name="T8" fmla="*/ 382 w 382"/>
              <a:gd name="T9" fmla="*/ 190 h 1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2" h="190">
                <a:moveTo>
                  <a:pt x="0" y="17"/>
                </a:moveTo>
                <a:cubicBezTo>
                  <a:pt x="31" y="119"/>
                  <a:pt x="365" y="0"/>
                  <a:pt x="382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9368" name="Oval 40"/>
          <p:cNvSpPr>
            <a:spLocks noChangeArrowheads="1"/>
          </p:cNvSpPr>
          <p:nvPr/>
        </p:nvSpPr>
        <p:spPr bwMode="auto">
          <a:xfrm>
            <a:off x="4067944" y="357301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2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5"/>
            <a:ext cx="8712968" cy="582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7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/>
              <a:t>Jogos de coexistência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Em anos recentes biólogos começaram a considerar a teoria dos jogos como uma ferramenta para estudar o comportamento animal. </a:t>
            </a:r>
          </a:p>
          <a:p>
            <a:r>
              <a:rPr lang="pt-BR" dirty="0" smtClean="0"/>
              <a:t>Jogo dos pombos e falcões</a:t>
            </a:r>
          </a:p>
          <a:p>
            <a:r>
              <a:rPr lang="pt-BR" dirty="0" smtClean="0"/>
              <a:t>Imagine que dois cachorros selvagens encontrem um pedaço de comida e devem decidir se brigam pela comida ou se dividem a comida.</a:t>
            </a:r>
          </a:p>
          <a:p>
            <a:r>
              <a:rPr lang="pt-BR" dirty="0" smtClean="0"/>
              <a:t>Brigar pela comida </a:t>
            </a:r>
            <a:r>
              <a:rPr lang="pt-BR" dirty="0" smtClean="0">
                <a:sym typeface="Wingdings" panose="05000000000000000000" pitchFamily="2" charset="2"/>
              </a:rPr>
              <a:t> estratégia do falcão  um ganha e o outro perde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Dividir a comida  estratégia do pombo  funciona bem se o outro </a:t>
            </a:r>
            <a:r>
              <a:rPr lang="pt-BR" dirty="0" err="1" smtClean="0">
                <a:sym typeface="Wingdings" panose="05000000000000000000" pitchFamily="2" charset="2"/>
              </a:rPr>
              <a:t>tb</a:t>
            </a:r>
            <a:r>
              <a:rPr lang="pt-BR" dirty="0" smtClean="0">
                <a:sym typeface="Wingdings" panose="05000000000000000000" pitchFamily="2" charset="2"/>
              </a:rPr>
              <a:t> se comporta como pombo...</a:t>
            </a:r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8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Tabela 30.8</a:t>
            </a:r>
            <a:br>
              <a:rPr lang="pt-BR" dirty="0"/>
            </a:br>
            <a:r>
              <a:rPr lang="pt-BR" dirty="0" smtClean="0"/>
              <a:t>Jogo dos pombos e falcões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1500"/>
            <a:ext cx="8229600" cy="1459468"/>
          </a:xfrm>
        </p:spPr>
        <p:txBody>
          <a:bodyPr>
            <a:normAutofit lnSpcReduction="10000"/>
          </a:bodyPr>
          <a:lstStyle/>
          <a:p>
            <a:r>
              <a:rPr lang="pt-BR" sz="3000" dirty="0" smtClean="0"/>
              <a:t>No equilíbrio não podemos observar falcão, falcão ou pombo, pombo... Terá que existir alguma mistura dos tipos.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793644" y="4668654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 smtClean="0"/>
              <a:t>2,2</a:t>
            </a:r>
            <a:endParaRPr lang="pt-BR" sz="24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391159" y="3059668"/>
            <a:ext cx="1144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/>
              <a:t>Falcão</a:t>
            </a:r>
            <a:endParaRPr lang="pt-BR" sz="2400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932040" y="3059668"/>
            <a:ext cx="1224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/>
              <a:t>Pombo</a:t>
            </a:r>
            <a:endParaRPr lang="pt-BR" sz="2400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262893" y="3923764"/>
            <a:ext cx="1156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/>
              <a:t>Falcão</a:t>
            </a:r>
            <a:endParaRPr lang="pt-BR" sz="2400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175834" y="5075892"/>
            <a:ext cx="1100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/>
              <a:t>Pombo</a:t>
            </a:r>
            <a:endParaRPr lang="pt-BR" sz="24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51831" y="3512770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 smtClean="0"/>
              <a:t>-2,-2</a:t>
            </a:r>
            <a:endParaRPr lang="pt-BR" sz="24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64024" y="4659526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 smtClean="0"/>
              <a:t>0,4</a:t>
            </a:r>
            <a:endParaRPr lang="pt-BR" sz="2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788024" y="3510136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 smtClean="0"/>
              <a:t>4,0</a:t>
            </a:r>
            <a:endParaRPr lang="pt-BR" sz="2400" dirty="0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609600" y="59492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 smtClean="0"/>
              <a:t>O que esperar?</a:t>
            </a:r>
          </a:p>
        </p:txBody>
      </p:sp>
    </p:spTree>
    <p:extLst>
      <p:ext uri="{BB962C8B-B14F-4D97-AF65-F5344CB8AC3E}">
        <p14:creationId xmlns:p14="http://schemas.microsoft.com/office/powerpoint/2010/main" val="20273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Equilíbrio do jogo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Imagine que seja p a probabilidade de jogar falcão – ou que a proporção de cachorros selvagens que joguem a estratégia falcão seja p.</a:t>
            </a:r>
          </a:p>
          <a:p>
            <a:r>
              <a:rPr lang="pt-BR" dirty="0" smtClean="0"/>
              <a:t>O ganho esperado do tipo falcão é:</a:t>
            </a:r>
          </a:p>
          <a:p>
            <a:pPr marL="0" indent="0">
              <a:buNone/>
            </a:pPr>
            <a:r>
              <a:rPr lang="pt-BR" dirty="0" smtClean="0"/>
              <a:t>H = -2*p+(1-p)*4</a:t>
            </a:r>
          </a:p>
          <a:p>
            <a:r>
              <a:rPr lang="pt-BR" dirty="0"/>
              <a:t>O ganho esperado do tipo</a:t>
            </a:r>
            <a:r>
              <a:rPr lang="pt-BR" dirty="0" smtClean="0"/>
              <a:t> pombo é:</a:t>
            </a:r>
          </a:p>
          <a:p>
            <a:pPr marL="0" indent="0">
              <a:buNone/>
            </a:pPr>
            <a:r>
              <a:rPr lang="pt-BR" dirty="0" smtClean="0"/>
              <a:t>D = 0*p+(1-p)*2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9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 do jogo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Imagine que o tipo que tenha maior ganho esperado seja o que se reproduz mais rapidamente, transmitindo aos seus descendentes seu tipo (seja de jogar falcão, seja de jogar pombo)</a:t>
            </a:r>
          </a:p>
          <a:p>
            <a:pPr lvl="1"/>
            <a:r>
              <a:rPr lang="pt-BR" dirty="0" smtClean="0"/>
              <a:t>H &gt; D </a:t>
            </a:r>
            <a:r>
              <a:rPr lang="pt-BR" dirty="0" smtClean="0">
                <a:sym typeface="Wingdings" panose="05000000000000000000" pitchFamily="2" charset="2"/>
              </a:rPr>
              <a:t> veríamos um aumento do tipo falcão na população; e se </a:t>
            </a:r>
          </a:p>
          <a:p>
            <a:pPr lvl="1"/>
            <a:r>
              <a:rPr lang="pt-BR" dirty="0" smtClean="0">
                <a:sym typeface="Wingdings" panose="05000000000000000000" pitchFamily="2" charset="2"/>
              </a:rPr>
              <a:t>H &lt; D </a:t>
            </a:r>
            <a:r>
              <a:rPr lang="pt-BR" dirty="0"/>
              <a:t> </a:t>
            </a:r>
            <a:r>
              <a:rPr lang="pt-BR" dirty="0">
                <a:sym typeface="Wingdings" panose="05000000000000000000" pitchFamily="2" charset="2"/>
              </a:rPr>
              <a:t> veríamos um aumento do tipo </a:t>
            </a:r>
            <a:r>
              <a:rPr lang="pt-BR" dirty="0" smtClean="0">
                <a:sym typeface="Wingdings" panose="05000000000000000000" pitchFamily="2" charset="2"/>
              </a:rPr>
              <a:t>pombo </a:t>
            </a:r>
            <a:r>
              <a:rPr lang="pt-BR" dirty="0">
                <a:sym typeface="Wingdings" panose="05000000000000000000" pitchFamily="2" charset="2"/>
              </a:rPr>
              <a:t>na </a:t>
            </a:r>
            <a:r>
              <a:rPr lang="pt-BR" dirty="0" smtClean="0">
                <a:sym typeface="Wingdings" panose="05000000000000000000" pitchFamily="2" charset="2"/>
              </a:rPr>
              <a:t>população – </a:t>
            </a:r>
          </a:p>
          <a:p>
            <a:pPr lvl="1"/>
            <a:r>
              <a:rPr lang="pt-BR" dirty="0" smtClean="0">
                <a:sym typeface="Wingdings" panose="05000000000000000000" pitchFamily="2" charset="2"/>
              </a:rPr>
              <a:t>a única forma de manter o equilíbrio na população seria igualar os ganhos esperados dos dois tipos, ou seja, se H = D.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1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 do jogo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-2*p+(1-p)*</a:t>
            </a:r>
            <a:r>
              <a:rPr lang="pt-BR" dirty="0" smtClean="0"/>
              <a:t>4 = (</a:t>
            </a:r>
            <a:r>
              <a:rPr lang="pt-BR" dirty="0"/>
              <a:t>1-p)*2</a:t>
            </a:r>
          </a:p>
          <a:p>
            <a:r>
              <a:rPr lang="pt-BR" dirty="0" smtClean="0"/>
              <a:t>p = 1/2</a:t>
            </a:r>
          </a:p>
          <a:p>
            <a:r>
              <a:rPr lang="pt-BR" dirty="0" smtClean="0"/>
              <a:t>Assim, uma mistura em igual proporção de falcões e pombos será um equilíbrio. Será, em algum sentido, estável?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01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16" y="908720"/>
            <a:ext cx="849485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1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22" y="908720"/>
            <a:ext cx="8935582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516216" y="59492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Pag. 571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8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Jogos de compromisso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Nos jogos sequenciais, a estratégia do “compromisso” é bastante importante</a:t>
            </a:r>
          </a:p>
          <a:p>
            <a:r>
              <a:rPr lang="pt-BR" dirty="0" smtClean="0"/>
              <a:t>Quando se tem um compromisso, dois aspectos devem ser observados: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O compromisso deve ser irreversível – ou seja, não tem como voltar atrás; 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Deve ser observável, ou seja, o outro tem que poder observar para que resolva alterar seu comportamento.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94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sapo e o escorpião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76569"/>
            <a:ext cx="8058290" cy="5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1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/>
          <a:lstStyle/>
          <a:p>
            <a:r>
              <a:rPr lang="pt-BR" dirty="0" smtClean="0"/>
              <a:t>Sapo pensou que o jogo fosse...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28" y="1078691"/>
            <a:ext cx="8087036" cy="559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2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3" y="404664"/>
            <a:ext cx="8591107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460432" y="131115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396808" y="429309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396808" y="563163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396808" y="260729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V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460432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V</a:t>
            </a:r>
            <a:endParaRPr lang="pt-B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Sapo esperto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sapo esperto teria arrumado algum jeito do escorpião não lhe dar a ferroada. Poderia, por exemplo, ter amarrado sua cauda. Ou poderia contratar um sapo matador que o vingasse, dando cabo da família do escorpião de forma a tornar a ferroada mais onerosa e a abstenção mais compensadora.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9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Sequestrador cordial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Imagine que alguns sequestradores capturaram um refém e então descobrem que não vão conseguir recompensa. O que fazer?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0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Sequestrador cordial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7395" cy="519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4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Sequestrador cordial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refém tem um problema de compromisso. Como poderá convencer seus sequestradores de que não entregará suas identidades?</a:t>
            </a:r>
          </a:p>
          <a:p>
            <a:r>
              <a:rPr lang="pt-BR" dirty="0" smtClean="0"/>
              <a:t>Pag. 575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4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Quando a força é a fraqueza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Porcos estabelecem rapidamente relações de dominação/subordinação – porcos dominadores tendem a controlar os porcos subordinados</a:t>
            </a:r>
          </a:p>
          <a:p>
            <a:r>
              <a:rPr lang="pt-BR" dirty="0" smtClean="0"/>
              <a:t>Pesquisadores colocaram dois porcos, um dominador e um subordinado, numa baia comprida. Num dos extremos da baia tinha uma alavanca que deveria ser puxada para liberar o alimento localizado no outro extremo da baia. A pergunta é: quem puxa a alavanca e quem come o alimento?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5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Escores desse jogo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86561"/>
              </p:ext>
            </p:extLst>
          </p:nvPr>
        </p:nvGraphicFramePr>
        <p:xfrm>
          <a:off x="683568" y="1757040"/>
          <a:ext cx="7632848" cy="30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68802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Porco dominador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8802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Não pressiona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Pressiona</a:t>
                      </a:r>
                      <a:endParaRPr lang="pt-BR" sz="2400" dirty="0"/>
                    </a:p>
                  </a:txBody>
                  <a:tcPr/>
                </a:tc>
              </a:tr>
              <a:tr h="688020">
                <a:tc rowSpan="2">
                  <a:txBody>
                    <a:bodyPr/>
                    <a:lstStyle/>
                    <a:p>
                      <a:r>
                        <a:rPr lang="pt-BR" sz="2400" dirty="0" smtClean="0"/>
                        <a:t>Porco subordinado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Não pressiona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4,1</a:t>
                      </a:r>
                      <a:endParaRPr lang="pt-BR" sz="2400" dirty="0"/>
                    </a:p>
                  </a:txBody>
                  <a:tcPr/>
                </a:tc>
              </a:tr>
              <a:tr h="68802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Pressiona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0,5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2,3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5085184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Como no caso do sequestrador cordial, o porco dominador tem um problema de compromisso: se ele pudesse se abster de comer todo o alimento quando o porco subordinado puxasse a alavanca, certamente acabaria numa solução bem melhor.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880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Poupança e seguridade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Todos acham que poupar é importante, mas na hora de fazê-lo muitos não o fazem porque esperam que a sociedade dê um jeito de cuidar deles depois. </a:t>
            </a:r>
          </a:p>
          <a:p>
            <a:r>
              <a:rPr lang="pt-BR" dirty="0" smtClean="0"/>
              <a:t>Vamos formular esse problema, como sendo um jogo entre gerações.</a:t>
            </a:r>
          </a:p>
          <a:p>
            <a:r>
              <a:rPr lang="pt-BR" dirty="0" smtClean="0"/>
              <a:t>Geração mais velha: poupar ou esbanjar</a:t>
            </a:r>
          </a:p>
          <a:p>
            <a:r>
              <a:rPr lang="pt-BR" dirty="0" smtClean="0"/>
              <a:t>Geração mais nova: cuidar dos mais velhos ou não cuidar dos mais velhos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91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Escores desse jogo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23094"/>
              </p:ext>
            </p:extLst>
          </p:nvPr>
        </p:nvGraphicFramePr>
        <p:xfrm>
          <a:off x="683568" y="1757040"/>
          <a:ext cx="7632848" cy="275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68802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Geração mais jovem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8802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Sustenta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Não sustenta</a:t>
                      </a:r>
                      <a:endParaRPr lang="pt-BR" sz="2400" dirty="0"/>
                    </a:p>
                  </a:txBody>
                  <a:tcPr/>
                </a:tc>
              </a:tr>
              <a:tr h="688020">
                <a:tc rowSpan="2">
                  <a:txBody>
                    <a:bodyPr/>
                    <a:lstStyle/>
                    <a:p>
                      <a:r>
                        <a:rPr lang="pt-BR" sz="2400" dirty="0" smtClean="0"/>
                        <a:t>Geração mais velha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Poupa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2,-1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1,0</a:t>
                      </a:r>
                      <a:endParaRPr lang="pt-BR" sz="2400" dirty="0"/>
                    </a:p>
                  </a:txBody>
                  <a:tcPr/>
                </a:tc>
              </a:tr>
              <a:tr h="68802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Esbanja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3,-1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-2,-2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508518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Dois equilíbrios de Nash – porem, não se trata de um jogo simultâneo! A geração mais velha joga na frente!</a:t>
            </a:r>
            <a:endParaRPr lang="pt-BR" sz="22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5148064" y="42210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092280" y="35010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7380312" y="35010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5508104" y="42210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75856" y="9087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Jovem </a:t>
            </a:r>
            <a:r>
              <a:rPr lang="pt-BR" dirty="0"/>
              <a:t>es</a:t>
            </a:r>
            <a:r>
              <a:rPr lang="pt-BR" dirty="0" smtClean="0"/>
              <a:t>colhe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335699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Jovem escolhe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3743908" y="1555051"/>
            <a:ext cx="2124236" cy="64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22" idx="1"/>
          </p:cNvCxnSpPr>
          <p:nvPr/>
        </p:nvCxnSpPr>
        <p:spPr>
          <a:xfrm>
            <a:off x="3779912" y="4077072"/>
            <a:ext cx="2232248" cy="75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583668" y="2852936"/>
            <a:ext cx="219624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3815916" y="3465004"/>
            <a:ext cx="2196244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3743908" y="980728"/>
            <a:ext cx="2196244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endCxn id="2" idx="2"/>
          </p:cNvCxnSpPr>
          <p:nvPr/>
        </p:nvCxnSpPr>
        <p:spPr>
          <a:xfrm flipV="1">
            <a:off x="1619672" y="1555051"/>
            <a:ext cx="2124236" cy="129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6012160" y="7554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3, -1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940152" y="21235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-2, -2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12160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2, -1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012160" y="46438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1, 0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3743908" y="1484784"/>
            <a:ext cx="108012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3743908" y="4005064"/>
            <a:ext cx="108012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1511660" y="2744924"/>
            <a:ext cx="108012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683568" y="249289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Idoso escolhe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20515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Esbanja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979712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Poupa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499992" y="890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Sustenta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211960" y="20515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sustenta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652392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Sustenta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4364360" y="45184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sustenta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6012160" y="7554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3, </a:t>
            </a:r>
            <a:r>
              <a:rPr lang="pt-BR" dirty="0" smtClean="0">
                <a:solidFill>
                  <a:srgbClr val="FF0000"/>
                </a:solidFill>
              </a:rPr>
              <a:t>-1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6012160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 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6092552" y="4643844"/>
            <a:ext cx="207640" cy="378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6092552" y="764704"/>
            <a:ext cx="207640" cy="378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2123728" y="1664804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467544" y="5589240"/>
            <a:ext cx="7344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smtClean="0"/>
              <a:t>É por essa razão que a maioria dos países tem programas que “obrigam” as pessoas a pouparem...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14157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29" grpId="0" animBg="1"/>
      <p:bldP spid="41" grpId="0" animBg="1"/>
      <p:bldP spid="4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Ineficiência dinâmica na discriminação de preços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 o vendedor é tão bom assim que sempre conseguirá pegar todo o excedente para ele, é bem provável que todos saibam disso e assim porque alguém iria desejar comprar desse vendedor?</a:t>
            </a:r>
          </a:p>
          <a:p>
            <a:r>
              <a:rPr lang="pt-BR" dirty="0" smtClean="0"/>
              <a:t>Vendedor tem que cuidar do seu cliente... Ou seja, tem que ter com seu cliente um compromisso de sempre lhe oferecer um bom negócio ou então poderá perder clientes...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02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dos jogos – </a:t>
            </a:r>
            <a:r>
              <a:rPr lang="pt-BR" dirty="0" err="1" smtClean="0"/>
              <a:t>cap</a:t>
            </a:r>
            <a:r>
              <a:rPr lang="pt-BR" dirty="0" smtClean="0"/>
              <a:t> 30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Varian</a:t>
            </a:r>
            <a:r>
              <a:rPr lang="pt-BR" dirty="0" smtClean="0"/>
              <a:t>, 9 edição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5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Extorsão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err="1" smtClean="0"/>
              <a:t>Vc</a:t>
            </a:r>
            <a:r>
              <a:rPr lang="pt-BR" dirty="0" smtClean="0"/>
              <a:t> contrata um empreiteiro para fazer sua obra. Quando está quase no fim, </a:t>
            </a:r>
            <a:r>
              <a:rPr lang="pt-BR" dirty="0" err="1" smtClean="0"/>
              <a:t>vc</a:t>
            </a:r>
            <a:r>
              <a:rPr lang="pt-BR" dirty="0" smtClean="0"/>
              <a:t> resolve mudar a cor. O empreiteiro te diz que isso ficará em mais US$1500. o que </a:t>
            </a:r>
            <a:r>
              <a:rPr lang="pt-BR" dirty="0" err="1" smtClean="0"/>
              <a:t>vc</a:t>
            </a:r>
            <a:r>
              <a:rPr lang="pt-BR" dirty="0" smtClean="0"/>
              <a:t> faz? </a:t>
            </a:r>
            <a:r>
              <a:rPr lang="pt-BR" dirty="0" err="1" smtClean="0"/>
              <a:t>Vc</a:t>
            </a:r>
            <a:r>
              <a:rPr lang="pt-BR" dirty="0" smtClean="0"/>
              <a:t> paga! </a:t>
            </a:r>
            <a:r>
              <a:rPr lang="pt-BR" dirty="0" err="1" smtClean="0"/>
              <a:t>Heheheh</a:t>
            </a:r>
            <a:endParaRPr lang="pt-BR" dirty="0" smtClean="0"/>
          </a:p>
          <a:p>
            <a:r>
              <a:rPr lang="pt-BR" dirty="0" smtClean="0"/>
              <a:t>Vamos supor que </a:t>
            </a:r>
            <a:r>
              <a:rPr lang="pt-BR" dirty="0" err="1" smtClean="0"/>
              <a:t>vc</a:t>
            </a:r>
            <a:r>
              <a:rPr lang="pt-BR" dirty="0" smtClean="0"/>
              <a:t> esteja disposto a pagar US$ 1500 pela mudança na pintura, mas que isso custe somente US$200.</a:t>
            </a:r>
          </a:p>
          <a:p>
            <a:r>
              <a:rPr lang="pt-BR" dirty="0" smtClean="0"/>
              <a:t>Vamos supor também que 1 hora de trabalho sua custe US$ 1400.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7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75856" y="54868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Cliente escolhe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3743908" y="1195011"/>
            <a:ext cx="2124236" cy="64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779912" y="3717032"/>
            <a:ext cx="2312640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583668" y="2492896"/>
            <a:ext cx="219624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3743908" y="620688"/>
            <a:ext cx="2196244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endCxn id="2" idx="2"/>
          </p:cNvCxnSpPr>
          <p:nvPr/>
        </p:nvCxnSpPr>
        <p:spPr>
          <a:xfrm flipV="1">
            <a:off x="1619672" y="1195011"/>
            <a:ext cx="2124236" cy="1297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940152" y="17635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 -100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>
          <a:xfrm>
            <a:off x="3743908" y="1124744"/>
            <a:ext cx="108012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3743908" y="3645024"/>
            <a:ext cx="108012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1511660" y="2384884"/>
            <a:ext cx="108012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251520" y="21328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Empreiteiro escolhe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16915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Extorque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979712" y="285293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Cobra o custo efetivo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499992" y="530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Cede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211960" y="16915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cede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67544" y="4077072"/>
            <a:ext cx="835292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smtClean="0"/>
              <a:t>Como se vê a escolha ótima do empreiteiro é extorquir e do cliente ceder... Mas as pessoas conhecem o jogo! Será que vão topar serem extorquidas?</a:t>
            </a:r>
          </a:p>
          <a:p>
            <a:r>
              <a:rPr lang="pt-BR" sz="2300" dirty="0" smtClean="0"/>
              <a:t>Empresas trabalham em contratos para que todas as possibilidades sejam consideradas e ninguém seja extorquido... Gasta-se muito tempo e dinheiro na elaboração de bons contratos...</a:t>
            </a:r>
          </a:p>
          <a:p>
            <a:r>
              <a:rPr lang="pt-BR" sz="2300" dirty="0" smtClean="0"/>
              <a:t>Construir reputação </a:t>
            </a:r>
            <a:r>
              <a:rPr lang="pt-BR" sz="2300" dirty="0" err="1" smtClean="0"/>
              <a:t>tb</a:t>
            </a:r>
            <a:r>
              <a:rPr lang="pt-BR" sz="2300" dirty="0" smtClean="0"/>
              <a:t> é uma saída importante para as empresas....</a:t>
            </a:r>
            <a:endParaRPr lang="pt-BR" sz="23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6228184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0, 1300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940152" y="3326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1300, 0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5940152" y="3326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1300, 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1519917"/>
            <a:ext cx="1584176" cy="756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48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9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20689"/>
            <a:ext cx="8903146" cy="415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7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3"/>
            <a:ext cx="8991601" cy="380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8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957388"/>
            <a:ext cx="86772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8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Considere a matriz de recompensas dos jogadores A e B, a seguir: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Determinar se existe alguma estratégia estritamente dominante para algum jogador.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Determinar se existe algum equilíbrio de Nash. Caso exista mais de um equilíbrio, quantos e quais são.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Determinar se os equilíbrios de Nash, caso existam, são ótimos de Pareto.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Determinar o equilíbrio em estratégias mistas.</a:t>
            </a: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908260"/>
              </p:ext>
            </p:extLst>
          </p:nvPr>
        </p:nvGraphicFramePr>
        <p:xfrm>
          <a:off x="467544" y="1772816"/>
          <a:ext cx="8064896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893"/>
                <a:gridCol w="2065893"/>
                <a:gridCol w="1966555"/>
                <a:gridCol w="1966555"/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 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 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Jogador A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 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 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Acima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Abaixo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Jogador B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Esquerda 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3,3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0,1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Direita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1,1</a:t>
                      </a:r>
                      <a:endParaRPr lang="pt-BR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2,3</a:t>
                      </a:r>
                      <a:endParaRPr lang="pt-BR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 tipos de jogos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Jogos de coordenação</a:t>
            </a:r>
          </a:p>
          <a:p>
            <a:endParaRPr lang="pt-BR" dirty="0"/>
          </a:p>
          <a:p>
            <a:r>
              <a:rPr lang="pt-BR" dirty="0" smtClean="0"/>
              <a:t>Jogos de competição</a:t>
            </a:r>
          </a:p>
          <a:p>
            <a:endParaRPr lang="pt-BR" dirty="0"/>
          </a:p>
          <a:p>
            <a:r>
              <a:rPr lang="pt-BR" dirty="0" smtClean="0"/>
              <a:t>Jogos de coexistência </a:t>
            </a:r>
          </a:p>
          <a:p>
            <a:endParaRPr lang="pt-BR" dirty="0"/>
          </a:p>
          <a:p>
            <a:r>
              <a:rPr lang="pt-BR" dirty="0" smtClean="0"/>
              <a:t>Jogos de compromisso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/>
              <a:t>Jogos de coordenação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67333"/>
            <a:ext cx="8229600" cy="4525963"/>
          </a:xfrm>
        </p:spPr>
        <p:txBody>
          <a:bodyPr/>
          <a:lstStyle/>
          <a:p>
            <a:r>
              <a:rPr lang="pt-BR" dirty="0" smtClean="0"/>
              <a:t>Característica principal: os ganhos são maiores quando os jogadores coordenam suas ações do que quando não o fazem.</a:t>
            </a:r>
          </a:p>
          <a:p>
            <a:r>
              <a:rPr lang="pt-BR" dirty="0" smtClean="0"/>
              <a:t>Problema: desenvolver mecanismos que propiciem essa coordenação.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9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Batalha dos sexos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51309"/>
            <a:ext cx="8229600" cy="637531"/>
          </a:xfrm>
        </p:spPr>
        <p:txBody>
          <a:bodyPr>
            <a:normAutofit/>
          </a:bodyPr>
          <a:lstStyle/>
          <a:p>
            <a:r>
              <a:rPr lang="pt-BR" dirty="0" smtClean="0"/>
              <a:t>Qual filme assistir?</a:t>
            </a:r>
            <a:endParaRPr lang="pt-BR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456296" y="2663651"/>
            <a:ext cx="1524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2,1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980296" y="2663651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0,0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980296" y="3806651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1,2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56296" y="3806651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0,0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3605521" y="2206451"/>
            <a:ext cx="646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Ação</a:t>
            </a:r>
            <a:endParaRPr lang="pt-BR" dirty="0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331134" y="2204864"/>
            <a:ext cx="587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483768" y="2996952"/>
            <a:ext cx="646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Ação</a:t>
            </a:r>
            <a:endParaRPr lang="pt-BR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544115" y="4187651"/>
            <a:ext cx="587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583421" y="198884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ELA</a:t>
            </a:r>
            <a:endParaRPr lang="pt-BR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834034" y="340384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ELE</a:t>
            </a:r>
            <a:endParaRPr lang="pt-BR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447168" y="2650560"/>
            <a:ext cx="1524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2,1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992216" y="3816336"/>
            <a:ext cx="1524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1,2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79512" y="5157192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Apenas com essa descrição do jogo, não sabemos dizer qual será o resultado. Mas, suponha que o filme de artes esteja passando perto da casa de um deles. Então, ambos poderiam supor que essa seria a escolha de equilíbrio.</a:t>
            </a:r>
            <a:endParaRPr lang="pt-BR" sz="2200" dirty="0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004048" y="3789040"/>
            <a:ext cx="1524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1,2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50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 Focal do jogo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os participantes tem boas razões para acreditar que um dos equilíbrios é mais “natural” do que outros, esse é chamado de ponto focal do jogo.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6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2694</Words>
  <Application>Microsoft Office PowerPoint</Application>
  <PresentationFormat>Apresentação na tela (4:3)</PresentationFormat>
  <Paragraphs>355</Paragraphs>
  <Slides>56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Tema do Office</vt:lpstr>
      <vt:lpstr>Estratégias racionalizáveis</vt:lpstr>
      <vt:lpstr>Apresentação do PowerPoint</vt:lpstr>
      <vt:lpstr>Apresentação do PowerPoint</vt:lpstr>
      <vt:lpstr>Apresentação do PowerPoint</vt:lpstr>
      <vt:lpstr>Teoria dos jogos – cap 30</vt:lpstr>
      <vt:lpstr>4 tipos de jogos</vt:lpstr>
      <vt:lpstr>Jogos de coordenação</vt:lpstr>
      <vt:lpstr>Batalha dos sexos</vt:lpstr>
      <vt:lpstr>Ponto Focal do jogo</vt:lpstr>
      <vt:lpstr>Dilema dos prisioneiros</vt:lpstr>
      <vt:lpstr>Jogos de garantia</vt:lpstr>
      <vt:lpstr>EUA convence de que irá se abster</vt:lpstr>
      <vt:lpstr>Roleta Russa</vt:lpstr>
      <vt:lpstr>Em suma</vt:lpstr>
      <vt:lpstr>Jogos de competição</vt:lpstr>
      <vt:lpstr>Pontuação dos pênaltis no futebol</vt:lpstr>
      <vt:lpstr>Ideia básica</vt:lpstr>
      <vt:lpstr>Ganho esperado</vt:lpstr>
      <vt:lpstr>Apresentação do PowerPoint</vt:lpstr>
      <vt:lpstr>Se o atacante chutar metade do tempo para cada lado...</vt:lpstr>
      <vt:lpstr>Apresentação do PowerPoint</vt:lpstr>
      <vt:lpstr>Atacante maximizando o ganho esperado</vt:lpstr>
      <vt:lpstr>Mesmo raciocínio para o goleiro!</vt:lpstr>
      <vt:lpstr>Apresentação do PowerPoint</vt:lpstr>
      <vt:lpstr>Se o goleiro pular metade do tempo para cada lado...</vt:lpstr>
      <vt:lpstr>Apresentação do PowerPoint</vt:lpstr>
      <vt:lpstr>Goleiro minimizando o ganho esperado do atacante</vt:lpstr>
      <vt:lpstr>Estratégias de equilíbrio</vt:lpstr>
      <vt:lpstr>Curvas de melhor resposta</vt:lpstr>
      <vt:lpstr>Jogos de coexistência</vt:lpstr>
      <vt:lpstr>Tabela 30.8 Jogo dos pombos e falcões</vt:lpstr>
      <vt:lpstr>Equilíbrio do jogo</vt:lpstr>
      <vt:lpstr>Equilíbrio do jogo</vt:lpstr>
      <vt:lpstr>Equilíbrio do jogo</vt:lpstr>
      <vt:lpstr>Apresentação do PowerPoint</vt:lpstr>
      <vt:lpstr>Apresentação do PowerPoint</vt:lpstr>
      <vt:lpstr>Jogos de compromisso</vt:lpstr>
      <vt:lpstr>O sapo e o escorpião</vt:lpstr>
      <vt:lpstr>Sapo pensou que o jogo fosse...</vt:lpstr>
      <vt:lpstr>Sapo esperto</vt:lpstr>
      <vt:lpstr>Sequestrador cordial</vt:lpstr>
      <vt:lpstr>Sequestrador cordial</vt:lpstr>
      <vt:lpstr>Sequestrador cordial</vt:lpstr>
      <vt:lpstr>Quando a força é a fraqueza</vt:lpstr>
      <vt:lpstr>Escores desse jogo</vt:lpstr>
      <vt:lpstr>Poupança e seguridade social</vt:lpstr>
      <vt:lpstr>Escores desse jogo</vt:lpstr>
      <vt:lpstr>Apresentação do PowerPoint</vt:lpstr>
      <vt:lpstr>Ineficiência dinâmica na discriminação de preços</vt:lpstr>
      <vt:lpstr>Extorsão</vt:lpstr>
      <vt:lpstr>Apresentação do PowerPoint</vt:lpstr>
      <vt:lpstr>Exercícios</vt:lpstr>
      <vt:lpstr>Apresentação do PowerPoint</vt:lpstr>
      <vt:lpstr>Apresentação do PowerPoint</vt:lpstr>
      <vt:lpstr>Apresentação do PowerPoint</vt:lpstr>
      <vt:lpstr>Considere a matriz de recompensas dos jogadores A e B, a seguir: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</dc:creator>
  <cp:lastModifiedBy>Elaine</cp:lastModifiedBy>
  <cp:revision>72</cp:revision>
  <dcterms:created xsi:type="dcterms:W3CDTF">2017-11-22T17:57:26Z</dcterms:created>
  <dcterms:modified xsi:type="dcterms:W3CDTF">2017-11-30T03:43:23Z</dcterms:modified>
</cp:coreProperties>
</file>