
<file path=[Content_Types].xml><?xml version="1.0" encoding="utf-8"?>
<Types xmlns="http://schemas.openxmlformats.org/package/2006/content-types"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83" r:id="rId1"/>
  </p:sldMasterIdLst>
  <p:notesMasterIdLst>
    <p:notesMasterId r:id="rId19"/>
  </p:notesMasterIdLst>
  <p:sldIdLst>
    <p:sldId id="256" r:id="rId2"/>
    <p:sldId id="280" r:id="rId3"/>
    <p:sldId id="257" r:id="rId4"/>
    <p:sldId id="319" r:id="rId5"/>
    <p:sldId id="322" r:id="rId6"/>
    <p:sldId id="324" r:id="rId7"/>
    <p:sldId id="357" r:id="rId8"/>
    <p:sldId id="358" r:id="rId9"/>
    <p:sldId id="320" r:id="rId10"/>
    <p:sldId id="283" r:id="rId11"/>
    <p:sldId id="323" r:id="rId12"/>
    <p:sldId id="327" r:id="rId13"/>
    <p:sldId id="278" r:id="rId14"/>
    <p:sldId id="292" r:id="rId15"/>
    <p:sldId id="361" r:id="rId16"/>
    <p:sldId id="362" r:id="rId17"/>
    <p:sldId id="363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153" autoAdjust="0"/>
    <p:restoredTop sz="92381" autoAdjust="0"/>
  </p:normalViewPr>
  <p:slideViewPr>
    <p:cSldViewPr snapToGrid="0" snapToObjects="1">
      <p:cViewPr varScale="1">
        <p:scale>
          <a:sx n="117" d="100"/>
          <a:sy n="117" d="100"/>
        </p:scale>
        <p:origin x="76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63336" y="2075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C4C541-0B6E-42BC-A6FD-4022E64B6521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F74535A-8E9C-4577-AAA0-D2FC3BB9D17D}">
      <dgm:prSet/>
      <dgm:spPr/>
      <dgm:t>
        <a:bodyPr/>
        <a:lstStyle/>
        <a:p>
          <a:r>
            <a:rPr lang="en-US"/>
            <a:t>1) Dificuldade em conseguir informações (incluindo partituras e gravações)</a:t>
          </a:r>
        </a:p>
      </dgm:t>
    </dgm:pt>
    <dgm:pt modelId="{52DEA5A2-BA96-45C8-8333-B443C6BB43E3}" type="parTrans" cxnId="{193EA4C0-1E85-4443-817B-9C01E2502BF8}">
      <dgm:prSet/>
      <dgm:spPr/>
      <dgm:t>
        <a:bodyPr/>
        <a:lstStyle/>
        <a:p>
          <a:endParaRPr lang="en-US"/>
        </a:p>
      </dgm:t>
    </dgm:pt>
    <dgm:pt modelId="{3C6B5509-65FF-4117-A941-32FF4AA7904A}" type="sibTrans" cxnId="{193EA4C0-1E85-4443-817B-9C01E2502BF8}">
      <dgm:prSet/>
      <dgm:spPr/>
      <dgm:t>
        <a:bodyPr/>
        <a:lstStyle/>
        <a:p>
          <a:endParaRPr lang="en-US"/>
        </a:p>
      </dgm:t>
    </dgm:pt>
    <dgm:pt modelId="{8480E0CE-3A74-4FC0-97D5-697753438E2A}">
      <dgm:prSet/>
      <dgm:spPr/>
      <dgm:t>
        <a:bodyPr/>
        <a:lstStyle/>
        <a:p>
          <a:r>
            <a:rPr lang="en-US"/>
            <a:t>2) Dificuldade em conseguir divulgar os projetos (pesquisas, obras, edições, gravações, festivais, etc)</a:t>
          </a:r>
        </a:p>
      </dgm:t>
    </dgm:pt>
    <dgm:pt modelId="{A817C380-DE46-4DF5-843F-08F6ADF3E6A8}" type="parTrans" cxnId="{FF893E0E-50F2-4574-AD21-0DE29FA06936}">
      <dgm:prSet/>
      <dgm:spPr/>
      <dgm:t>
        <a:bodyPr/>
        <a:lstStyle/>
        <a:p>
          <a:endParaRPr lang="en-US"/>
        </a:p>
      </dgm:t>
    </dgm:pt>
    <dgm:pt modelId="{BD8BE454-ABAE-4719-8BAD-1FE8C2B83E53}" type="sibTrans" cxnId="{FF893E0E-50F2-4574-AD21-0DE29FA06936}">
      <dgm:prSet/>
      <dgm:spPr/>
      <dgm:t>
        <a:bodyPr/>
        <a:lstStyle/>
        <a:p>
          <a:endParaRPr lang="en-US"/>
        </a:p>
      </dgm:t>
    </dgm:pt>
    <dgm:pt modelId="{C625F0FB-71B9-A549-A012-036A5983343F}" type="pres">
      <dgm:prSet presAssocID="{C3C4C541-0B6E-42BC-A6FD-4022E64B6521}" presName="linear" presStyleCnt="0">
        <dgm:presLayoutVars>
          <dgm:animLvl val="lvl"/>
          <dgm:resizeHandles val="exact"/>
        </dgm:presLayoutVars>
      </dgm:prSet>
      <dgm:spPr/>
    </dgm:pt>
    <dgm:pt modelId="{C8F6D552-F81D-BB4D-828D-8982E759BBDF}" type="pres">
      <dgm:prSet presAssocID="{0F74535A-8E9C-4577-AAA0-D2FC3BB9D17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FE85B12-9861-B940-9726-287A80426BCC}" type="pres">
      <dgm:prSet presAssocID="{3C6B5509-65FF-4117-A941-32FF4AA7904A}" presName="spacer" presStyleCnt="0"/>
      <dgm:spPr/>
    </dgm:pt>
    <dgm:pt modelId="{43FA25B9-1914-3D47-965F-9F6D0831D38B}" type="pres">
      <dgm:prSet presAssocID="{8480E0CE-3A74-4FC0-97D5-697753438E2A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F893E0E-50F2-4574-AD21-0DE29FA06936}" srcId="{C3C4C541-0B6E-42BC-A6FD-4022E64B6521}" destId="{8480E0CE-3A74-4FC0-97D5-697753438E2A}" srcOrd="1" destOrd="0" parTransId="{A817C380-DE46-4DF5-843F-08F6ADF3E6A8}" sibTransId="{BD8BE454-ABAE-4719-8BAD-1FE8C2B83E53}"/>
    <dgm:cxn modelId="{98E5F62D-077E-B24B-9EB8-1FC67219191E}" type="presOf" srcId="{0F74535A-8E9C-4577-AAA0-D2FC3BB9D17D}" destId="{C8F6D552-F81D-BB4D-828D-8982E759BBDF}" srcOrd="0" destOrd="0" presId="urn:microsoft.com/office/officeart/2005/8/layout/vList2"/>
    <dgm:cxn modelId="{7A18CA4C-5418-724B-9AA5-98C777C1F586}" type="presOf" srcId="{C3C4C541-0B6E-42BC-A6FD-4022E64B6521}" destId="{C625F0FB-71B9-A549-A012-036A5983343F}" srcOrd="0" destOrd="0" presId="urn:microsoft.com/office/officeart/2005/8/layout/vList2"/>
    <dgm:cxn modelId="{9A1AD05B-0E3A-364D-9C46-0B1C4146BF08}" type="presOf" srcId="{8480E0CE-3A74-4FC0-97D5-697753438E2A}" destId="{43FA25B9-1914-3D47-965F-9F6D0831D38B}" srcOrd="0" destOrd="0" presId="urn:microsoft.com/office/officeart/2005/8/layout/vList2"/>
    <dgm:cxn modelId="{193EA4C0-1E85-4443-817B-9C01E2502BF8}" srcId="{C3C4C541-0B6E-42BC-A6FD-4022E64B6521}" destId="{0F74535A-8E9C-4577-AAA0-D2FC3BB9D17D}" srcOrd="0" destOrd="0" parTransId="{52DEA5A2-BA96-45C8-8333-B443C6BB43E3}" sibTransId="{3C6B5509-65FF-4117-A941-32FF4AA7904A}"/>
    <dgm:cxn modelId="{994A7065-080F-8F4A-BEFF-4AE61317C6D0}" type="presParOf" srcId="{C625F0FB-71B9-A549-A012-036A5983343F}" destId="{C8F6D552-F81D-BB4D-828D-8982E759BBDF}" srcOrd="0" destOrd="0" presId="urn:microsoft.com/office/officeart/2005/8/layout/vList2"/>
    <dgm:cxn modelId="{312B4E40-7B73-B740-A312-7C004925A717}" type="presParOf" srcId="{C625F0FB-71B9-A549-A012-036A5983343F}" destId="{BFE85B12-9861-B940-9726-287A80426BCC}" srcOrd="1" destOrd="0" presId="urn:microsoft.com/office/officeart/2005/8/layout/vList2"/>
    <dgm:cxn modelId="{E69E38B5-8733-CB4B-BE60-6BEA95BB5AC4}" type="presParOf" srcId="{C625F0FB-71B9-A549-A012-036A5983343F}" destId="{43FA25B9-1914-3D47-965F-9F6D0831D38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F6D552-F81D-BB4D-828D-8982E759BBDF}">
      <dsp:nvSpPr>
        <dsp:cNvPr id="0" name=""/>
        <dsp:cNvSpPr/>
      </dsp:nvSpPr>
      <dsp:spPr>
        <a:xfrm>
          <a:off x="0" y="68146"/>
          <a:ext cx="5124159" cy="252248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1) Dificuldade em conseguir informações (incluindo partituras e gravações)</a:t>
          </a:r>
        </a:p>
      </dsp:txBody>
      <dsp:txXfrm>
        <a:off x="123137" y="191283"/>
        <a:ext cx="4877885" cy="2276209"/>
      </dsp:txXfrm>
    </dsp:sp>
    <dsp:sp modelId="{43FA25B9-1914-3D47-965F-9F6D0831D38B}">
      <dsp:nvSpPr>
        <dsp:cNvPr id="0" name=""/>
        <dsp:cNvSpPr/>
      </dsp:nvSpPr>
      <dsp:spPr>
        <a:xfrm>
          <a:off x="0" y="2674149"/>
          <a:ext cx="5124159" cy="2522483"/>
        </a:xfrm>
        <a:prstGeom prst="roundRect">
          <a:avLst/>
        </a:prstGeom>
        <a:gradFill rotWithShape="0">
          <a:gsLst>
            <a:gs pos="0">
              <a:schemeClr val="accent2">
                <a:hueOff val="889088"/>
                <a:satOff val="-19570"/>
                <a:lumOff val="-14117"/>
                <a:alphaOff val="0"/>
                <a:tint val="96000"/>
                <a:lumMod val="104000"/>
              </a:schemeClr>
            </a:gs>
            <a:gs pos="100000">
              <a:schemeClr val="accent2">
                <a:hueOff val="889088"/>
                <a:satOff val="-19570"/>
                <a:lumOff val="-14117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2) Dificuldade em conseguir divulgar os projetos (pesquisas, obras, edições, gravações, festivais, etc)</a:t>
          </a:r>
        </a:p>
      </dsp:txBody>
      <dsp:txXfrm>
        <a:off x="123137" y="2797286"/>
        <a:ext cx="4877885" cy="22762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F7966-881A-DB47-AD65-4CB5DF543549}" type="datetimeFigureOut">
              <a:rPr lang="en-US" smtClean="0"/>
              <a:t>3/16/20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E5201-40E5-AB4B-856F-1AEC672000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793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Repertório</a:t>
            </a:r>
            <a:r>
              <a:rPr lang="en-US" dirty="0"/>
              <a:t>: </a:t>
            </a:r>
            <a:r>
              <a:rPr lang="en-US" dirty="0" err="1"/>
              <a:t>Referências</a:t>
            </a:r>
            <a:r>
              <a:rPr lang="en-US" dirty="0"/>
              <a:t> </a:t>
            </a:r>
            <a:r>
              <a:rPr lang="en-US" dirty="0" err="1"/>
              <a:t>comuns</a:t>
            </a:r>
            <a:endParaRPr lang="en-US" dirty="0"/>
          </a:p>
          <a:p>
            <a:r>
              <a:rPr lang="en-US" dirty="0"/>
              <a:t>Villa-Lobos </a:t>
            </a:r>
            <a:r>
              <a:rPr lang="mr-IN" dirty="0"/>
              <a:t>–</a:t>
            </a:r>
            <a:r>
              <a:rPr lang="en-US" dirty="0"/>
              <a:t> compositor </a:t>
            </a:r>
            <a:r>
              <a:rPr lang="en-US" dirty="0" err="1"/>
              <a:t>brasileiro</a:t>
            </a:r>
            <a:r>
              <a:rPr lang="en-US" baseline="0" dirty="0"/>
              <a:t> </a:t>
            </a:r>
            <a:r>
              <a:rPr lang="en-US" baseline="0" dirty="0" err="1"/>
              <a:t>mais</a:t>
            </a:r>
            <a:r>
              <a:rPr lang="en-US" baseline="0" dirty="0"/>
              <a:t> </a:t>
            </a:r>
            <a:r>
              <a:rPr lang="en-US" baseline="0" dirty="0" err="1"/>
              <a:t>conhecido</a:t>
            </a:r>
            <a:r>
              <a:rPr lang="en-US" baseline="0" dirty="0"/>
              <a:t>. </a:t>
            </a:r>
            <a:r>
              <a:rPr lang="en-US" baseline="0" dirty="0" err="1"/>
              <a:t>Ideia</a:t>
            </a:r>
            <a:r>
              <a:rPr lang="en-US" baseline="0" dirty="0"/>
              <a:t> de </a:t>
            </a:r>
            <a:r>
              <a:rPr lang="en-US" baseline="0" dirty="0" err="1"/>
              <a:t>folclore</a:t>
            </a:r>
            <a:r>
              <a:rPr lang="en-US" baseline="0" dirty="0"/>
              <a:t> </a:t>
            </a:r>
            <a:r>
              <a:rPr lang="en-US" baseline="0" dirty="0" err="1"/>
              <a:t>como</a:t>
            </a:r>
            <a:r>
              <a:rPr lang="en-US" baseline="0" dirty="0"/>
              <a:t> </a:t>
            </a:r>
            <a:r>
              <a:rPr lang="en-US" baseline="0" dirty="0" err="1"/>
              <a:t>repositório</a:t>
            </a:r>
            <a:r>
              <a:rPr lang="en-US" baseline="0" dirty="0"/>
              <a:t> de </a:t>
            </a:r>
            <a:r>
              <a:rPr lang="en-US" baseline="0" dirty="0" err="1"/>
              <a:t>referências</a:t>
            </a:r>
            <a:r>
              <a:rPr lang="en-US" baseline="0" dirty="0"/>
              <a:t> </a:t>
            </a:r>
            <a:r>
              <a:rPr lang="en-US" baseline="0" dirty="0" err="1"/>
              <a:t>comuns</a:t>
            </a:r>
            <a:r>
              <a:rPr lang="en-US" baseline="0" dirty="0"/>
              <a:t>. (</a:t>
            </a:r>
            <a:r>
              <a:rPr lang="en-US" baseline="0" dirty="0" err="1"/>
              <a:t>já</a:t>
            </a:r>
            <a:r>
              <a:rPr lang="en-US" baseline="0" dirty="0"/>
              <a:t> </a:t>
            </a:r>
            <a:r>
              <a:rPr lang="en-US" baseline="0" dirty="0" err="1"/>
              <a:t>foi</a:t>
            </a:r>
            <a:r>
              <a:rPr lang="en-US" baseline="0" dirty="0"/>
              <a:t> </a:t>
            </a:r>
            <a:r>
              <a:rPr lang="en-US" baseline="0" dirty="0" err="1"/>
              <a:t>também</a:t>
            </a:r>
            <a:r>
              <a:rPr lang="en-US" baseline="0" dirty="0"/>
              <a:t> a </a:t>
            </a:r>
            <a:r>
              <a:rPr lang="en-US" baseline="0" dirty="0" err="1"/>
              <a:t>cultura</a:t>
            </a:r>
            <a:r>
              <a:rPr lang="en-US" baseline="0" dirty="0"/>
              <a:t> de </a:t>
            </a:r>
            <a:r>
              <a:rPr lang="en-US" baseline="0" dirty="0" err="1"/>
              <a:t>massa</a:t>
            </a:r>
            <a:r>
              <a:rPr lang="en-US" baseline="0" dirty="0"/>
              <a:t>, a MPB). E </a:t>
            </a:r>
            <a:r>
              <a:rPr lang="en-US" baseline="0" dirty="0" err="1"/>
              <a:t>hoje</a:t>
            </a:r>
            <a:r>
              <a:rPr lang="en-US" baseline="0" dirty="0"/>
              <a:t>? </a:t>
            </a:r>
            <a:endParaRPr lang="en-US" dirty="0"/>
          </a:p>
          <a:p>
            <a:r>
              <a:rPr lang="en-US" dirty="0" err="1"/>
              <a:t>Folclore</a:t>
            </a:r>
            <a:r>
              <a:rPr lang="en-US" dirty="0"/>
              <a:t>/ </a:t>
            </a:r>
            <a:r>
              <a:rPr lang="en-US" dirty="0" err="1"/>
              <a:t>obra</a:t>
            </a:r>
            <a:r>
              <a:rPr lang="en-US" dirty="0"/>
              <a:t> coral. </a:t>
            </a:r>
            <a:r>
              <a:rPr lang="en-US" dirty="0" err="1"/>
              <a:t>Composição</a:t>
            </a:r>
            <a:r>
              <a:rPr lang="en-US" dirty="0"/>
              <a:t> e </a:t>
            </a:r>
            <a:r>
              <a:rPr lang="en-US" dirty="0" err="1"/>
              <a:t>arranjo</a:t>
            </a:r>
            <a:r>
              <a:rPr lang="en-US" dirty="0"/>
              <a:t>. </a:t>
            </a:r>
            <a:r>
              <a:rPr lang="en-US" dirty="0" err="1"/>
              <a:t>Nacionalidade</a:t>
            </a:r>
            <a:r>
              <a:rPr lang="en-US" dirty="0"/>
              <a:t>, </a:t>
            </a:r>
            <a:r>
              <a:rPr lang="en-US" dirty="0" err="1"/>
              <a:t>vocalidade</a:t>
            </a:r>
            <a:r>
              <a:rPr lang="en-US" dirty="0"/>
              <a:t> </a:t>
            </a:r>
            <a:r>
              <a:rPr lang="en-US" dirty="0" err="1"/>
              <a:t>brasileira</a:t>
            </a:r>
            <a:r>
              <a:rPr lang="en-US" dirty="0"/>
              <a:t>.</a:t>
            </a:r>
            <a:r>
              <a:rPr lang="en-US" baseline="0" dirty="0"/>
              <a:t> </a:t>
            </a:r>
            <a:r>
              <a:rPr lang="en-US" baseline="0" dirty="0" err="1"/>
              <a:t>Papel</a:t>
            </a:r>
            <a:r>
              <a:rPr lang="en-US" baseline="0" dirty="0"/>
              <a:t> do compositor, </a:t>
            </a:r>
            <a:r>
              <a:rPr lang="en-US" baseline="0" dirty="0" err="1"/>
              <a:t>arranjador</a:t>
            </a:r>
            <a:r>
              <a:rPr lang="en-US" baseline="0" dirty="0"/>
              <a:t>, professor e </a:t>
            </a:r>
            <a:r>
              <a:rPr lang="en-US" baseline="0" dirty="0" err="1"/>
              <a:t>regente</a:t>
            </a:r>
            <a:r>
              <a:rPr lang="en-US" baseline="0" dirty="0"/>
              <a:t>. ROSA AMARELA. CORAL INFANTIL DO RIO DE JANEIRO. ELZA LAKSHEVITZ.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E5201-40E5-AB4B-856F-1AEC672000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74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enorme</a:t>
            </a:r>
            <a:r>
              <a:rPr lang="en-US" dirty="0"/>
              <a:t>, </a:t>
            </a:r>
            <a:r>
              <a:rPr lang="en-US" dirty="0" err="1"/>
              <a:t>diversificado</a:t>
            </a:r>
            <a:r>
              <a:rPr lang="en-US" dirty="0"/>
              <a:t>.</a:t>
            </a:r>
            <a:r>
              <a:rPr lang="en-US" baseline="0" dirty="0"/>
              <a:t> </a:t>
            </a:r>
          </a:p>
          <a:p>
            <a:r>
              <a:rPr lang="en-US" baseline="0" dirty="0" err="1"/>
              <a:t>Inquietação</a:t>
            </a:r>
            <a:r>
              <a:rPr lang="en-US" baseline="0" dirty="0"/>
              <a:t>: </a:t>
            </a:r>
            <a:r>
              <a:rPr lang="en-US" baseline="0" dirty="0" err="1"/>
              <a:t>não</a:t>
            </a:r>
            <a:r>
              <a:rPr lang="en-US" baseline="0" dirty="0"/>
              <a:t> </a:t>
            </a:r>
            <a:r>
              <a:rPr lang="en-US" baseline="0" dirty="0" err="1"/>
              <a:t>ver</a:t>
            </a:r>
            <a:r>
              <a:rPr lang="en-US" baseline="0" dirty="0"/>
              <a:t> </a:t>
            </a:r>
            <a:r>
              <a:rPr lang="en-US" baseline="0" dirty="0" err="1"/>
              <a:t>esse</a:t>
            </a:r>
            <a:r>
              <a:rPr lang="en-US" baseline="0" dirty="0"/>
              <a:t> </a:t>
            </a:r>
            <a:r>
              <a:rPr lang="en-US" baseline="0" dirty="0" err="1"/>
              <a:t>repertório</a:t>
            </a:r>
            <a:r>
              <a:rPr lang="en-US" baseline="0" dirty="0"/>
              <a:t> </a:t>
            </a:r>
            <a:r>
              <a:rPr lang="en-US" baseline="0" dirty="0" err="1"/>
              <a:t>mais</a:t>
            </a:r>
            <a:r>
              <a:rPr lang="en-US" baseline="0" dirty="0"/>
              <a:t> </a:t>
            </a:r>
            <a:r>
              <a:rPr lang="en-US" baseline="0" dirty="0" err="1"/>
              <a:t>divulgado</a:t>
            </a:r>
            <a:r>
              <a:rPr lang="en-US" baseline="0" dirty="0"/>
              <a:t>, </a:t>
            </a:r>
            <a:r>
              <a:rPr lang="en-US" baseline="0" dirty="0" err="1"/>
              <a:t>mais</a:t>
            </a:r>
            <a:r>
              <a:rPr lang="en-US" baseline="0" dirty="0"/>
              <a:t> </a:t>
            </a:r>
            <a:r>
              <a:rPr lang="en-US" baseline="0" dirty="0" err="1"/>
              <a:t>estudado</a:t>
            </a:r>
            <a:r>
              <a:rPr lang="en-US" baseline="0" dirty="0"/>
              <a:t> e </a:t>
            </a:r>
            <a:r>
              <a:rPr lang="en-US" baseline="0" dirty="0" err="1"/>
              <a:t>mais</a:t>
            </a:r>
            <a:r>
              <a:rPr lang="en-US" baseline="0" dirty="0"/>
              <a:t> </a:t>
            </a:r>
            <a:r>
              <a:rPr lang="en-US" baseline="0" dirty="0" err="1"/>
              <a:t>conhecido</a:t>
            </a:r>
            <a:r>
              <a:rPr lang="en-US" baseline="0" dirty="0"/>
              <a:t>. </a:t>
            </a:r>
            <a:r>
              <a:rPr lang="en-US" baseline="0" dirty="0" err="1"/>
              <a:t>Não</a:t>
            </a:r>
            <a:r>
              <a:rPr lang="en-US" baseline="0" dirty="0"/>
              <a:t> </a:t>
            </a:r>
            <a:r>
              <a:rPr lang="en-US" baseline="0" dirty="0" err="1"/>
              <a:t>sei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outros </a:t>
            </a:r>
            <a:r>
              <a:rPr lang="en-US" baseline="0" dirty="0" err="1"/>
              <a:t>lugares</a:t>
            </a:r>
            <a:r>
              <a:rPr lang="en-US" baseline="0" dirty="0"/>
              <a:t>, mas entre </a:t>
            </a:r>
            <a:r>
              <a:rPr lang="en-US" baseline="0" dirty="0" err="1"/>
              <a:t>meus</a:t>
            </a:r>
            <a:r>
              <a:rPr lang="en-US" baseline="0" dirty="0"/>
              <a:t> </a:t>
            </a:r>
            <a:r>
              <a:rPr lang="en-US" baseline="0" dirty="0" err="1"/>
              <a:t>alunos</a:t>
            </a:r>
            <a:r>
              <a:rPr lang="en-US" baseline="0" dirty="0"/>
              <a:t> </a:t>
            </a:r>
            <a:r>
              <a:rPr lang="en-US" baseline="0" dirty="0" err="1"/>
              <a:t>é</a:t>
            </a:r>
            <a:r>
              <a:rPr lang="en-US" baseline="0" dirty="0"/>
              <a:t> </a:t>
            </a:r>
            <a:r>
              <a:rPr lang="en-US" baseline="0" dirty="0" err="1"/>
              <a:t>pouco</a:t>
            </a:r>
            <a:r>
              <a:rPr lang="en-US" baseline="0" dirty="0"/>
              <a:t> o </a:t>
            </a:r>
            <a:r>
              <a:rPr lang="en-US" baseline="0" dirty="0" err="1"/>
              <a:t>conhecimento</a:t>
            </a:r>
            <a:r>
              <a:rPr lang="en-US" baseline="0" dirty="0"/>
              <a:t> de </a:t>
            </a:r>
            <a:r>
              <a:rPr lang="en-US" baseline="0" dirty="0" err="1"/>
              <a:t>compositores</a:t>
            </a:r>
            <a:r>
              <a:rPr lang="en-US" baseline="0" dirty="0"/>
              <a:t> </a:t>
            </a:r>
            <a:r>
              <a:rPr lang="en-US" baseline="0" dirty="0" err="1"/>
              <a:t>brasileiros</a:t>
            </a:r>
            <a:r>
              <a:rPr lang="en-US" baseline="0" dirty="0"/>
              <a:t> </a:t>
            </a:r>
            <a:r>
              <a:rPr lang="en-US" baseline="0" dirty="0" err="1"/>
              <a:t>eruditos</a:t>
            </a:r>
            <a:r>
              <a:rPr lang="en-US" baseline="0" dirty="0"/>
              <a:t> e </a:t>
            </a:r>
            <a:r>
              <a:rPr lang="en-US" baseline="0" dirty="0" err="1"/>
              <a:t>populares</a:t>
            </a:r>
            <a:r>
              <a:rPr lang="en-US" baseline="0" dirty="0"/>
              <a:t>. O </a:t>
            </a:r>
            <a:r>
              <a:rPr lang="en-US" baseline="0" dirty="0" err="1"/>
              <a:t>folclore</a:t>
            </a:r>
            <a:r>
              <a:rPr lang="en-US" baseline="0" dirty="0"/>
              <a:t> </a:t>
            </a:r>
            <a:r>
              <a:rPr lang="en-US" baseline="0" dirty="0" err="1"/>
              <a:t>só</a:t>
            </a:r>
            <a:r>
              <a:rPr lang="en-US" baseline="0" dirty="0"/>
              <a:t> </a:t>
            </a:r>
            <a:r>
              <a:rPr lang="en-US" baseline="0" dirty="0" err="1"/>
              <a:t>é</a:t>
            </a:r>
            <a:r>
              <a:rPr lang="en-US" baseline="0" dirty="0"/>
              <a:t> </a:t>
            </a:r>
            <a:r>
              <a:rPr lang="en-US" baseline="0" dirty="0" err="1"/>
              <a:t>conhecido</a:t>
            </a:r>
            <a:r>
              <a:rPr lang="en-US" baseline="0" dirty="0"/>
              <a:t> </a:t>
            </a:r>
            <a:r>
              <a:rPr lang="en-US" baseline="0" dirty="0" err="1"/>
              <a:t>quando</a:t>
            </a:r>
            <a:r>
              <a:rPr lang="en-US" baseline="0" dirty="0"/>
              <a:t> </a:t>
            </a:r>
            <a:r>
              <a:rPr lang="en-US" baseline="0" dirty="0" err="1"/>
              <a:t>vivido</a:t>
            </a:r>
            <a:r>
              <a:rPr lang="en-US" baseline="0" dirty="0"/>
              <a:t>, a </a:t>
            </a:r>
            <a:r>
              <a:rPr lang="en-US" baseline="0" dirty="0" err="1"/>
              <a:t>partir</a:t>
            </a:r>
            <a:r>
              <a:rPr lang="en-US" baseline="0" dirty="0"/>
              <a:t> de </a:t>
            </a:r>
            <a:r>
              <a:rPr lang="en-US" baseline="0" dirty="0" err="1"/>
              <a:t>alguma</a:t>
            </a:r>
            <a:r>
              <a:rPr lang="en-US" baseline="0" dirty="0"/>
              <a:t> </a:t>
            </a:r>
            <a:r>
              <a:rPr lang="en-US" baseline="0" dirty="0" err="1"/>
              <a:t>experiência</a:t>
            </a:r>
            <a:r>
              <a:rPr lang="en-US" baseline="0" dirty="0"/>
              <a:t> </a:t>
            </a:r>
            <a:r>
              <a:rPr lang="en-US" baseline="0" dirty="0" err="1"/>
              <a:t>pessoal</a:t>
            </a:r>
            <a:r>
              <a:rPr lang="en-US" baseline="0" dirty="0"/>
              <a:t>. </a:t>
            </a:r>
            <a:r>
              <a:rPr lang="en-US" baseline="0" dirty="0" err="1"/>
              <a:t>Não</a:t>
            </a:r>
            <a:r>
              <a:rPr lang="en-US" baseline="0" dirty="0"/>
              <a:t> </a:t>
            </a:r>
            <a:r>
              <a:rPr lang="en-US" baseline="0" dirty="0" err="1"/>
              <a:t>há</a:t>
            </a:r>
            <a:r>
              <a:rPr lang="en-US" baseline="0" dirty="0"/>
              <a:t> </a:t>
            </a:r>
            <a:r>
              <a:rPr lang="en-US" baseline="0" dirty="0" err="1"/>
              <a:t>conhecimento</a:t>
            </a:r>
            <a:r>
              <a:rPr lang="en-US" baseline="0" dirty="0"/>
              <a:t> </a:t>
            </a:r>
            <a:r>
              <a:rPr lang="en-US" baseline="0" dirty="0" err="1"/>
              <a:t>sobre</a:t>
            </a:r>
            <a:r>
              <a:rPr lang="en-US" baseline="0" dirty="0"/>
              <a:t> </a:t>
            </a:r>
            <a:r>
              <a:rPr lang="en-US" baseline="0" dirty="0" err="1"/>
              <a:t>festas</a:t>
            </a:r>
            <a:r>
              <a:rPr lang="en-US" baseline="0" dirty="0"/>
              <a:t>, </a:t>
            </a:r>
            <a:r>
              <a:rPr lang="en-US" baseline="0" dirty="0" err="1"/>
              <a:t>lendas</a:t>
            </a:r>
            <a:r>
              <a:rPr lang="en-US" baseline="0" dirty="0"/>
              <a:t>, </a:t>
            </a:r>
            <a:r>
              <a:rPr lang="en-US" baseline="0" dirty="0" err="1"/>
              <a:t>danças</a:t>
            </a:r>
            <a:r>
              <a:rPr lang="en-US" baseline="0" dirty="0"/>
              <a:t>, </a:t>
            </a:r>
            <a:r>
              <a:rPr lang="en-US" baseline="0" dirty="0" err="1"/>
              <a:t>ritmos</a:t>
            </a:r>
            <a:r>
              <a:rPr lang="en-US" baseline="0" dirty="0"/>
              <a:t> </a:t>
            </a:r>
            <a:r>
              <a:rPr lang="en-US" baseline="0" dirty="0" err="1"/>
              <a:t>brasileiros</a:t>
            </a:r>
            <a:r>
              <a:rPr lang="en-US" baseline="0" dirty="0"/>
              <a:t>. </a:t>
            </a:r>
            <a:r>
              <a:rPr lang="en-US" baseline="0" dirty="0" err="1"/>
              <a:t>Livros</a:t>
            </a:r>
            <a:r>
              <a:rPr lang="en-US" baseline="0" dirty="0"/>
              <a:t> </a:t>
            </a:r>
            <a:r>
              <a:rPr lang="en-US" baseline="0" dirty="0" err="1"/>
              <a:t>como</a:t>
            </a:r>
            <a:r>
              <a:rPr lang="en-US" baseline="0" dirty="0"/>
              <a:t> o de </a:t>
            </a:r>
            <a:r>
              <a:rPr lang="en-US" baseline="0" dirty="0" err="1"/>
              <a:t>Oneyda</a:t>
            </a:r>
            <a:r>
              <a:rPr lang="en-US" baseline="0" dirty="0"/>
              <a:t> </a:t>
            </a:r>
            <a:r>
              <a:rPr lang="en-US" baseline="0" dirty="0" err="1"/>
              <a:t>Alvarenga</a:t>
            </a:r>
            <a:r>
              <a:rPr lang="en-US" baseline="0" dirty="0"/>
              <a:t> </a:t>
            </a:r>
            <a:r>
              <a:rPr lang="en-US" baseline="0" dirty="0" err="1"/>
              <a:t>deveriam</a:t>
            </a:r>
            <a:r>
              <a:rPr lang="en-US" baseline="0" dirty="0"/>
              <a:t> </a:t>
            </a:r>
            <a:r>
              <a:rPr lang="en-US" baseline="0" dirty="0" err="1"/>
              <a:t>ser</a:t>
            </a:r>
            <a:r>
              <a:rPr lang="en-US" baseline="0" dirty="0"/>
              <a:t> </a:t>
            </a:r>
            <a:r>
              <a:rPr lang="en-US" baseline="0" dirty="0" err="1"/>
              <a:t>estudados</a:t>
            </a:r>
            <a:r>
              <a:rPr lang="en-US" baseline="0" dirty="0"/>
              <a:t>? </a:t>
            </a:r>
            <a:r>
              <a:rPr lang="en-US" baseline="0" dirty="0" err="1"/>
              <a:t>Onde</a:t>
            </a:r>
            <a:r>
              <a:rPr lang="en-US" baseline="0" dirty="0"/>
              <a:t> </a:t>
            </a:r>
            <a:r>
              <a:rPr lang="en-US" baseline="0" dirty="0" err="1"/>
              <a:t>fica</a:t>
            </a:r>
            <a:r>
              <a:rPr lang="en-US" baseline="0" dirty="0"/>
              <a:t> a </a:t>
            </a:r>
            <a:r>
              <a:rPr lang="en-US" baseline="0" dirty="0" err="1"/>
              <a:t>cultura</a:t>
            </a:r>
            <a:r>
              <a:rPr lang="en-US" baseline="0" dirty="0"/>
              <a:t> </a:t>
            </a:r>
            <a:r>
              <a:rPr lang="en-US" baseline="0" dirty="0" err="1"/>
              <a:t>brasileira</a:t>
            </a:r>
            <a:r>
              <a:rPr lang="en-US" baseline="0" dirty="0"/>
              <a:t> </a:t>
            </a:r>
            <a:r>
              <a:rPr lang="en-US" baseline="0" dirty="0" err="1"/>
              <a:t>diante</a:t>
            </a:r>
            <a:r>
              <a:rPr lang="en-US" baseline="0" dirty="0"/>
              <a:t> de </a:t>
            </a:r>
            <a:r>
              <a:rPr lang="en-US" baseline="0" dirty="0" err="1"/>
              <a:t>tanta</a:t>
            </a:r>
            <a:r>
              <a:rPr lang="en-US" baseline="0" dirty="0"/>
              <a:t> </a:t>
            </a:r>
            <a:r>
              <a:rPr lang="en-US" baseline="0" dirty="0" err="1"/>
              <a:t>coisa</a:t>
            </a:r>
            <a:r>
              <a:rPr lang="en-US" baseline="0" dirty="0"/>
              <a:t> a </a:t>
            </a:r>
            <a:r>
              <a:rPr lang="en-US" baseline="0" dirty="0" err="1"/>
              <a:t>estudar</a:t>
            </a:r>
            <a:r>
              <a:rPr lang="en-US" baseline="0" dirty="0"/>
              <a:t>? Como </a:t>
            </a:r>
            <a:r>
              <a:rPr lang="en-US" baseline="0" dirty="0" err="1"/>
              <a:t>fica</a:t>
            </a:r>
            <a:r>
              <a:rPr lang="en-US" baseline="0" dirty="0"/>
              <a:t> a </a:t>
            </a:r>
            <a:r>
              <a:rPr lang="en-US" baseline="0" dirty="0" err="1"/>
              <a:t>perspectiva</a:t>
            </a:r>
            <a:r>
              <a:rPr lang="en-US" baseline="0" dirty="0"/>
              <a:t> </a:t>
            </a:r>
            <a:r>
              <a:rPr lang="en-US" baseline="0" dirty="0" err="1"/>
              <a:t>decolonial</a:t>
            </a:r>
            <a:r>
              <a:rPr lang="en-US" baseline="0" dirty="0"/>
              <a:t>, </a:t>
            </a:r>
            <a:r>
              <a:rPr lang="en-US" baseline="0" dirty="0" err="1"/>
              <a:t>mais</a:t>
            </a:r>
            <a:r>
              <a:rPr lang="en-US" baseline="0" dirty="0"/>
              <a:t> </a:t>
            </a:r>
            <a:r>
              <a:rPr lang="en-US" baseline="0" dirty="0" err="1"/>
              <a:t>contemporânea</a:t>
            </a:r>
            <a:r>
              <a:rPr lang="en-US" baseline="0" dirty="0"/>
              <a:t>, </a:t>
            </a:r>
            <a:r>
              <a:rPr lang="en-US" baseline="0" dirty="0" err="1"/>
              <a:t>ao</a:t>
            </a:r>
            <a:r>
              <a:rPr lang="en-US" baseline="0" dirty="0"/>
              <a:t> se </a:t>
            </a:r>
            <a:r>
              <a:rPr lang="en-US" baseline="0" dirty="0" err="1"/>
              <a:t>pensar</a:t>
            </a:r>
            <a:r>
              <a:rPr lang="en-US" baseline="0" dirty="0"/>
              <a:t> </a:t>
            </a:r>
            <a:r>
              <a:rPr lang="en-US" baseline="0" dirty="0" err="1"/>
              <a:t>os</a:t>
            </a:r>
            <a:r>
              <a:rPr lang="en-US" baseline="0" dirty="0"/>
              <a:t> </a:t>
            </a:r>
            <a:r>
              <a:rPr lang="en-US" baseline="0" dirty="0" err="1"/>
              <a:t>relacionamentos</a:t>
            </a:r>
            <a:r>
              <a:rPr lang="en-US" baseline="0" dirty="0"/>
              <a:t> </a:t>
            </a:r>
            <a:r>
              <a:rPr lang="en-US" baseline="0" dirty="0" err="1"/>
              <a:t>culturais</a:t>
            </a:r>
            <a:r>
              <a:rPr lang="en-US" baseline="0" dirty="0"/>
              <a:t> da </a:t>
            </a:r>
            <a:r>
              <a:rPr lang="en-US" baseline="0" dirty="0" err="1"/>
              <a:t>produção</a:t>
            </a:r>
            <a:r>
              <a:rPr lang="en-US" baseline="0" dirty="0"/>
              <a:t> musical </a:t>
            </a:r>
            <a:r>
              <a:rPr lang="en-US" baseline="0" dirty="0" err="1"/>
              <a:t>brasileira</a:t>
            </a:r>
            <a:r>
              <a:rPr lang="en-US" baseline="0" dirty="0"/>
              <a:t>? </a:t>
            </a:r>
            <a:r>
              <a:rPr lang="en-US" baseline="0" dirty="0" err="1"/>
              <a:t>Sendo</a:t>
            </a:r>
            <a:r>
              <a:rPr lang="en-US" baseline="0" dirty="0"/>
              <a:t> a </a:t>
            </a:r>
            <a:r>
              <a:rPr lang="en-US" baseline="0" dirty="0" err="1"/>
              <a:t>atividade</a:t>
            </a:r>
            <a:r>
              <a:rPr lang="en-US" baseline="0" dirty="0"/>
              <a:t> coral </a:t>
            </a:r>
            <a:r>
              <a:rPr lang="en-US" baseline="0" dirty="0" err="1"/>
              <a:t>uma</a:t>
            </a:r>
            <a:r>
              <a:rPr lang="en-US" baseline="0" dirty="0"/>
              <a:t> </a:t>
            </a:r>
            <a:r>
              <a:rPr lang="en-US" baseline="0" dirty="0" err="1"/>
              <a:t>prática</a:t>
            </a:r>
            <a:r>
              <a:rPr lang="en-US" baseline="0" dirty="0"/>
              <a:t> </a:t>
            </a:r>
            <a:r>
              <a:rPr lang="en-US" baseline="0" dirty="0" err="1"/>
              <a:t>ao</a:t>
            </a:r>
            <a:r>
              <a:rPr lang="en-US" baseline="0" dirty="0"/>
              <a:t> </a:t>
            </a:r>
            <a:r>
              <a:rPr lang="en-US" baseline="0" dirty="0" err="1"/>
              <a:t>alcance</a:t>
            </a:r>
            <a:r>
              <a:rPr lang="en-US" baseline="0" dirty="0"/>
              <a:t> da </a:t>
            </a:r>
            <a:r>
              <a:rPr lang="en-US" baseline="0" dirty="0" err="1"/>
              <a:t>população</a:t>
            </a:r>
            <a:r>
              <a:rPr lang="en-US" baseline="0" dirty="0"/>
              <a:t> </a:t>
            </a:r>
            <a:r>
              <a:rPr lang="en-US" baseline="0" dirty="0" err="1"/>
              <a:t>comum</a:t>
            </a:r>
            <a:r>
              <a:rPr lang="en-US" baseline="0" dirty="0"/>
              <a:t>, e </a:t>
            </a:r>
            <a:r>
              <a:rPr lang="en-US" baseline="0" dirty="0" err="1"/>
              <a:t>também</a:t>
            </a:r>
            <a:r>
              <a:rPr lang="en-US" baseline="0" dirty="0"/>
              <a:t> </a:t>
            </a:r>
            <a:r>
              <a:rPr lang="en-US" baseline="0" dirty="0" err="1"/>
              <a:t>exemplo</a:t>
            </a:r>
            <a:r>
              <a:rPr lang="en-US" baseline="0" dirty="0"/>
              <a:t> das </a:t>
            </a:r>
            <a:r>
              <a:rPr lang="en-US" baseline="0" dirty="0" err="1"/>
              <a:t>mais</a:t>
            </a:r>
            <a:r>
              <a:rPr lang="en-US" baseline="0" dirty="0"/>
              <a:t> </a:t>
            </a:r>
            <a:r>
              <a:rPr lang="en-US" baseline="0" dirty="0" err="1"/>
              <a:t>altas</a:t>
            </a:r>
            <a:r>
              <a:rPr lang="en-US" baseline="0" dirty="0"/>
              <a:t> </a:t>
            </a:r>
            <a:r>
              <a:rPr lang="en-US" baseline="0" dirty="0" err="1"/>
              <a:t>celebrações</a:t>
            </a:r>
            <a:r>
              <a:rPr lang="en-US" baseline="0" dirty="0"/>
              <a:t> </a:t>
            </a:r>
            <a:r>
              <a:rPr lang="en-US" baseline="0" dirty="0" err="1"/>
              <a:t>musicais</a:t>
            </a:r>
            <a:r>
              <a:rPr lang="en-US" baseline="0" dirty="0"/>
              <a:t> (</a:t>
            </a:r>
            <a:r>
              <a:rPr lang="en-US" baseline="0" dirty="0" err="1"/>
              <a:t>Festivais</a:t>
            </a:r>
            <a:r>
              <a:rPr lang="en-US" baseline="0" dirty="0"/>
              <a:t>, Coro e </a:t>
            </a:r>
            <a:r>
              <a:rPr lang="en-US" baseline="0" dirty="0" err="1"/>
              <a:t>orquestra</a:t>
            </a:r>
            <a:r>
              <a:rPr lang="en-US" baseline="0" dirty="0"/>
              <a:t>), </a:t>
            </a:r>
            <a:r>
              <a:rPr lang="en-US" baseline="0" dirty="0" err="1"/>
              <a:t>qual</a:t>
            </a:r>
            <a:r>
              <a:rPr lang="en-US" baseline="0" dirty="0"/>
              <a:t> </a:t>
            </a:r>
            <a:r>
              <a:rPr lang="en-US" baseline="0" dirty="0" err="1"/>
              <a:t>é</a:t>
            </a:r>
            <a:r>
              <a:rPr lang="en-US" baseline="0" dirty="0"/>
              <a:t> o </a:t>
            </a:r>
            <a:r>
              <a:rPr lang="en-US" baseline="0" dirty="0" err="1"/>
              <a:t>nosso</a:t>
            </a:r>
            <a:r>
              <a:rPr lang="en-US" baseline="0" dirty="0"/>
              <a:t> </a:t>
            </a:r>
            <a:r>
              <a:rPr lang="en-US" baseline="0" dirty="0" err="1"/>
              <a:t>papel</a:t>
            </a:r>
            <a:r>
              <a:rPr lang="en-US" baseline="0" dirty="0"/>
              <a:t> </a:t>
            </a:r>
            <a:r>
              <a:rPr lang="en-US" baseline="0" dirty="0" err="1"/>
              <a:t>na</a:t>
            </a:r>
            <a:r>
              <a:rPr lang="en-US" baseline="0" dirty="0"/>
              <a:t> </a:t>
            </a:r>
            <a:r>
              <a:rPr lang="en-US" baseline="0" dirty="0" err="1"/>
              <a:t>discussão</a:t>
            </a:r>
            <a:r>
              <a:rPr lang="en-US" baseline="0" dirty="0"/>
              <a:t> da </a:t>
            </a:r>
            <a:r>
              <a:rPr lang="en-US" baseline="0" dirty="0" err="1"/>
              <a:t>música</a:t>
            </a:r>
            <a:r>
              <a:rPr lang="en-US" baseline="0" dirty="0"/>
              <a:t> </a:t>
            </a:r>
            <a:r>
              <a:rPr lang="en-US" baseline="0" dirty="0" err="1"/>
              <a:t>brasileira</a:t>
            </a:r>
            <a:r>
              <a:rPr lang="en-US" baseline="0" dirty="0"/>
              <a:t>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E5201-40E5-AB4B-856F-1AEC672000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07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Concentração</a:t>
            </a:r>
            <a:r>
              <a:rPr lang="en-GB" dirty="0"/>
              <a:t> </a:t>
            </a:r>
            <a:r>
              <a:rPr lang="en-GB" dirty="0" err="1"/>
              <a:t>urbana</a:t>
            </a:r>
            <a:r>
              <a:rPr lang="en-GB" dirty="0"/>
              <a:t>, </a:t>
            </a:r>
            <a:r>
              <a:rPr lang="en-GB" dirty="0" err="1"/>
              <a:t>diversidade</a:t>
            </a:r>
            <a:r>
              <a:rPr lang="en-GB" dirty="0"/>
              <a:t> cultural. </a:t>
            </a:r>
            <a:r>
              <a:rPr lang="en-GB" dirty="0" err="1"/>
              <a:t>Público</a:t>
            </a:r>
            <a:r>
              <a:rPr lang="en-GB" dirty="0"/>
              <a:t> do </a:t>
            </a:r>
            <a:r>
              <a:rPr lang="en-GB" dirty="0" err="1"/>
              <a:t>curso</a:t>
            </a:r>
            <a:r>
              <a:rPr lang="en-GB" dirty="0"/>
              <a:t>: </a:t>
            </a:r>
            <a:r>
              <a:rPr lang="en-GB" dirty="0" err="1"/>
              <a:t>ver</a:t>
            </a:r>
            <a:r>
              <a:rPr lang="en-GB" dirty="0"/>
              <a:t> de </a:t>
            </a:r>
            <a:r>
              <a:rPr lang="en-GB" dirty="0" err="1"/>
              <a:t>onde</a:t>
            </a:r>
            <a:r>
              <a:rPr lang="en-GB" dirty="0"/>
              <a:t> as </a:t>
            </a:r>
            <a:r>
              <a:rPr lang="en-GB" dirty="0" err="1"/>
              <a:t>pessoas</a:t>
            </a:r>
            <a:r>
              <a:rPr lang="en-GB" dirty="0"/>
              <a:t> </a:t>
            </a:r>
            <a:r>
              <a:rPr lang="en-GB" dirty="0" err="1"/>
              <a:t>vêm</a:t>
            </a:r>
            <a:r>
              <a:rPr lang="en-GB" dirty="0"/>
              <a:t>,</a:t>
            </a:r>
            <a:r>
              <a:rPr lang="en-GB" baseline="0" dirty="0"/>
              <a:t> </a:t>
            </a:r>
            <a:r>
              <a:rPr lang="en-GB" baseline="0" dirty="0" err="1"/>
              <a:t>por</a:t>
            </a:r>
            <a:r>
              <a:rPr lang="en-GB" baseline="0" dirty="0"/>
              <a:t> </a:t>
            </a:r>
            <a:r>
              <a:rPr lang="en-GB" baseline="0" dirty="0" err="1"/>
              <a:t>onde</a:t>
            </a:r>
            <a:r>
              <a:rPr lang="en-GB" baseline="0" dirty="0"/>
              <a:t> </a:t>
            </a:r>
            <a:r>
              <a:rPr lang="en-GB" baseline="0" dirty="0" err="1"/>
              <a:t>passaram</a:t>
            </a:r>
            <a:r>
              <a:rPr lang="en-GB" baseline="0" dirty="0"/>
              <a:t> (</a:t>
            </a:r>
            <a:r>
              <a:rPr lang="en-GB" baseline="0" dirty="0" err="1"/>
              <a:t>estudos</a:t>
            </a:r>
            <a:r>
              <a:rPr lang="en-GB" baseline="0" dirty="0"/>
              <a:t>, </a:t>
            </a:r>
            <a:r>
              <a:rPr lang="en-GB" baseline="0" dirty="0" err="1"/>
              <a:t>trabalho</a:t>
            </a:r>
            <a:r>
              <a:rPr lang="en-GB" baseline="0" dirty="0"/>
              <a:t>)</a:t>
            </a:r>
          </a:p>
          <a:p>
            <a:r>
              <a:rPr lang="en-GB" baseline="0" dirty="0" err="1"/>
              <a:t>Sempre</a:t>
            </a:r>
            <a:r>
              <a:rPr lang="en-GB" baseline="0" dirty="0"/>
              <a:t> </a:t>
            </a:r>
            <a:r>
              <a:rPr lang="en-GB" baseline="0" dirty="0" err="1"/>
              <a:t>falamos</a:t>
            </a:r>
            <a:r>
              <a:rPr lang="en-GB" baseline="0" dirty="0"/>
              <a:t> de </a:t>
            </a:r>
            <a:r>
              <a:rPr lang="en-GB" baseline="0" dirty="0" err="1"/>
              <a:t>algum</a:t>
            </a:r>
            <a:r>
              <a:rPr lang="en-GB" baseline="0" dirty="0"/>
              <a:t> </a:t>
            </a:r>
            <a:r>
              <a:rPr lang="en-GB" baseline="0" dirty="0" err="1"/>
              <a:t>lugar</a:t>
            </a:r>
            <a:r>
              <a:rPr lang="en-GB" baseline="0" dirty="0"/>
              <a:t> (</a:t>
            </a:r>
            <a:r>
              <a:rPr lang="en-GB" baseline="0" dirty="0" err="1"/>
              <a:t>geográfico</a:t>
            </a:r>
            <a:r>
              <a:rPr lang="en-GB" baseline="0" dirty="0"/>
              <a:t>, </a:t>
            </a:r>
            <a:r>
              <a:rPr lang="en-GB" baseline="0" dirty="0" err="1"/>
              <a:t>institucional</a:t>
            </a:r>
            <a:r>
              <a:rPr lang="en-GB" baseline="0" dirty="0"/>
              <a:t>)</a:t>
            </a:r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34ADC-ECD9-404F-BED1-E5DD2E15D9E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1142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Europeus</a:t>
            </a:r>
            <a:r>
              <a:rPr lang="en-US" dirty="0"/>
              <a:t>, </a:t>
            </a:r>
            <a:r>
              <a:rPr lang="en-US" dirty="0" err="1"/>
              <a:t>indígenas</a:t>
            </a:r>
            <a:r>
              <a:rPr lang="en-US" dirty="0"/>
              <a:t> e </a:t>
            </a:r>
            <a:r>
              <a:rPr lang="en-US" dirty="0" err="1"/>
              <a:t>africanos</a:t>
            </a:r>
            <a:r>
              <a:rPr lang="en-US" dirty="0"/>
              <a:t>. </a:t>
            </a:r>
            <a:r>
              <a:rPr lang="en-US" dirty="0" err="1"/>
              <a:t>Problemático</a:t>
            </a:r>
            <a:r>
              <a:rPr lang="en-US" dirty="0"/>
              <a:t>: </a:t>
            </a:r>
            <a:r>
              <a:rPr lang="en-US" dirty="0" err="1"/>
              <a:t>trata</a:t>
            </a:r>
            <a:r>
              <a:rPr lang="en-US" dirty="0"/>
              <a:t>-se,</a:t>
            </a:r>
            <a:r>
              <a:rPr lang="en-US" baseline="0" dirty="0"/>
              <a:t> </a:t>
            </a:r>
            <a:r>
              <a:rPr lang="en-US" baseline="0" dirty="0" err="1"/>
              <a:t>na</a:t>
            </a:r>
            <a:r>
              <a:rPr lang="en-US" baseline="0" dirty="0"/>
              <a:t> </a:t>
            </a:r>
            <a:r>
              <a:rPr lang="en-US" baseline="0" dirty="0" err="1"/>
              <a:t>narrativa</a:t>
            </a:r>
            <a:r>
              <a:rPr lang="en-US" baseline="0" dirty="0"/>
              <a:t>, de </a:t>
            </a:r>
            <a:r>
              <a:rPr lang="en-US" baseline="0" dirty="0" err="1"/>
              <a:t>uma</a:t>
            </a:r>
            <a:r>
              <a:rPr lang="en-US" baseline="0" dirty="0"/>
              <a:t> </a:t>
            </a:r>
            <a:r>
              <a:rPr lang="en-US" baseline="0" dirty="0" err="1"/>
              <a:t>igualdade</a:t>
            </a:r>
            <a:r>
              <a:rPr lang="en-US" baseline="0" dirty="0"/>
              <a:t> </a:t>
            </a:r>
            <a:r>
              <a:rPr lang="en-US" baseline="0" dirty="0" err="1"/>
              <a:t>que</a:t>
            </a:r>
            <a:r>
              <a:rPr lang="en-US" baseline="0" dirty="0"/>
              <a:t> </a:t>
            </a:r>
            <a:r>
              <a:rPr lang="en-US" baseline="0" dirty="0" err="1"/>
              <a:t>nunca</a:t>
            </a:r>
            <a:r>
              <a:rPr lang="en-US" baseline="0" dirty="0"/>
              <a:t> </a:t>
            </a:r>
            <a:r>
              <a:rPr lang="en-US" baseline="0" dirty="0" err="1"/>
              <a:t>existiu</a:t>
            </a:r>
            <a:r>
              <a:rPr lang="en-US" baseline="0" dirty="0"/>
              <a:t>. </a:t>
            </a:r>
            <a:r>
              <a:rPr lang="en-US" baseline="0" dirty="0" err="1"/>
              <a:t>Que</a:t>
            </a:r>
            <a:r>
              <a:rPr lang="en-US" baseline="0" dirty="0"/>
              <a:t> </a:t>
            </a:r>
            <a:r>
              <a:rPr lang="en-US" baseline="0" dirty="0" err="1"/>
              <a:t>europeus</a:t>
            </a:r>
            <a:r>
              <a:rPr lang="en-US" baseline="0" dirty="0"/>
              <a:t>? </a:t>
            </a:r>
            <a:r>
              <a:rPr lang="en-US" baseline="0" dirty="0" err="1"/>
              <a:t>Que</a:t>
            </a:r>
            <a:r>
              <a:rPr lang="en-US" baseline="0" dirty="0"/>
              <a:t> </a:t>
            </a:r>
            <a:r>
              <a:rPr lang="en-US" baseline="0" dirty="0" err="1"/>
              <a:t>indígenas</a:t>
            </a:r>
            <a:r>
              <a:rPr lang="en-US" baseline="0" dirty="0"/>
              <a:t>?, </a:t>
            </a:r>
            <a:r>
              <a:rPr lang="en-US" baseline="0" dirty="0" err="1"/>
              <a:t>que</a:t>
            </a:r>
            <a:r>
              <a:rPr lang="en-US" baseline="0" dirty="0"/>
              <a:t> </a:t>
            </a:r>
            <a:r>
              <a:rPr lang="en-US" baseline="0" dirty="0" err="1"/>
              <a:t>africanos</a:t>
            </a:r>
            <a:r>
              <a:rPr lang="en-US" baseline="0" dirty="0"/>
              <a:t>? </a:t>
            </a:r>
            <a:endParaRPr lang="en-US" dirty="0"/>
          </a:p>
          <a:p>
            <a:r>
              <a:rPr lang="en-US" dirty="0" err="1"/>
              <a:t>Música</a:t>
            </a:r>
            <a:r>
              <a:rPr lang="en-US" dirty="0"/>
              <a:t> colonial, </a:t>
            </a:r>
            <a:r>
              <a:rPr lang="en-US" dirty="0" err="1"/>
              <a:t>Império</a:t>
            </a:r>
            <a:r>
              <a:rPr lang="en-US" dirty="0"/>
              <a:t>, 1a </a:t>
            </a:r>
            <a:r>
              <a:rPr lang="en-US" dirty="0" err="1"/>
              <a:t>República</a:t>
            </a:r>
            <a:r>
              <a:rPr lang="en-US" dirty="0"/>
              <a:t>, Vargas, </a:t>
            </a:r>
            <a:r>
              <a:rPr lang="en-US" dirty="0" err="1"/>
              <a:t>etc</a:t>
            </a:r>
            <a:r>
              <a:rPr lang="en-US" dirty="0"/>
              <a:t> . A </a:t>
            </a:r>
            <a:r>
              <a:rPr lang="en-US" dirty="0" err="1"/>
              <a:t>periodização</a:t>
            </a:r>
            <a:r>
              <a:rPr lang="en-US" dirty="0"/>
              <a:t> musical coincide com a </a:t>
            </a:r>
            <a:r>
              <a:rPr lang="en-US" dirty="0" err="1"/>
              <a:t>história</a:t>
            </a:r>
            <a:r>
              <a:rPr lang="en-US" dirty="0"/>
              <a:t> </a:t>
            </a:r>
            <a:r>
              <a:rPr lang="en-US" dirty="0" err="1"/>
              <a:t>política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aspectos</a:t>
            </a:r>
            <a:r>
              <a:rPr lang="en-US" dirty="0"/>
              <a:t>? E </a:t>
            </a:r>
            <a:r>
              <a:rPr lang="en-US" dirty="0" err="1"/>
              <a:t>onde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coincide? </a:t>
            </a:r>
            <a:r>
              <a:rPr lang="en-US" dirty="0" err="1"/>
              <a:t>Quais</a:t>
            </a:r>
            <a:r>
              <a:rPr lang="en-US" dirty="0"/>
              <a:t> </a:t>
            </a:r>
            <a:r>
              <a:rPr lang="en-US" dirty="0" err="1"/>
              <a:t>deveriam</a:t>
            </a:r>
            <a:r>
              <a:rPr lang="en-US" dirty="0"/>
              <a:t> </a:t>
            </a:r>
            <a:r>
              <a:rPr lang="en-US" dirty="0" err="1"/>
              <a:t>ser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marcos</a:t>
            </a:r>
            <a:r>
              <a:rPr lang="en-US" dirty="0"/>
              <a:t> </a:t>
            </a:r>
            <a:r>
              <a:rPr lang="en-US" dirty="0" err="1"/>
              <a:t>divisórios</a:t>
            </a:r>
            <a:r>
              <a:rPr lang="en-US" dirty="0"/>
              <a:t> de </a:t>
            </a:r>
            <a:r>
              <a:rPr lang="en-US" dirty="0" err="1"/>
              <a:t>períodos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sub-</a:t>
            </a:r>
            <a:r>
              <a:rPr lang="en-US" dirty="0" err="1"/>
              <a:t>períodos</a:t>
            </a:r>
            <a:r>
              <a:rPr lang="en-US" dirty="0"/>
              <a:t> </a:t>
            </a:r>
            <a:r>
              <a:rPr lang="en-US" dirty="0" err="1"/>
              <a:t>históricos</a:t>
            </a:r>
            <a:r>
              <a:rPr lang="en-US" dirty="0"/>
              <a:t>? Com</a:t>
            </a:r>
            <a:r>
              <a:rPr lang="en-US" baseline="0" dirty="0"/>
              <a:t> base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que</a:t>
            </a:r>
            <a:r>
              <a:rPr lang="en-US" baseline="0" dirty="0"/>
              <a:t> </a:t>
            </a:r>
            <a:r>
              <a:rPr lang="en-US" baseline="0" dirty="0" err="1"/>
              <a:t>repertório</a:t>
            </a:r>
            <a:r>
              <a:rPr lang="en-US" baseline="0" dirty="0"/>
              <a:t>? (</a:t>
            </a:r>
            <a:r>
              <a:rPr lang="en-US" baseline="0" dirty="0" err="1"/>
              <a:t>só</a:t>
            </a:r>
            <a:r>
              <a:rPr lang="en-US" baseline="0" dirty="0"/>
              <a:t> coral, </a:t>
            </a:r>
            <a:r>
              <a:rPr lang="en-US" baseline="0" dirty="0" err="1"/>
              <a:t>erudito</a:t>
            </a:r>
            <a:r>
              <a:rPr lang="en-US" baseline="0" dirty="0"/>
              <a:t> instrumental, popular). </a:t>
            </a:r>
            <a:endParaRPr lang="en-US" dirty="0"/>
          </a:p>
          <a:p>
            <a:r>
              <a:rPr lang="en-US" dirty="0" err="1"/>
              <a:t>Separação</a:t>
            </a:r>
            <a:r>
              <a:rPr lang="en-US" dirty="0"/>
              <a:t> </a:t>
            </a:r>
            <a:r>
              <a:rPr lang="en-US" dirty="0" err="1"/>
              <a:t>música</a:t>
            </a:r>
            <a:r>
              <a:rPr lang="en-US" dirty="0"/>
              <a:t> popular e </a:t>
            </a:r>
            <a:r>
              <a:rPr lang="en-US" dirty="0" err="1"/>
              <a:t>erudita</a:t>
            </a:r>
            <a:r>
              <a:rPr lang="en-US" dirty="0"/>
              <a:t>, </a:t>
            </a:r>
            <a:r>
              <a:rPr lang="en-US" dirty="0" err="1"/>
              <a:t>relação</a:t>
            </a:r>
            <a:r>
              <a:rPr lang="en-US" dirty="0"/>
              <a:t> do </a:t>
            </a:r>
            <a:r>
              <a:rPr lang="en-US" dirty="0" err="1"/>
              <a:t>repertório</a:t>
            </a:r>
            <a:r>
              <a:rPr lang="en-US" dirty="0"/>
              <a:t> coral com o restante do </a:t>
            </a:r>
            <a:r>
              <a:rPr lang="en-US" dirty="0" err="1"/>
              <a:t>repertório</a:t>
            </a:r>
            <a:endParaRPr lang="en-US" dirty="0"/>
          </a:p>
          <a:p>
            <a:r>
              <a:rPr lang="en-US" dirty="0" err="1"/>
              <a:t>Formações</a:t>
            </a:r>
            <a:r>
              <a:rPr lang="en-US" dirty="0"/>
              <a:t> </a:t>
            </a:r>
            <a:r>
              <a:rPr lang="en-US" dirty="0" err="1"/>
              <a:t>corais</a:t>
            </a:r>
            <a:r>
              <a:rPr lang="en-US" dirty="0"/>
              <a:t>: </a:t>
            </a:r>
            <a:r>
              <a:rPr lang="en-US" dirty="0" err="1"/>
              <a:t>coro</a:t>
            </a:r>
            <a:r>
              <a:rPr lang="en-US" dirty="0"/>
              <a:t> </a:t>
            </a:r>
            <a:r>
              <a:rPr lang="en-US" dirty="0" err="1"/>
              <a:t>feminino</a:t>
            </a:r>
            <a:r>
              <a:rPr lang="en-US" dirty="0"/>
              <a:t>, </a:t>
            </a:r>
            <a:r>
              <a:rPr lang="en-US" dirty="0" err="1"/>
              <a:t>coro</a:t>
            </a:r>
            <a:r>
              <a:rPr lang="en-US" dirty="0"/>
              <a:t> </a:t>
            </a:r>
            <a:r>
              <a:rPr lang="en-US" dirty="0" err="1"/>
              <a:t>masculino</a:t>
            </a:r>
            <a:r>
              <a:rPr lang="en-US" dirty="0"/>
              <a:t>, </a:t>
            </a:r>
            <a:r>
              <a:rPr lang="en-US" dirty="0" err="1"/>
              <a:t>coro</a:t>
            </a:r>
            <a:r>
              <a:rPr lang="en-US" dirty="0"/>
              <a:t> de </a:t>
            </a:r>
            <a:r>
              <a:rPr lang="en-US" dirty="0" err="1"/>
              <a:t>câmara</a:t>
            </a:r>
            <a:r>
              <a:rPr lang="en-US" dirty="0"/>
              <a:t>, </a:t>
            </a:r>
            <a:r>
              <a:rPr lang="en-US" dirty="0" err="1"/>
              <a:t>coro</a:t>
            </a:r>
            <a:r>
              <a:rPr lang="en-US" dirty="0"/>
              <a:t> </a:t>
            </a:r>
            <a:r>
              <a:rPr lang="en-US" dirty="0" err="1"/>
              <a:t>sinfônico</a:t>
            </a:r>
            <a:r>
              <a:rPr lang="en-US" dirty="0"/>
              <a:t>,</a:t>
            </a:r>
            <a:r>
              <a:rPr lang="en-US" baseline="0" dirty="0"/>
              <a:t> </a:t>
            </a:r>
            <a:r>
              <a:rPr lang="en-US" baseline="0" dirty="0" err="1"/>
              <a:t>coro</a:t>
            </a:r>
            <a:r>
              <a:rPr lang="en-US" baseline="0" dirty="0"/>
              <a:t> </a:t>
            </a:r>
            <a:r>
              <a:rPr lang="en-US" baseline="0" dirty="0" err="1"/>
              <a:t>lírico</a:t>
            </a:r>
            <a:r>
              <a:rPr lang="en-US" baseline="0" dirty="0"/>
              <a:t>, ensembles, etc. </a:t>
            </a:r>
            <a:r>
              <a:rPr lang="en-US" baseline="0" dirty="0" err="1"/>
              <a:t>Cada</a:t>
            </a:r>
            <a:r>
              <a:rPr lang="en-US" baseline="0" dirty="0"/>
              <a:t> um tem </a:t>
            </a:r>
            <a:r>
              <a:rPr lang="en-US" baseline="0" dirty="0" err="1"/>
              <a:t>uma</a:t>
            </a:r>
            <a:r>
              <a:rPr lang="en-US" baseline="0" dirty="0"/>
              <a:t> </a:t>
            </a:r>
            <a:r>
              <a:rPr lang="en-US" baseline="0" dirty="0" err="1"/>
              <a:t>prática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E5201-40E5-AB4B-856F-1AEC672000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25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Particularmente</a:t>
            </a:r>
            <a:r>
              <a:rPr lang="en-GB" dirty="0"/>
              <a:t>, me </a:t>
            </a:r>
            <a:r>
              <a:rPr lang="en-GB" dirty="0" err="1"/>
              <a:t>afeta</a:t>
            </a:r>
            <a:r>
              <a:rPr lang="en-GB" dirty="0"/>
              <a:t> </a:t>
            </a:r>
            <a:r>
              <a:rPr lang="en-GB" dirty="0" err="1"/>
              <a:t>muito</a:t>
            </a:r>
            <a:r>
              <a:rPr lang="en-GB" dirty="0"/>
              <a:t>.</a:t>
            </a:r>
            <a:r>
              <a:rPr lang="en-GB" baseline="0" dirty="0"/>
              <a:t> </a:t>
            </a:r>
            <a:r>
              <a:rPr lang="en-GB" baseline="0" dirty="0" err="1"/>
              <a:t>Porque</a:t>
            </a:r>
            <a:r>
              <a:rPr lang="en-GB" baseline="0" dirty="0"/>
              <a:t> </a:t>
            </a:r>
            <a:r>
              <a:rPr lang="en-GB" baseline="0" dirty="0" err="1"/>
              <a:t>apesar</a:t>
            </a:r>
            <a:r>
              <a:rPr lang="en-GB" baseline="0" dirty="0"/>
              <a:t> do </a:t>
            </a:r>
            <a:r>
              <a:rPr lang="en-GB" baseline="0" dirty="0" err="1"/>
              <a:t>meu</a:t>
            </a:r>
            <a:r>
              <a:rPr lang="en-GB" baseline="0" dirty="0"/>
              <a:t> </a:t>
            </a:r>
            <a:r>
              <a:rPr lang="en-GB" baseline="0" dirty="0" err="1"/>
              <a:t>sobrenome</a:t>
            </a:r>
            <a:r>
              <a:rPr lang="en-GB" baseline="0" dirty="0"/>
              <a:t> </a:t>
            </a:r>
            <a:r>
              <a:rPr lang="en-GB" baseline="0" dirty="0" err="1"/>
              <a:t>guarani</a:t>
            </a:r>
            <a:r>
              <a:rPr lang="en-GB" baseline="0" dirty="0"/>
              <a:t>, </a:t>
            </a:r>
            <a:r>
              <a:rPr lang="en-GB" baseline="0" dirty="0" err="1"/>
              <a:t>eu</a:t>
            </a:r>
            <a:r>
              <a:rPr lang="en-GB" baseline="0" dirty="0"/>
              <a:t> </a:t>
            </a:r>
            <a:r>
              <a:rPr lang="en-GB" baseline="0" dirty="0" err="1"/>
              <a:t>sei</a:t>
            </a:r>
            <a:r>
              <a:rPr lang="en-GB" baseline="0" dirty="0"/>
              <a:t> </a:t>
            </a:r>
            <a:r>
              <a:rPr lang="en-GB" baseline="0" dirty="0" err="1"/>
              <a:t>muito</a:t>
            </a:r>
            <a:r>
              <a:rPr lang="en-GB" baseline="0" dirty="0"/>
              <a:t> </a:t>
            </a:r>
            <a:r>
              <a:rPr lang="en-GB" baseline="0" dirty="0" err="1"/>
              <a:t>pouco</a:t>
            </a:r>
            <a:r>
              <a:rPr lang="en-GB" baseline="0" dirty="0"/>
              <a:t> </a:t>
            </a:r>
            <a:r>
              <a:rPr lang="en-GB" baseline="0" dirty="0" err="1"/>
              <a:t>sobre</a:t>
            </a:r>
            <a:r>
              <a:rPr lang="en-GB" baseline="0" dirty="0"/>
              <a:t> </a:t>
            </a:r>
            <a:r>
              <a:rPr lang="en-GB" baseline="0" dirty="0" err="1"/>
              <a:t>essa</a:t>
            </a:r>
            <a:r>
              <a:rPr lang="en-GB" baseline="0" dirty="0"/>
              <a:t> </a:t>
            </a:r>
            <a:r>
              <a:rPr lang="en-GB" baseline="0" dirty="0" err="1"/>
              <a:t>cultura</a:t>
            </a:r>
            <a:r>
              <a:rPr lang="en-GB" baseline="0" dirty="0"/>
              <a:t> </a:t>
            </a:r>
            <a:r>
              <a:rPr lang="en-GB" baseline="0" dirty="0" err="1"/>
              <a:t>indígena</a:t>
            </a:r>
            <a:r>
              <a:rPr lang="en-GB" baseline="0" dirty="0"/>
              <a:t> </a:t>
            </a:r>
            <a:r>
              <a:rPr lang="en-GB" baseline="0" dirty="0" err="1"/>
              <a:t>brasileira</a:t>
            </a:r>
            <a:r>
              <a:rPr lang="en-GB" baseline="0" dirty="0"/>
              <a:t>. 252 </a:t>
            </a:r>
            <a:r>
              <a:rPr lang="en-GB" baseline="0" dirty="0" err="1"/>
              <a:t>povos</a:t>
            </a:r>
            <a:r>
              <a:rPr lang="en-GB" baseline="0" dirty="0"/>
              <a:t> </a:t>
            </a:r>
            <a:r>
              <a:rPr lang="en-GB" baseline="0" dirty="0" err="1"/>
              <a:t>indígenas</a:t>
            </a:r>
            <a:r>
              <a:rPr lang="en-GB" baseline="0" dirty="0"/>
              <a:t> no </a:t>
            </a:r>
            <a:r>
              <a:rPr lang="en-GB" baseline="0" dirty="0" err="1"/>
              <a:t>Brasil</a:t>
            </a:r>
            <a:r>
              <a:rPr lang="en-GB" baseline="0" dirty="0"/>
              <a:t> de </a:t>
            </a:r>
            <a:r>
              <a:rPr lang="en-GB" baseline="0" dirty="0" err="1"/>
              <a:t>hoje</a:t>
            </a:r>
            <a:r>
              <a:rPr lang="en-GB" baseline="0" dirty="0"/>
              <a:t>. 170 </a:t>
            </a:r>
            <a:r>
              <a:rPr lang="en-GB" baseline="0" dirty="0" err="1"/>
              <a:t>línguas</a:t>
            </a:r>
            <a:r>
              <a:rPr lang="en-GB" baseline="0" dirty="0"/>
              <a:t>. Para </a:t>
            </a:r>
            <a:r>
              <a:rPr lang="en-GB" baseline="0" dirty="0" err="1"/>
              <a:t>comprovar</a:t>
            </a:r>
            <a:r>
              <a:rPr lang="en-GB" baseline="0" dirty="0"/>
              <a:t> a </a:t>
            </a:r>
            <a:r>
              <a:rPr lang="en-GB" baseline="0" dirty="0" err="1"/>
              <a:t>desigualdade</a:t>
            </a:r>
            <a:r>
              <a:rPr lang="en-GB" baseline="0" dirty="0"/>
              <a:t> das “</a:t>
            </a:r>
            <a:r>
              <a:rPr lang="en-GB" baseline="0" dirty="0" err="1"/>
              <a:t>três</a:t>
            </a:r>
            <a:r>
              <a:rPr lang="en-GB" baseline="0" dirty="0"/>
              <a:t> </a:t>
            </a:r>
            <a:r>
              <a:rPr lang="en-GB" baseline="0" dirty="0" err="1"/>
              <a:t>raças</a:t>
            </a:r>
            <a:r>
              <a:rPr lang="en-GB" baseline="0" dirty="0"/>
              <a:t>” </a:t>
            </a:r>
            <a:r>
              <a:rPr lang="en-GB" baseline="0" dirty="0" err="1"/>
              <a:t>que</a:t>
            </a:r>
            <a:r>
              <a:rPr lang="en-GB" baseline="0" dirty="0"/>
              <a:t> </a:t>
            </a:r>
            <a:r>
              <a:rPr lang="en-GB" baseline="0" dirty="0" err="1"/>
              <a:t>formaram</a:t>
            </a:r>
            <a:r>
              <a:rPr lang="en-GB" baseline="0" dirty="0"/>
              <a:t> a </a:t>
            </a:r>
            <a:r>
              <a:rPr lang="en-GB" baseline="0" dirty="0" err="1"/>
              <a:t>cultura</a:t>
            </a:r>
            <a:r>
              <a:rPr lang="en-GB" baseline="0" dirty="0"/>
              <a:t> </a:t>
            </a:r>
            <a:r>
              <a:rPr lang="en-GB" baseline="0" dirty="0" err="1"/>
              <a:t>brasileira</a:t>
            </a:r>
            <a:r>
              <a:rPr lang="en-GB" baseline="0" dirty="0"/>
              <a:t>, </a:t>
            </a:r>
            <a:r>
              <a:rPr lang="en-GB" baseline="0" dirty="0" err="1"/>
              <a:t>vou</a:t>
            </a:r>
            <a:r>
              <a:rPr lang="en-GB" baseline="0" dirty="0"/>
              <a:t> </a:t>
            </a:r>
            <a:r>
              <a:rPr lang="en-GB" baseline="0" dirty="0" err="1"/>
              <a:t>começar</a:t>
            </a:r>
            <a:r>
              <a:rPr lang="en-GB" baseline="0" dirty="0"/>
              <a:t> com </a:t>
            </a:r>
            <a:r>
              <a:rPr lang="en-GB" baseline="0" dirty="0" err="1"/>
              <a:t>esta</a:t>
            </a:r>
            <a:r>
              <a:rPr lang="en-GB" baseline="0" dirty="0"/>
              <a:t> </a:t>
            </a:r>
            <a:r>
              <a:rPr lang="en-GB" baseline="0" dirty="0" err="1"/>
              <a:t>que</a:t>
            </a:r>
            <a:r>
              <a:rPr lang="en-GB" baseline="0" dirty="0"/>
              <a:t> </a:t>
            </a:r>
            <a:r>
              <a:rPr lang="en-GB" baseline="0" dirty="0" err="1"/>
              <a:t>é</a:t>
            </a:r>
            <a:r>
              <a:rPr lang="en-GB" baseline="0" dirty="0"/>
              <a:t> </a:t>
            </a:r>
            <a:r>
              <a:rPr lang="en-GB" baseline="0" dirty="0" err="1"/>
              <a:t>pouquíssimo</a:t>
            </a:r>
            <a:r>
              <a:rPr lang="en-GB" baseline="0" dirty="0"/>
              <a:t> </a:t>
            </a:r>
            <a:r>
              <a:rPr lang="en-GB" baseline="0" dirty="0" err="1"/>
              <a:t>conhecida</a:t>
            </a:r>
            <a:r>
              <a:rPr lang="en-GB" baseline="0" dirty="0"/>
              <a:t>. </a:t>
            </a:r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34ADC-ECD9-404F-BED1-E5DD2E15D9E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543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CANTAR </a:t>
            </a:r>
          </a:p>
          <a:p>
            <a:r>
              <a:rPr lang="en-US" dirty="0" err="1"/>
              <a:t>Nozani-ná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texto</a:t>
            </a:r>
            <a:r>
              <a:rPr lang="en-US" dirty="0"/>
              <a:t> do</a:t>
            </a:r>
            <a:r>
              <a:rPr lang="en-US" baseline="0" dirty="0"/>
              <a:t> Pedro Paulo </a:t>
            </a:r>
            <a:r>
              <a:rPr lang="en-US" baseline="0" dirty="0" err="1"/>
              <a:t>Salles</a:t>
            </a:r>
            <a:r>
              <a:rPr lang="en-US" baseline="0" dirty="0"/>
              <a:t> no </a:t>
            </a:r>
            <a:r>
              <a:rPr lang="en-US" baseline="0" dirty="0" err="1"/>
              <a:t>livro</a:t>
            </a:r>
            <a:r>
              <a:rPr lang="en-US" baseline="0" dirty="0"/>
              <a:t> </a:t>
            </a:r>
            <a:r>
              <a:rPr lang="en-US" baseline="0" dirty="0" err="1"/>
              <a:t>sobre</a:t>
            </a:r>
            <a:r>
              <a:rPr lang="en-US" baseline="0" dirty="0"/>
              <a:t> Villa-Lobos . </a:t>
            </a:r>
            <a:r>
              <a:rPr lang="en-US" baseline="0" dirty="0" err="1"/>
              <a:t>Povo</a:t>
            </a:r>
            <a:r>
              <a:rPr lang="en-US" baseline="0" dirty="0"/>
              <a:t> </a:t>
            </a:r>
            <a:r>
              <a:rPr lang="en-US" baseline="0" dirty="0" err="1"/>
              <a:t>Paresi-Haliti</a:t>
            </a:r>
            <a:r>
              <a:rPr lang="en-US" baseline="0" dirty="0"/>
              <a:t>, </a:t>
            </a:r>
            <a:r>
              <a:rPr lang="en-US" baseline="0" dirty="0" err="1"/>
              <a:t>subgrupo</a:t>
            </a:r>
            <a:r>
              <a:rPr lang="en-US" baseline="0" dirty="0"/>
              <a:t> </a:t>
            </a:r>
            <a:r>
              <a:rPr lang="en-US" baseline="0" dirty="0" err="1"/>
              <a:t>Waimare</a:t>
            </a:r>
            <a:r>
              <a:rPr lang="en-US" baseline="0" dirty="0"/>
              <a:t>. </a:t>
            </a:r>
            <a:r>
              <a:rPr lang="en-US" baseline="0" dirty="0" err="1"/>
              <a:t>Coletado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gravação</a:t>
            </a:r>
            <a:r>
              <a:rPr lang="en-US" baseline="0" dirty="0"/>
              <a:t> de 1912 </a:t>
            </a:r>
            <a:r>
              <a:rPr lang="en-US" baseline="0" dirty="0" err="1"/>
              <a:t>por</a:t>
            </a:r>
            <a:r>
              <a:rPr lang="en-US" baseline="0" dirty="0"/>
              <a:t> </a:t>
            </a:r>
            <a:r>
              <a:rPr lang="en-US" baseline="0" dirty="0" err="1"/>
              <a:t>Edgard</a:t>
            </a:r>
            <a:r>
              <a:rPr lang="en-US" baseline="0" dirty="0"/>
              <a:t> </a:t>
            </a:r>
            <a:r>
              <a:rPr lang="en-US" baseline="0" dirty="0" err="1"/>
              <a:t>Roquette</a:t>
            </a:r>
            <a:r>
              <a:rPr lang="en-US" baseline="0" dirty="0"/>
              <a:t> Pinto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Utiariti</a:t>
            </a:r>
            <a:r>
              <a:rPr lang="en-US" baseline="0" dirty="0"/>
              <a:t> (Mao </a:t>
            </a:r>
            <a:r>
              <a:rPr lang="en-US" baseline="0" dirty="0" err="1"/>
              <a:t>Grosso</a:t>
            </a:r>
            <a:r>
              <a:rPr lang="en-US" baseline="0" dirty="0"/>
              <a:t>). Pedro Paulo </a:t>
            </a:r>
            <a:r>
              <a:rPr lang="en-US" baseline="0" dirty="0" err="1"/>
              <a:t>diz</a:t>
            </a:r>
            <a:r>
              <a:rPr lang="en-US" baseline="0" dirty="0"/>
              <a:t> </a:t>
            </a:r>
            <a:r>
              <a:rPr lang="en-US" baseline="0" dirty="0" err="1"/>
              <a:t>que</a:t>
            </a:r>
            <a:r>
              <a:rPr lang="en-US" baseline="0" dirty="0"/>
              <a:t> </a:t>
            </a:r>
            <a:r>
              <a:rPr lang="en-US" baseline="0" dirty="0" err="1"/>
              <a:t>essa</a:t>
            </a:r>
            <a:r>
              <a:rPr lang="en-US" baseline="0" dirty="0"/>
              <a:t> </a:t>
            </a:r>
            <a:r>
              <a:rPr lang="en-US" baseline="0" dirty="0" err="1"/>
              <a:t>é</a:t>
            </a:r>
            <a:r>
              <a:rPr lang="en-US" baseline="0" dirty="0"/>
              <a:t> a </a:t>
            </a:r>
            <a:r>
              <a:rPr lang="en-US" baseline="0" dirty="0" err="1"/>
              <a:t>música</a:t>
            </a:r>
            <a:r>
              <a:rPr lang="en-US" baseline="0" dirty="0"/>
              <a:t> </a:t>
            </a:r>
            <a:r>
              <a:rPr lang="en-US" baseline="0" dirty="0" err="1"/>
              <a:t>indígena</a:t>
            </a:r>
            <a:r>
              <a:rPr lang="en-US" baseline="0" dirty="0"/>
              <a:t> </a:t>
            </a:r>
            <a:r>
              <a:rPr lang="en-US" baseline="0" dirty="0" err="1"/>
              <a:t>mais</a:t>
            </a:r>
            <a:r>
              <a:rPr lang="en-US" baseline="0" dirty="0"/>
              <a:t> </a:t>
            </a:r>
            <a:r>
              <a:rPr lang="en-US" baseline="0" dirty="0" err="1"/>
              <a:t>conhecida</a:t>
            </a:r>
            <a:r>
              <a:rPr lang="en-US" baseline="0" dirty="0"/>
              <a:t> no </a:t>
            </a:r>
            <a:r>
              <a:rPr lang="en-US" baseline="0" dirty="0" err="1"/>
              <a:t>Brasil</a:t>
            </a:r>
            <a:r>
              <a:rPr lang="en-US" baseline="0" dirty="0"/>
              <a:t> (</a:t>
            </a:r>
            <a:r>
              <a:rPr lang="en-US" baseline="0" dirty="0" err="1"/>
              <a:t>muitas</a:t>
            </a:r>
            <a:r>
              <a:rPr lang="en-US" baseline="0" dirty="0"/>
              <a:t> </a:t>
            </a:r>
            <a:r>
              <a:rPr lang="en-US" baseline="0" dirty="0" err="1"/>
              <a:t>versões</a:t>
            </a:r>
            <a:r>
              <a:rPr lang="en-US" baseline="0" dirty="0"/>
              <a:t>, </a:t>
            </a:r>
            <a:r>
              <a:rPr lang="en-US" baseline="0" dirty="0" err="1"/>
              <a:t>transcrição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partitura</a:t>
            </a:r>
            <a:r>
              <a:rPr lang="en-US" baseline="0" dirty="0"/>
              <a:t>, </a:t>
            </a:r>
            <a:r>
              <a:rPr lang="en-US" baseline="0" dirty="0" err="1"/>
              <a:t>aproveitamento</a:t>
            </a:r>
            <a:r>
              <a:rPr lang="en-US" baseline="0" dirty="0"/>
              <a:t> </a:t>
            </a:r>
            <a:r>
              <a:rPr lang="en-US" baseline="0" dirty="0" err="1"/>
              <a:t>como</a:t>
            </a:r>
            <a:r>
              <a:rPr lang="en-US" baseline="0" dirty="0"/>
              <a:t> material </a:t>
            </a:r>
            <a:r>
              <a:rPr lang="en-US" baseline="0" dirty="0" err="1"/>
              <a:t>temático</a:t>
            </a:r>
            <a:r>
              <a:rPr lang="en-US" baseline="0" dirty="0"/>
              <a:t>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E5201-40E5-AB4B-856F-1AEC6720003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24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Embora</a:t>
            </a:r>
            <a:r>
              <a:rPr lang="en-US" dirty="0"/>
              <a:t> </a:t>
            </a:r>
            <a:r>
              <a:rPr lang="en-US" dirty="0" err="1"/>
              <a:t>seja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questão</a:t>
            </a:r>
            <a:r>
              <a:rPr lang="en-US" dirty="0"/>
              <a:t> </a:t>
            </a:r>
            <a:r>
              <a:rPr lang="en-US" dirty="0" err="1"/>
              <a:t>atual</a:t>
            </a:r>
            <a:r>
              <a:rPr lang="en-US" dirty="0"/>
              <a:t>,</a:t>
            </a:r>
            <a:r>
              <a:rPr lang="en-US" baseline="0" dirty="0"/>
              <a:t> </a:t>
            </a:r>
            <a:r>
              <a:rPr lang="en-US" baseline="0" dirty="0" err="1"/>
              <a:t>falar</a:t>
            </a:r>
            <a:r>
              <a:rPr lang="en-US" baseline="0" dirty="0"/>
              <a:t> de </a:t>
            </a:r>
            <a:r>
              <a:rPr lang="en-US" baseline="0" dirty="0" err="1"/>
              <a:t>música</a:t>
            </a:r>
            <a:r>
              <a:rPr lang="en-US" baseline="0" dirty="0"/>
              <a:t> </a:t>
            </a:r>
            <a:r>
              <a:rPr lang="en-US" baseline="0" dirty="0" err="1"/>
              <a:t>indígena</a:t>
            </a:r>
            <a:r>
              <a:rPr lang="en-US" baseline="0" dirty="0"/>
              <a:t> </a:t>
            </a:r>
            <a:r>
              <a:rPr lang="en-US" baseline="0" dirty="0" err="1"/>
              <a:t>sempre</a:t>
            </a:r>
            <a:r>
              <a:rPr lang="en-US" baseline="0" dirty="0"/>
              <a:t> </a:t>
            </a:r>
            <a:r>
              <a:rPr lang="en-US" baseline="0" dirty="0" err="1"/>
              <a:t>remete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ideia</a:t>
            </a:r>
            <a:r>
              <a:rPr lang="en-US" baseline="0" dirty="0"/>
              <a:t> de “</a:t>
            </a:r>
            <a:r>
              <a:rPr lang="en-US" baseline="0" dirty="0" err="1"/>
              <a:t>origens</a:t>
            </a:r>
            <a:r>
              <a:rPr lang="en-US" baseline="0" dirty="0"/>
              <a:t>”.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E5201-40E5-AB4B-856F-1AEC6720003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89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34ADC-ECD9-404F-BED1-E5DD2E15D9E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429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B58F-CCE7-3F4D-A49F-FDE66685AE1F}" type="datetimeFigureOut">
              <a:rPr lang="en-US" smtClean="0"/>
              <a:t>3/16/20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F2D5A550-3783-2947-BA64-E94683FC0CB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44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B58F-CCE7-3F4D-A49F-FDE66685AE1F}" type="datetimeFigureOut">
              <a:rPr lang="en-US" smtClean="0"/>
              <a:t>3/16/20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F2D5A550-3783-2947-BA64-E94683FC0CB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05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B58F-CCE7-3F4D-A49F-FDE66685AE1F}" type="datetimeFigureOut">
              <a:rPr lang="en-US" smtClean="0"/>
              <a:t>3/16/20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F2D5A550-3783-2947-BA64-E94683FC0CB5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9418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B58F-CCE7-3F4D-A49F-FDE66685AE1F}" type="datetimeFigureOut">
              <a:rPr lang="en-US" smtClean="0"/>
              <a:t>3/16/20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F2D5A550-3783-2947-BA64-E94683FC0CB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409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B58F-CCE7-3F4D-A49F-FDE66685AE1F}" type="datetimeFigureOut">
              <a:rPr lang="en-US" smtClean="0"/>
              <a:t>3/16/20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F2D5A550-3783-2947-BA64-E94683FC0CB5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19692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B58F-CCE7-3F4D-A49F-FDE66685AE1F}" type="datetimeFigureOut">
              <a:rPr lang="en-US" smtClean="0"/>
              <a:t>3/16/20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F2D5A550-3783-2947-BA64-E94683FC0CB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6202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B58F-CCE7-3F4D-A49F-FDE66685AE1F}" type="datetimeFigureOut">
              <a:rPr lang="en-US" smtClean="0"/>
              <a:t>3/16/20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5A550-3783-2947-BA64-E94683FC0CB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094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B58F-CCE7-3F4D-A49F-FDE66685AE1F}" type="datetimeFigureOut">
              <a:rPr lang="en-US" smtClean="0"/>
              <a:t>3/16/20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5A550-3783-2947-BA64-E94683FC0CB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966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B58F-CCE7-3F4D-A49F-FDE66685AE1F}" type="datetimeFigureOut">
              <a:rPr lang="en-US" smtClean="0"/>
              <a:t>3/16/20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5A550-3783-2947-BA64-E94683FC0CB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61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B58F-CCE7-3F4D-A49F-FDE66685AE1F}" type="datetimeFigureOut">
              <a:rPr lang="en-US" smtClean="0"/>
              <a:t>3/16/20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F2D5A550-3783-2947-BA64-E94683FC0CB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801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B58F-CCE7-3F4D-A49F-FDE66685AE1F}" type="datetimeFigureOut">
              <a:rPr lang="en-US" smtClean="0"/>
              <a:t>3/16/20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F2D5A550-3783-2947-BA64-E94683FC0CB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17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B58F-CCE7-3F4D-A49F-FDE66685AE1F}" type="datetimeFigureOut">
              <a:rPr lang="en-US" smtClean="0"/>
              <a:t>3/16/20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F2D5A550-3783-2947-BA64-E94683FC0CB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46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B58F-CCE7-3F4D-A49F-FDE66685AE1F}" type="datetimeFigureOut">
              <a:rPr lang="en-US" smtClean="0"/>
              <a:t>3/16/20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5A550-3783-2947-BA64-E94683FC0CB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04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B58F-CCE7-3F4D-A49F-FDE66685AE1F}" type="datetimeFigureOut">
              <a:rPr lang="en-US" smtClean="0"/>
              <a:t>3/16/20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5A550-3783-2947-BA64-E94683FC0CB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1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B58F-CCE7-3F4D-A49F-FDE66685AE1F}" type="datetimeFigureOut">
              <a:rPr lang="en-US" smtClean="0"/>
              <a:t>3/16/20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5A550-3783-2947-BA64-E94683FC0CB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76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B58F-CCE7-3F4D-A49F-FDE66685AE1F}" type="datetimeFigureOut">
              <a:rPr lang="en-US" smtClean="0"/>
              <a:t>3/16/20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F2D5A550-3783-2947-BA64-E94683FC0CB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124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DB58F-CCE7-3F4D-A49F-FDE66685AE1F}" type="datetimeFigureOut">
              <a:rPr lang="en-US" smtClean="0"/>
              <a:t>3/16/20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2D5A550-3783-2947-BA64-E94683FC0CB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5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  <p:sldLayoutId id="2147483995" r:id="rId12"/>
    <p:sldLayoutId id="2147483996" r:id="rId13"/>
    <p:sldLayoutId id="2147483997" r:id="rId14"/>
    <p:sldLayoutId id="2147483998" r:id="rId15"/>
    <p:sldLayoutId id="214748399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EQ0NzpvIp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ABABA7-0420-4200-9B65-1C1967CE9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96802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6F1E992-B14A-4FD5-8E41-E19C83492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  <a:solidFill>
            <a:schemeClr val="bg2"/>
          </a:solidFill>
        </p:grpSpPr>
        <p:sp>
          <p:nvSpPr>
            <p:cNvPr id="11" name="Freeform 27">
              <a:extLst>
                <a:ext uri="{FF2B5EF4-FFF2-40B4-BE49-F238E27FC236}">
                  <a16:creationId xmlns:a16="http://schemas.microsoft.com/office/drawing/2014/main" id="{69C544B6-3EB8-40C0-BBA0-D6825A3399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28">
              <a:extLst>
                <a:ext uri="{FF2B5EF4-FFF2-40B4-BE49-F238E27FC236}">
                  <a16:creationId xmlns:a16="http://schemas.microsoft.com/office/drawing/2014/main" id="{008ED5F3-C2B0-4C4B-864A-381723C87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9">
              <a:extLst>
                <a:ext uri="{FF2B5EF4-FFF2-40B4-BE49-F238E27FC236}">
                  <a16:creationId xmlns:a16="http://schemas.microsoft.com/office/drawing/2014/main" id="{23CC4B0B-BFBC-4B5D-87E1-9E6415263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30">
              <a:extLst>
                <a:ext uri="{FF2B5EF4-FFF2-40B4-BE49-F238E27FC236}">
                  <a16:creationId xmlns:a16="http://schemas.microsoft.com/office/drawing/2014/main" id="{C346C5BB-C560-432B-B712-CC4188B6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31">
              <a:extLst>
                <a:ext uri="{FF2B5EF4-FFF2-40B4-BE49-F238E27FC236}">
                  <a16:creationId xmlns:a16="http://schemas.microsoft.com/office/drawing/2014/main" id="{A5D527C1-B6DA-42CF-8499-7561AF3C1C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32">
              <a:extLst>
                <a:ext uri="{FF2B5EF4-FFF2-40B4-BE49-F238E27FC236}">
                  <a16:creationId xmlns:a16="http://schemas.microsoft.com/office/drawing/2014/main" id="{79811171-A408-48D1-B498-29EEB218D8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3">
              <a:extLst>
                <a:ext uri="{FF2B5EF4-FFF2-40B4-BE49-F238E27FC236}">
                  <a16:creationId xmlns:a16="http://schemas.microsoft.com/office/drawing/2014/main" id="{CAB35AA3-C384-40C1-972D-E9CF2ECEB0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34">
              <a:extLst>
                <a:ext uri="{FF2B5EF4-FFF2-40B4-BE49-F238E27FC236}">
                  <a16:creationId xmlns:a16="http://schemas.microsoft.com/office/drawing/2014/main" id="{F1FB2FB4-BDB4-49C0-B229-C44C3A652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5">
              <a:extLst>
                <a:ext uri="{FF2B5EF4-FFF2-40B4-BE49-F238E27FC236}">
                  <a16:creationId xmlns:a16="http://schemas.microsoft.com/office/drawing/2014/main" id="{911B13BF-C299-4EDA-AC49-B43C6E01B0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36">
              <a:extLst>
                <a:ext uri="{FF2B5EF4-FFF2-40B4-BE49-F238E27FC236}">
                  <a16:creationId xmlns:a16="http://schemas.microsoft.com/office/drawing/2014/main" id="{46744126-7C1B-4B5B-BBB2-8F25CE5573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37">
              <a:extLst>
                <a:ext uri="{FF2B5EF4-FFF2-40B4-BE49-F238E27FC236}">
                  <a16:creationId xmlns:a16="http://schemas.microsoft.com/office/drawing/2014/main" id="{5DCDFB75-55EC-4221-A026-2DF2C8ACB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38">
              <a:extLst>
                <a:ext uri="{FF2B5EF4-FFF2-40B4-BE49-F238E27FC236}">
                  <a16:creationId xmlns:a16="http://schemas.microsoft.com/office/drawing/2014/main" id="{F9DB045F-5C45-45BF-AFCB-2EA8DE14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4" name="Freeform 11">
            <a:extLst>
              <a:ext uri="{FF2B5EF4-FFF2-40B4-BE49-F238E27FC236}">
                <a16:creationId xmlns:a16="http://schemas.microsoft.com/office/drawing/2014/main" id="{1E86F813-D67B-409D-AA77-FA8878C28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19" y="3179901"/>
            <a:ext cx="823645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3526" y="804334"/>
            <a:ext cx="2511052" cy="5249332"/>
          </a:xfrm>
        </p:spPr>
        <p:txBody>
          <a:bodyPr anchor="ctr">
            <a:normAutofit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Susana Cecilia Igayara-Souza</a:t>
            </a:r>
          </a:p>
          <a:p>
            <a:pPr algn="r"/>
            <a:endParaRPr lang="en-US" dirty="0">
              <a:solidFill>
                <a:schemeClr val="tx1"/>
              </a:solidFill>
            </a:endParaRPr>
          </a:p>
          <a:p>
            <a:pPr algn="r"/>
            <a:r>
              <a:rPr lang="en-US" sz="2000" dirty="0">
                <a:solidFill>
                  <a:schemeClr val="tx1"/>
                </a:solidFill>
              </a:rPr>
              <a:t>Universidade de São Paulo</a:t>
            </a:r>
          </a:p>
          <a:p>
            <a:pPr algn="r"/>
            <a:endParaRPr lang="en-US" sz="2000" dirty="0">
              <a:solidFill>
                <a:schemeClr val="tx1"/>
              </a:solidFill>
            </a:endParaRPr>
          </a:p>
          <a:p>
            <a:pPr algn="r"/>
            <a:r>
              <a:rPr lang="en-US" dirty="0">
                <a:solidFill>
                  <a:schemeClr val="tx1"/>
                </a:solidFill>
              </a:rPr>
              <a:t>2020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F0BB6E0-44F4-4938-8070-5992040BD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6802" y="0"/>
            <a:ext cx="5547198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87959" y="812268"/>
            <a:ext cx="4326523" cy="5249332"/>
          </a:xfrm>
        </p:spPr>
        <p:txBody>
          <a:bodyPr anchor="ctr">
            <a:norm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Repertório</a:t>
            </a:r>
            <a:r>
              <a:rPr lang="en-US" dirty="0">
                <a:solidFill>
                  <a:schemeClr val="tx1"/>
                </a:solidFill>
              </a:rPr>
              <a:t> Coral </a:t>
            </a:r>
            <a:r>
              <a:rPr lang="en-US" dirty="0" err="1">
                <a:solidFill>
                  <a:schemeClr val="tx1"/>
                </a:solidFill>
              </a:rPr>
              <a:t>Brasileiro</a:t>
            </a:r>
            <a:r>
              <a:rPr lang="en-US" dirty="0">
                <a:solidFill>
                  <a:schemeClr val="tx1"/>
                </a:solidFill>
              </a:rPr>
              <a:t>: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4400" dirty="0" err="1">
                <a:solidFill>
                  <a:schemeClr val="tx1"/>
                </a:solidFill>
              </a:rPr>
              <a:t>música</a:t>
            </a:r>
            <a:r>
              <a:rPr lang="en-US" sz="4400" dirty="0">
                <a:solidFill>
                  <a:schemeClr val="tx1"/>
                </a:solidFill>
              </a:rPr>
              <a:t> e </a:t>
            </a:r>
            <a:r>
              <a:rPr lang="en-US" sz="4400" dirty="0" err="1">
                <a:solidFill>
                  <a:schemeClr val="tx1"/>
                </a:solidFill>
              </a:rPr>
              <a:t>literatura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4959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dirty="0"/>
            </a:br>
            <a:r>
              <a:rPr lang="en-US" dirty="0" err="1"/>
              <a:t>Nozani-ná</a:t>
            </a:r>
            <a:endParaRPr lang="en-GB" sz="2000" dirty="0"/>
          </a:p>
        </p:txBody>
      </p:sp>
      <p:pic>
        <p:nvPicPr>
          <p:cNvPr id="4" name="Madrigal Renascentista - Nozani-ná (Villa-Lobos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3100" y="2168525"/>
            <a:ext cx="6591300" cy="3708400"/>
          </a:xfrm>
        </p:spPr>
      </p:pic>
    </p:spTree>
    <p:extLst>
      <p:ext uri="{BB962C8B-B14F-4D97-AF65-F5344CB8AC3E}">
        <p14:creationId xmlns:p14="http://schemas.microsoft.com/office/powerpoint/2010/main" val="410186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32075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err="1"/>
              <a:t>Araruna</a:t>
            </a:r>
            <a:r>
              <a:rPr lang="en-US" sz="3600" dirty="0"/>
              <a:t> ( </a:t>
            </a:r>
            <a:r>
              <a:rPr lang="en-US" sz="3600" dirty="0" err="1"/>
              <a:t>Arara</a:t>
            </a:r>
            <a:r>
              <a:rPr lang="en-US" sz="3600" dirty="0"/>
              <a:t> </a:t>
            </a:r>
            <a:r>
              <a:rPr lang="en-US" sz="3600" dirty="0" err="1"/>
              <a:t>azul</a:t>
            </a:r>
            <a:r>
              <a:rPr lang="en-US" sz="3600" dirty="0"/>
              <a:t>)</a:t>
            </a:r>
            <a:br>
              <a:rPr lang="en-US" sz="3600" dirty="0"/>
            </a:br>
            <a:r>
              <a:rPr lang="en-US" sz="3100" dirty="0"/>
              <a:t>Canto </a:t>
            </a:r>
            <a:r>
              <a:rPr lang="en-US" sz="3100" dirty="0" err="1"/>
              <a:t>indígena</a:t>
            </a:r>
            <a:r>
              <a:rPr lang="en-US" sz="3100" dirty="0"/>
              <a:t> </a:t>
            </a:r>
            <a:r>
              <a:rPr lang="en-US" sz="3100" dirty="0" err="1"/>
              <a:t>Parakanã</a:t>
            </a:r>
            <a:r>
              <a:rPr lang="en-US" sz="3100" dirty="0"/>
              <a:t> (</a:t>
            </a:r>
            <a:r>
              <a:rPr lang="en-US" sz="3100" dirty="0" err="1"/>
              <a:t>Pará</a:t>
            </a:r>
            <a:r>
              <a:rPr lang="en-US" sz="3100" dirty="0"/>
              <a:t>), </a:t>
            </a:r>
            <a:r>
              <a:rPr lang="en-US" sz="3100" dirty="0" err="1"/>
              <a:t>arranjo</a:t>
            </a:r>
            <a:r>
              <a:rPr lang="en-US" sz="3100" dirty="0"/>
              <a:t> </a:t>
            </a:r>
            <a:r>
              <a:rPr lang="en-US" sz="3100" dirty="0" err="1"/>
              <a:t>Marlui</a:t>
            </a:r>
            <a:r>
              <a:rPr lang="en-US" sz="3100" dirty="0"/>
              <a:t> Miranda</a:t>
            </a:r>
            <a:endParaRPr lang="en-US" sz="3600" dirty="0"/>
          </a:p>
        </p:txBody>
      </p:sp>
      <p:pic>
        <p:nvPicPr>
          <p:cNvPr id="4" name="Araruna- Marlui Miranda - Caleidoscópio- Papo Coral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2168525"/>
            <a:ext cx="6591300" cy="3708400"/>
          </a:xfrm>
        </p:spPr>
      </p:pic>
    </p:spTree>
    <p:extLst>
      <p:ext uri="{BB962C8B-B14F-4D97-AF65-F5344CB8AC3E}">
        <p14:creationId xmlns:p14="http://schemas.microsoft.com/office/powerpoint/2010/main" val="123307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Exemplo</a:t>
            </a:r>
            <a:r>
              <a:rPr lang="en-US" dirty="0"/>
              <a:t> </a:t>
            </a:r>
            <a:r>
              <a:rPr lang="en-US" dirty="0" err="1"/>
              <a:t>música</a:t>
            </a:r>
            <a:r>
              <a:rPr lang="en-US" dirty="0"/>
              <a:t> com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indígena</a:t>
            </a:r>
            <a:endParaRPr lang="en-US" dirty="0"/>
          </a:p>
        </p:txBody>
      </p:sp>
      <p:pic>
        <p:nvPicPr>
          <p:cNvPr id="4" name="03 - Sinfonia No. 10 (Ameríndia) - III. Scherzo - Allegro Scherzando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9475" y="1974850"/>
            <a:ext cx="812800" cy="812800"/>
          </a:xfrm>
        </p:spPr>
      </p:pic>
      <p:sp>
        <p:nvSpPr>
          <p:cNvPr id="6" name="TextBox 5"/>
          <p:cNvSpPr txBox="1"/>
          <p:nvPr/>
        </p:nvSpPr>
        <p:spPr>
          <a:xfrm>
            <a:off x="879475" y="3416300"/>
            <a:ext cx="406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Villa-Lobos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Sinfonia</a:t>
            </a:r>
            <a:r>
              <a:rPr lang="en-US" dirty="0"/>
              <a:t> n. 10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Ameríndia</a:t>
            </a:r>
            <a:endParaRPr lang="en-US" dirty="0"/>
          </a:p>
          <a:p>
            <a:r>
              <a:rPr lang="en-US" dirty="0"/>
              <a:t>III. Scherzo</a:t>
            </a:r>
          </a:p>
          <a:p>
            <a:endParaRPr lang="en-US" dirty="0"/>
          </a:p>
          <a:p>
            <a:r>
              <a:rPr lang="en-US" dirty="0"/>
              <a:t>Gisele Ben-</a:t>
            </a:r>
            <a:r>
              <a:rPr lang="en-US" dirty="0" err="1"/>
              <a:t>Dor</a:t>
            </a:r>
            <a:r>
              <a:rPr lang="en-US" dirty="0"/>
              <a:t>; Santa Barbara Symphony Orchestra</a:t>
            </a:r>
          </a:p>
        </p:txBody>
      </p:sp>
    </p:spTree>
    <p:extLst>
      <p:ext uri="{BB962C8B-B14F-4D97-AF65-F5344CB8AC3E}">
        <p14:creationId xmlns:p14="http://schemas.microsoft.com/office/powerpoint/2010/main" val="404294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2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7">
            <a:extLst>
              <a:ext uri="{FF2B5EF4-FFF2-40B4-BE49-F238E27FC236}">
                <a16:creationId xmlns:a16="http://schemas.microsoft.com/office/drawing/2014/main" id="{3A3C2D7E-3F2E-404E-9B30-CB12DC972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9">
            <a:extLst>
              <a:ext uri="{FF2B5EF4-FFF2-40B4-BE49-F238E27FC236}">
                <a16:creationId xmlns:a16="http://schemas.microsoft.com/office/drawing/2014/main" id="{F1F7FD00-BF97-4325-B7C2-E451F20840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230669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82543" y="624110"/>
            <a:ext cx="7037556" cy="1280890"/>
          </a:xfrm>
        </p:spPr>
        <p:txBody>
          <a:bodyPr>
            <a:normAutofit/>
          </a:bodyPr>
          <a:lstStyle/>
          <a:p>
            <a:r>
              <a:rPr lang="en-US" sz="3300">
                <a:solidFill>
                  <a:schemeClr val="bg1"/>
                </a:solidFill>
              </a:rPr>
              <a:t>Autores de livros de canto orfeônico falam sobre as origens</a:t>
            </a:r>
          </a:p>
        </p:txBody>
      </p:sp>
      <p:sp>
        <p:nvSpPr>
          <p:cNvPr id="30" name="Freeform 11">
            <a:extLst>
              <a:ext uri="{FF2B5EF4-FFF2-40B4-BE49-F238E27FC236}">
                <a16:creationId xmlns:a16="http://schemas.microsoft.com/office/drawing/2014/main" id="{179B5294-DA4E-4926-B14A-DD6E07A12F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3141" y="714375"/>
            <a:ext cx="1191394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82544" y="2623930"/>
            <a:ext cx="7037556" cy="3287292"/>
          </a:xfrm>
        </p:spPr>
        <p:txBody>
          <a:bodyPr>
            <a:normAutofit/>
          </a:bodyPr>
          <a:lstStyle/>
          <a:p>
            <a:r>
              <a:rPr lang="en-US"/>
              <a:t>Maioria dos autores: música cristã </a:t>
            </a:r>
          </a:p>
          <a:p>
            <a:r>
              <a:rPr lang="en-US"/>
              <a:t>Yolanda Quadros Arruda: ação dos jesuítas colonizadores</a:t>
            </a:r>
          </a:p>
          <a:p>
            <a:r>
              <a:rPr lang="en-US"/>
              <a:t>Leonila Beuttenmüller: origens do canto coletivo em cerimônias religiosas de hebreus, epípcios e gregos.</a:t>
            </a:r>
          </a:p>
          <a:p>
            <a:r>
              <a:rPr lang="en-US"/>
              <a:t>Ceição de Barros Barreto: manifestações das tribos aborígenes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368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D306B45-25EE-434D-ABA9-A27B79320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4514" y="942108"/>
            <a:ext cx="2442412" cy="4969113"/>
          </a:xfrm>
        </p:spPr>
        <p:txBody>
          <a:bodyPr anchor="ctr">
            <a:normAutofit/>
          </a:bodyPr>
          <a:lstStyle/>
          <a:p>
            <a:r>
              <a:rPr lang="en-GB" sz="3300">
                <a:solidFill>
                  <a:schemeClr val="tx2">
                    <a:lumMod val="75000"/>
                  </a:schemeClr>
                </a:solidFill>
              </a:rPr>
              <a:t>Repertório Coral brasileiro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42F85E-4939-431E-8B4A-EC07C8E0A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EBB3F9-D6F7-4F6A-8843-9FEBA15E4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1871831"/>
            <a:ext cx="0" cy="320040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2B17EF-74EB-4C33-B2E2-8E727B2E7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4507495" y="0"/>
            <a:ext cx="4632727" cy="6853245"/>
            <a:chOff x="2487613" y="285750"/>
            <a:chExt cx="2428876" cy="5654676"/>
          </a:xfrm>
          <a:solidFill>
            <a:schemeClr val="bg1">
              <a:alpha val="30000"/>
            </a:schemeClr>
          </a:solidFill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A5F1F8A-3206-4B86-883F-65E98BB6E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6935F8C7-CC88-4243-9786-F3CDBF04A0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9AF7BAD9-71B3-40D8-A089-EFF7FE67B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6467094F-AEF0-4D3B-BB76-8B3C1F08B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36F56AF9-DEF1-44E7-BF42-6AAC1AA9D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A43EBE71-20BA-4A40-A513-516678089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1DB39648-7B38-4D0B-93C5-048EC4A45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8DD2661F-DE5F-45EA-B30B-7C6589638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ABF0A0E5-E68E-4183-A913-228692FD8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615D8F55-8ACD-4EFE-A832-06E785479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0FDF4201-8CEC-474B-A6B1-88039B704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0F60AEA4-B25F-417E-93FC-59686DFBE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786796" y="942108"/>
            <a:ext cx="4841662" cy="4969114"/>
          </a:xfrm>
        </p:spPr>
        <p:txBody>
          <a:bodyPr anchor="ctr">
            <a:normAutofit/>
          </a:bodyPr>
          <a:lstStyle/>
          <a:p>
            <a:r>
              <a:rPr lang="en-GB" b="1">
                <a:solidFill>
                  <a:schemeClr val="tx2">
                    <a:lumMod val="75000"/>
                  </a:schemeClr>
                </a:solidFill>
              </a:rPr>
              <a:t>Partituras corais (eruditas): </a:t>
            </a:r>
            <a:r>
              <a:rPr lang="en-GB">
                <a:solidFill>
                  <a:schemeClr val="tx2">
                    <a:lumMod val="75000"/>
                  </a:schemeClr>
                </a:solidFill>
              </a:rPr>
              <a:t>desde o século XVIII</a:t>
            </a:r>
          </a:p>
          <a:p>
            <a:r>
              <a:rPr lang="en-GB" b="1">
                <a:solidFill>
                  <a:schemeClr val="tx2">
                    <a:lumMod val="75000"/>
                  </a:schemeClr>
                </a:solidFill>
              </a:rPr>
              <a:t>Música popular e folclórica </a:t>
            </a:r>
            <a:r>
              <a:rPr lang="en-GB">
                <a:solidFill>
                  <a:schemeClr val="tx2">
                    <a:lumMod val="75000"/>
                  </a:schemeClr>
                </a:solidFill>
              </a:rPr>
              <a:t>(primeiras coleções impressas do final do século XIX, primeiras gravações do começo do século XX. Fontes para composições e arranjos. </a:t>
            </a:r>
          </a:p>
          <a:p>
            <a:r>
              <a:rPr lang="en-GB" b="1">
                <a:solidFill>
                  <a:schemeClr val="tx2">
                    <a:lumMod val="75000"/>
                  </a:schemeClr>
                </a:solidFill>
              </a:rPr>
              <a:t>Música tradicional </a:t>
            </a:r>
            <a:r>
              <a:rPr lang="en-GB">
                <a:solidFill>
                  <a:schemeClr val="tx2">
                    <a:lumMod val="75000"/>
                  </a:schemeClr>
                </a:solidFill>
              </a:rPr>
              <a:t>(indígenas, africanos): Fontes orais. Vídeos e gravações do século XX. </a:t>
            </a:r>
            <a:r>
              <a:rPr lang="en-GB">
                <a:solidFill>
                  <a:schemeClr val="tx2">
                    <a:lumMod val="75000"/>
                  </a:schemeClr>
                </a:solidFill>
                <a:hlinkClick r:id="rId3"/>
              </a:rPr>
              <a:t>https://www.youtube.com/watch?v=JEQ0NzpvIpE</a:t>
            </a:r>
            <a:endParaRPr lang="en-GB">
              <a:solidFill>
                <a:schemeClr val="tx2">
                  <a:lumMod val="75000"/>
                </a:schemeClr>
              </a:solidFill>
            </a:endParaRPr>
          </a:p>
          <a:p>
            <a:endParaRPr lang="en-GB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818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D306B45-25EE-434D-ABA9-A27B79320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98310B9F-58DD-0C4F-B2DA-F98087E1B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514" y="942108"/>
            <a:ext cx="2442412" cy="4969113"/>
          </a:xfrm>
        </p:spPr>
        <p:txBody>
          <a:bodyPr anchor="ctr">
            <a:normAutofit/>
          </a:bodyPr>
          <a:lstStyle/>
          <a:p>
            <a:r>
              <a:rPr lang="pt-BR" sz="2800" dirty="0">
                <a:solidFill>
                  <a:schemeClr val="tx2">
                    <a:lumMod val="75000"/>
                  </a:schemeClr>
                </a:solidFill>
              </a:rPr>
              <a:t>Temáticas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42F85E-4939-431E-8B4A-EC07C8E0A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EBB3F9-D6F7-4F6A-8843-9FEBA15E4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1871831"/>
            <a:ext cx="0" cy="320040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2B17EF-74EB-4C33-B2E2-8E727B2E7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4507495" y="0"/>
            <a:ext cx="4632727" cy="6853245"/>
            <a:chOff x="2487613" y="285750"/>
            <a:chExt cx="2428876" cy="5654676"/>
          </a:xfrm>
          <a:solidFill>
            <a:schemeClr val="bg1">
              <a:alpha val="30000"/>
            </a:schemeClr>
          </a:solidFill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A5F1F8A-3206-4B86-883F-65E98BB6E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6935F8C7-CC88-4243-9786-F3CDBF04A0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9AF7BAD9-71B3-40D8-A089-EFF7FE67B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6467094F-AEF0-4D3B-BB76-8B3C1F08B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36F56AF9-DEF1-44E7-BF42-6AAC1AA9D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A43EBE71-20BA-4A40-A513-516678089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1DB39648-7B38-4D0B-93C5-048EC4A45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8DD2661F-DE5F-45EA-B30B-7C6589638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ABF0A0E5-E68E-4183-A913-228692FD8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615D8F55-8ACD-4EFE-A832-06E785479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0FDF4201-8CEC-474B-A6B1-88039B704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0F60AEA4-B25F-417E-93FC-59686DFBE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BD47755-1D51-5843-BB04-B681DB26D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6796" y="352997"/>
            <a:ext cx="4841662" cy="6120314"/>
          </a:xfrm>
        </p:spPr>
        <p:txBody>
          <a:bodyPr anchor="ctr">
            <a:normAutofit/>
          </a:bodyPr>
          <a:lstStyle/>
          <a:p>
            <a:r>
              <a:rPr lang="en-GB" sz="2400" b="1" dirty="0" err="1">
                <a:solidFill>
                  <a:schemeClr val="tx2">
                    <a:lumMod val="75000"/>
                  </a:schemeClr>
                </a:solidFill>
              </a:rPr>
              <a:t>Escolhas</a:t>
            </a:r>
            <a:r>
              <a:rPr lang="en-GB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tx2">
                    <a:lumMod val="75000"/>
                  </a:schemeClr>
                </a:solidFill>
              </a:rPr>
              <a:t>poéticas</a:t>
            </a:r>
            <a:r>
              <a:rPr lang="en-GB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r>
              <a:rPr lang="en-GB" sz="2400" b="1" dirty="0" err="1">
                <a:solidFill>
                  <a:schemeClr val="tx2">
                    <a:lumMod val="75000"/>
                  </a:schemeClr>
                </a:solidFill>
              </a:rPr>
              <a:t>Comunicação</a:t>
            </a:r>
            <a:r>
              <a:rPr lang="en-GB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tx2">
                    <a:lumMod val="75000"/>
                  </a:schemeClr>
                </a:solidFill>
              </a:rPr>
              <a:t>poética</a:t>
            </a:r>
            <a:r>
              <a:rPr lang="en-GB" sz="2400" b="1" dirty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en-GB" sz="2400" b="1" dirty="0" err="1">
                <a:solidFill>
                  <a:schemeClr val="tx2">
                    <a:lumMod val="75000"/>
                  </a:schemeClr>
                </a:solidFill>
              </a:rPr>
              <a:t>Pignatari</a:t>
            </a:r>
            <a:r>
              <a:rPr lang="en-GB" sz="2400" b="1" dirty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pt-BR" sz="24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pt-BR" sz="2400" b="1" dirty="0">
                <a:solidFill>
                  <a:schemeClr val="tx2">
                    <a:lumMod val="75000"/>
                  </a:schemeClr>
                </a:solidFill>
              </a:rPr>
              <a:t>Prosódia</a:t>
            </a:r>
            <a:endParaRPr lang="en-GB" sz="24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sz="2400" b="1" dirty="0" err="1">
                <a:solidFill>
                  <a:schemeClr val="tx2">
                    <a:lumMod val="75000"/>
                  </a:schemeClr>
                </a:solidFill>
              </a:rPr>
              <a:t>Estilística</a:t>
            </a:r>
            <a:r>
              <a:rPr lang="en-GB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tx2">
                    <a:lumMod val="75000"/>
                  </a:schemeClr>
                </a:solidFill>
              </a:rPr>
              <a:t>funcional</a:t>
            </a:r>
            <a:r>
              <a:rPr lang="en-GB" sz="2400" b="1" dirty="0">
                <a:solidFill>
                  <a:schemeClr val="tx2">
                    <a:lumMod val="75000"/>
                  </a:schemeClr>
                </a:solidFill>
              </a:rPr>
              <a:t> (Jakobson)</a:t>
            </a:r>
            <a:endParaRPr lang="pt-BR" sz="24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sz="2400" b="1" dirty="0" err="1">
                <a:solidFill>
                  <a:schemeClr val="tx2">
                    <a:lumMod val="75000"/>
                  </a:schemeClr>
                </a:solidFill>
              </a:rPr>
              <a:t>Estilística</a:t>
            </a:r>
            <a:r>
              <a:rPr lang="en-GB" sz="2400" b="1" dirty="0">
                <a:solidFill>
                  <a:schemeClr val="tx2">
                    <a:lumMod val="75000"/>
                  </a:schemeClr>
                </a:solidFill>
              </a:rPr>
              <a:t> do </a:t>
            </a:r>
            <a:r>
              <a:rPr lang="en-GB" sz="2400" b="1" dirty="0" err="1">
                <a:solidFill>
                  <a:schemeClr val="tx2">
                    <a:lumMod val="75000"/>
                  </a:schemeClr>
                </a:solidFill>
              </a:rPr>
              <a:t>som</a:t>
            </a:r>
            <a:r>
              <a:rPr lang="en-GB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en-GB" sz="2400" b="1"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en-GB" sz="2400" b="1" dirty="0" err="1">
                <a:solidFill>
                  <a:schemeClr val="tx2">
                    <a:lumMod val="75000"/>
                  </a:schemeClr>
                </a:solidFill>
              </a:rPr>
              <a:t>ou</a:t>
            </a:r>
            <a:r>
              <a:rPr lang="en-GB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tx2">
                    <a:lumMod val="75000"/>
                  </a:schemeClr>
                </a:solidFill>
              </a:rPr>
              <a:t>fonoestilística</a:t>
            </a:r>
            <a:r>
              <a:rPr lang="en-GB" sz="2400" b="1" dirty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r>
              <a:rPr lang="en-GB" sz="2400" b="1" dirty="0">
                <a:solidFill>
                  <a:schemeClr val="tx2">
                    <a:lumMod val="75000"/>
                  </a:schemeClr>
                </a:solidFill>
              </a:rPr>
              <a:t>O </a:t>
            </a:r>
            <a:r>
              <a:rPr lang="en-GB" sz="2400" b="1" dirty="0" err="1">
                <a:solidFill>
                  <a:schemeClr val="tx2">
                    <a:lumMod val="75000"/>
                  </a:schemeClr>
                </a:solidFill>
              </a:rPr>
              <a:t>foco</a:t>
            </a:r>
            <a:r>
              <a:rPr lang="en-GB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tx2">
                    <a:lumMod val="75000"/>
                  </a:schemeClr>
                </a:solidFill>
              </a:rPr>
              <a:t>narrativo</a:t>
            </a:r>
            <a:r>
              <a:rPr lang="en-GB" sz="2400" b="1" dirty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en-GB" sz="2400" b="1" dirty="0" err="1">
                <a:solidFill>
                  <a:schemeClr val="tx2">
                    <a:lumMod val="75000"/>
                  </a:schemeClr>
                </a:solidFill>
              </a:rPr>
              <a:t>tipologia</a:t>
            </a:r>
            <a:r>
              <a:rPr lang="en-GB" sz="2400" b="1" dirty="0">
                <a:solidFill>
                  <a:schemeClr val="tx2">
                    <a:lumMod val="75000"/>
                  </a:schemeClr>
                </a:solidFill>
              </a:rPr>
              <a:t> de Norman Friedman)</a:t>
            </a:r>
          </a:p>
          <a:p>
            <a:r>
              <a:rPr lang="en-GB" sz="2400" b="1" dirty="0" err="1">
                <a:solidFill>
                  <a:schemeClr val="tx2">
                    <a:lumMod val="75000"/>
                  </a:schemeClr>
                </a:solidFill>
              </a:rPr>
              <a:t>Voz</a:t>
            </a:r>
            <a:r>
              <a:rPr lang="en-GB" sz="2400" b="1" dirty="0">
                <a:solidFill>
                  <a:schemeClr val="tx2">
                    <a:lumMod val="75000"/>
                  </a:schemeClr>
                </a:solidFill>
              </a:rPr>
              <a:t> e performance (</a:t>
            </a:r>
            <a:r>
              <a:rPr lang="en-GB" sz="2400" b="1" dirty="0" err="1">
                <a:solidFill>
                  <a:schemeClr val="tx2">
                    <a:lumMod val="75000"/>
                  </a:schemeClr>
                </a:solidFill>
              </a:rPr>
              <a:t>Zumthor</a:t>
            </a:r>
            <a:r>
              <a:rPr lang="en-GB" sz="2400" b="1" dirty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pt-BR" sz="2400" b="1" dirty="0">
              <a:solidFill>
                <a:schemeClr val="tx2">
                  <a:lumMod val="75000"/>
                </a:schemeClr>
              </a:solidFill>
            </a:endParaRPr>
          </a:p>
          <a:p>
            <a:endParaRPr lang="pt-BR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847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0691EED-4339-2942-802E-ED7B658DB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2177" y="306332"/>
            <a:ext cx="6589199" cy="1607811"/>
          </a:xfrm>
        </p:spPr>
        <p:txBody>
          <a:bodyPr>
            <a:normAutofit fontScale="90000"/>
          </a:bodyPr>
          <a:lstStyle/>
          <a:p>
            <a:r>
              <a:rPr lang="pt-BR"/>
              <a:t>Proposta: temas para trabalhos intermediários </a:t>
            </a:r>
            <a:br>
              <a:rPr lang="pt-BR"/>
            </a:br>
            <a:r>
              <a:rPr lang="pt-BR"/>
              <a:t>(apresentação oral)</a:t>
            </a:r>
            <a:endParaRPr lang="pt-BR" dirty="0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F229243-4CF3-7C45-BB4F-E5F4D0FC14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1) Escolher um coro especializado em repertório brasileiro de qualquer época ou estilo (com uma diversificação na classe)</a:t>
            </a:r>
          </a:p>
          <a:p>
            <a:pPr marL="0" indent="0">
              <a:buNone/>
            </a:pPr>
            <a:r>
              <a:rPr lang="pt-BR" dirty="0"/>
              <a:t>2) Escolher um compositor erudito ou popular </a:t>
            </a:r>
          </a:p>
          <a:p>
            <a:pPr marL="0" indent="0">
              <a:buNone/>
            </a:pPr>
            <a:r>
              <a:rPr lang="pt-BR" dirty="0"/>
              <a:t>3) Escolher um arranjador e relacionar seus arranjos às práticas corais (pode ser atual e ter entrevista)</a:t>
            </a:r>
          </a:p>
          <a:p>
            <a:pPr marL="0" indent="0">
              <a:buNone/>
            </a:pPr>
            <a:r>
              <a:rPr lang="pt-BR" dirty="0"/>
              <a:t>4) Seminários de textos da bibliografia</a:t>
            </a:r>
          </a:p>
          <a:p>
            <a:pPr marL="0" indent="0">
              <a:buNone/>
            </a:pPr>
            <a:endParaRPr lang="pt-BR" dirty="0"/>
          </a:p>
          <a:p>
            <a:pPr marL="457200" lvl="1" indent="0">
              <a:buNone/>
            </a:pPr>
            <a:r>
              <a:rPr lang="pt-BR" dirty="0"/>
              <a:t>(Se comp. popular: analisar a escrita vocal dos arranjos originais ou arranjos feitos a partir do seu cancioneiro)</a:t>
            </a:r>
          </a:p>
          <a:p>
            <a:pPr marL="301943" lvl="1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21746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9C7F540C-4758-6142-922B-E60CDE761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Trabalho final</a:t>
            </a:r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BDC843A-DA24-3A44-801B-094C58CE0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Monografia</a:t>
            </a:r>
          </a:p>
          <a:p>
            <a:r>
              <a:rPr lang="pt-BR" dirty="0"/>
              <a:t>Entrevista</a:t>
            </a:r>
          </a:p>
          <a:p>
            <a:r>
              <a:rPr lang="pt-BR" dirty="0"/>
              <a:t>Vídeo aula</a:t>
            </a:r>
          </a:p>
          <a:p>
            <a:r>
              <a:rPr lang="pt-BR" dirty="0"/>
              <a:t>Partitura com comentário crítico: edição, composição ou arranjo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27398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 </a:t>
            </a:r>
            <a:r>
              <a:rPr lang="en-US" dirty="0" err="1"/>
              <a:t>começar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4" name="25 Rosa Amarela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488" y="2300288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110794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BB01FB5-37B9-4EBD-AF40-DE68D3CA4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4431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919" y="3101093"/>
            <a:ext cx="1840539" cy="3029344"/>
          </a:xfrm>
        </p:spPr>
        <p:txBody>
          <a:bodyPr>
            <a:normAutofit/>
          </a:bodyPr>
          <a:lstStyle/>
          <a:p>
            <a:r>
              <a:rPr lang="en-US" sz="2200">
                <a:solidFill>
                  <a:schemeClr val="bg1"/>
                </a:solidFill>
              </a:rPr>
              <a:t>O que é o repertório coral brasileiro?</a:t>
            </a:r>
            <a:br>
              <a:rPr lang="en-US" sz="2200">
                <a:solidFill>
                  <a:schemeClr val="bg1"/>
                </a:solidFill>
              </a:rPr>
            </a:br>
            <a:r>
              <a:rPr lang="en-US" sz="2200">
                <a:solidFill>
                  <a:schemeClr val="bg1"/>
                </a:solidFill>
              </a:rPr>
              <a:t>Dupla dificuldade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06AF6A9A-0638-4916-AD29-9FC8FC07A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19" y="3179901"/>
            <a:ext cx="823645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9057B2B-0D8C-47F2-836B-2E7DD4621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6802" y="0"/>
            <a:ext cx="55471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E657349-66BD-429E-98F3-16281645E6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2729668"/>
              </p:ext>
            </p:extLst>
          </p:nvPr>
        </p:nvGraphicFramePr>
        <p:xfrm>
          <a:off x="3534858" y="641551"/>
          <a:ext cx="5124159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79534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usana\Dropbox\CAMBRIDGE PROJECT\Lecture Brazilian religious music\grau-de-urbanizac3a7c3a3o-20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267799"/>
            <a:ext cx="6477000" cy="62977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644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6800"/>
            <a:ext cx="7772400" cy="16637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en-US" dirty="0" err="1"/>
              <a:t>Repertório</a:t>
            </a:r>
            <a:r>
              <a:rPr lang="en-US" dirty="0"/>
              <a:t> </a:t>
            </a:r>
            <a:r>
              <a:rPr lang="en-US" dirty="0" err="1"/>
              <a:t>Brasileiro</a:t>
            </a:r>
            <a:br>
              <a:rPr lang="en-US" dirty="0"/>
            </a:br>
            <a:r>
              <a:rPr lang="en-US" dirty="0" err="1"/>
              <a:t>Abordagens</a:t>
            </a:r>
            <a:r>
              <a:rPr lang="en-US" dirty="0"/>
              <a:t> </a:t>
            </a:r>
            <a:r>
              <a:rPr lang="en-US" dirty="0" err="1"/>
              <a:t>tradicionais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30500"/>
            <a:ext cx="6400800" cy="2298701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052E65"/>
                </a:solidFill>
              </a:rPr>
              <a:t>As </a:t>
            </a:r>
            <a:r>
              <a:rPr lang="en-US" sz="2400" dirty="0" err="1">
                <a:solidFill>
                  <a:srgbClr val="052E65"/>
                </a:solidFill>
              </a:rPr>
              <a:t>culturas</a:t>
            </a:r>
            <a:r>
              <a:rPr lang="en-US" sz="2400" dirty="0">
                <a:solidFill>
                  <a:srgbClr val="052E65"/>
                </a:solidFill>
              </a:rPr>
              <a:t> </a:t>
            </a:r>
            <a:r>
              <a:rPr lang="en-US" sz="2400" dirty="0" err="1">
                <a:solidFill>
                  <a:srgbClr val="052E65"/>
                </a:solidFill>
              </a:rPr>
              <a:t>formadoras</a:t>
            </a:r>
            <a:endParaRPr lang="en-US" sz="2400" dirty="0">
              <a:solidFill>
                <a:srgbClr val="052E65"/>
              </a:solidFill>
            </a:endParaRPr>
          </a:p>
          <a:p>
            <a:r>
              <a:rPr lang="en-US" sz="2400" dirty="0">
                <a:solidFill>
                  <a:srgbClr val="052E65"/>
                </a:solidFill>
              </a:rPr>
              <a:t>A </a:t>
            </a:r>
            <a:r>
              <a:rPr lang="en-US" sz="2400" dirty="0" err="1">
                <a:solidFill>
                  <a:srgbClr val="052E65"/>
                </a:solidFill>
              </a:rPr>
              <a:t>periodização</a:t>
            </a:r>
            <a:r>
              <a:rPr lang="en-US" sz="2400" dirty="0">
                <a:solidFill>
                  <a:srgbClr val="052E65"/>
                </a:solidFill>
              </a:rPr>
              <a:t> </a:t>
            </a:r>
            <a:r>
              <a:rPr lang="en-US" sz="2400" dirty="0" err="1">
                <a:solidFill>
                  <a:srgbClr val="052E65"/>
                </a:solidFill>
              </a:rPr>
              <a:t>histórica</a:t>
            </a:r>
            <a:endParaRPr lang="en-US" sz="2400" dirty="0">
              <a:solidFill>
                <a:srgbClr val="052E65"/>
              </a:solidFill>
            </a:endParaRPr>
          </a:p>
          <a:p>
            <a:r>
              <a:rPr lang="en-US" sz="2400" dirty="0" err="1">
                <a:solidFill>
                  <a:srgbClr val="052E65"/>
                </a:solidFill>
              </a:rPr>
              <a:t>Os</a:t>
            </a:r>
            <a:r>
              <a:rPr lang="en-US" sz="2400" dirty="0">
                <a:solidFill>
                  <a:srgbClr val="052E65"/>
                </a:solidFill>
              </a:rPr>
              <a:t> </a:t>
            </a:r>
            <a:r>
              <a:rPr lang="en-US" sz="2400" dirty="0" err="1">
                <a:solidFill>
                  <a:srgbClr val="052E65"/>
                </a:solidFill>
              </a:rPr>
              <a:t>gêneros</a:t>
            </a:r>
            <a:r>
              <a:rPr lang="en-US" sz="2400" dirty="0">
                <a:solidFill>
                  <a:srgbClr val="052E65"/>
                </a:solidFill>
              </a:rPr>
              <a:t> </a:t>
            </a:r>
            <a:r>
              <a:rPr lang="en-US" sz="2400" dirty="0" err="1">
                <a:solidFill>
                  <a:srgbClr val="052E65"/>
                </a:solidFill>
              </a:rPr>
              <a:t>eruditos</a:t>
            </a:r>
            <a:r>
              <a:rPr lang="en-US" sz="2400" dirty="0">
                <a:solidFill>
                  <a:srgbClr val="052E65"/>
                </a:solidFill>
              </a:rPr>
              <a:t> e </a:t>
            </a:r>
            <a:r>
              <a:rPr lang="en-US" sz="2400" dirty="0" err="1">
                <a:solidFill>
                  <a:srgbClr val="052E65"/>
                </a:solidFill>
              </a:rPr>
              <a:t>populares</a:t>
            </a:r>
            <a:endParaRPr lang="en-US" sz="2400" dirty="0">
              <a:solidFill>
                <a:srgbClr val="052E65"/>
              </a:solidFill>
            </a:endParaRPr>
          </a:p>
          <a:p>
            <a:r>
              <a:rPr lang="en-US" sz="2400" dirty="0">
                <a:solidFill>
                  <a:srgbClr val="052E65"/>
                </a:solidFill>
              </a:rPr>
              <a:t>As </a:t>
            </a:r>
            <a:r>
              <a:rPr lang="en-US" sz="2400" dirty="0" err="1">
                <a:solidFill>
                  <a:srgbClr val="052E65"/>
                </a:solidFill>
              </a:rPr>
              <a:t>formações</a:t>
            </a:r>
            <a:r>
              <a:rPr lang="en-US" sz="2400" dirty="0">
                <a:solidFill>
                  <a:srgbClr val="052E65"/>
                </a:solidFill>
              </a:rPr>
              <a:t> </a:t>
            </a:r>
            <a:r>
              <a:rPr lang="en-US" sz="2400" dirty="0" err="1">
                <a:solidFill>
                  <a:srgbClr val="052E65"/>
                </a:solidFill>
              </a:rPr>
              <a:t>corais</a:t>
            </a:r>
            <a:r>
              <a:rPr lang="en-US" sz="2400" dirty="0">
                <a:solidFill>
                  <a:srgbClr val="052E65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6839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D306B45-25EE-434D-ABA9-A27B79320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84514" y="942108"/>
            <a:ext cx="2442412" cy="496911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br>
              <a:rPr lang="en-US" sz="3300">
                <a:solidFill>
                  <a:schemeClr val="tx2">
                    <a:lumMod val="75000"/>
                  </a:schemeClr>
                </a:solidFill>
              </a:rPr>
            </a:br>
            <a:br>
              <a:rPr lang="en-US" sz="330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3300">
                <a:solidFill>
                  <a:schemeClr val="tx2">
                    <a:lumMod val="75000"/>
                  </a:schemeClr>
                </a:solidFill>
              </a:rPr>
              <a:t>Quando começa um repertório coral brasileiro?</a:t>
            </a:r>
            <a:br>
              <a:rPr lang="en-US" sz="3300">
                <a:solidFill>
                  <a:schemeClr val="tx2">
                    <a:lumMod val="75000"/>
                  </a:schemeClr>
                </a:solidFill>
              </a:rPr>
            </a:br>
            <a:br>
              <a:rPr lang="en-US" sz="3300">
                <a:solidFill>
                  <a:schemeClr val="tx2">
                    <a:lumMod val="75000"/>
                  </a:schemeClr>
                </a:solidFill>
              </a:rPr>
            </a:br>
            <a:endParaRPr lang="en-US" sz="33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42F85E-4939-431E-8B4A-EC07C8E0A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EBB3F9-D6F7-4F6A-8843-9FEBA15E4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1871831"/>
            <a:ext cx="0" cy="320040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2B17EF-74EB-4C33-B2E2-8E727B2E7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4507495" y="0"/>
            <a:ext cx="4632727" cy="6853245"/>
            <a:chOff x="2487613" y="285750"/>
            <a:chExt cx="2428876" cy="5654676"/>
          </a:xfrm>
          <a:solidFill>
            <a:schemeClr val="bg1">
              <a:alpha val="30000"/>
            </a:schemeClr>
          </a:solidFill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A5F1F8A-3206-4B86-883F-65E98BB6E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6935F8C7-CC88-4243-9786-F3CDBF04A0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9AF7BAD9-71B3-40D8-A089-EFF7FE67B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6467094F-AEF0-4D3B-BB76-8B3C1F08B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36F56AF9-DEF1-44E7-BF42-6AAC1AA9D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A43EBE71-20BA-4A40-A513-516678089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1DB39648-7B38-4D0B-93C5-048EC4A45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8DD2661F-DE5F-45EA-B30B-7C6589638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ABF0A0E5-E68E-4183-A913-228692FD8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615D8F55-8ACD-4EFE-A832-06E785479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0FDF4201-8CEC-474B-A6B1-88039B704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0F60AEA4-B25F-417E-93FC-59686DFBE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86796" y="942108"/>
            <a:ext cx="4841662" cy="4969114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Que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tipos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produção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estão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compreendidas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na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ideia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de um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repertório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coral de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música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brasileira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?</a:t>
            </a:r>
          </a:p>
          <a:p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É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preciso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ampliar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o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conceito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que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cada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um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tem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do que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é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ser “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brasileiro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”? </a:t>
            </a:r>
          </a:p>
          <a:p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355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7">
            <a:extLst>
              <a:ext uri="{FF2B5EF4-FFF2-40B4-BE49-F238E27FC236}">
                <a16:creationId xmlns:a16="http://schemas.microsoft.com/office/drawing/2014/main" id="{3A3C2D7E-3F2E-404E-9B30-CB12DC972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9">
            <a:extLst>
              <a:ext uri="{FF2B5EF4-FFF2-40B4-BE49-F238E27FC236}">
                <a16:creationId xmlns:a16="http://schemas.microsoft.com/office/drawing/2014/main" id="{F1F7FD00-BF97-4325-B7C2-E451F20840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230669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2543" y="624110"/>
            <a:ext cx="7037556" cy="128089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Sonoridade brasileira</a:t>
            </a:r>
          </a:p>
        </p:txBody>
      </p:sp>
      <p:sp>
        <p:nvSpPr>
          <p:cNvPr id="30" name="Freeform 11">
            <a:extLst>
              <a:ext uri="{FF2B5EF4-FFF2-40B4-BE49-F238E27FC236}">
                <a16:creationId xmlns:a16="http://schemas.microsoft.com/office/drawing/2014/main" id="{179B5294-DA4E-4926-B14A-DD6E07A12F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3141" y="714375"/>
            <a:ext cx="1191394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2544" y="2623930"/>
            <a:ext cx="7037556" cy="3287292"/>
          </a:xfrm>
        </p:spPr>
        <p:txBody>
          <a:bodyPr>
            <a:normAutofit/>
          </a:bodyPr>
          <a:lstStyle/>
          <a:p>
            <a:r>
              <a:rPr lang="en-US" sz="3200" dirty="0" err="1"/>
              <a:t>Existe</a:t>
            </a:r>
            <a:r>
              <a:rPr lang="en-US" sz="3200" dirty="0"/>
              <a:t> </a:t>
            </a:r>
            <a:r>
              <a:rPr lang="en-US" sz="3200" dirty="0" err="1"/>
              <a:t>uma</a:t>
            </a:r>
            <a:r>
              <a:rPr lang="en-US" sz="3200" dirty="0"/>
              <a:t>(s) </a:t>
            </a:r>
            <a:r>
              <a:rPr lang="en-US" sz="3200" dirty="0" err="1"/>
              <a:t>sonoridade</a:t>
            </a:r>
            <a:r>
              <a:rPr lang="en-US" sz="3200" dirty="0"/>
              <a:t>(s) </a:t>
            </a:r>
            <a:r>
              <a:rPr lang="en-US" sz="3200" dirty="0" err="1"/>
              <a:t>brasileira</a:t>
            </a:r>
            <a:r>
              <a:rPr lang="en-US" sz="3200" dirty="0"/>
              <a:t>(s)?</a:t>
            </a:r>
          </a:p>
          <a:p>
            <a:r>
              <a:rPr lang="en-US" sz="3200" dirty="0"/>
              <a:t>Como </a:t>
            </a:r>
            <a:r>
              <a:rPr lang="en-US" sz="3200" dirty="0" err="1"/>
              <a:t>pode</a:t>
            </a:r>
            <a:r>
              <a:rPr lang="en-US" sz="3200" dirty="0"/>
              <a:t> ser </a:t>
            </a:r>
            <a:r>
              <a:rPr lang="en-US" sz="3200" dirty="0" err="1"/>
              <a:t>definida</a:t>
            </a:r>
            <a:r>
              <a:rPr lang="en-US" sz="3200" dirty="0"/>
              <a:t>?</a:t>
            </a:r>
          </a:p>
          <a:p>
            <a:r>
              <a:rPr lang="en-US" sz="3200" dirty="0"/>
              <a:t>Como </a:t>
            </a:r>
            <a:r>
              <a:rPr lang="en-US" sz="3200" dirty="0" err="1"/>
              <a:t>pode</a:t>
            </a:r>
            <a:r>
              <a:rPr lang="en-US" sz="3200" dirty="0"/>
              <a:t> ser </a:t>
            </a:r>
            <a:r>
              <a:rPr lang="en-US" sz="3200" dirty="0" err="1"/>
              <a:t>identificada</a:t>
            </a:r>
            <a:r>
              <a:rPr lang="en-US" sz="3200" dirty="0"/>
              <a:t>?</a:t>
            </a:r>
          </a:p>
          <a:p>
            <a:r>
              <a:rPr lang="en-US" sz="3200" dirty="0"/>
              <a:t>Como </a:t>
            </a:r>
            <a:r>
              <a:rPr lang="en-US" sz="3200" dirty="0" err="1"/>
              <a:t>pode</a:t>
            </a:r>
            <a:r>
              <a:rPr lang="en-US" sz="3200" dirty="0"/>
              <a:t> ser </a:t>
            </a:r>
            <a:r>
              <a:rPr lang="en-US" sz="3200" dirty="0" err="1"/>
              <a:t>ensinada</a:t>
            </a:r>
            <a:r>
              <a:rPr lang="en-US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56865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D306B45-25EE-434D-ABA9-A27B79320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84514" y="942108"/>
            <a:ext cx="2442412" cy="4969113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tx2">
                    <a:lumMod val="75000"/>
                  </a:schemeClr>
                </a:solidFill>
              </a:rPr>
              <a:t>As línguas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42F85E-4939-431E-8B4A-EC07C8E0A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EBB3F9-D6F7-4F6A-8843-9FEBA15E4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1871831"/>
            <a:ext cx="0" cy="320040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2B17EF-74EB-4C33-B2E2-8E727B2E7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4507495" y="0"/>
            <a:ext cx="4632727" cy="6853245"/>
            <a:chOff x="2487613" y="285750"/>
            <a:chExt cx="2428876" cy="5654676"/>
          </a:xfrm>
          <a:solidFill>
            <a:schemeClr val="bg1">
              <a:alpha val="30000"/>
            </a:schemeClr>
          </a:solidFill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A5F1F8A-3206-4B86-883F-65E98BB6E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6935F8C7-CC88-4243-9786-F3CDBF04A0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9AF7BAD9-71B3-40D8-A089-EFF7FE67B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6467094F-AEF0-4D3B-BB76-8B3C1F08B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36F56AF9-DEF1-44E7-BF42-6AAC1AA9D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A43EBE71-20BA-4A40-A513-516678089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1DB39648-7B38-4D0B-93C5-048EC4A45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8DD2661F-DE5F-45EA-B30B-7C6589638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ABF0A0E5-E68E-4183-A913-228692FD8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615D8F55-8ACD-4EFE-A832-06E785479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0FDF4201-8CEC-474B-A6B1-88039B704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4" name="Freeform 22">
              <a:extLst>
                <a:ext uri="{FF2B5EF4-FFF2-40B4-BE49-F238E27FC236}">
                  <a16:creationId xmlns:a16="http://schemas.microsoft.com/office/drawing/2014/main" id="{0F60AEA4-B25F-417E-93FC-59686DFBE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86796" y="942108"/>
            <a:ext cx="4841662" cy="4969114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tx2">
                    <a:lumMod val="75000"/>
                  </a:schemeClr>
                </a:solidFill>
              </a:rPr>
              <a:t>Somos um país multilinguístico?</a:t>
            </a:r>
          </a:p>
          <a:p>
            <a:r>
              <a:rPr lang="en-US">
                <a:solidFill>
                  <a:schemeClr val="tx2">
                    <a:lumMod val="75000"/>
                  </a:schemeClr>
                </a:solidFill>
              </a:rPr>
              <a:t>O que sabemos sobre as línguas africanas e indígenas?</a:t>
            </a:r>
          </a:p>
          <a:p>
            <a:r>
              <a:rPr lang="en-US">
                <a:solidFill>
                  <a:schemeClr val="tx2">
                    <a:lumMod val="75000"/>
                  </a:schemeClr>
                </a:solidFill>
              </a:rPr>
              <a:t>Em que outras línguas, além do português, há repertório brasileiro? (latim, francês, inglês, alemão</a:t>
            </a:r>
            <a:r>
              <a:rPr lang="mr-IN">
                <a:solidFill>
                  <a:schemeClr val="tx2">
                    <a:lumMod val="75000"/>
                  </a:schemeClr>
                </a:solidFill>
              </a:rPr>
              <a:t>…)</a:t>
            </a:r>
          </a:p>
          <a:p>
            <a:endParaRPr lang="mr-IN">
              <a:solidFill>
                <a:schemeClr val="tx2">
                  <a:lumMod val="75000"/>
                </a:schemeClr>
              </a:solidFill>
              <a:cs typeface="Abadi MT Condensed Extra Bold"/>
            </a:endParaRPr>
          </a:p>
          <a:p>
            <a:r>
              <a:rPr lang="mr-IN">
                <a:solidFill>
                  <a:schemeClr val="tx2">
                    <a:lumMod val="75000"/>
                  </a:schemeClr>
                </a:solidFill>
                <a:cs typeface="Abadi MT Condensed Extra Bold"/>
              </a:rPr>
              <a:t>Por que transformações passou a língua portuguesa e como fazemos as escolhas de performance com relação à pronúncia do português? </a:t>
            </a:r>
            <a:endParaRPr lang="en-US">
              <a:solidFill>
                <a:schemeClr val="tx2">
                  <a:lumMod val="75000"/>
                </a:schemeClr>
              </a:solidFill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3431538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7">
            <a:extLst>
              <a:ext uri="{FF2B5EF4-FFF2-40B4-BE49-F238E27FC236}">
                <a16:creationId xmlns:a16="http://schemas.microsoft.com/office/drawing/2014/main" id="{0A46F010-D160-4609-8979-FFD8C1EA6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29796" y="624110"/>
            <a:ext cx="6098663" cy="1280890"/>
          </a:xfrm>
        </p:spPr>
        <p:txBody>
          <a:bodyPr>
            <a:normAutofit/>
          </a:bodyPr>
          <a:lstStyle/>
          <a:p>
            <a:r>
              <a:rPr lang="en-GB"/>
              <a:t>Cultura indígena no repertório coral</a:t>
            </a:r>
            <a:endParaRPr lang="en-GB" dirty="0"/>
          </a:p>
        </p:txBody>
      </p:sp>
      <p:sp>
        <p:nvSpPr>
          <p:cNvPr id="39" name="Rectangle 9">
            <a:extLst>
              <a:ext uri="{FF2B5EF4-FFF2-40B4-BE49-F238E27FC236}">
                <a16:creationId xmlns:a16="http://schemas.microsoft.com/office/drawing/2014/main" id="{81B8C4F6-C3AC-4C94-8EC7-E4F7B7E9C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1386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789310-9859-4942-98C8-3D2F12AAA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  <a:solidFill>
            <a:schemeClr val="tx2">
              <a:lumMod val="60000"/>
              <a:lumOff val="40000"/>
              <a:alpha val="40000"/>
            </a:schemeClr>
          </a:solidFill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FE9E5460-2AA9-4786-B69C-23DBEF356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E344A2AF-3860-4427-B13E-98021C17AB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DDBDD44E-1DC0-48AB-8FEC-E098D9197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3151FF3E-5E3F-4D82-A684-0003BACEA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C6CBF27E-7F0C-4489-95A7-82DE1C0460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233BE304-221E-425E-A484-4B2E5F405B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10D5734E-EAEA-4A08-86A9-39BD5563E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4D47FE86-98D1-4E35-86E4-16E9A19A6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F00661F9-B224-4DB1-8EFB-ABF9402BDE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679DCB4E-8D36-4B7A-AF0C-8399F113AE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4FAD51F6-D24C-4FD6-BEAE-41F0E5A825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87AC773F-6D31-458A-9DD7-76566C8A9C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F1CEC7A-E419-4950-AA57-B00546C29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  <a:solidFill>
            <a:schemeClr val="tx2">
              <a:lumMod val="75000"/>
              <a:alpha val="70000"/>
            </a:schemeClr>
          </a:solidFill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7AE7DCD1-5235-45E8-B229-15A3E3962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C82E58C3-65A5-4079-BF94-E675AA410C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7AABE1FA-6DC8-4A47-AC5C-F05B9C111C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17BB7298-8900-4C67-B800-BD241F019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EE3442F8-53C2-490C-94EF-E423ECB95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3DBEA916-8B10-493A-8CBF-9B5FA2A4A0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248DB27B-F9EA-4F81-A746-7D57B768E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998E5C90-2A81-4013-AE09-2023B4407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86A8318B-7607-4519-8EEB-C7DD509653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5009FB1B-4865-45DB-8727-F012E3ACA5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5B209B64-3A98-4B1A-857A-2368AFED67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EB3B5D03-7AE3-411C-A820-6844E7D0C6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40" name="Freeform 11">
            <a:extLst>
              <a:ext uri="{FF2B5EF4-FFF2-40B4-BE49-F238E27FC236}">
                <a16:creationId xmlns:a16="http://schemas.microsoft.com/office/drawing/2014/main" id="{91328346-8BAD-4616-B50B-5CFDA5648D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19" y="3411452"/>
            <a:ext cx="823645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29796" y="2133600"/>
            <a:ext cx="6098663" cy="3777622"/>
          </a:xfrm>
        </p:spPr>
        <p:txBody>
          <a:bodyPr>
            <a:normAutofit/>
          </a:bodyPr>
          <a:lstStyle/>
          <a:p>
            <a:r>
              <a:rPr lang="en-GB" dirty="0" err="1"/>
              <a:t>Muitas</a:t>
            </a:r>
            <a:r>
              <a:rPr lang="en-GB" dirty="0"/>
              <a:t> </a:t>
            </a:r>
            <a:r>
              <a:rPr lang="en-GB" dirty="0" err="1"/>
              <a:t>nações</a:t>
            </a:r>
            <a:r>
              <a:rPr lang="en-GB" dirty="0"/>
              <a:t> </a:t>
            </a:r>
            <a:r>
              <a:rPr lang="en-GB" dirty="0" err="1"/>
              <a:t>diferentes</a:t>
            </a:r>
            <a:r>
              <a:rPr lang="en-GB" dirty="0"/>
              <a:t>, com </a:t>
            </a:r>
            <a:r>
              <a:rPr lang="en-GB" dirty="0" err="1"/>
              <a:t>sua</a:t>
            </a:r>
            <a:r>
              <a:rPr lang="en-GB" dirty="0"/>
              <a:t> </a:t>
            </a:r>
            <a:r>
              <a:rPr lang="en-GB" dirty="0" err="1"/>
              <a:t>própria</a:t>
            </a:r>
            <a:r>
              <a:rPr lang="en-GB" dirty="0"/>
              <a:t> </a:t>
            </a:r>
            <a:r>
              <a:rPr lang="en-GB" dirty="0" err="1"/>
              <a:t>linguagem</a:t>
            </a:r>
            <a:r>
              <a:rPr lang="en-GB" dirty="0"/>
              <a:t>, </a:t>
            </a:r>
            <a:r>
              <a:rPr lang="en-GB" dirty="0" err="1"/>
              <a:t>cosmologia</a:t>
            </a:r>
            <a:r>
              <a:rPr lang="en-GB" dirty="0"/>
              <a:t> e </a:t>
            </a:r>
            <a:r>
              <a:rPr lang="en-GB" dirty="0" err="1"/>
              <a:t>cultura</a:t>
            </a:r>
            <a:r>
              <a:rPr lang="en-GB" dirty="0"/>
              <a:t>. </a:t>
            </a:r>
          </a:p>
          <a:p>
            <a:r>
              <a:rPr lang="en-GB" dirty="0" err="1"/>
              <a:t>Século</a:t>
            </a:r>
            <a:r>
              <a:rPr lang="en-GB" dirty="0"/>
              <a:t> XIX: </a:t>
            </a:r>
            <a:r>
              <a:rPr lang="en-GB" dirty="0" err="1"/>
              <a:t>indígenas</a:t>
            </a:r>
            <a:r>
              <a:rPr lang="en-GB" dirty="0"/>
              <a:t> </a:t>
            </a:r>
            <a:r>
              <a:rPr lang="en-GB" dirty="0" err="1"/>
              <a:t>usados</a:t>
            </a:r>
            <a:r>
              <a:rPr lang="en-GB" dirty="0"/>
              <a:t> </a:t>
            </a:r>
            <a:r>
              <a:rPr lang="en-GB" dirty="0" err="1"/>
              <a:t>como</a:t>
            </a:r>
            <a:r>
              <a:rPr lang="en-GB" dirty="0"/>
              <a:t> </a:t>
            </a:r>
            <a:r>
              <a:rPr lang="en-GB" dirty="0" err="1"/>
              <a:t>símbolo</a:t>
            </a:r>
            <a:r>
              <a:rPr lang="en-GB" dirty="0"/>
              <a:t> do </a:t>
            </a:r>
            <a:r>
              <a:rPr lang="en-GB" dirty="0" err="1"/>
              <a:t>Brasil</a:t>
            </a:r>
            <a:r>
              <a:rPr lang="en-GB" dirty="0"/>
              <a:t> (Carlos Gomes)</a:t>
            </a:r>
          </a:p>
          <a:p>
            <a:r>
              <a:rPr lang="en-GB" dirty="0" err="1"/>
              <a:t>Começo</a:t>
            </a:r>
            <a:r>
              <a:rPr lang="en-GB" dirty="0"/>
              <a:t> do </a:t>
            </a:r>
            <a:r>
              <a:rPr lang="en-GB" dirty="0" err="1"/>
              <a:t>século</a:t>
            </a:r>
            <a:r>
              <a:rPr lang="en-GB" dirty="0"/>
              <a:t> XX: </a:t>
            </a:r>
            <a:r>
              <a:rPr lang="en-GB" dirty="0" err="1"/>
              <a:t>idealização</a:t>
            </a:r>
            <a:r>
              <a:rPr lang="en-GB" dirty="0"/>
              <a:t> dos </a:t>
            </a:r>
            <a:r>
              <a:rPr lang="en-GB" dirty="0" err="1"/>
              <a:t>nativos</a:t>
            </a:r>
            <a:r>
              <a:rPr lang="en-GB" dirty="0"/>
              <a:t> (“</a:t>
            </a:r>
            <a:r>
              <a:rPr lang="en-GB" dirty="0" err="1"/>
              <a:t>natureza</a:t>
            </a:r>
            <a:r>
              <a:rPr lang="en-GB" dirty="0"/>
              <a:t>”) e da </a:t>
            </a:r>
            <a:r>
              <a:rPr lang="en-GB" dirty="0" err="1"/>
              <a:t>cultura</a:t>
            </a:r>
            <a:r>
              <a:rPr lang="en-GB" dirty="0"/>
              <a:t> </a:t>
            </a:r>
            <a:r>
              <a:rPr lang="en-GB" dirty="0" err="1"/>
              <a:t>europeia</a:t>
            </a:r>
            <a:r>
              <a:rPr lang="en-GB" dirty="0"/>
              <a:t> (“</a:t>
            </a:r>
            <a:r>
              <a:rPr lang="en-GB" dirty="0" err="1"/>
              <a:t>civilização</a:t>
            </a:r>
            <a:r>
              <a:rPr lang="en-GB" dirty="0"/>
              <a:t>”) (Villa-Lobos, Guerra-</a:t>
            </a:r>
            <a:r>
              <a:rPr lang="en-GB" dirty="0" err="1"/>
              <a:t>Peixe</a:t>
            </a:r>
            <a:r>
              <a:rPr lang="en-GB" dirty="0"/>
              <a:t>)</a:t>
            </a:r>
          </a:p>
          <a:p>
            <a:r>
              <a:rPr lang="en-GB" dirty="0"/>
              <a:t>Final do </a:t>
            </a:r>
            <a:r>
              <a:rPr lang="en-GB" dirty="0" err="1"/>
              <a:t>século</a:t>
            </a:r>
            <a:r>
              <a:rPr lang="en-GB" dirty="0"/>
              <a:t> XX e </a:t>
            </a:r>
            <a:r>
              <a:rPr lang="en-GB" dirty="0" err="1"/>
              <a:t>começo</a:t>
            </a:r>
            <a:r>
              <a:rPr lang="en-GB" dirty="0"/>
              <a:t> do </a:t>
            </a:r>
            <a:r>
              <a:rPr lang="en-GB" dirty="0" err="1"/>
              <a:t>século</a:t>
            </a:r>
            <a:r>
              <a:rPr lang="en-GB" dirty="0"/>
              <a:t> XXI: </a:t>
            </a:r>
            <a:r>
              <a:rPr lang="en-GB" dirty="0" err="1"/>
              <a:t>projetos</a:t>
            </a:r>
            <a:r>
              <a:rPr lang="en-GB" dirty="0"/>
              <a:t> </a:t>
            </a:r>
            <a:r>
              <a:rPr lang="en-GB" dirty="0" err="1"/>
              <a:t>comunitários</a:t>
            </a:r>
            <a:r>
              <a:rPr lang="en-GB" dirty="0"/>
              <a:t>, nova </a:t>
            </a:r>
            <a:r>
              <a:rPr lang="en-GB" dirty="0" err="1"/>
              <a:t>perspectiva</a:t>
            </a:r>
            <a:r>
              <a:rPr lang="en-GB" dirty="0"/>
              <a:t> </a:t>
            </a:r>
            <a:r>
              <a:rPr lang="en-GB" dirty="0" err="1"/>
              <a:t>antropológica</a:t>
            </a:r>
            <a:r>
              <a:rPr lang="en-GB" dirty="0"/>
              <a:t>. </a:t>
            </a:r>
            <a:r>
              <a:rPr lang="en-GB" dirty="0" err="1"/>
              <a:t>Arranjos</a:t>
            </a:r>
            <a:r>
              <a:rPr lang="en-GB" dirty="0"/>
              <a:t>, </a:t>
            </a:r>
            <a:r>
              <a:rPr lang="en-GB" dirty="0" err="1"/>
              <a:t>gravações</a:t>
            </a:r>
            <a:r>
              <a:rPr lang="en-GB" dirty="0"/>
              <a:t> de </a:t>
            </a:r>
            <a:r>
              <a:rPr lang="en-GB" dirty="0" err="1"/>
              <a:t>grupos</a:t>
            </a:r>
            <a:r>
              <a:rPr lang="en-GB" dirty="0"/>
              <a:t> </a:t>
            </a:r>
            <a:r>
              <a:rPr lang="en-GB" dirty="0" err="1"/>
              <a:t>indígenas</a:t>
            </a:r>
            <a:r>
              <a:rPr lang="en-GB" dirty="0"/>
              <a:t>. </a:t>
            </a:r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3358527"/>
      </p:ext>
    </p:extLst>
  </p:cSld>
  <p:clrMapOvr>
    <a:masterClrMapping/>
  </p:clrMapOvr>
</p:sld>
</file>

<file path=ppt/theme/theme1.xml><?xml version="1.0" encoding="utf-8"?>
<a:theme xmlns:a="http://schemas.openxmlformats.org/drawingml/2006/main" name="Cacho">
  <a:themeElements>
    <a:clrScheme name="Cacho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1CACE3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Cach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1126</Words>
  <Application>Microsoft Macintosh PowerPoint</Application>
  <PresentationFormat>Apresentação na tela (4:3)</PresentationFormat>
  <Paragraphs>95</Paragraphs>
  <Slides>17</Slides>
  <Notes>8</Notes>
  <HiddenSlides>0</HiddenSlides>
  <MMClips>4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Century Gothic</vt:lpstr>
      <vt:lpstr>Wingdings 3</vt:lpstr>
      <vt:lpstr>Cacho</vt:lpstr>
      <vt:lpstr>Repertório Coral Brasileiro:  música e literatura</vt:lpstr>
      <vt:lpstr>Para começar…</vt:lpstr>
      <vt:lpstr>O que é o repertório coral brasileiro? Dupla dificuldade</vt:lpstr>
      <vt:lpstr>Apresentação do PowerPoint</vt:lpstr>
      <vt:lpstr>  Repertório Brasileiro Abordagens tradicionais </vt:lpstr>
      <vt:lpstr>  Quando começa um repertório coral brasileiro?  </vt:lpstr>
      <vt:lpstr>Sonoridade brasileira</vt:lpstr>
      <vt:lpstr>As línguas</vt:lpstr>
      <vt:lpstr>Cultura indígena no repertório coral</vt:lpstr>
      <vt:lpstr> Nozani-ná</vt:lpstr>
      <vt:lpstr>Araruna ( Arara azul) Canto indígena Parakanã (Pará), arranjo Marlui Miranda</vt:lpstr>
      <vt:lpstr>Exemplo música com texto indígena</vt:lpstr>
      <vt:lpstr>Autores de livros de canto orfeônico falam sobre as origens</vt:lpstr>
      <vt:lpstr>Repertório Coral brasileiro</vt:lpstr>
      <vt:lpstr>Temáticas</vt:lpstr>
      <vt:lpstr>Proposta: temas para trabalhos intermediários  (apresentação oral)</vt:lpstr>
      <vt:lpstr>Trabalho final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Repertório Coral Brasileiro</dc:title>
  <dc:creator>Susana Igayara</dc:creator>
  <cp:lastModifiedBy>Susana Igayara</cp:lastModifiedBy>
  <cp:revision>5</cp:revision>
  <dcterms:created xsi:type="dcterms:W3CDTF">2020-03-03T15:18:07Z</dcterms:created>
  <dcterms:modified xsi:type="dcterms:W3CDTF">2020-03-16T19:17:22Z</dcterms:modified>
</cp:coreProperties>
</file>