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41"/>
  </p:notesMasterIdLst>
  <p:sldIdLst>
    <p:sldId id="256" r:id="rId3"/>
    <p:sldId id="278" r:id="rId4"/>
    <p:sldId id="279" r:id="rId5"/>
    <p:sldId id="305" r:id="rId6"/>
    <p:sldId id="306" r:id="rId7"/>
    <p:sldId id="307" r:id="rId8"/>
    <p:sldId id="281" r:id="rId9"/>
    <p:sldId id="309" r:id="rId10"/>
    <p:sldId id="308" r:id="rId11"/>
    <p:sldId id="310" r:id="rId12"/>
    <p:sldId id="315" r:id="rId13"/>
    <p:sldId id="314" r:id="rId14"/>
    <p:sldId id="316" r:id="rId15"/>
    <p:sldId id="317" r:id="rId16"/>
    <p:sldId id="311" r:id="rId17"/>
    <p:sldId id="320" r:id="rId18"/>
    <p:sldId id="321" r:id="rId19"/>
    <p:sldId id="318" r:id="rId20"/>
    <p:sldId id="319" r:id="rId21"/>
    <p:sldId id="312" r:id="rId22"/>
    <p:sldId id="313" r:id="rId23"/>
    <p:sldId id="289" r:id="rId24"/>
    <p:sldId id="290" r:id="rId25"/>
    <p:sldId id="297" r:id="rId26"/>
    <p:sldId id="332" r:id="rId27"/>
    <p:sldId id="333" r:id="rId28"/>
    <p:sldId id="334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280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FF7"/>
    <a:srgbClr val="D7DEE9"/>
    <a:srgbClr val="C8D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4" d="100"/>
          <a:sy n="94" d="100"/>
        </p:scale>
        <p:origin x="71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B2EFE-4B6D-244F-847C-D4C4EFDA2AB9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80B4A-58E6-4E43-9F97-DB9E7D986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84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71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78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34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7286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5254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0EEF-282B-4195-99AC-EA3C9B8D27C0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90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6171" y="225160"/>
            <a:ext cx="8481528" cy="9131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0EEF-282B-4195-99AC-EA3C9B8D27C0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84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0EEF-282B-4195-99AC-EA3C9B8D27C0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2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7545" y="1825625"/>
            <a:ext cx="5580000" cy="4351338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3283" y="1825625"/>
            <a:ext cx="55800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18319" y="6356350"/>
            <a:ext cx="2743200" cy="365125"/>
          </a:xfrm>
        </p:spPr>
        <p:txBody>
          <a:bodyPr/>
          <a:lstStyle/>
          <a:p>
            <a:fld id="{B3CD0EEF-282B-4195-99AC-EA3C9B8D27C0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105121" y="6356350"/>
            <a:ext cx="2743200" cy="365125"/>
          </a:xfrm>
        </p:spPr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26171" y="225160"/>
            <a:ext cx="8481528" cy="9131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7815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0EEF-282B-4195-99AC-EA3C9B8D27C0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26171" y="225160"/>
            <a:ext cx="8481528" cy="9131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18191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0EEF-282B-4195-99AC-EA3C9B8D27C0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26171" y="225160"/>
            <a:ext cx="8481528" cy="9131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0245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24500" y="1765656"/>
            <a:ext cx="6172200" cy="40953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29208" y="1765656"/>
            <a:ext cx="4907902" cy="4103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29208" y="6356350"/>
            <a:ext cx="2743200" cy="365125"/>
          </a:xfrm>
        </p:spPr>
        <p:txBody>
          <a:bodyPr/>
          <a:lstStyle/>
          <a:p>
            <a:fld id="{B3CD0EEF-282B-4195-99AC-EA3C9B8D27C0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953500" y="6356350"/>
            <a:ext cx="2743200" cy="365125"/>
          </a:xfrm>
        </p:spPr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26171" y="225160"/>
            <a:ext cx="8481528" cy="9131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18761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1763486"/>
            <a:ext cx="6172200" cy="40975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1773594"/>
            <a:ext cx="3932237" cy="40953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0EEF-282B-4195-99AC-EA3C9B8D27C0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26171" y="225160"/>
            <a:ext cx="8481528" cy="9131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7464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39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60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01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84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27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98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F09-314A-4303-897D-0CFF03CD5327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01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100000">
              <a:srgbClr val="D7DEE9"/>
            </a:gs>
            <a:gs pos="75000">
              <a:schemeClr val="bg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A3F09-314A-4303-897D-0CFF03CD5327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C7A9-825C-4CE8-AC04-A4F4A5C6C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90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7DEE9"/>
            </a:gs>
            <a:gs pos="75000">
              <a:schemeClr val="bg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39551" y="365125"/>
            <a:ext cx="8481528" cy="913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0EEF-282B-4195-99AC-EA3C9B8D27C0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16DE-A731-49B2-A1E9-1BA3117F583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1" b="8955"/>
          <a:stretch/>
        </p:blipFill>
        <p:spPr>
          <a:xfrm>
            <a:off x="0" y="0"/>
            <a:ext cx="12192000" cy="12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bvsalud.org/biblioref/2017/08/848018/rdt_v22n3_121-126.pdf" TargetMode="External"/><Relationship Id="rId2" Type="http://schemas.openxmlformats.org/officeDocument/2006/relationships/hyperlink" Target="http://www.epi.uff.br/wp-content/uploads/2014/08/ARTIGO_STROBE1.pdf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973492" y="919965"/>
            <a:ext cx="9919794" cy="2180880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accent4"/>
                </a:solidFill>
                <a:latin typeface="Arial Black" panose="020B0A04020102020204" pitchFamily="34" charset="0"/>
              </a:rPr>
              <a:t>Metodologia de pesquisa:</a:t>
            </a:r>
            <a:br>
              <a:rPr lang="pt-BR" dirty="0">
                <a:solidFill>
                  <a:schemeClr val="accent4"/>
                </a:solidFill>
                <a:latin typeface="Arial Black" panose="020B0A04020102020204" pitchFamily="34" charset="0"/>
              </a:rPr>
            </a:br>
            <a:r>
              <a:rPr lang="pt-BR" dirty="0">
                <a:solidFill>
                  <a:schemeClr val="accent4"/>
                </a:solidFill>
                <a:latin typeface="Arial Black" panose="020B0A04020102020204" pitchFamily="34" charset="0"/>
              </a:rPr>
              <a:t>abordagem quantitativa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973492" y="2900820"/>
            <a:ext cx="9561985" cy="2528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900" b="1" dirty="0">
                <a:solidFill>
                  <a:srgbClr val="D7D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MÉTODO: </a:t>
            </a:r>
          </a:p>
          <a:p>
            <a:pPr marL="0" indent="0">
              <a:buNone/>
            </a:pPr>
            <a:endParaRPr lang="pt-BR" sz="1900" b="1" dirty="0">
              <a:solidFill>
                <a:srgbClr val="D7D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600" b="1" dirty="0">
                <a:solidFill>
                  <a:srgbClr val="D7D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de Dados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600" b="1" dirty="0">
                <a:solidFill>
                  <a:srgbClr val="D7D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financeiros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600" b="1" dirty="0">
                <a:solidFill>
                  <a:srgbClr val="D7DE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</a:p>
          <a:p>
            <a:endParaRPr lang="pt-BR" sz="1900" b="1" dirty="0">
              <a:solidFill>
                <a:srgbClr val="D7DE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52397" y="5747941"/>
            <a:ext cx="6435013" cy="810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Autoras: Daisy M. </a:t>
            </a:r>
            <a:r>
              <a:rPr lang="pt-BR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Rizatto</a:t>
            </a:r>
            <a:r>
              <a:rPr lang="pt-BR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Tronchin</a:t>
            </a:r>
            <a:r>
              <a:rPr lang="pt-BR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Vera Lucia Mira</a:t>
            </a:r>
          </a:p>
          <a:p>
            <a:pPr algn="l"/>
            <a:r>
              <a:rPr lang="pt-BR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Reevisão</a:t>
            </a:r>
            <a:r>
              <a:rPr lang="pt-BR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Chennyfer Rached/ Maio.2022</a:t>
            </a:r>
          </a:p>
          <a:p>
            <a:pPr algn="l"/>
            <a:endParaRPr lang="pt-BR" sz="1600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3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6CFFC9-3E2B-8079-2418-3C8A65F0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Questionário </a:t>
            </a:r>
          </a:p>
        </p:txBody>
      </p:sp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E55FDBC-9027-360A-8832-85B25E96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944404"/>
            <a:ext cx="6780700" cy="5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6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6CFFC9-3E2B-8079-2418-3C8A65F0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Questionário </a:t>
            </a:r>
          </a:p>
        </p:txBody>
      </p:sp>
      <p:pic>
        <p:nvPicPr>
          <p:cNvPr id="6" name="Imagem 5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85A2C7E9-DAE6-7CFC-6172-FFBB44F35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969832"/>
            <a:ext cx="6780700" cy="49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9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9025A37-9A45-ACEA-AC93-CAD84CAE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Questionário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20C07CC-CF97-8C57-822C-650D957E2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419054"/>
            <a:ext cx="6780700" cy="40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1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AF1FB9-BBC3-429E-F0C6-2C081BFA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Conteúdo das questões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310CA540-D4A1-0994-6E71-932FF370A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452957"/>
            <a:ext cx="6780700" cy="39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8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D4E4A8-C22C-D020-C7E3-6CF3F602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Conteúdo das Questões</a:t>
            </a:r>
          </a:p>
        </p:txBody>
      </p:sp>
      <p:pic>
        <p:nvPicPr>
          <p:cNvPr id="4" name="Imagem 3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0C6BD41B-66D4-EDA8-6B92-4C132A114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291916"/>
            <a:ext cx="6780700" cy="427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4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Linha do tempo&#10;&#10;Descrição gerada automaticamente">
            <a:extLst>
              <a:ext uri="{FF2B5EF4-FFF2-40B4-BE49-F238E27FC236}">
                <a16:creationId xmlns:a16="http://schemas.microsoft.com/office/drawing/2014/main" id="{F38D3F09-2E00-3899-A57E-4A062CF9A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700212"/>
            <a:ext cx="5667375" cy="4175655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59F567B-F35C-52A6-D00A-92AD4F801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1700212"/>
            <a:ext cx="4616450" cy="40063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47A960E-3DFB-9F11-2FAE-80BD83F0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Questionário</a:t>
            </a:r>
          </a:p>
        </p:txBody>
      </p:sp>
    </p:spTree>
    <p:extLst>
      <p:ext uri="{BB962C8B-B14F-4D97-AF65-F5344CB8AC3E}">
        <p14:creationId xmlns:p14="http://schemas.microsoft.com/office/powerpoint/2010/main" val="396136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C3793-F3C0-D026-6404-17996E2A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04" y="1275026"/>
            <a:ext cx="3150629" cy="913169"/>
          </a:xfrm>
        </p:spPr>
        <p:txBody>
          <a:bodyPr/>
          <a:lstStyle/>
          <a:p>
            <a:r>
              <a:rPr lang="pt-BR" dirty="0"/>
              <a:t>Semi abertas</a:t>
            </a:r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926D41C-0DE5-AC9C-54C2-B7D38D385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6" y="2352397"/>
            <a:ext cx="4711324" cy="3086100"/>
          </a:xfrm>
          <a:prstGeom prst="rect">
            <a:avLst/>
          </a:prstGeom>
        </p:spPr>
      </p:pic>
      <p:pic>
        <p:nvPicPr>
          <p:cNvPr id="5" name="Imagem 4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E89F09FC-812E-1D30-1194-EF4842513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54" y="2188195"/>
            <a:ext cx="5359400" cy="380439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1BFC86E-0A22-0D7C-09B0-4AB81B6CB3AB}"/>
              </a:ext>
            </a:extLst>
          </p:cNvPr>
          <p:cNvSpPr txBox="1">
            <a:spLocks/>
          </p:cNvSpPr>
          <p:nvPr/>
        </p:nvSpPr>
        <p:spPr>
          <a:xfrm>
            <a:off x="6840037" y="1275025"/>
            <a:ext cx="3150629" cy="913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/>
              <a:t>Encadeadas</a:t>
            </a:r>
          </a:p>
        </p:txBody>
      </p:sp>
    </p:spTree>
    <p:extLst>
      <p:ext uri="{BB962C8B-B14F-4D97-AF65-F5344CB8AC3E}">
        <p14:creationId xmlns:p14="http://schemas.microsoft.com/office/powerpoint/2010/main" val="881797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B98DB772-B9D8-BF80-BCCE-B1BE8DEBE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902241"/>
            <a:ext cx="4742993" cy="3855092"/>
          </a:xfrm>
          <a:prstGeom prst="rect">
            <a:avLst/>
          </a:prstGeom>
        </p:spPr>
      </p:pic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E99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0FB6BC21-D0D2-1ED5-35EC-E97F34276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40" y="1587911"/>
            <a:ext cx="4728015" cy="43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6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8875A-D8CF-84BF-6D46-5B001467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Quanto as questões </a:t>
            </a: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9A56093F-C10B-2ACD-9CE0-B9145A622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01289"/>
            <a:ext cx="7188199" cy="48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3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76D9A-7EBF-308D-9B31-511653D9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Quanto as questões</a:t>
            </a:r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D13F0D81-3107-7753-4B2B-DD5AB4AE8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25920"/>
            <a:ext cx="7188199" cy="440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4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5419" y="334746"/>
            <a:ext cx="9301162" cy="688165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86"/>
              </a:spcBef>
            </a:pPr>
            <a:r>
              <a:rPr sz="4400" spc="-318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PROJETO </a:t>
            </a:r>
            <a:r>
              <a:rPr sz="4400" spc="-29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DE</a:t>
            </a:r>
            <a:r>
              <a:rPr sz="4400" spc="-154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4400" spc="-272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PESQUISA</a:t>
            </a:r>
            <a:endParaRPr sz="440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1159" y="3429000"/>
            <a:ext cx="7939144" cy="3112034"/>
          </a:xfrm>
          <a:custGeom>
            <a:avLst/>
            <a:gdLst/>
            <a:ahLst/>
            <a:cxnLst/>
            <a:rect l="l" t="t" r="r" b="b"/>
            <a:pathLst>
              <a:path w="8747760" h="3429000">
                <a:moveTo>
                  <a:pt x="0" y="3428999"/>
                </a:moveTo>
                <a:lnTo>
                  <a:pt x="8747756" y="3428999"/>
                </a:lnTo>
                <a:lnTo>
                  <a:pt x="8747756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 txBox="1"/>
          <p:nvPr/>
        </p:nvSpPr>
        <p:spPr>
          <a:xfrm>
            <a:off x="1089212" y="1339726"/>
            <a:ext cx="10354235" cy="540285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11526" rIns="0" bIns="0" rtlCol="0" anchor="ctr">
            <a:spAutoFit/>
          </a:bodyPr>
          <a:lstStyle/>
          <a:p>
            <a:pPr marL="11527">
              <a:spcBef>
                <a:spcPts val="91"/>
              </a:spcBef>
            </a:pPr>
            <a:r>
              <a:rPr b="1" spc="-2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RESUMO </a:t>
            </a:r>
            <a:r>
              <a:rPr lang="en-US" b="1" spc="-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spc="-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pc="-64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spc="-64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escritores</a:t>
            </a:r>
            <a:r>
              <a:rPr spc="-64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b="1" spc="-222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DeCS</a:t>
            </a:r>
            <a:r>
              <a:rPr lang="en-US" b="1" spc="-22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b="1" spc="-22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b="1" spc="-77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1527">
              <a:spcBef>
                <a:spcPts val="91"/>
              </a:spcBef>
            </a:pPr>
            <a:r>
              <a:rPr spc="-86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Sumário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1527" marR="4611">
              <a:lnSpc>
                <a:spcPts val="2106"/>
              </a:lnSpc>
              <a:spcBef>
                <a:spcPts val="476"/>
              </a:spcBef>
              <a:buAutoNum type="arabicPlain"/>
              <a:tabLst>
                <a:tab pos="212664" algn="l"/>
              </a:tabLst>
            </a:pPr>
            <a:r>
              <a:rPr lang="en-US" b="1" spc="-23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b="1" spc="-23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INTRODUÇÃO </a:t>
            </a:r>
            <a:r>
              <a:rPr spc="-9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spc="-8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Apresentação; </a:t>
            </a:r>
            <a:r>
              <a:rPr spc="-73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contextualização </a:t>
            </a:r>
            <a:r>
              <a:rPr spc="-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 </a:t>
            </a:r>
            <a:r>
              <a:rPr spc="-68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problematização </a:t>
            </a:r>
            <a:r>
              <a:rPr spc="-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do </a:t>
            </a:r>
            <a:r>
              <a:rPr spc="-2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objeto </a:t>
            </a:r>
            <a:r>
              <a:rPr spc="-7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  </a:t>
            </a:r>
            <a:r>
              <a:rPr spc="-54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estudo; problema </a:t>
            </a:r>
            <a:r>
              <a:rPr spc="-7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 </a:t>
            </a:r>
            <a:r>
              <a:rPr spc="-86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pesquisa; </a:t>
            </a:r>
            <a:r>
              <a:rPr spc="-4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justificativa; </a:t>
            </a:r>
            <a:r>
              <a:rPr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finalidade </a:t>
            </a:r>
            <a:r>
              <a:rPr spc="-1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spc="-17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contribuição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12087" indent="-201138">
              <a:lnSpc>
                <a:spcPts val="2482"/>
              </a:lnSpc>
              <a:buAutoNum type="arabicPlain"/>
              <a:tabLst>
                <a:tab pos="212664" algn="l"/>
              </a:tabLst>
            </a:pPr>
            <a:r>
              <a:rPr b="1" spc="-29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OBJETIVOS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12087" indent="-201138">
              <a:buAutoNum type="arabicPlain"/>
              <a:tabLst>
                <a:tab pos="212664" algn="l"/>
              </a:tabLst>
            </a:pPr>
            <a:r>
              <a:rPr b="1" spc="-313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REFERENCIAL</a:t>
            </a:r>
            <a:r>
              <a:rPr b="1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b="1" spc="-27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TEÓRICO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12087" indent="-201138">
              <a:buAutoNum type="arabicPlain"/>
              <a:tabLst>
                <a:tab pos="212664" algn="l"/>
                <a:tab pos="3726524" algn="l"/>
              </a:tabLst>
            </a:pPr>
            <a:r>
              <a:rPr b="1" spc="-23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D100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METODOLOGIA </a:t>
            </a:r>
            <a:r>
              <a:rPr spc="-103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D100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pc="-103" dirty="0">
              <a:solidFill>
                <a:schemeClr val="accent5">
                  <a:lumMod val="50000"/>
                </a:schemeClr>
              </a:solidFill>
              <a:uFill>
                <a:solidFill>
                  <a:srgbClr val="FFD100"/>
                </a:solidFill>
              </a:u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68149" lvl="1">
              <a:tabLst>
                <a:tab pos="212664" algn="l"/>
                <a:tab pos="3726524" algn="l"/>
              </a:tabLst>
            </a:pPr>
            <a:r>
              <a:rPr lang="pt-BR" spc="-103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D100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4.1 </a:t>
            </a:r>
            <a:r>
              <a:rPr spc="-77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D100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Tipo de</a:t>
            </a:r>
            <a:r>
              <a:rPr spc="-14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D100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pc="-59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FFD100"/>
                  </a:solidFill>
                </a:u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estudo	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68151" lvl="2">
              <a:spcBef>
                <a:spcPts val="32"/>
              </a:spcBef>
              <a:tabLst>
                <a:tab pos="323319" algn="l"/>
              </a:tabLst>
            </a:pP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4.2       Local  de  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Estudo</a:t>
            </a:r>
            <a:endParaRPr lang="en-US" spc="-272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68151" lvl="2">
              <a:spcBef>
                <a:spcPts val="32"/>
              </a:spcBef>
              <a:tabLst>
                <a:tab pos="323319" algn="l"/>
              </a:tabLst>
            </a:pP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4.3       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População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Amostra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(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Delimitação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do  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universo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468151" lvl="2">
              <a:spcBef>
                <a:spcPts val="32"/>
              </a:spcBef>
              <a:tabLst>
                <a:tab pos="323319" algn="l"/>
              </a:tabLst>
            </a:pP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4.4.      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Instrumento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de  coleta  de  dados</a:t>
            </a:r>
          </a:p>
          <a:p>
            <a:pPr marL="468151" lvl="2">
              <a:spcBef>
                <a:spcPts val="32"/>
              </a:spcBef>
              <a:tabLst>
                <a:tab pos="323319" algn="l"/>
              </a:tabLst>
            </a:pP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4.5       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Operacionalização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da  coleta  de  dados  (</a:t>
            </a:r>
            <a:r>
              <a:rPr lang="en-US" spc="-272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etapas</a:t>
            </a:r>
            <a:r>
              <a:rPr lang="en-US" spc="-272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68151" lvl="2">
              <a:lnSpc>
                <a:spcPts val="1942"/>
              </a:lnSpc>
              <a:tabLst>
                <a:tab pos="323319" algn="l"/>
              </a:tabLst>
            </a:pPr>
            <a:r>
              <a:rPr lang="en-US" spc="-204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4.6     </a:t>
            </a:r>
            <a:r>
              <a:rPr lang="en-US" spc="-204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Análise</a:t>
            </a:r>
            <a:r>
              <a:rPr lang="en-US" spc="-204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en-US" spc="-204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interpretação</a:t>
            </a:r>
            <a:r>
              <a:rPr lang="en-US" spc="-204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dos dados</a:t>
            </a:r>
            <a:endParaRPr dirty="0">
              <a:solidFill>
                <a:schemeClr val="accent5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12087" indent="-201138">
              <a:lnSpc>
                <a:spcPts val="2596"/>
              </a:lnSpc>
              <a:buAutoNum type="arabicPlain" startAt="5"/>
              <a:tabLst>
                <a:tab pos="212664" algn="l"/>
              </a:tabLst>
            </a:pPr>
            <a:r>
              <a:rPr b="1" spc="-349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ASPECTOS</a:t>
            </a:r>
            <a:r>
              <a:rPr b="1" spc="-163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63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b="1" spc="-29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ÉTICOS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12087" indent="-201138">
              <a:buAutoNum type="arabicPlain" startAt="5"/>
              <a:tabLst>
                <a:tab pos="212664" algn="l"/>
              </a:tabLst>
            </a:pPr>
            <a:r>
              <a:rPr b="1" spc="-349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RECURSOS</a:t>
            </a:r>
            <a:r>
              <a:rPr b="1" spc="-136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36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b="1" spc="-2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FINANCEIROS</a:t>
            </a:r>
            <a:r>
              <a:rPr lang="en-US" b="1" spc="-2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(</a:t>
            </a:r>
            <a:r>
              <a:rPr lang="en-US" b="1" spc="-25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Orçamento</a:t>
            </a:r>
            <a:r>
              <a:rPr lang="en-US" b="1" spc="-2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1527" marR="5423804">
              <a:buAutoNum type="arabicPlain" startAt="5"/>
              <a:tabLst>
                <a:tab pos="212664" algn="l"/>
              </a:tabLst>
            </a:pPr>
            <a:r>
              <a:rPr lang="en-US" b="1" spc="-42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b="1" spc="-422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b="1" spc="-368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b="1" spc="-22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b="1" spc="-14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b="1" spc="-22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b="1" spc="-318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</a:t>
            </a:r>
            <a:r>
              <a:rPr b="1" spc="-349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b="1" spc="-259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b="1" spc="86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b="1" spc="-177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spc="-9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pc="-9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1527" marR="5423804">
              <a:tabLst>
                <a:tab pos="212664" algn="l"/>
              </a:tabLst>
            </a:pPr>
            <a:endParaRPr lang="en-US" b="1" spc="-318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1527" marR="5423804">
              <a:tabLst>
                <a:tab pos="212664" algn="l"/>
              </a:tabLst>
            </a:pPr>
            <a:r>
              <a:rPr b="1" spc="-318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REFERÊNCIAS  </a:t>
            </a:r>
            <a:endParaRPr lang="en-US" b="1" spc="-318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1527" marR="5423804">
              <a:tabLst>
                <a:tab pos="212664" algn="l"/>
              </a:tabLst>
            </a:pPr>
            <a:r>
              <a:rPr b="1" spc="-286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APÊNDICES  </a:t>
            </a:r>
            <a:r>
              <a:rPr lang="en-US" b="1" spc="-286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b="1" spc="-29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ANEXOS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47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0133AD-6F24-E529-1CC9-756B6A19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Formulário</a:t>
            </a:r>
          </a:p>
        </p:txBody>
      </p:sp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F47E36B-F37E-FFAC-29A5-9CD905A95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605523"/>
            <a:ext cx="6780700" cy="36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26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70F482-1F47-AEB5-E3DB-9AB9331B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Diferenças</a:t>
            </a:r>
          </a:p>
        </p:txBody>
      </p:sp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4098180C-DAFB-CDA3-D79C-B40B5AC82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320800"/>
            <a:ext cx="6780700" cy="44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35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F130-CFC6-92BC-FD25-9B48185A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Vamos refletir?</a:t>
            </a:r>
          </a:p>
        </p:txBody>
      </p:sp>
      <p:pic>
        <p:nvPicPr>
          <p:cNvPr id="8" name="Imagem 7" descr="Jornal com texto preto sobre fundo branco&#10;&#10;Descrição gerada automaticamente">
            <a:extLst>
              <a:ext uri="{FF2B5EF4-FFF2-40B4-BE49-F238E27FC236}">
                <a16:creationId xmlns:a16="http://schemas.microsoft.com/office/drawing/2014/main" id="{EAED5963-3783-FA6C-6CE4-8B3543C6F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338668"/>
            <a:ext cx="8195733" cy="64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50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8541" y="280630"/>
            <a:ext cx="5931532" cy="565636"/>
          </a:xfrm>
          <a:prstGeom prst="rect">
            <a:avLst/>
          </a:prstGeom>
        </p:spPr>
        <p:txBody>
          <a:bodyPr vert="horz" wrap="square" lIns="0" tIns="11526" rIns="0" bIns="0" rtlCol="0" anchor="ctr">
            <a:spAutoFit/>
          </a:bodyPr>
          <a:lstStyle/>
          <a:p>
            <a:pPr marL="11527" algn="ctr">
              <a:lnSpc>
                <a:spcPct val="100000"/>
              </a:lnSpc>
              <a:spcBef>
                <a:spcPts val="91"/>
              </a:spcBef>
            </a:pPr>
            <a:r>
              <a:rPr lang="en-US" spc="113" dirty="0" err="1"/>
              <a:t>Vamos</a:t>
            </a:r>
            <a:r>
              <a:rPr lang="en-US" spc="113" dirty="0"/>
              <a:t> </a:t>
            </a:r>
            <a:r>
              <a:rPr lang="en-US" spc="113" dirty="0" err="1"/>
              <a:t>Pensar</a:t>
            </a:r>
            <a:r>
              <a:rPr lang="en-US" spc="113" dirty="0"/>
              <a:t>?</a:t>
            </a:r>
            <a:endParaRPr spc="-295" dirty="0"/>
          </a:p>
        </p:txBody>
      </p:sp>
      <p:sp>
        <p:nvSpPr>
          <p:cNvPr id="10" name="object 10"/>
          <p:cNvSpPr txBox="1"/>
          <p:nvPr/>
        </p:nvSpPr>
        <p:spPr>
          <a:xfrm>
            <a:off x="582759" y="1835998"/>
            <a:ext cx="10835412" cy="31860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wrap="square" lIns="0" tIns="107192" rIns="0" bIns="0" rtlCol="0">
            <a:spAutoFit/>
          </a:bodyPr>
          <a:lstStyle/>
          <a:p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Questão de pesquisa:</a:t>
            </a:r>
            <a:endParaRPr lang="pt-BR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Quais foram as ações de enfrentamento desenvolvidas pelos enfermeiros responsáveis técnicos para reestruturação do trabalho, durante a pandemia do COVID-19?</a:t>
            </a:r>
          </a:p>
          <a:p>
            <a:pPr algn="just"/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Instrumento de Coleta de Dados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pesquisa será realizada através de um questionário com vinte e três perguntas fechadas e abertas (Apêndice A), abordando dados demográficos; de pessoal de enfermagem por categoria; de problemas enfrentados no trabalho; de ações desenvolvidas pelos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RTs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de sentimentos durante a pandemia. 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questionário passará por pré-teste, para identificar possíveis problemas.</a:t>
            </a:r>
          </a:p>
          <a:p>
            <a:r>
              <a:rPr lang="pt-BR" dirty="0"/>
              <a:t> </a:t>
            </a:r>
            <a:endParaRPr lang="pt-BR" sz="208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569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FD901-FDA2-B31A-E072-22C2037B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Artigos</a:t>
            </a: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177A8452-0F54-2654-9C21-51664C379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28" y="1281942"/>
            <a:ext cx="4971671" cy="557605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64CF57C-D123-EB2E-B889-F716922B0F0B}"/>
              </a:ext>
            </a:extLst>
          </p:cNvPr>
          <p:cNvSpPr/>
          <p:nvPr/>
        </p:nvSpPr>
        <p:spPr>
          <a:xfrm>
            <a:off x="354842" y="1480623"/>
            <a:ext cx="433998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Os objetivos do estudo foram identificar e analisar os fatores sociodemográficos, de saúde, cognitivos e dependência funcional em idosos....</a:t>
            </a:r>
          </a:p>
        </p:txBody>
      </p:sp>
    </p:spTree>
    <p:extLst>
      <p:ext uri="{BB962C8B-B14F-4D97-AF65-F5344CB8AC3E}">
        <p14:creationId xmlns:p14="http://schemas.microsoft.com/office/powerpoint/2010/main" val="2363163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D9997C-35AE-B1DE-666D-D512BE05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ENTREVISTA</a:t>
            </a:r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7D9A23D-BE4B-318B-1409-9E28DCCC2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766564"/>
            <a:ext cx="6780700" cy="332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17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166DB908-4204-8B7B-FC12-CA3E58CCB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28" y="643466"/>
            <a:ext cx="79303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21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781E5687-6EF8-C217-FF1A-9AB355EB8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33" y="77426"/>
            <a:ext cx="7924800" cy="66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1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F4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1F69CAB-18FF-4847-1EE2-907315D58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60" y="1349394"/>
            <a:ext cx="7009396" cy="41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80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D6955964-E3A6-0039-F506-0561B10EB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42" y="643466"/>
            <a:ext cx="730631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1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2E028-238B-8DEE-2AC9-5027A8D5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Coleta de dados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46C89BF-D43F-9DDE-8B24-043B3DC9BD3F}"/>
              </a:ext>
            </a:extLst>
          </p:cNvPr>
          <p:cNvSpPr/>
          <p:nvPr/>
        </p:nvSpPr>
        <p:spPr>
          <a:xfrm>
            <a:off x="641445" y="1762938"/>
            <a:ext cx="10836322" cy="4151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É um processo de apuração de informações para comprovar uma problemática levantada.       Para isso, são desenvolvidas técnicas de averiguação.</a:t>
            </a:r>
          </a:p>
          <a:p>
            <a:pPr algn="just">
              <a:lnSpc>
                <a:spcPct val="200000"/>
              </a:lnSpc>
            </a:pPr>
            <a:endParaRPr lang="pt-BR" b="1" u="sng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742950" lvl="1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Com quê? Materiais a serem utilizados;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Times" pitchFamily="2" charset="0"/>
              </a:rPr>
              <a:t>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Instrumentos de avaliação (Construção, Validação); </a:t>
            </a:r>
          </a:p>
          <a:p>
            <a:pPr marL="742950" lvl="1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Operacionalização/ Procedimentos para a Coleta de Dados (etapas) - Coletador, meio, período, teste piloto, aplicação</a:t>
            </a:r>
          </a:p>
          <a:p>
            <a:pPr marL="742950" lvl="1" indent="-28575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Análise e interpretação de dados: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Times" pitchFamily="2" charset="0"/>
              </a:rPr>
              <a:t>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O que, de que forma será medido? Preparo/Organização do banco de dados,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Teste estatístico = Resultados</a:t>
            </a:r>
            <a:endParaRPr lang="pt-BR" sz="1600" i="0" dirty="0">
              <a:solidFill>
                <a:schemeClr val="accent5">
                  <a:lumMod val="50000"/>
                </a:schemeClr>
              </a:solidFill>
              <a:effectLst/>
              <a:highlight>
                <a:srgbClr val="FFFF00"/>
              </a:highlight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14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D7C7B3DC-4594-7BD1-5D62-C671A7640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64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270551E9-6CBC-9B8E-DF9C-8879C610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34" y="643466"/>
            <a:ext cx="745293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5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09E1339A-9126-3734-8226-CFC1550AD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67" y="643466"/>
            <a:ext cx="804486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66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E18EABAA-6FC9-33A0-98CF-7B420CB1F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87" y="643466"/>
            <a:ext cx="765782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05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C2BAC51F-3E6D-280B-4FFD-7B43CA81C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39" y="643466"/>
            <a:ext cx="57881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83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Tabela&#10;&#10;Descrição gerada automaticamente com confiança média">
            <a:extLst>
              <a:ext uri="{FF2B5EF4-FFF2-40B4-BE49-F238E27FC236}">
                <a16:creationId xmlns:a16="http://schemas.microsoft.com/office/drawing/2014/main" id="{5FACB3A0-F989-7C5B-BF98-529DCA96A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" b="239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61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Uma imagem contendo Tabela&#10;&#10;Descrição gerada automaticamente">
            <a:extLst>
              <a:ext uri="{FF2B5EF4-FFF2-40B4-BE49-F238E27FC236}">
                <a16:creationId xmlns:a16="http://schemas.microsoft.com/office/drawing/2014/main" id="{672A738B-4D1F-DCC7-3A6E-2D422A64C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" b="179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Gráfico, Gráfico de superfície&#10;&#10;Descrição gerada automaticamente">
            <a:extLst>
              <a:ext uri="{FF2B5EF4-FFF2-40B4-BE49-F238E27FC236}">
                <a16:creationId xmlns:a16="http://schemas.microsoft.com/office/drawing/2014/main" id="{B54EC2B0-9D55-E51A-73D7-754E019D9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" b="151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63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7B8E7-7522-880E-CD09-8A5C46A9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0859CDC-E67A-4D6D-BD42-BDDCEE2A40E8}"/>
              </a:ext>
            </a:extLst>
          </p:cNvPr>
          <p:cNvSpPr/>
          <p:nvPr/>
        </p:nvSpPr>
        <p:spPr>
          <a:xfrm>
            <a:off x="389965" y="2182505"/>
            <a:ext cx="113896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GERHARDT, Tatiana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</a:rPr>
              <a:t>Engel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; SILVEIRA, Denise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</a:rPr>
              <a:t>Tolfo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Métodos de pesquisa.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Porto Alegre: Ed. UFRGS, 2009. 120 p.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FONSECA, João José Saraiva da. 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Metodologia da pesquisa científica.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Fortaleza: UEC, 2002.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GIL,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</a:rPr>
              <a:t>Antonio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 Carlos. 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Como elaborar projetos de pesquisa. 4. ed.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São Paulo: Atlas, 2007.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LAKATOS, E.; MARCONI, M.. Fundamentos de Metodologia Científica. São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</a:rPr>
              <a:t>Paulo:Atlas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, 2002.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HERNÁNDEZ SAMPIERE, Roberto. Metodologia de pesquisa. 5.ed. Porto Alegre: Penso, 2013.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3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D51B5FF-BD10-427F-634E-382B7E67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Técnica  e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Instrumentos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Coleta de dados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BF489E3-38D0-48A8-1454-6CF31BC34DFE}"/>
              </a:ext>
            </a:extLst>
          </p:cNvPr>
          <p:cNvSpPr/>
          <p:nvPr/>
        </p:nvSpPr>
        <p:spPr>
          <a:xfrm>
            <a:off x="1571811" y="3060017"/>
            <a:ext cx="6066118" cy="2438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8575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Observação</a:t>
            </a:r>
            <a:endParaRPr lang="en-US" sz="2800" b="1" dirty="0"/>
          </a:p>
          <a:p>
            <a:pPr marL="28575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Questionário</a:t>
            </a:r>
            <a:endParaRPr lang="en-US" sz="2800" b="1" dirty="0"/>
          </a:p>
          <a:p>
            <a:pPr marL="285750"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Entrevista</a:t>
            </a:r>
            <a:endParaRPr lang="en-US" sz="2800" b="1" dirty="0"/>
          </a:p>
          <a:p>
            <a:pPr indent="-22860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4" name="Graphic 23" descr="Presentation with Pie Chart">
            <a:extLst>
              <a:ext uri="{FF2B5EF4-FFF2-40B4-BE49-F238E27FC236}">
                <a16:creationId xmlns:a16="http://schemas.microsoft.com/office/drawing/2014/main" id="{91B6413B-4D57-8153-1A02-9D97AFAF1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899" y="3191551"/>
            <a:ext cx="2194559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4ED6ECA-700C-EB8D-2C88-1971262D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-244189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+mj-lt"/>
              </a:rPr>
              <a:t>Observação</a:t>
            </a:r>
            <a:endParaRPr lang="en-US" sz="4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BF489E3-38D0-48A8-1454-6CF31BC34DFE}"/>
              </a:ext>
            </a:extLst>
          </p:cNvPr>
          <p:cNvSpPr/>
          <p:nvPr/>
        </p:nvSpPr>
        <p:spPr>
          <a:xfrm>
            <a:off x="5080934" y="2115117"/>
            <a:ext cx="6586489" cy="37854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dirty="0" err="1"/>
              <a:t>Observar</a:t>
            </a:r>
            <a:r>
              <a:rPr lang="en-US" sz="2000" dirty="0"/>
              <a:t> </a:t>
            </a:r>
            <a:r>
              <a:rPr lang="en-US" sz="2000" dirty="0" err="1"/>
              <a:t>é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técnica</a:t>
            </a:r>
            <a:r>
              <a:rPr lang="en-US" sz="2000" dirty="0"/>
              <a:t> </a:t>
            </a:r>
            <a:r>
              <a:rPr lang="en-US" sz="2000" dirty="0" err="1"/>
              <a:t>utilizada</a:t>
            </a:r>
            <a:r>
              <a:rPr lang="en-US" sz="2000" dirty="0"/>
              <a:t> para </a:t>
            </a:r>
            <a:r>
              <a:rPr lang="en-US" sz="2000" dirty="0" err="1"/>
              <a:t>inúmeras</a:t>
            </a:r>
            <a:r>
              <a:rPr lang="en-US" sz="2000" dirty="0"/>
              <a:t> </a:t>
            </a:r>
            <a:r>
              <a:rPr lang="en-US" sz="2000" dirty="0" err="1"/>
              <a:t>finalidades</a:t>
            </a:r>
            <a:r>
              <a:rPr lang="en-US" sz="2000" dirty="0"/>
              <a:t>, </a:t>
            </a:r>
            <a:r>
              <a:rPr lang="en-US" sz="2000" dirty="0" err="1"/>
              <a:t>podemos</a:t>
            </a:r>
            <a:r>
              <a:rPr lang="en-US" sz="2000" dirty="0"/>
              <a:t> </a:t>
            </a:r>
            <a:r>
              <a:rPr lang="en-US" sz="2000" dirty="0" err="1"/>
              <a:t>visualizar</a:t>
            </a:r>
            <a:r>
              <a:rPr lang="en-US" sz="2000" dirty="0"/>
              <a:t> e </a:t>
            </a:r>
            <a:r>
              <a:rPr lang="en-US" sz="2000" dirty="0" err="1"/>
              <a:t>contestar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fatos</a:t>
            </a:r>
            <a:r>
              <a:rPr lang="en-US" sz="2000" dirty="0"/>
              <a:t>, </a:t>
            </a:r>
            <a:r>
              <a:rPr lang="en-US" sz="2000" dirty="0" err="1"/>
              <a:t>obtenção</a:t>
            </a:r>
            <a:r>
              <a:rPr lang="en-US" sz="2000" dirty="0"/>
              <a:t> de aspectos da </a:t>
            </a:r>
            <a:r>
              <a:rPr lang="en-US" sz="2000" dirty="0" err="1"/>
              <a:t>realidade</a:t>
            </a:r>
            <a:endParaRPr lang="en-US" sz="2000" dirty="0"/>
          </a:p>
          <a:p>
            <a:pPr indent="-2286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dirty="0" err="1"/>
              <a:t>observação</a:t>
            </a:r>
            <a:r>
              <a:rPr lang="en-US" sz="2000" dirty="0"/>
              <a:t>,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instrumento</a:t>
            </a:r>
            <a:r>
              <a:rPr lang="en-US" sz="2000" dirty="0"/>
              <a:t> de coleta de dados, </a:t>
            </a:r>
            <a:r>
              <a:rPr lang="en-US" sz="2000" dirty="0" err="1"/>
              <a:t>é</a:t>
            </a:r>
            <a:r>
              <a:rPr lang="en-US" sz="2000" dirty="0"/>
              <a:t> </a:t>
            </a:r>
            <a:r>
              <a:rPr lang="en-US" sz="2000" dirty="0" err="1"/>
              <a:t>feita</a:t>
            </a:r>
            <a:r>
              <a:rPr lang="en-US" sz="2000" dirty="0"/>
              <a:t> </a:t>
            </a:r>
            <a:r>
              <a:rPr lang="en-US" sz="2000" dirty="0" err="1"/>
              <a:t>através</a:t>
            </a:r>
            <a:r>
              <a:rPr lang="en-US" sz="2000" dirty="0"/>
              <a:t> do </a:t>
            </a:r>
            <a:r>
              <a:rPr lang="en-US" sz="2000" dirty="0" err="1"/>
              <a:t>treinamento</a:t>
            </a:r>
            <a:r>
              <a:rPr lang="en-US" sz="2000" dirty="0"/>
              <a:t> de </a:t>
            </a:r>
            <a:r>
              <a:rPr lang="en-US" sz="2000" dirty="0" err="1"/>
              <a:t>observadores</a:t>
            </a:r>
            <a:r>
              <a:rPr lang="en-US" sz="2000" dirty="0"/>
              <a:t>, </a:t>
            </a:r>
            <a:r>
              <a:rPr lang="en-US" sz="2000" dirty="0" err="1"/>
              <a:t>pessoas</a:t>
            </a:r>
            <a:r>
              <a:rPr lang="en-US" sz="2000" dirty="0"/>
              <a:t> </a:t>
            </a:r>
            <a:r>
              <a:rPr lang="en-US" sz="2000" dirty="0" err="1"/>
              <a:t>responsáveis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fazer</a:t>
            </a:r>
            <a:r>
              <a:rPr lang="en-US" sz="2000" dirty="0"/>
              <a:t> as </a:t>
            </a:r>
            <a:r>
              <a:rPr lang="en-US" sz="2000" dirty="0" err="1"/>
              <a:t>considerações</a:t>
            </a:r>
            <a:r>
              <a:rPr lang="en-US" sz="2000" dirty="0"/>
              <a:t> </a:t>
            </a:r>
            <a:r>
              <a:rPr lang="en-US" sz="2000" dirty="0" err="1"/>
              <a:t>necessárias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a coleta de dados. </a:t>
            </a:r>
          </a:p>
        </p:txBody>
      </p:sp>
      <p:pic>
        <p:nvPicPr>
          <p:cNvPr id="22" name="Picture 21" descr="Close de binóculos em uma mesa em direção ao pôr do sol">
            <a:extLst>
              <a:ext uri="{FF2B5EF4-FFF2-40B4-BE49-F238E27FC236}">
                <a16:creationId xmlns:a16="http://schemas.microsoft.com/office/drawing/2014/main" id="{6DBEBD80-78BF-2103-8204-69C1EDA70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5" r="1630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BB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76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4ED6ECA-700C-EB8D-2C88-1971262D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Tipos de Observação</a:t>
            </a:r>
          </a:p>
        </p:txBody>
      </p:sp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D583AB83-3174-09E6-8FAD-8E704257F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37" y="1240850"/>
            <a:ext cx="7298266" cy="54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5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2679EEC-83C5-2C2F-0CF1-E6759596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Tipos de Observação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217918A-40B4-8CD1-1A07-85E7CD8B9F55}"/>
              </a:ext>
            </a:extLst>
          </p:cNvPr>
          <p:cNvSpPr/>
          <p:nvPr/>
        </p:nvSpPr>
        <p:spPr>
          <a:xfrm>
            <a:off x="966951" y="3355130"/>
            <a:ext cx="2669407" cy="242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/>
              <a:t>Participante</a:t>
            </a:r>
            <a:r>
              <a:rPr lang="en-US" sz="1600" dirty="0"/>
              <a:t>: </a:t>
            </a:r>
            <a:r>
              <a:rPr lang="en-US" sz="1600"/>
              <a:t>faz</a:t>
            </a:r>
            <a:r>
              <a:rPr lang="en-US" sz="1600" dirty="0"/>
              <a:t> </a:t>
            </a:r>
            <a:r>
              <a:rPr lang="en-US" sz="1600"/>
              <a:t>suas</a:t>
            </a:r>
            <a:r>
              <a:rPr lang="en-US" sz="1600" dirty="0"/>
              <a:t> </a:t>
            </a:r>
            <a:r>
              <a:rPr lang="en-US" sz="1600"/>
              <a:t>considerações</a:t>
            </a:r>
            <a:r>
              <a:rPr lang="en-US" sz="1600" dirty="0"/>
              <a:t> </a:t>
            </a:r>
            <a:r>
              <a:rPr lang="en-US" sz="1600"/>
              <a:t>em</a:t>
            </a:r>
            <a:r>
              <a:rPr lang="en-US" sz="1600" dirty="0"/>
              <a:t> </a:t>
            </a:r>
            <a:r>
              <a:rPr lang="en-US" sz="1600"/>
              <a:t>relação</a:t>
            </a:r>
            <a:r>
              <a:rPr lang="en-US" sz="1600" dirty="0"/>
              <a:t> </a:t>
            </a:r>
            <a:r>
              <a:rPr lang="en-US" sz="1600"/>
              <a:t>ao</a:t>
            </a:r>
            <a:r>
              <a:rPr lang="en-US" sz="1600" dirty="0"/>
              <a:t> </a:t>
            </a:r>
            <a:r>
              <a:rPr lang="en-US" sz="1600"/>
              <a:t>assunto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/>
              <a:t>Não-participante</a:t>
            </a:r>
            <a:r>
              <a:rPr lang="en-US" sz="1600" dirty="0"/>
              <a:t>: </a:t>
            </a:r>
            <a:r>
              <a:rPr lang="en-US" sz="1600"/>
              <a:t>não</a:t>
            </a:r>
            <a:r>
              <a:rPr lang="en-US" sz="1600" dirty="0"/>
              <a:t> interfere no </a:t>
            </a:r>
            <a:r>
              <a:rPr lang="en-US" sz="1600"/>
              <a:t>recolhimento</a:t>
            </a:r>
            <a:r>
              <a:rPr lang="en-US" sz="1600" dirty="0"/>
              <a:t> dos dados e atua </a:t>
            </a:r>
            <a:r>
              <a:rPr lang="en-US" sz="1600"/>
              <a:t>somente</a:t>
            </a:r>
            <a:r>
              <a:rPr lang="en-US" sz="1600" dirty="0"/>
              <a:t> </a:t>
            </a:r>
            <a:r>
              <a:rPr lang="en-US" sz="1600"/>
              <a:t>como</a:t>
            </a:r>
            <a:r>
              <a:rPr lang="en-US" sz="1600" dirty="0"/>
              <a:t> </a:t>
            </a:r>
            <a:r>
              <a:rPr lang="en-US" sz="1600"/>
              <a:t>analisador</a:t>
            </a:r>
            <a:r>
              <a:rPr lang="en-US" sz="1600" dirty="0"/>
              <a:t>. </a:t>
            </a:r>
          </a:p>
        </p:txBody>
      </p:sp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FC6AA056-8654-EFCC-2D50-C5BDD6382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77" y="952500"/>
            <a:ext cx="6483173" cy="54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4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BFF36-17D1-8BEA-55EC-9A8BA981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170" y="0"/>
            <a:ext cx="9942665" cy="148081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Iniciativa STROBE: subsídios para a comunicação de estudos observacionais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BE8C9C7-9B4F-E566-05BB-0C621BB76D2F}"/>
              </a:ext>
            </a:extLst>
          </p:cNvPr>
          <p:cNvSpPr/>
          <p:nvPr/>
        </p:nvSpPr>
        <p:spPr>
          <a:xfrm>
            <a:off x="532263" y="3704777"/>
            <a:ext cx="11136572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Lista de verificação = 22 itens com recomendações sobre o que deveria ser incluído em uma descrição mais precisa e completa de estudos observacionais. 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/>
              <a:t>Tradução e adaptação da “Declaração STROBE” para o português. .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endParaRPr lang="pt-BR" dirty="0"/>
          </a:p>
          <a:p>
            <a:pPr algn="ctr"/>
            <a:r>
              <a:rPr lang="pt-BR" dirty="0">
                <a:hlinkClick r:id="rId2"/>
              </a:rPr>
              <a:t>http://www.epi.uff.br/wp-content/uploads/2014/08/ARTIGO_STROBE1.pdf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>
                <a:hlinkClick r:id="rId3"/>
              </a:rPr>
              <a:t>Guidelines: https://docs.bvsalud.org/biblioref/2017/08/848018/rdt_v22n3_121-126.pdf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CBA1094-CCC6-BD82-AC35-AA32EF19CDD2}"/>
              </a:ext>
            </a:extLst>
          </p:cNvPr>
          <p:cNvSpPr/>
          <p:nvPr/>
        </p:nvSpPr>
        <p:spPr>
          <a:xfrm>
            <a:off x="893659" y="1952894"/>
            <a:ext cx="994266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solidFill>
                  <a:srgbClr val="000000"/>
                </a:solidFill>
                <a:latin typeface="ff6"/>
              </a:rPr>
              <a:t>STROBE </a:t>
            </a:r>
            <a:r>
              <a:rPr lang="pt-BR" b="1" u="sng" dirty="0"/>
              <a:t>(</a:t>
            </a:r>
            <a:r>
              <a:rPr lang="pt-BR" b="1" u="sng" dirty="0" err="1"/>
              <a:t>Strengthening</a:t>
            </a:r>
            <a:r>
              <a:rPr lang="pt-BR" b="1" u="sng" dirty="0"/>
              <a:t> </a:t>
            </a:r>
            <a:r>
              <a:rPr lang="pt-BR" b="1" u="sng" dirty="0" err="1"/>
              <a:t>the</a:t>
            </a:r>
            <a:r>
              <a:rPr lang="pt-BR" b="1" u="sng" dirty="0"/>
              <a:t> </a:t>
            </a:r>
            <a:r>
              <a:rPr lang="pt-BR" b="1" u="sng" dirty="0" err="1"/>
              <a:t>Reporting</a:t>
            </a:r>
            <a:r>
              <a:rPr lang="pt-BR" b="1" u="sng" dirty="0"/>
              <a:t> </a:t>
            </a:r>
            <a:r>
              <a:rPr lang="pt-BR" b="1" u="sng" dirty="0" err="1"/>
              <a:t>of</a:t>
            </a:r>
            <a:r>
              <a:rPr lang="pt-BR" b="1" u="sng" dirty="0"/>
              <a:t> </a:t>
            </a:r>
            <a:r>
              <a:rPr lang="pt-BR" b="1" u="sng" dirty="0" err="1"/>
              <a:t>Observational</a:t>
            </a:r>
            <a:r>
              <a:rPr lang="pt-BR" b="1" u="sng" dirty="0"/>
              <a:t> </a:t>
            </a:r>
            <a:r>
              <a:rPr lang="pt-BR" b="1" u="sng" dirty="0" err="1"/>
              <a:t>Studies</a:t>
            </a:r>
            <a:r>
              <a:rPr lang="pt-BR" b="1" u="sng" dirty="0"/>
              <a:t> in </a:t>
            </a:r>
            <a:r>
              <a:rPr lang="pt-BR" b="1" u="sng" dirty="0" err="1"/>
              <a:t>Epidemiology</a:t>
            </a:r>
            <a:r>
              <a:rPr lang="pt-BR" b="1" u="sng" dirty="0"/>
              <a:t>)</a:t>
            </a:r>
            <a:r>
              <a:rPr lang="pt-BR" b="1" u="sng" dirty="0">
                <a:solidFill>
                  <a:srgbClr val="000000"/>
                </a:solidFill>
                <a:latin typeface="ff6"/>
              </a:rPr>
              <a:t> </a:t>
            </a:r>
          </a:p>
          <a:p>
            <a:pPr algn="ctr"/>
            <a:endParaRPr lang="pt-BR" dirty="0">
              <a:solidFill>
                <a:srgbClr val="000000"/>
              </a:solidFill>
              <a:latin typeface="ff6"/>
            </a:endParaRPr>
          </a:p>
          <a:p>
            <a:pPr algn="ctr"/>
            <a:r>
              <a:rPr lang="pt-BR" dirty="0">
                <a:solidFill>
                  <a:srgbClr val="242021"/>
                </a:solidFill>
                <a:latin typeface="ff6"/>
              </a:rPr>
              <a:t>É um guia de redação científica que foi disponibilizado para orientar na escrita de estudos observacionais.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037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7B12E992-F0D9-F99F-1EE3-1339491BB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0392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FDB99D7-FA1C-4EEE-E6EA-1E103C2CF310}"/>
              </a:ext>
            </a:extLst>
          </p:cNvPr>
          <p:cNvSpPr/>
          <p:nvPr/>
        </p:nvSpPr>
        <p:spPr>
          <a:xfrm>
            <a:off x="8503920" y="1900888"/>
            <a:ext cx="3688080" cy="4278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 observação direta foi realizada por duas pesquisadoras de segunda-feira a domingo, incluindo os diferentes turnos de trabalho (manhã, tarde e noite). 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Cada observador de campo acompanhou um profissional, por um mínimo de três vezes, em sessões com duração variando de três a quatro horas. 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Teste de confiabilidade entre avaliadores foi conduzido para verificar a compatibilidade no registro das atividades/intervenções, obtendo-se índice de concordância de 95%.</a:t>
            </a:r>
          </a:p>
        </p:txBody>
      </p:sp>
    </p:spTree>
    <p:extLst>
      <p:ext uri="{BB962C8B-B14F-4D97-AF65-F5344CB8AC3E}">
        <p14:creationId xmlns:p14="http://schemas.microsoft.com/office/powerpoint/2010/main" val="360969983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748</Words>
  <Application>Microsoft Macintosh PowerPoint</Application>
  <PresentationFormat>Widescreen</PresentationFormat>
  <Paragraphs>94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ff6</vt:lpstr>
      <vt:lpstr>Times</vt:lpstr>
      <vt:lpstr>Times New Roman</vt:lpstr>
      <vt:lpstr>Wingdings</vt:lpstr>
      <vt:lpstr>Personalizar design</vt:lpstr>
      <vt:lpstr>Tema do Office</vt:lpstr>
      <vt:lpstr>Metodologia de pesquisa: abordagem quantitativa</vt:lpstr>
      <vt:lpstr>PROJETO DE PESQUISA</vt:lpstr>
      <vt:lpstr>Coleta de dados</vt:lpstr>
      <vt:lpstr>Técnica  e Instrumentos de Coleta de dados</vt:lpstr>
      <vt:lpstr>Observação</vt:lpstr>
      <vt:lpstr>Tipos de Observação</vt:lpstr>
      <vt:lpstr>Tipos de Observação</vt:lpstr>
      <vt:lpstr>Iniciativa STROBE: subsídios para a comunicação de estudos observacionais</vt:lpstr>
      <vt:lpstr>Apresentação do PowerPoint</vt:lpstr>
      <vt:lpstr>Questionário </vt:lpstr>
      <vt:lpstr>Questionário </vt:lpstr>
      <vt:lpstr>Questionário </vt:lpstr>
      <vt:lpstr>Conteúdo das questões</vt:lpstr>
      <vt:lpstr>Conteúdo das Questões</vt:lpstr>
      <vt:lpstr>Questionário</vt:lpstr>
      <vt:lpstr>Semi abertas</vt:lpstr>
      <vt:lpstr>Apresentação do PowerPoint</vt:lpstr>
      <vt:lpstr>Quanto as questões </vt:lpstr>
      <vt:lpstr>Quanto as questões</vt:lpstr>
      <vt:lpstr>Formulário</vt:lpstr>
      <vt:lpstr>Diferenças</vt:lpstr>
      <vt:lpstr>Vamos refletir?</vt:lpstr>
      <vt:lpstr>Vamos Pensar?</vt:lpstr>
      <vt:lpstr>Artigos</vt:lpstr>
      <vt:lpstr>ENTREVISTA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o Título  da apresentação</dc:title>
  <dc:creator>Cristiane Aparecida de Andrade</dc:creator>
  <cp:lastModifiedBy>Chennyfer Rached</cp:lastModifiedBy>
  <cp:revision>164</cp:revision>
  <dcterms:created xsi:type="dcterms:W3CDTF">2021-10-22T11:43:19Z</dcterms:created>
  <dcterms:modified xsi:type="dcterms:W3CDTF">2022-05-18T02:34:17Z</dcterms:modified>
</cp:coreProperties>
</file>