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4" r:id="rId16"/>
    <p:sldId id="275" r:id="rId17"/>
    <p:sldId id="278" r:id="rId18"/>
    <p:sldId id="279" r:id="rId19"/>
    <p:sldId id="281" r:id="rId20"/>
    <p:sldId id="283" r:id="rId21"/>
    <p:sldId id="282" r:id="rId22"/>
    <p:sldId id="284" r:id="rId23"/>
    <p:sldId id="277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4" Type="http://schemas.openxmlformats.org/officeDocument/2006/relationships/image" Target="../media/image1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1F54B4-E809-4EFF-8D34-2497D07F2653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702D6-10CC-44E8-BD7B-A5D487B94BD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5103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pt-BR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0D3521-BC3D-4500-B52A-F3C94CCCFCE6}" type="slidenum">
              <a:rPr lang="pt-BR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F981540-B5E8-471A-AFF7-33A52EC99C09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9149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9149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B4E681-98C4-462D-9089-2C011EEDD2D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pt-BR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066800" y="19812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1066800" y="4114800"/>
            <a:ext cx="3695700" cy="19812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  <a:endParaRPr lang="pt-BR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C471FD9-2425-4AA6-995C-A982E28272B3}" type="slidenum">
              <a:rPr lang="pt-BR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8242A5-12C7-4DC4-93BB-89AE32E7E998}" type="datetimeFigureOut">
              <a:rPr lang="pt-BR" smtClean="0"/>
              <a:t>20/01/2017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CD6CE-B7B9-4A49-B4BF-4CE79DF85B73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google.com.br/url?sa=i&amp;rct=j&amp;q=&amp;esrc=s&amp;frm=1&amp;source=images&amp;cd=&amp;cad=rja&amp;uact=8&amp;ved=0ahUKEwj329ahhPnSAhVEvZAKHQSLCkkQjRwIBw&amp;url=http://planetabiologia.com/funcao-do-sistema-respiratorio/&amp;psig=AFQjCNFf8m-Ug8SGy1RRthHIsAy4o42Y1Q&amp;ust=1490784760459147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32.jpeg"/><Relationship Id="rId2" Type="http://schemas.openxmlformats.org/officeDocument/2006/relationships/hyperlink" Target="http://www.google.com.br/url?sa=i&amp;rct=j&amp;q=&amp;esrc=s&amp;frm=1&amp;source=images&amp;cd=&amp;cad=rja&amp;uact=8&amp;ved=0ahUKEwjtzeaFg_nSAhVNlpAKHawnD60QjRwIBw&amp;url=http://www.medicinapratica.com.br/tag/transposicnao-dos-vasos-da-base/&amp;psig=AFQjCNFK1ErtPjHvACcUD47weXvMszwNIA&amp;ust=1490784275625896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.br/url?sa=i&amp;rct=j&amp;q=&amp;esrc=s&amp;frm=1&amp;source=images&amp;cd=&amp;cad=rja&amp;uact=8&amp;ved=0ahUKEwjx4oqvg_nSAhWCEpAKHZV8CPcQjRwIBw&amp;url=http://ec2-107-21-65-169.compute-1.amazonaws.com/content/ABAAAfdfkAD/apostila-anatomia-pronta&amp;bvm=bv.150729734,d.Y2I&amp;psig=AFQjCNG4WhV7-eAPMA6QdiDannYhgRoUrw&amp;ust=1490784505642757" TargetMode="External"/><Relationship Id="rId5" Type="http://schemas.openxmlformats.org/officeDocument/2006/relationships/image" Target="../media/image31.jpeg"/><Relationship Id="rId4" Type="http://schemas.openxmlformats.org/officeDocument/2006/relationships/hyperlink" Target="http://www.google.com.br/url?sa=i&amp;rct=j&amp;q=&amp;esrc=s&amp;frm=1&amp;source=images&amp;cd=&amp;cad=rja&amp;uact=8&amp;ved=0ahUKEwiNxNOfg_nSAhXIDpAKHSC3C10QjRwIBw&amp;url=http://107.21.65.169/content/ABAAAfdfkAD/apostila-anatomia-pronta&amp;bvm=bv.150729734,d.Y2I&amp;psig=AFQjCNG4WhV7-eAPMA6QdiDannYhgRoUrw&amp;ust=1490784505642757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6.jpeg"/><Relationship Id="rId2" Type="http://schemas.openxmlformats.org/officeDocument/2006/relationships/hyperlink" Target="https://www.google.com.br/url?sa=i&amp;rct=j&amp;q=&amp;esrc=s&amp;frm=1&amp;source=images&amp;cd=&amp;cad=rja&amp;uact=8&amp;ved=0ahUKEwjH0djHg_nSAhXED5AKHZPDCR0QjRwIBw&amp;url=https://pt.wikipedia.org/wiki/Enc%C3%A9falo&amp;bvm=bv.150729734,d.Y2I&amp;psig=AFQjCNEHIZftqX2FDMgqFbB-HGYsw6F3xg&amp;ust=1490784601302525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google.com.br/url?sa=i&amp;rct=j&amp;q=&amp;esrc=s&amp;frm=1&amp;source=images&amp;cd=&amp;cad=rja&amp;uact=8&amp;ved=0ahUKEwjztoTyg_nSAhUDk5AKHdjpDNAQjRwIBw&amp;url=http://sotstenio.blogspot.com/2010/11/lesoes-da-medula-espinhal.html&amp;bvm=bv.150729734,d.Y2I&amp;psig=AFQjCNFottmx4cZLMIxi54awiB1gXvt5qg&amp;ust=1490784667699672" TargetMode="External"/><Relationship Id="rId5" Type="http://schemas.openxmlformats.org/officeDocument/2006/relationships/image" Target="../media/image35.jpeg"/><Relationship Id="rId4" Type="http://schemas.openxmlformats.org/officeDocument/2006/relationships/hyperlink" Target="http://www.google.com.br/url?sa=i&amp;rct=j&amp;q=&amp;esrc=s&amp;frm=1&amp;source=images&amp;cd=&amp;cad=rja&amp;uact=8&amp;ved=0ahUKEwj-_Knqg_nSAhUEgpAKHcqTDvIQjRwIBw&amp;url=http://www.auladeanatomia.com/novosite/sistemas/sistema-nervoso/medula-espinhal/&amp;bvm=bv.150729734,d.Y2I&amp;psig=AFQjCNFottmx4cZLMIxi54awiB1gXvt5qg&amp;ust=1490784667699672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87450" y="4293146"/>
            <a:ext cx="7056438" cy="1008062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pPr>
              <a:buClr>
                <a:srgbClr val="6FB7D7"/>
              </a:buClr>
              <a:buFont typeface="Wingdings 2" pitchFamily="-106" charset="2"/>
              <a:buNone/>
            </a:pPr>
            <a:r>
              <a:rPr lang="pt-BR" sz="4000" b="1" dirty="0" smtClean="0">
                <a:solidFill>
                  <a:srgbClr val="0000FF"/>
                </a:solidFill>
                <a:ea typeface="ＭＳ Ｐゴシック" pitchFamily="-106" charset="-128"/>
              </a:rPr>
              <a:t>ANATOMIA DO SISTEMA RESPIRATÓRIO</a:t>
            </a:r>
          </a:p>
        </p:txBody>
      </p:sp>
      <p:sp>
        <p:nvSpPr>
          <p:cNvPr id="19459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733800" y="5445125"/>
            <a:ext cx="4870450" cy="6477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6FB7D7"/>
              </a:buClr>
              <a:buFont typeface="Wingdings 2" pitchFamily="-106" charset="2"/>
              <a:buNone/>
            </a:pPr>
            <a:r>
              <a:rPr lang="pt-BR" sz="2000" b="1" dirty="0" smtClean="0">
                <a:solidFill>
                  <a:srgbClr val="FF0000"/>
                </a:solidFill>
                <a:ea typeface="ＭＳ Ｐゴシック" pitchFamily="-106" charset="-128"/>
              </a:rPr>
              <a:t>PROF. TIRAPELLI</a:t>
            </a:r>
          </a:p>
          <a:p>
            <a:pPr>
              <a:buClr>
                <a:srgbClr val="6FB7D7"/>
              </a:buClr>
              <a:buFont typeface="Wingdings 2" pitchFamily="-106" charset="2"/>
              <a:buNone/>
            </a:pPr>
            <a:r>
              <a:rPr lang="pt-BR" sz="2000" b="1" dirty="0" smtClean="0">
                <a:solidFill>
                  <a:srgbClr val="FF0000"/>
                </a:solidFill>
                <a:ea typeface="ＭＳ Ｐゴシック" pitchFamily="-106" charset="-128"/>
              </a:rPr>
              <a:t>2017</a:t>
            </a:r>
          </a:p>
        </p:txBody>
      </p:sp>
      <p:pic>
        <p:nvPicPr>
          <p:cNvPr id="10242" name="Picture 2" descr="Resultado de imagem para sistema respiratóri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80728"/>
            <a:ext cx="47625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 descr="5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584" y="559735"/>
            <a:ext cx="4354016" cy="5877922"/>
          </a:xfrm>
          <a:noFill/>
        </p:spPr>
      </p:pic>
      <p:pic>
        <p:nvPicPr>
          <p:cNvPr id="31747" name="Picture 5" descr="5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16016" y="1124744"/>
            <a:ext cx="3793988" cy="3383533"/>
          </a:xfrm>
          <a:noFill/>
          <a:ln>
            <a:solidFill>
              <a:schemeClr val="tx2"/>
            </a:solidFill>
          </a:ln>
        </p:spPr>
      </p:pic>
      <p:sp>
        <p:nvSpPr>
          <p:cNvPr id="31748" name="TextBox 5"/>
          <p:cNvSpPr txBox="1">
            <a:spLocks noChangeArrowheads="1"/>
          </p:cNvSpPr>
          <p:nvPr/>
        </p:nvSpPr>
        <p:spPr bwMode="auto">
          <a:xfrm>
            <a:off x="2971800" y="228600"/>
            <a:ext cx="2057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7. TRAQUÉIA </a:t>
            </a:r>
            <a:endParaRPr lang="pt-BR" sz="1400" b="1" dirty="0">
              <a:solidFill>
                <a:srgbClr val="FF0000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76200"/>
            <a:ext cx="8042275" cy="606425"/>
          </a:xfrm>
        </p:spPr>
        <p:txBody>
          <a:bodyPr/>
          <a:lstStyle/>
          <a:p>
            <a:pPr eaLnBrk="1" hangingPunct="1"/>
            <a:r>
              <a:rPr lang="pt-BR" sz="2800" b="1" dirty="0" smtClean="0">
                <a:solidFill>
                  <a:srgbClr val="FF0000"/>
                </a:solidFill>
              </a:rPr>
              <a:t>Traqueostomia e </a:t>
            </a:r>
            <a:r>
              <a:rPr lang="pt-BR" sz="2800" b="1" dirty="0" err="1" smtClean="0">
                <a:solidFill>
                  <a:srgbClr val="FF0000"/>
                </a:solidFill>
              </a:rPr>
              <a:t>cricotireotomia</a:t>
            </a:r>
            <a:endParaRPr lang="pt-BR" sz="2800" b="1" dirty="0" smtClean="0">
              <a:solidFill>
                <a:srgbClr val="FF0000"/>
              </a:solidFill>
            </a:endParaRPr>
          </a:p>
        </p:txBody>
      </p:sp>
      <p:pic>
        <p:nvPicPr>
          <p:cNvPr id="32771" name="Picture 3" descr="sobotta pagina 142 -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2084" y="1194048"/>
            <a:ext cx="6226260" cy="518728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76200"/>
            <a:ext cx="7543800" cy="517525"/>
          </a:xfrm>
        </p:spPr>
        <p:txBody>
          <a:bodyPr/>
          <a:lstStyle/>
          <a:p>
            <a:pPr eaLnBrk="1" hangingPunct="1"/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8. BRÔNQUIOS:</a:t>
            </a:r>
            <a:r>
              <a:rPr lang="pt-BR" sz="1400" b="1" dirty="0" smtClean="0">
                <a:solidFill>
                  <a:srgbClr val="FFFF00"/>
                </a:solidFill>
                <a:latin typeface="Arial" charset="0"/>
              </a:rPr>
              <a:t>:</a:t>
            </a:r>
            <a:r>
              <a:rPr lang="pt-BR" sz="1400" b="1" dirty="0" smtClean="0">
                <a:latin typeface="Arial" charset="0"/>
              </a:rPr>
              <a:t> </a:t>
            </a:r>
            <a:r>
              <a:rPr lang="pt-BR" sz="1400" b="1" dirty="0" smtClean="0">
                <a:solidFill>
                  <a:srgbClr val="008000"/>
                </a:solidFill>
                <a:latin typeface="Arial" charset="0"/>
              </a:rPr>
              <a:t>principais, </a:t>
            </a:r>
            <a:r>
              <a:rPr lang="pt-BR" sz="1400" b="1" dirty="0" err="1" smtClean="0">
                <a:solidFill>
                  <a:srgbClr val="008000"/>
                </a:solidFill>
                <a:latin typeface="Arial" charset="0"/>
              </a:rPr>
              <a:t>lobares</a:t>
            </a:r>
            <a:r>
              <a:rPr lang="pt-BR" sz="1400" b="1" dirty="0" smtClean="0">
                <a:solidFill>
                  <a:srgbClr val="008000"/>
                </a:solidFill>
                <a:latin typeface="Arial" charset="0"/>
              </a:rPr>
              <a:t> e segmentares</a:t>
            </a:r>
          </a:p>
        </p:txBody>
      </p:sp>
      <p:pic>
        <p:nvPicPr>
          <p:cNvPr id="33795" name="Picture 3" descr="Sem título-26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0684" y="901824"/>
            <a:ext cx="7123724" cy="5479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543800" cy="904528"/>
          </a:xfrm>
        </p:spPr>
        <p:txBody>
          <a:bodyPr>
            <a:normAutofit/>
          </a:bodyPr>
          <a:lstStyle/>
          <a:p>
            <a:pPr eaLnBrk="1" hangingPunct="1"/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9. PULMÕES E PLEURAS</a:t>
            </a:r>
            <a:r>
              <a:rPr lang="pt-BR" sz="14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sz="14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pt-BR" sz="1400" b="1" dirty="0" smtClean="0">
                <a:solidFill>
                  <a:schemeClr val="tx1"/>
                </a:solidFill>
                <a:latin typeface="Arial" charset="0"/>
              </a:rPr>
              <a:t>Localização – cavidades </a:t>
            </a:r>
            <a:r>
              <a:rPr lang="pt-BR" sz="1400" b="1" dirty="0" err="1" smtClean="0">
                <a:solidFill>
                  <a:schemeClr val="tx1"/>
                </a:solidFill>
                <a:latin typeface="Arial" charset="0"/>
              </a:rPr>
              <a:t>pleuro-pulmonares</a:t>
            </a:r>
            <a:endParaRPr lang="pt-BR" sz="1400" b="1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34819" name="Picture 4" descr="Sem título-31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835812"/>
            <a:ext cx="6336704" cy="5833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76200"/>
            <a:ext cx="7543800" cy="790575"/>
          </a:xfrm>
          <a:ln>
            <a:solidFill>
              <a:schemeClr val="tx2"/>
            </a:solidFill>
          </a:ln>
        </p:spPr>
        <p:txBody>
          <a:bodyPr/>
          <a:lstStyle/>
          <a:p>
            <a:pPr eaLnBrk="1" hangingPunct="1"/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Lobos, fissuras e faces pulmonares</a:t>
            </a:r>
            <a:br>
              <a:rPr lang="pt-BR" sz="1400" b="1" dirty="0" smtClean="0">
                <a:solidFill>
                  <a:srgbClr val="FF0000"/>
                </a:solidFill>
                <a:latin typeface="Arial" charset="0"/>
              </a:rPr>
            </a:br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Hilo e pedículo</a:t>
            </a:r>
          </a:p>
        </p:txBody>
      </p:sp>
      <p:pic>
        <p:nvPicPr>
          <p:cNvPr id="35843" name="Picture 7" descr="Sem título-23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838200"/>
            <a:ext cx="4372370" cy="5039072"/>
          </a:xfrm>
        </p:spPr>
      </p:pic>
      <p:pic>
        <p:nvPicPr>
          <p:cNvPr id="35844" name="Picture 8" descr="Sem título-24cóp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810125" y="838200"/>
            <a:ext cx="4187800" cy="51110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989013" y="76200"/>
            <a:ext cx="7543800" cy="669925"/>
          </a:xfrm>
        </p:spPr>
        <p:txBody>
          <a:bodyPr/>
          <a:lstStyle/>
          <a:p>
            <a:pPr eaLnBrk="1" hangingPunct="1"/>
            <a:r>
              <a:rPr lang="pt-BR" sz="2800" b="1" dirty="0" smtClean="0"/>
              <a:t>Pedículo pulmonar</a:t>
            </a:r>
          </a:p>
        </p:txBody>
      </p:sp>
      <p:pic>
        <p:nvPicPr>
          <p:cNvPr id="37892" name="Picture 4" descr="Sem título-29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9433" y="764705"/>
            <a:ext cx="6107934" cy="5544616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000" b="1" dirty="0" smtClean="0">
                <a:solidFill>
                  <a:srgbClr val="FF3300"/>
                </a:solidFill>
              </a:rPr>
              <a:t>PORÇÃO RESPIRATÓRIA:</a:t>
            </a:r>
            <a:r>
              <a:rPr lang="pt-BR" sz="2000" b="1" dirty="0" smtClean="0"/>
              <a:t> 1. Bronquíolos respiratórios, 2. Ductos alveolares, 3. Sacos alveolares e 4. Alvéolos.</a:t>
            </a:r>
          </a:p>
        </p:txBody>
      </p:sp>
      <p:pic>
        <p:nvPicPr>
          <p:cNvPr id="38915" name="Picture 3" descr="Sem título-27cópi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31640" y="1196114"/>
            <a:ext cx="6552728" cy="547028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2000" b="1" dirty="0" smtClean="0">
                <a:solidFill>
                  <a:srgbClr val="FF3300"/>
                </a:solidFill>
              </a:rPr>
              <a:t>PEQUENA CIRCULAÇÃO:</a:t>
            </a:r>
            <a:r>
              <a:rPr lang="pt-BR" sz="2000" b="1" dirty="0" smtClean="0"/>
              <a:t>  VD – HEMATOSE - AE</a:t>
            </a:r>
          </a:p>
        </p:txBody>
      </p:sp>
      <p:pic>
        <p:nvPicPr>
          <p:cNvPr id="4" name="Picture 4" descr="Sem título-28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-3549" y="1410072"/>
            <a:ext cx="4374129" cy="4395192"/>
          </a:xfrm>
          <a:prstGeom prst="rect">
            <a:avLst/>
          </a:prstGeom>
        </p:spPr>
      </p:pic>
      <p:pic>
        <p:nvPicPr>
          <p:cNvPr id="5" name="Picture 2" descr="http://2.bp.blogspot.com/-XttTgBT_ecY/TuObnHuZdII/AAAAAAAAAJU/xg36348jWJw/s400/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5184" y="1927448"/>
            <a:ext cx="2743200" cy="3733800"/>
          </a:xfrm>
          <a:prstGeom prst="rect">
            <a:avLst/>
          </a:prstGeom>
          <a:noFill/>
        </p:spPr>
      </p:pic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5076056" y="1600200"/>
            <a:ext cx="3610744" cy="4525963"/>
          </a:xfrm>
          <a:ln>
            <a:solidFill>
              <a:schemeClr val="tx2"/>
            </a:solidFill>
          </a:ln>
        </p:spPr>
        <p:txBody>
          <a:bodyPr/>
          <a:lstStyle/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Revisão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AutoShape 2" descr="Resultado de imagem para vasos da base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5" name="AutoShape 4" descr="Resultado de imagem para vasos da base"/>
          <p:cNvSpPr>
            <a:spLocks noChangeAspect="1" noChangeArrowheads="1"/>
          </p:cNvSpPr>
          <p:nvPr/>
        </p:nvSpPr>
        <p:spPr bwMode="auto">
          <a:xfrm>
            <a:off x="2159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" name="Picture 11" descr="netter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1760" y="1592678"/>
            <a:ext cx="4326632" cy="486065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59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  <a:ln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  <a:ea typeface="ＭＳ Ｐゴシック" pitchFamily="-106" charset="-128"/>
              </a:rPr>
              <a:t/>
            </a:r>
            <a:br>
              <a:rPr lang="pt-BR" sz="2400" b="1" dirty="0" smtClean="0">
                <a:solidFill>
                  <a:srgbClr val="FF0000"/>
                </a:solidFill>
                <a:ea typeface="ＭＳ Ｐゴシック" pitchFamily="-106" charset="-128"/>
              </a:rPr>
            </a:br>
            <a:r>
              <a:rPr lang="pt-BR" sz="2400" b="1" dirty="0" smtClean="0">
                <a:solidFill>
                  <a:srgbClr val="FF0000"/>
                </a:solidFill>
                <a:ea typeface="ＭＳ Ｐゴシック" pitchFamily="-106" charset="-128"/>
              </a:rPr>
              <a:t>Vasos da base</a:t>
            </a:r>
            <a:br>
              <a:rPr lang="pt-BR" sz="2400" b="1" dirty="0" smtClean="0">
                <a:solidFill>
                  <a:srgbClr val="FF0000"/>
                </a:solidFill>
                <a:ea typeface="ＭＳ Ｐゴシック" pitchFamily="-106" charset="-128"/>
              </a:rPr>
            </a:br>
            <a:endParaRPr lang="pt-BR" sz="2000" b="1" dirty="0" smtClean="0">
              <a:solidFill>
                <a:schemeClr val="tx1"/>
              </a:solidFill>
              <a:ea typeface="ＭＳ Ｐゴシック" pitchFamily="-106" charset="-128"/>
            </a:endParaRPr>
          </a:p>
        </p:txBody>
      </p:sp>
      <p:pic>
        <p:nvPicPr>
          <p:cNvPr id="142339" name="Picture 3" descr="show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592263"/>
            <a:ext cx="8820150" cy="5086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Espaço Reservado para Conteú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99358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2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2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0"/>
            <a:ext cx="7543800" cy="1108075"/>
          </a:xfrm>
        </p:spPr>
        <p:txBody>
          <a:bodyPr/>
          <a:lstStyle/>
          <a:p>
            <a:pPr eaLnBrk="1" hangingPunct="1"/>
            <a:r>
              <a:rPr lang="pt-BR" sz="1600" b="1" dirty="0" smtClean="0">
                <a:solidFill>
                  <a:srgbClr val="CC3300"/>
                </a:solidFill>
              </a:rPr>
              <a:t>1. FUNÇÕES</a:t>
            </a:r>
            <a:br>
              <a:rPr lang="pt-BR" sz="1600" b="1" dirty="0" smtClean="0">
                <a:solidFill>
                  <a:srgbClr val="CC3300"/>
                </a:solidFill>
              </a:rPr>
            </a:br>
            <a:r>
              <a:rPr lang="pt-BR" sz="1600" b="1" dirty="0" smtClean="0">
                <a:solidFill>
                  <a:srgbClr val="CC3300"/>
                </a:solidFill>
              </a:rPr>
              <a:t>2. DIVISÃO:</a:t>
            </a:r>
            <a:r>
              <a:rPr lang="pt-BR" sz="1600" b="1" dirty="0" smtClean="0"/>
              <a:t> </a:t>
            </a:r>
            <a:br>
              <a:rPr lang="pt-BR" sz="1600" b="1" dirty="0" smtClean="0"/>
            </a:br>
            <a:r>
              <a:rPr lang="pt-BR" sz="1600" b="1" dirty="0" smtClean="0"/>
              <a:t>  a) Porção condutora</a:t>
            </a:r>
            <a:br>
              <a:rPr lang="pt-BR" sz="1600" b="1" dirty="0" smtClean="0"/>
            </a:br>
            <a:r>
              <a:rPr lang="pt-BR" sz="1600" b="1" dirty="0" smtClean="0"/>
              <a:t>  b) Porção respiratória</a:t>
            </a:r>
          </a:p>
        </p:txBody>
      </p:sp>
      <p:pic>
        <p:nvPicPr>
          <p:cNvPr id="20483" name="Picture 3" descr="pagina - 12 - 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56049" y="1268760"/>
            <a:ext cx="6672335" cy="511256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800" b="1" dirty="0" smtClean="0">
                <a:solidFill>
                  <a:srgbClr val="FF0000"/>
                </a:solidFill>
              </a:rPr>
              <a:t>Pequena e grande circulação</a:t>
            </a:r>
            <a:endParaRPr lang="pt-BR" sz="28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 descr="Resultado de imagem para vasos da bas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22" y="1670097"/>
            <a:ext cx="4533214" cy="4121103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planos de secção do corpo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613912"/>
            <a:ext cx="4194626" cy="3631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Resultado de imagem para planos de secção do corpo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736" y="2033766"/>
            <a:ext cx="3915882" cy="5092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608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147050" cy="9906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2400" b="1" dirty="0" smtClean="0">
                <a:solidFill>
                  <a:srgbClr val="FF0000"/>
                </a:solidFill>
                <a:ea typeface="ＭＳ Ｐゴシック" pitchFamily="-106" charset="-128"/>
              </a:rPr>
              <a:t>Valvas cardíacas</a:t>
            </a:r>
            <a:endParaRPr lang="pt-BR" sz="2000" b="1" dirty="0" smtClean="0">
              <a:ea typeface="ＭＳ Ｐゴシック" pitchFamily="-106" charset="-128"/>
            </a:endParaRPr>
          </a:p>
        </p:txBody>
      </p:sp>
      <p:pic>
        <p:nvPicPr>
          <p:cNvPr id="14339" name="Picture 13" descr="show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519238"/>
            <a:ext cx="8034337" cy="522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061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274638"/>
            <a:ext cx="4464496" cy="922114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pt-BR" sz="2400" b="1" dirty="0" smtClean="0">
                <a:solidFill>
                  <a:srgbClr val="FF0000"/>
                </a:solidFill>
              </a:rPr>
              <a:t>Divisões do encéfalo</a:t>
            </a:r>
            <a:br>
              <a:rPr lang="pt-BR" sz="2400" b="1" dirty="0" smtClean="0">
                <a:solidFill>
                  <a:srgbClr val="FF0000"/>
                </a:solidFill>
              </a:rPr>
            </a:br>
            <a:r>
              <a:rPr lang="pt-BR" sz="2400" b="1" dirty="0" smtClean="0">
                <a:solidFill>
                  <a:srgbClr val="FF0000"/>
                </a:solidFill>
              </a:rPr>
              <a:t>Medula espinhal</a:t>
            </a:r>
            <a:endParaRPr lang="pt-BR" sz="2400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9218" name="Picture 2" descr="Resultado de imagem para encefal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9" y="1988840"/>
            <a:ext cx="3828261" cy="3629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medula espinhal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036" y="2492896"/>
            <a:ext cx="5353050" cy="4048125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Resultado de imagem para medula espinhal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78758"/>
            <a:ext cx="4176464" cy="3466466"/>
          </a:xfrm>
          <a:prstGeom prst="rect">
            <a:avLst/>
          </a:prstGeom>
          <a:noFill/>
          <a:ln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5526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412777"/>
            <a:ext cx="7345313" cy="4475262"/>
          </a:xfrm>
          <a:solidFill>
            <a:schemeClr val="tx2">
              <a:lumMod val="20000"/>
              <a:lumOff val="80000"/>
            </a:schemeClr>
          </a:solidFill>
          <a:ln w="38100">
            <a:solidFill>
              <a:schemeClr val="accent1"/>
            </a:solidFill>
          </a:ln>
        </p:spPr>
        <p:txBody>
          <a:bodyPr/>
          <a:lstStyle/>
          <a:p>
            <a:pPr algn="ctr" eaLnBrk="1" hangingPunct="1">
              <a:buFont typeface="Wingdings" pitchFamily="-106" charset="2"/>
              <a:buNone/>
            </a:pPr>
            <a:r>
              <a:rPr lang="pt-BR" sz="7200" b="1" dirty="0" smtClean="0">
                <a:solidFill>
                  <a:srgbClr val="FF3300"/>
                </a:solidFill>
              </a:rPr>
              <a:t>OBRIGADO!!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304800"/>
            <a:ext cx="7543800" cy="1035968"/>
          </a:xfrm>
        </p:spPr>
        <p:txBody>
          <a:bodyPr/>
          <a:lstStyle/>
          <a:p>
            <a:pPr eaLnBrk="1" hangingPunct="1"/>
            <a:r>
              <a:rPr lang="pt-BR" sz="2400" b="1" dirty="0" smtClean="0">
                <a:solidFill>
                  <a:srgbClr val="FF3300"/>
                </a:solidFill>
              </a:rPr>
              <a:t>Porção condutora</a:t>
            </a:r>
            <a:br>
              <a:rPr lang="pt-BR" sz="2400" b="1" dirty="0" smtClean="0">
                <a:solidFill>
                  <a:srgbClr val="FF3300"/>
                </a:solidFill>
              </a:rPr>
            </a:br>
            <a:r>
              <a:rPr lang="pt-BR" sz="2400" dirty="0" smtClean="0">
                <a:solidFill>
                  <a:srgbClr val="FF0000"/>
                </a:solidFill>
              </a:rPr>
              <a:t>1. NARIZ </a:t>
            </a:r>
            <a:r>
              <a:rPr lang="pt-BR" sz="2400" dirty="0" smtClean="0"/>
              <a:t>– nariz externo</a:t>
            </a:r>
          </a:p>
        </p:txBody>
      </p:sp>
      <p:pic>
        <p:nvPicPr>
          <p:cNvPr id="21507" name="Picture 4" descr="Sem título-11cóp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280395"/>
            <a:ext cx="4730080" cy="45108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720725" y="0"/>
            <a:ext cx="8042275" cy="980728"/>
          </a:xfrm>
        </p:spPr>
        <p:txBody>
          <a:bodyPr/>
          <a:lstStyle/>
          <a:p>
            <a:pPr eaLnBrk="1" hangingPunct="1"/>
            <a:r>
              <a:rPr lang="pt-BR" sz="1400" b="1" dirty="0" smtClean="0">
                <a:solidFill>
                  <a:srgbClr val="008000"/>
                </a:solidFill>
              </a:rPr>
              <a:t>2. CAVIDADE NASAL</a:t>
            </a:r>
            <a:r>
              <a:rPr lang="pt-BR" sz="1400" b="1" dirty="0" smtClean="0">
                <a:solidFill>
                  <a:srgbClr val="0000FF"/>
                </a:solidFill>
              </a:rPr>
              <a:t/>
            </a:r>
            <a:br>
              <a:rPr lang="pt-BR" sz="1400" b="1" dirty="0" smtClean="0">
                <a:solidFill>
                  <a:srgbClr val="0000FF"/>
                </a:solidFill>
              </a:rPr>
            </a:br>
            <a:r>
              <a:rPr lang="pt-BR" sz="1400" b="1" dirty="0" smtClean="0">
                <a:solidFill>
                  <a:srgbClr val="0000FF"/>
                </a:solidFill>
              </a:rPr>
              <a:t>Limites e divisão – conchas e meatos nasais</a:t>
            </a:r>
          </a:p>
        </p:txBody>
      </p:sp>
      <p:pic>
        <p:nvPicPr>
          <p:cNvPr id="22531" name="Picture 7" descr="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72200" y="3955503"/>
            <a:ext cx="1872208" cy="2790271"/>
          </a:xfrm>
          <a:noFill/>
          <a:ln>
            <a:solidFill>
              <a:schemeClr val="accent2"/>
            </a:solidFill>
          </a:ln>
        </p:spPr>
      </p:pic>
      <p:pic>
        <p:nvPicPr>
          <p:cNvPr id="22532" name="Picture 4" descr="Sem título-12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518571"/>
            <a:ext cx="5832648" cy="443070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2534" name="Picture 8" descr="Sem título-15cóp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641975" y="764034"/>
            <a:ext cx="3370831" cy="2880990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066800" y="152400"/>
            <a:ext cx="8077200" cy="381000"/>
          </a:xfrm>
        </p:spPr>
        <p:txBody>
          <a:bodyPr/>
          <a:lstStyle/>
          <a:p>
            <a:pPr eaLnBrk="1" hangingPunct="1"/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3. SEIOS PARANASAIS: </a:t>
            </a:r>
            <a:r>
              <a:rPr lang="pt-BR" sz="1400" b="1" dirty="0" smtClean="0">
                <a:latin typeface="Arial" charset="0"/>
              </a:rPr>
              <a:t>frontal, maxilar, etmoidal e esfenoidal.</a:t>
            </a:r>
          </a:p>
        </p:txBody>
      </p:sp>
      <p:pic>
        <p:nvPicPr>
          <p:cNvPr id="23555" name="Picture 7" descr="Sem título-16cópia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23861" y="2780928"/>
            <a:ext cx="3480387" cy="396044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23556" name="Picture 7" descr="Sem título-18cóp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1052736"/>
            <a:ext cx="3544819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8" descr="Sem título-19cópia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12160" y="620688"/>
            <a:ext cx="2966940" cy="2808312"/>
          </a:xfrm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949325" y="76200"/>
            <a:ext cx="8042275" cy="530225"/>
          </a:xfrm>
        </p:spPr>
        <p:txBody>
          <a:bodyPr/>
          <a:lstStyle/>
          <a:p>
            <a:pPr eaLnBrk="1" hangingPunct="1"/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5. FARINGE</a:t>
            </a:r>
            <a:r>
              <a:rPr lang="pt-BR" sz="14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sz="14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pt-BR" sz="1400" b="1" dirty="0" smtClean="0">
                <a:latin typeface="Arial" charset="0"/>
              </a:rPr>
              <a:t>- Divisão e relações</a:t>
            </a:r>
          </a:p>
        </p:txBody>
      </p:sp>
      <p:graphicFrame>
        <p:nvGraphicFramePr>
          <p:cNvPr id="24578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216024" y="1920006"/>
          <a:ext cx="4716016" cy="33091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Foto do Photo Editor" r:id="rId3" imgW="5971429" imgH="4191585" progId="MSPhotoEd.3">
                  <p:embed/>
                </p:oleObj>
              </mc:Choice>
              <mc:Fallback>
                <p:oleObj name="Foto do Photo Editor" r:id="rId3" imgW="5971429" imgH="4191585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024" y="1920006"/>
                        <a:ext cx="4716016" cy="33091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580" name="Picture 3" descr="7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663008" y="692696"/>
            <a:ext cx="4229472" cy="5746763"/>
          </a:xfrm>
          <a:noFill/>
          <a:ln>
            <a:solidFill>
              <a:schemeClr val="accent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5"/>
          <p:cNvSpPr>
            <a:spLocks noGrp="1" noChangeArrowheads="1"/>
          </p:cNvSpPr>
          <p:nvPr>
            <p:ph type="title"/>
          </p:nvPr>
        </p:nvSpPr>
        <p:spPr>
          <a:xfrm>
            <a:off x="549275" y="107950"/>
            <a:ext cx="8042275" cy="654050"/>
          </a:xfrm>
        </p:spPr>
        <p:txBody>
          <a:bodyPr/>
          <a:lstStyle/>
          <a:p>
            <a:pPr eaLnBrk="1" hangingPunct="1"/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6. LARINGE</a:t>
            </a:r>
            <a:r>
              <a:rPr lang="pt-BR" sz="1400" b="1" dirty="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pt-BR" sz="1400" b="1" dirty="0" smtClean="0">
                <a:solidFill>
                  <a:srgbClr val="FFFF00"/>
                </a:solidFill>
                <a:latin typeface="Arial" charset="0"/>
              </a:rPr>
            </a:br>
            <a:r>
              <a:rPr lang="pt-BR" sz="1400" b="1" dirty="0" smtClean="0">
                <a:solidFill>
                  <a:schemeClr val="tx1"/>
                </a:solidFill>
                <a:latin typeface="Arial" charset="0"/>
              </a:rPr>
              <a:t>Localização</a:t>
            </a:r>
          </a:p>
        </p:txBody>
      </p:sp>
      <p:graphicFrame>
        <p:nvGraphicFramePr>
          <p:cNvPr id="26626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8374610"/>
              </p:ext>
            </p:extLst>
          </p:nvPr>
        </p:nvGraphicFramePr>
        <p:xfrm>
          <a:off x="1187624" y="1340768"/>
          <a:ext cx="6804248" cy="47740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7" name="Foto do Photo Editor" r:id="rId3" imgW="5971429" imgH="4191585" progId="MSPhotoEd.3">
                  <p:embed/>
                </p:oleObj>
              </mc:Choice>
              <mc:Fallback>
                <p:oleObj name="Foto do Photo Editor" r:id="rId3" imgW="5971429" imgH="4191585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340768"/>
                        <a:ext cx="6804248" cy="47740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371600" y="152400"/>
            <a:ext cx="7543800" cy="228600"/>
          </a:xfrm>
        </p:spPr>
        <p:txBody>
          <a:bodyPr>
            <a:noAutofit/>
          </a:bodyPr>
          <a:lstStyle/>
          <a:p>
            <a:pPr eaLnBrk="1" hangingPunct="1"/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- Cartilagens </a:t>
            </a:r>
            <a:r>
              <a:rPr lang="pt-BR" sz="1400" b="1" dirty="0" err="1" smtClean="0">
                <a:solidFill>
                  <a:srgbClr val="FF0000"/>
                </a:solidFill>
                <a:latin typeface="Arial" charset="0"/>
              </a:rPr>
              <a:t>tireóide</a:t>
            </a:r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, epiglote e </a:t>
            </a:r>
            <a:r>
              <a:rPr lang="pt-BR" sz="1400" b="1" dirty="0" err="1" smtClean="0">
                <a:solidFill>
                  <a:srgbClr val="FF0000"/>
                </a:solidFill>
                <a:latin typeface="Arial" charset="0"/>
              </a:rPr>
              <a:t>cricóide</a:t>
            </a:r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 (ímpares) e </a:t>
            </a:r>
            <a:r>
              <a:rPr lang="pt-BR" sz="1400" b="1" dirty="0" err="1" smtClean="0">
                <a:solidFill>
                  <a:srgbClr val="FF0000"/>
                </a:solidFill>
                <a:latin typeface="Arial" charset="0"/>
              </a:rPr>
              <a:t>aritenóides</a:t>
            </a:r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 (pares)</a:t>
            </a:r>
          </a:p>
        </p:txBody>
      </p:sp>
      <p:graphicFrame>
        <p:nvGraphicFramePr>
          <p:cNvPr id="27650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73598" y="914400"/>
          <a:ext cx="4658442" cy="3090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2" name="Foto do Photo Editor" r:id="rId4" imgW="4191585" imgH="2781688" progId="MSPhotoEd.3">
                  <p:embed/>
                </p:oleObj>
              </mc:Choice>
              <mc:Fallback>
                <p:oleObj name="Foto do Photo Editor" r:id="rId4" imgW="4191585" imgH="2781688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98" y="914400"/>
                        <a:ext cx="4658442" cy="30906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1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14900" y="2139950"/>
          <a:ext cx="3695700" cy="166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name="Foto do Photo Editor" r:id="rId6" imgW="4191585" imgH="1886213" progId="MSPhotoEd.3">
                  <p:embed/>
                </p:oleObj>
              </mc:Choice>
              <mc:Fallback>
                <p:oleObj name="Foto do Photo Editor" r:id="rId6" imgW="4191585" imgH="1886213" progId="MSPhotoEd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4900" y="2139950"/>
                        <a:ext cx="3695700" cy="166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5861772"/>
              </p:ext>
            </p:extLst>
          </p:nvPr>
        </p:nvGraphicFramePr>
        <p:xfrm>
          <a:off x="4601995" y="836712"/>
          <a:ext cx="4362493" cy="38953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name="Foto do Photo Editor" r:id="rId8" imgW="4191585" imgH="4133333" progId="MSPhotoEd.3">
                  <p:embed/>
                </p:oleObj>
              </mc:Choice>
              <mc:Fallback>
                <p:oleObj name="Foto do Photo Editor" r:id="rId8" imgW="4191585" imgH="4133333" progId="MSPhotoEd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1995" y="836712"/>
                        <a:ext cx="4362493" cy="3895328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tx2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348615" y="4653136"/>
          <a:ext cx="4332389" cy="18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name="Foto do Photo Editor" r:id="rId10" imgW="5866667" imgH="2438095" progId="MSPhotoEd.3">
                  <p:embed/>
                </p:oleObj>
              </mc:Choice>
              <mc:Fallback>
                <p:oleObj name="Foto do Photo Editor" r:id="rId10" imgW="5866667" imgH="2438095" progId="MSPhotoEd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615" y="4653136"/>
                        <a:ext cx="4332389" cy="180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9552" y="152400"/>
            <a:ext cx="7309048" cy="609600"/>
          </a:xfrm>
        </p:spPr>
        <p:txBody>
          <a:bodyPr>
            <a:noAutofit/>
          </a:bodyPr>
          <a:lstStyle/>
          <a:p>
            <a:pPr marL="0" eaLnBrk="1" hangingPunct="1">
              <a:buFont typeface="Wingdings" pitchFamily="-106" charset="2"/>
              <a:buNone/>
            </a:pPr>
            <a:r>
              <a:rPr lang="pt-BR" sz="1400" b="1" dirty="0" smtClean="0">
                <a:solidFill>
                  <a:srgbClr val="FF0000"/>
                </a:solidFill>
                <a:latin typeface="Arial" charset="0"/>
              </a:rPr>
              <a:t>Divisão da laringe:   </a:t>
            </a:r>
          </a:p>
          <a:p>
            <a:pPr marL="0" eaLnBrk="1" hangingPunct="1">
              <a:buFont typeface="Wingdings" pitchFamily="-106" charset="2"/>
              <a:buNone/>
            </a:pPr>
            <a:r>
              <a:rPr lang="pt-BR" sz="1400" b="1" dirty="0" smtClean="0">
                <a:solidFill>
                  <a:srgbClr val="008000"/>
                </a:solidFill>
                <a:latin typeface="Arial" charset="0"/>
              </a:rPr>
              <a:t>1. Vestíbulo da laringe; 2. Ventrículos da laringe: glote; 3. Cavidade </a:t>
            </a:r>
            <a:r>
              <a:rPr lang="pt-BR" sz="1400" b="1" dirty="0" err="1" smtClean="0">
                <a:solidFill>
                  <a:srgbClr val="008000"/>
                </a:solidFill>
                <a:latin typeface="Arial" charset="0"/>
              </a:rPr>
              <a:t>infra-glótica</a:t>
            </a:r>
            <a:r>
              <a:rPr lang="pt-BR" sz="1400" b="1" dirty="0" smtClean="0">
                <a:solidFill>
                  <a:srgbClr val="008000"/>
                </a:solidFill>
                <a:latin typeface="Arial" charset="0"/>
              </a:rPr>
              <a:t>.</a:t>
            </a:r>
          </a:p>
        </p:txBody>
      </p:sp>
      <p:pic>
        <p:nvPicPr>
          <p:cNvPr id="29700" name="Picture 4" descr="7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777408" y="1268246"/>
            <a:ext cx="3187080" cy="4393002"/>
          </a:xfrm>
          <a:noFill/>
          <a:ln>
            <a:solidFill>
              <a:schemeClr val="tx2"/>
            </a:solidFill>
          </a:ln>
        </p:spPr>
      </p:pic>
      <p:graphicFrame>
        <p:nvGraphicFramePr>
          <p:cNvPr id="29698" name="Object 2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381000" y="1066800"/>
          <a:ext cx="5561948" cy="4810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Foto do Photo Editor" r:id="rId4" imgW="5733333" imgH="5009524" progId="MSPhotoEd.3">
                  <p:embed/>
                </p:oleObj>
              </mc:Choice>
              <mc:Fallback>
                <p:oleObj name="Foto do Photo Editor" r:id="rId4" imgW="5733333" imgH="5009524" progId="MSPhotoEd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5561948" cy="48104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457200" y="5257800"/>
            <a:ext cx="7467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 sz="1200" b="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145</Words>
  <Application>Microsoft Office PowerPoint</Application>
  <PresentationFormat>Apresentação na tela (4:3)</PresentationFormat>
  <Paragraphs>27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Tema do Office</vt:lpstr>
      <vt:lpstr>Foto do Photo Editor</vt:lpstr>
      <vt:lpstr>ANATOMIA DO SISTEMA RESPIRATÓRIO</vt:lpstr>
      <vt:lpstr>1. FUNÇÕES 2. DIVISÃO:    a) Porção condutora   b) Porção respiratória</vt:lpstr>
      <vt:lpstr>Porção condutora 1. NARIZ – nariz externo</vt:lpstr>
      <vt:lpstr>2. CAVIDADE NASAL Limites e divisão – conchas e meatos nasais</vt:lpstr>
      <vt:lpstr>3. SEIOS PARANASAIS: frontal, maxilar, etmoidal e esfenoidal.</vt:lpstr>
      <vt:lpstr>5. FARINGE - Divisão e relações</vt:lpstr>
      <vt:lpstr>6. LARINGE Localização</vt:lpstr>
      <vt:lpstr>- Cartilagens tireóide, epiglote e cricóide (ímpares) e aritenóides (pares)</vt:lpstr>
      <vt:lpstr>Apresentação do PowerPoint</vt:lpstr>
      <vt:lpstr>Apresentação do PowerPoint</vt:lpstr>
      <vt:lpstr>Traqueostomia e cricotireotomia</vt:lpstr>
      <vt:lpstr>8. BRÔNQUIOS:: principais, lobares e segmentares</vt:lpstr>
      <vt:lpstr>9. PULMÕES E PLEURAS Localização – cavidades pleuro-pulmonares</vt:lpstr>
      <vt:lpstr>Lobos, fissuras e faces pulmonares Hilo e pedículo</vt:lpstr>
      <vt:lpstr>Pedículo pulmonar</vt:lpstr>
      <vt:lpstr>PORÇÃO RESPIRATÓRIA: 1. Bronquíolos respiratórios, 2. Ductos alveolares, 3. Sacos alveolares e 4. Alvéolos.</vt:lpstr>
      <vt:lpstr>PEQUENA CIRCULAÇÃO:  VD – HEMATOSE - AE</vt:lpstr>
      <vt:lpstr>Revisão</vt:lpstr>
      <vt:lpstr> Vasos da base </vt:lpstr>
      <vt:lpstr>Pequena e grande circulação</vt:lpstr>
      <vt:lpstr>Valvas cardíacas</vt:lpstr>
      <vt:lpstr>Divisões do encéfalo Medula espinhal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ANATOMIA DO SISTEMA RESPIRATÓRIO</dc:title>
  <dc:creator>Medcina</dc:creator>
  <cp:lastModifiedBy>Lab Biol</cp:lastModifiedBy>
  <cp:revision>8</cp:revision>
  <dcterms:created xsi:type="dcterms:W3CDTF">2012-05-14T12:22:17Z</dcterms:created>
  <dcterms:modified xsi:type="dcterms:W3CDTF">2017-01-20T08:01:58Z</dcterms:modified>
</cp:coreProperties>
</file>