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42" r:id="rId3"/>
    <p:sldId id="338" r:id="rId4"/>
    <p:sldId id="339" r:id="rId5"/>
    <p:sldId id="340" r:id="rId6"/>
    <p:sldId id="360" r:id="rId7"/>
    <p:sldId id="348" r:id="rId8"/>
    <p:sldId id="349" r:id="rId9"/>
    <p:sldId id="350" r:id="rId10"/>
    <p:sldId id="351" r:id="rId11"/>
    <p:sldId id="352" r:id="rId12"/>
    <p:sldId id="305" r:id="rId13"/>
    <p:sldId id="354" r:id="rId14"/>
    <p:sldId id="355" r:id="rId15"/>
    <p:sldId id="356" r:id="rId16"/>
    <p:sldId id="357" r:id="rId17"/>
    <p:sldId id="358" r:id="rId18"/>
    <p:sldId id="359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E3195-D402-4C73-9948-ECEAE7AF8284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77877-2568-4F7C-B2D7-90CA03E6E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35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547664" y="116632"/>
            <a:ext cx="5760640" cy="476250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</a:defRPr>
            </a:lvl1pPr>
          </a:lstStyle>
          <a:p>
            <a:r>
              <a:rPr lang="pt-BR" smtClean="0"/>
              <a:t>II Seminário/Workshop do Projeto FLORESTAM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5D34F-6676-4225-876E-1E5224B807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AFDEB-ADFC-410F-86A7-C67AE152579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4878C-864F-4E4C-A238-23DD6C37F46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4D0D8-E94B-456D-96E7-1131153F198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13274-3F60-4A19-A2C5-B54C121BFF1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EFE27-FFCC-45E1-A130-AC73A4F5C11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D35F5-B394-441F-B832-624234ECB77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74C4-FDB4-43A2-8E16-41A09C09043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7F3C8-8A44-4AEA-B76E-4725EDE3005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50918-0591-4202-A130-E828093587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EC7E2-4BE3-48F3-B687-73706FB8F25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7CD26A-A39C-4EC3-8AB6-73EADBE5807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/>
          <a:lstStyle/>
          <a:p>
            <a:r>
              <a:rPr lang="pt-BR" b="1" dirty="0" smtClean="0"/>
              <a:t>Introdução à e</a:t>
            </a:r>
            <a:r>
              <a:rPr lang="pt-BR" b="1" u="sng" dirty="0" smtClean="0"/>
              <a:t>m</a:t>
            </a:r>
            <a:r>
              <a:rPr lang="pt-BR" b="1" dirty="0" smtClean="0"/>
              <a:t>ergia</a:t>
            </a:r>
            <a:endParaRPr lang="pt-BR" sz="3200" i="1" dirty="0">
              <a:solidFill>
                <a:srgbClr val="969696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077072"/>
            <a:ext cx="7559675" cy="2592288"/>
          </a:xfrm>
        </p:spPr>
        <p:txBody>
          <a:bodyPr/>
          <a:lstStyle/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Prof. Thiago </a:t>
            </a:r>
            <a:r>
              <a:rPr lang="pt-BR" sz="2400" dirty="0"/>
              <a:t>L. </a:t>
            </a:r>
            <a:r>
              <a:rPr lang="pt-BR" sz="2400" dirty="0" err="1" smtClean="0"/>
              <a:t>Romanelli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>
                <a:hlinkClick r:id="rId4"/>
              </a:rPr>
              <a:t>romanelli@usp.br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/>
              <a:t>Depto de Engenharia de Biossistemas</a:t>
            </a:r>
            <a:endParaRPr lang="pt-BR" sz="2400" dirty="0"/>
          </a:p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2ª parte - Exemplos</a:t>
            </a:r>
            <a:endParaRPr lang="pt-BR" sz="240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512" y="207057"/>
            <a:ext cx="8712968" cy="5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t-BR" sz="2400" b="1" dirty="0" smtClean="0">
                <a:solidFill>
                  <a:srgbClr val="00B050"/>
                </a:solidFill>
              </a:rPr>
              <a:t>LEB 244</a:t>
            </a:r>
            <a:endParaRPr lang="pt-BR" sz="2400" b="1" dirty="0">
              <a:solidFill>
                <a:srgbClr val="00B05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2"/>
    </mc:Choice>
    <mc:Fallback>
      <p:transition spd="slow" advTm="1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905000" y="533400"/>
            <a:ext cx="6858000" cy="61722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2286000" y="914400"/>
          <a:ext cx="6207125" cy="550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Document" r:id="rId5" imgW="6434328" imgH="5705856" progId="Word.Document.8">
                  <p:embed/>
                </p:oleObj>
              </mc:Choice>
              <mc:Fallback>
                <p:oleObj name="Document" r:id="rId5" imgW="6434328" imgH="5705856" progId="Word.Document.8">
                  <p:embed/>
                  <p:pic>
                    <p:nvPicPr>
                      <p:cNvPr id="614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14400"/>
                        <a:ext cx="6207125" cy="5503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781800" y="228600"/>
            <a:ext cx="2209800" cy="57467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Alternative 3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2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0"/>
    </mc:Choice>
    <mc:Fallback>
      <p:transition spd="slow" advTm="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04800" y="1828800"/>
            <a:ext cx="8839200" cy="4495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558800" y="2209800"/>
          <a:ext cx="8329613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8" name="Document" r:id="rId5" imgW="6144768" imgH="2746248" progId="Word.Document.8">
                  <p:embed/>
                </p:oleObj>
              </mc:Choice>
              <mc:Fallback>
                <p:oleObj name="Document" r:id="rId5" imgW="6144768" imgH="2746248" progId="Word.Document.8">
                  <p:embed/>
                  <p:pic>
                    <p:nvPicPr>
                      <p:cNvPr id="624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2209800"/>
                        <a:ext cx="8329613" cy="3722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733800" y="914400"/>
            <a:ext cx="5029200" cy="1106488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Comic Sans MS" pitchFamily="66" charset="0"/>
              </a:rPr>
              <a:t>Emergy indices help in decision making by providing information “outside of traditional economic analysis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41"/>
    </mc:Choice>
    <mc:Fallback>
      <p:transition spd="slow" advTm="13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68896" y="1752600"/>
            <a:ext cx="7177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 smtClean="0">
                <a:latin typeface="Comic Sans MS" pitchFamily="66" charset="0"/>
              </a:rPr>
              <a:t>Exemplo</a:t>
            </a:r>
            <a:r>
              <a:rPr lang="en-US" altLang="en-US" sz="3600" b="1" dirty="0" smtClean="0">
                <a:latin typeface="Comic Sans MS" pitchFamily="66" charset="0"/>
              </a:rPr>
              <a:t> – </a:t>
            </a:r>
            <a:r>
              <a:rPr lang="en-US" altLang="en-US" sz="3600" b="1" dirty="0" err="1" smtClean="0">
                <a:latin typeface="Comic Sans MS" pitchFamily="66" charset="0"/>
              </a:rPr>
              <a:t>inclusão</a:t>
            </a:r>
            <a:r>
              <a:rPr lang="en-US" altLang="en-US" sz="3600" b="1" dirty="0" smtClean="0">
                <a:latin typeface="Comic Sans MS" pitchFamily="66" charset="0"/>
              </a:rPr>
              <a:t> da </a:t>
            </a:r>
            <a:r>
              <a:rPr lang="en-US" altLang="en-US" sz="3600" b="1" dirty="0" err="1" smtClean="0">
                <a:latin typeface="Comic Sans MS" pitchFamily="66" charset="0"/>
              </a:rPr>
              <a:t>relação</a:t>
            </a:r>
            <a:r>
              <a:rPr lang="en-US" altLang="en-US" sz="3600" b="1" dirty="0" smtClean="0">
                <a:latin typeface="Comic Sans MS" pitchFamily="66" charset="0"/>
              </a:rPr>
              <a:t> $/</a:t>
            </a:r>
            <a:r>
              <a:rPr lang="en-US" altLang="en-US" sz="3600" b="1" dirty="0" err="1" smtClean="0">
                <a:latin typeface="Comic Sans MS" pitchFamily="66" charset="0"/>
              </a:rPr>
              <a:t>sej</a:t>
            </a:r>
            <a:r>
              <a:rPr lang="en-US" altLang="en-US" sz="3600" b="1" dirty="0" smtClean="0">
                <a:latin typeface="Comic Sans MS" pitchFamily="66" charset="0"/>
              </a:rPr>
              <a:t> </a:t>
            </a:r>
            <a:r>
              <a:rPr lang="en-US" altLang="en-US" sz="3600" b="1" dirty="0" err="1" smtClean="0">
                <a:latin typeface="Comic Sans MS" pitchFamily="66" charset="0"/>
              </a:rPr>
              <a:t>na</a:t>
            </a:r>
            <a:r>
              <a:rPr lang="en-US" altLang="en-US" sz="3600" b="1" dirty="0" smtClean="0">
                <a:latin typeface="Comic Sans MS" pitchFamily="66" charset="0"/>
              </a:rPr>
              <a:t> </a:t>
            </a:r>
            <a:r>
              <a:rPr lang="en-US" altLang="en-US" sz="3600" b="1" dirty="0" err="1" smtClean="0">
                <a:latin typeface="Comic Sans MS" pitchFamily="66" charset="0"/>
              </a:rPr>
              <a:t>análise</a:t>
            </a:r>
            <a:endParaRPr lang="en-US" altLang="en-US" sz="3600" b="1" dirty="0">
              <a:latin typeface="Comic Sans MS" pitchFamily="66" charset="0"/>
            </a:endParaRP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1066800" y="3429000"/>
            <a:ext cx="6781800" cy="0"/>
          </a:xfrm>
          <a:prstGeom prst="line">
            <a:avLst/>
          </a:prstGeom>
          <a:noFill/>
          <a:ln w="38100" cmpd="dbl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21296" y="3717032"/>
            <a:ext cx="7177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 smtClean="0">
                <a:latin typeface="Comic Sans MS" pitchFamily="66" charset="0"/>
              </a:rPr>
              <a:t>Avaliação</a:t>
            </a:r>
            <a:r>
              <a:rPr lang="en-US" altLang="en-US" sz="3600" b="1" dirty="0" smtClean="0">
                <a:latin typeface="Comic Sans MS" pitchFamily="66" charset="0"/>
              </a:rPr>
              <a:t> de </a:t>
            </a:r>
            <a:r>
              <a:rPr lang="en-US" altLang="en-US" sz="3600" b="1" dirty="0" err="1" smtClean="0">
                <a:latin typeface="Comic Sans MS" pitchFamily="66" charset="0"/>
              </a:rPr>
              <a:t>turismo</a:t>
            </a:r>
            <a:endParaRPr lang="en-US" altLang="en-US" sz="3600" b="1" dirty="0">
              <a:latin typeface="Comic Sans MS" pitchFamily="66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19"/>
    </mc:Choice>
    <mc:Fallback>
      <p:transition spd="slow" advTm="2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14400" y="533400"/>
            <a:ext cx="73914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1">
                <a:latin typeface="Comic Sans MS" pitchFamily="66" charset="0"/>
              </a:rPr>
              <a:t>Using data from tourism development in Mexico and Papua New Guinea….</a:t>
            </a:r>
          </a:p>
          <a:p>
            <a:pPr eaLnBrk="0" hangingPunct="0"/>
            <a:endParaRPr lang="en-US" altLang="en-US" sz="2400" b="1">
              <a:latin typeface="Comic Sans MS" pitchFamily="66" charset="0"/>
            </a:endParaRPr>
          </a:p>
          <a:p>
            <a:pPr eaLnBrk="0" hangingPunct="0"/>
            <a:endParaRPr lang="en-US" altLang="en-US" sz="2400" b="1">
              <a:latin typeface="Comic Sans MS" pitchFamily="66" charset="0"/>
            </a:endParaRPr>
          </a:p>
          <a:p>
            <a:pPr lvl="1" algn="r" eaLnBrk="0" hangingPunct="0"/>
            <a:r>
              <a:rPr lang="en-US" altLang="en-US" sz="2400" b="1">
                <a:latin typeface="Comic Sans MS" pitchFamily="66" charset="0"/>
              </a:rPr>
              <a:t>the concept of carrying capacity is related to intensity of development, environmental support area, and the “fit” of economic development in local environments and economies.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400" b="1">
              <a:latin typeface="Comic Sans MS" pitchFamily="66" charset="0"/>
            </a:endParaRPr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609600" y="2971800"/>
            <a:ext cx="8001000" cy="0"/>
          </a:xfrm>
          <a:prstGeom prst="line">
            <a:avLst/>
          </a:prstGeom>
          <a:noFill/>
          <a:ln w="38100" cmpd="dbl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1"/>
    </mc:Choice>
    <mc:Fallback>
      <p:transition spd="slow" advTm="1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143000" y="609600"/>
            <a:ext cx="7391400" cy="5638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727075"/>
            <a:ext cx="6934200" cy="531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10"/>
    </mc:Choice>
    <mc:Fallback>
      <p:transition spd="slow" advTm="6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828800" y="381000"/>
            <a:ext cx="6629400" cy="6172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905000" y="457200"/>
            <a:ext cx="6324600" cy="586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2144713" y="781050"/>
          <a:ext cx="5919787" cy="529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Worksheet" r:id="rId5" imgW="5918200" imgH="5295900" progId="Excel.Sheet.8">
                  <p:embed/>
                </p:oleObj>
              </mc:Choice>
              <mc:Fallback>
                <p:oleObj name="Worksheet" r:id="rId5" imgW="5918200" imgH="5295900" progId="Excel.Sheet.8">
                  <p:embed/>
                  <p:pic>
                    <p:nvPicPr>
                      <p:cNvPr id="665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781050"/>
                        <a:ext cx="5919787" cy="5297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4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45"/>
    </mc:Choice>
    <mc:Fallback>
      <p:transition spd="slow" advTm="9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828800" y="381000"/>
            <a:ext cx="6629400" cy="6172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209800" y="533400"/>
            <a:ext cx="5867400" cy="571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2438400" y="685800"/>
          <a:ext cx="5602288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name="Worksheet" r:id="rId5" imgW="5600700" imgH="5524500" progId="Excel.Sheet.8">
                  <p:embed/>
                </p:oleObj>
              </mc:Choice>
              <mc:Fallback>
                <p:oleObj name="Worksheet" r:id="rId5" imgW="5600700" imgH="5524500" progId="Excel.Sheet.8">
                  <p:embed/>
                  <p:pic>
                    <p:nvPicPr>
                      <p:cNvPr id="675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85800"/>
                        <a:ext cx="5602288" cy="5526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8"/>
    </mc:Choice>
    <mc:Fallback>
      <p:transition spd="slow" advTm="5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838200" y="1066800"/>
            <a:ext cx="7696200" cy="47244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1066800" y="1371600"/>
          <a:ext cx="71628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Worksheet" r:id="rId5" imgW="6362700" imgH="3479800" progId="Excel.Sheet.8">
                  <p:embed/>
                </p:oleObj>
              </mc:Choice>
              <mc:Fallback>
                <p:oleObj name="Worksheet" r:id="rId5" imgW="6362700" imgH="3479800" progId="Excel.Sheet.8">
                  <p:embed/>
                  <p:pic>
                    <p:nvPicPr>
                      <p:cNvPr id="686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71600"/>
                        <a:ext cx="7162800" cy="419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5410200" y="3657600"/>
            <a:ext cx="1143000" cy="7620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7315200" y="3657600"/>
            <a:ext cx="990600" cy="7620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257800" y="4800600"/>
            <a:ext cx="1143000" cy="4572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7162800" y="4800600"/>
            <a:ext cx="1143000" cy="5334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68"/>
    </mc:Choice>
    <mc:Fallback>
      <p:transition spd="slow" advTm="3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438400" y="609600"/>
            <a:ext cx="4876800" cy="6019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762000"/>
            <a:ext cx="4545013" cy="5722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1905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Emergy valuation of international trade resulting from money income from tourism...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08"/>
    </mc:Choice>
    <mc:Fallback>
      <p:transition spd="slow" advTm="25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Exemplo – Floresta Natural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6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9"/>
    </mc:Choice>
    <mc:Fallback>
      <p:transition spd="slow" advTm="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8" y="548680"/>
            <a:ext cx="768583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732240" y="65253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Scatena</a:t>
            </a:r>
            <a:r>
              <a:rPr lang="pt-BR" dirty="0" smtClean="0"/>
              <a:t> et al.(2002) 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1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40"/>
    </mc:Choice>
    <mc:Fallback>
      <p:transition spd="slow" advTm="8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32240" y="65253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Scatena</a:t>
            </a:r>
            <a:r>
              <a:rPr lang="pt-BR" dirty="0" smtClean="0"/>
              <a:t> et al.(2002) </a:t>
            </a:r>
            <a:endParaRPr lang="pt-B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9" y="404664"/>
            <a:ext cx="8784975" cy="602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2"/>
    </mc:Choice>
    <mc:Fallback>
      <p:transition spd="slow" advTm="5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32240" y="65253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Scatena</a:t>
            </a:r>
            <a:r>
              <a:rPr lang="pt-BR" dirty="0" smtClean="0"/>
              <a:t> et al.(2002) </a:t>
            </a:r>
            <a:endParaRPr lang="pt-B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049578" cy="476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60"/>
    </mc:Choice>
    <mc:Fallback>
      <p:transition spd="slow" advTm="7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68896" y="1752600"/>
            <a:ext cx="7177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 smtClean="0">
                <a:latin typeface="Comic Sans MS" pitchFamily="66" charset="0"/>
              </a:rPr>
              <a:t>Exemplo</a:t>
            </a:r>
            <a:r>
              <a:rPr lang="en-US" altLang="en-US" sz="3600" b="1" dirty="0" smtClean="0">
                <a:latin typeface="Comic Sans MS" pitchFamily="66" charset="0"/>
              </a:rPr>
              <a:t> – </a:t>
            </a:r>
            <a:r>
              <a:rPr lang="en-US" altLang="en-US" sz="3600" b="1" dirty="0" err="1" smtClean="0">
                <a:latin typeface="Comic Sans MS" pitchFamily="66" charset="0"/>
              </a:rPr>
              <a:t>Avaliação</a:t>
            </a:r>
            <a:r>
              <a:rPr lang="en-US" altLang="en-US" sz="3600" b="1" dirty="0" smtClean="0">
                <a:latin typeface="Comic Sans MS" pitchFamily="66" charset="0"/>
              </a:rPr>
              <a:t> de </a:t>
            </a:r>
            <a:r>
              <a:rPr lang="en-US" altLang="en-US" sz="3600" b="1" dirty="0" err="1" smtClean="0">
                <a:latin typeface="Comic Sans MS" pitchFamily="66" charset="0"/>
              </a:rPr>
              <a:t>captação</a:t>
            </a:r>
            <a:r>
              <a:rPr lang="en-US" altLang="en-US" sz="3600" b="1" dirty="0" smtClean="0">
                <a:latin typeface="Comic Sans MS" pitchFamily="66" charset="0"/>
              </a:rPr>
              <a:t> de </a:t>
            </a:r>
            <a:r>
              <a:rPr lang="en-US" altLang="en-US" sz="3600" b="1" dirty="0" err="1" smtClean="0">
                <a:latin typeface="Comic Sans MS" pitchFamily="66" charset="0"/>
              </a:rPr>
              <a:t>água</a:t>
            </a:r>
            <a:endParaRPr lang="en-US" altLang="en-US" sz="3600" b="1" dirty="0">
              <a:latin typeface="Comic Sans MS" pitchFamily="66" charset="0"/>
            </a:endParaRP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1066800" y="3429000"/>
            <a:ext cx="6781800" cy="0"/>
          </a:xfrm>
          <a:prstGeom prst="line">
            <a:avLst/>
          </a:prstGeom>
          <a:noFill/>
          <a:ln w="38100" cmpd="dbl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7"/>
    </mc:Choice>
    <mc:Fallback>
      <p:transition spd="slow" advTm="1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19200" y="838200"/>
            <a:ext cx="6705600" cy="55626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775" y="1144588"/>
            <a:ext cx="6235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876800" y="533400"/>
            <a:ext cx="3581400" cy="787400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Comic Sans MS" pitchFamily="66" charset="0"/>
              </a:rPr>
              <a:t>Map of the study area showing the water supply alternatives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4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4"/>
    </mc:Choice>
    <mc:Fallback>
      <p:transition spd="slow" advTm="3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905000" y="533400"/>
            <a:ext cx="6858000" cy="61722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2133600" y="762000"/>
          <a:ext cx="63246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Document" r:id="rId5" imgW="5992368" imgH="4843272" progId="Word.Document.8">
                  <p:embed/>
                </p:oleObj>
              </mc:Choice>
              <mc:Fallback>
                <p:oleObj name="Document" r:id="rId5" imgW="5992368" imgH="4843272" progId="Word.Document.8">
                  <p:embed/>
                  <p:pic>
                    <p:nvPicPr>
                      <p:cNvPr id="593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762000"/>
                        <a:ext cx="6324600" cy="571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934200" y="152400"/>
            <a:ext cx="2209800" cy="57467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Alternative 1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6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33"/>
    </mc:Choice>
    <mc:Fallback>
      <p:transition spd="slow" advTm="9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905000" y="533400"/>
            <a:ext cx="6858000" cy="61722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2133600" y="1219200"/>
          <a:ext cx="63865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Document" r:id="rId5" imgW="6385560" imgH="4212336" progId="Word.Document.8">
                  <p:embed/>
                </p:oleObj>
              </mc:Choice>
              <mc:Fallback>
                <p:oleObj name="Document" r:id="rId5" imgW="6385560" imgH="4212336" progId="Word.Document.8">
                  <p:embed/>
                  <p:pic>
                    <p:nvPicPr>
                      <p:cNvPr id="604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19200"/>
                        <a:ext cx="6386513" cy="495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781800" y="228600"/>
            <a:ext cx="2209800" cy="57467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Alternative 2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5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0"/>
    </mc:Choice>
    <mc:Fallback>
      <p:transition spd="slow" advTm="4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636</TotalTime>
  <Words>147</Words>
  <Application>Microsoft Office PowerPoint</Application>
  <PresentationFormat>Apresentação na tela (4:3)</PresentationFormat>
  <Paragraphs>25</Paragraphs>
  <Slides>18</Slides>
  <Notes>0</Notes>
  <HiddenSlides>0</HiddenSlides>
  <MMClips>18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Default Design</vt:lpstr>
      <vt:lpstr>Document</vt:lpstr>
      <vt:lpstr>Worksheet</vt:lpstr>
      <vt:lpstr>Introdução à emergia</vt:lpstr>
      <vt:lpstr>Exemplo – Floresta Natural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Emergia  (com “m” mesmo)</dc:title>
  <dc:creator>TLR</dc:creator>
  <cp:lastModifiedBy>aureo.oliveira@gmail.com</cp:lastModifiedBy>
  <cp:revision>30</cp:revision>
  <dcterms:created xsi:type="dcterms:W3CDTF">2009-05-27T22:06:02Z</dcterms:created>
  <dcterms:modified xsi:type="dcterms:W3CDTF">2020-04-06T15:36:45Z</dcterms:modified>
</cp:coreProperties>
</file>