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58" r:id="rId3"/>
    <p:sldId id="259" r:id="rId4"/>
    <p:sldId id="260" r:id="rId5"/>
    <p:sldId id="261" r:id="rId6"/>
    <p:sldId id="262" r:id="rId7"/>
    <p:sldId id="264" r:id="rId8"/>
    <p:sldId id="263" r:id="rId9"/>
    <p:sldId id="265" r:id="rId10"/>
    <p:sldId id="266" r:id="rId11"/>
    <p:sldId id="267" r:id="rId12"/>
    <p:sldId id="268" r:id="rId13"/>
    <p:sldId id="270" r:id="rId14"/>
    <p:sldId id="269" r:id="rId15"/>
    <p:sldId id="271" r:id="rId16"/>
    <p:sldId id="272" r:id="rId17"/>
    <p:sldId id="273" r:id="rId18"/>
    <p:sldId id="274" r:id="rId19"/>
    <p:sldId id="275" r:id="rId20"/>
    <p:sldId id="276" r:id="rId21"/>
    <p:sldId id="277" r:id="rId22"/>
    <p:sldId id="278" r:id="rId23"/>
    <p:sldId id="279" r:id="rId24"/>
    <p:sldId id="280" r:id="rId25"/>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46399" autoAdjust="0"/>
  </p:normalViewPr>
  <p:slideViewPr>
    <p:cSldViewPr>
      <p:cViewPr varScale="1">
        <p:scale>
          <a:sx n="34" d="100"/>
          <a:sy n="34" d="100"/>
        </p:scale>
        <p:origin x="-224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8053A9-8AEE-469C-BE1C-121059A608B1}" type="datetimeFigureOut">
              <a:rPr lang="pt-BR" smtClean="0"/>
              <a:pPr/>
              <a:t>09/09/2020</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B46F2D6-0746-4998-80DC-0279F6D33AB8}" type="slidenum">
              <a:rPr lang="pt-BR" smtClean="0"/>
              <a:pPr/>
              <a:t>‹nº›</a:t>
            </a:fld>
            <a:endParaRPr lang="pt-B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O que são amostras independentes?</a:t>
            </a:r>
          </a:p>
          <a:p>
            <a:r>
              <a:rPr lang="pt-BR" dirty="0" smtClean="0"/>
              <a:t>São amostras preparadas a partir de diferentes pesagens. Quando não</a:t>
            </a:r>
            <a:r>
              <a:rPr lang="pt-BR" baseline="0" dirty="0" smtClean="0"/>
              <a:t> for viável o preparo de amostras independentes desde o inicio do procedimento (desde a pesagem), poderá ser aceito o preparo de soluções diluídas separadamente a partir de uma mesma solução estoque. </a:t>
            </a:r>
          </a:p>
          <a:p>
            <a:r>
              <a:rPr lang="pt-BR" baseline="0" dirty="0" smtClean="0"/>
              <a:t>Entende-se por amostra, o medicamento ou matéria prima ou a substancia de referência.</a:t>
            </a:r>
            <a:endParaRPr lang="pt-BR" dirty="0" smtClean="0"/>
          </a:p>
          <a:p>
            <a:r>
              <a:rPr lang="pt-BR" dirty="0" smtClean="0"/>
              <a:t>O objetivo do estudo de precisão é conhecer a variabilidade</a:t>
            </a:r>
            <a:r>
              <a:rPr lang="pt-BR" baseline="0" dirty="0" smtClean="0"/>
              <a:t> do método analítico. Essa variabilidade é devida a erros aleatórios inerentes a todos métodos de ensaio. Como conseqüência  da existência destes erros, as analises efetuadas sobre amostras idênticas, nas mesmas condições, não conduzem geralmente a resultados idênticos. Os fatores susceptíveis de influenciar os resultados de um ensaio não podem ser sempre controlados (analista, equipamento, reagentes, tempo </a:t>
            </a:r>
            <a:r>
              <a:rPr lang="pt-BR" baseline="0" dirty="0" err="1" smtClean="0"/>
              <a:t>etc</a:t>
            </a:r>
            <a:r>
              <a:rPr lang="pt-BR" baseline="0" dirty="0" smtClean="0"/>
              <a:t>), dai a importância do estudo de precisão. A precisão engloba diferentes tipos de estudos. Isto veremos no próximo slide. </a:t>
            </a:r>
            <a:endParaRPr lang="pt-BR" dirty="0" smtClean="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2</a:t>
            </a:fld>
            <a:endParaRPr 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b="1" kern="1200" baseline="0" dirty="0" smtClean="0">
                <a:solidFill>
                  <a:schemeClr val="tx1"/>
                </a:solidFill>
                <a:latin typeface="+mn-lt"/>
                <a:ea typeface="+mn-ea"/>
                <a:cs typeface="+mn-cs"/>
              </a:rPr>
              <a:t> Reprodutibilidade</a:t>
            </a:r>
          </a:p>
          <a:p>
            <a:r>
              <a:rPr lang="pt-BR" sz="1200" kern="1200" baseline="0" dirty="0" smtClean="0">
                <a:solidFill>
                  <a:schemeClr val="tx1"/>
                </a:solidFill>
                <a:latin typeface="+mn-lt"/>
                <a:ea typeface="+mn-ea"/>
                <a:cs typeface="+mn-cs"/>
              </a:rPr>
              <a:t>A reprodutibilidade exprime a precisão de um método de ensaio efetuado em condições experimentais</a:t>
            </a:r>
          </a:p>
          <a:p>
            <a:r>
              <a:rPr lang="pt-BR" sz="1200" kern="1200" baseline="0" dirty="0" smtClean="0">
                <a:solidFill>
                  <a:schemeClr val="tx1"/>
                </a:solidFill>
                <a:latin typeface="+mn-lt"/>
                <a:ea typeface="+mn-ea"/>
                <a:cs typeface="+mn-cs"/>
              </a:rPr>
              <a:t>diferentes, utilizando o mesmo método de ensaio numa mesma amostra, fazendo variar determinadas condições</a:t>
            </a:r>
          </a:p>
          <a:p>
            <a:r>
              <a:rPr lang="pt-BR" sz="1200" kern="1200" baseline="0" dirty="0" smtClean="0">
                <a:solidFill>
                  <a:schemeClr val="tx1"/>
                </a:solidFill>
                <a:latin typeface="+mn-lt"/>
                <a:ea typeface="+mn-ea"/>
                <a:cs typeface="+mn-cs"/>
              </a:rPr>
              <a:t>de medição como, por exemplo:</a:t>
            </a:r>
          </a:p>
          <a:p>
            <a:r>
              <a:rPr lang="pt-BR" sz="1200" kern="1200" baseline="0" dirty="0" smtClean="0">
                <a:solidFill>
                  <a:schemeClr val="tx1"/>
                </a:solidFill>
                <a:latin typeface="+mn-lt"/>
                <a:ea typeface="+mn-ea"/>
                <a:cs typeface="+mn-cs"/>
              </a:rPr>
              <a:t> operadores diferentes;</a:t>
            </a:r>
          </a:p>
          <a:p>
            <a:r>
              <a:rPr lang="pt-BR" sz="1200" kern="1200" baseline="0" dirty="0" smtClean="0">
                <a:solidFill>
                  <a:schemeClr val="tx1"/>
                </a:solidFill>
                <a:latin typeface="+mn-lt"/>
                <a:ea typeface="+mn-ea"/>
                <a:cs typeface="+mn-cs"/>
              </a:rPr>
              <a:t> laboratórios diferentes;</a:t>
            </a:r>
          </a:p>
          <a:p>
            <a:r>
              <a:rPr lang="pt-BR" sz="1200" kern="1200" baseline="0" dirty="0" smtClean="0">
                <a:solidFill>
                  <a:schemeClr val="tx1"/>
                </a:solidFill>
                <a:latin typeface="+mn-lt"/>
                <a:ea typeface="+mn-ea"/>
                <a:cs typeface="+mn-cs"/>
              </a:rPr>
              <a:t> equipamentos diferentes;</a:t>
            </a:r>
          </a:p>
          <a:p>
            <a:r>
              <a:rPr lang="pt-BR" sz="1200" kern="1200" baseline="0" dirty="0" smtClean="0">
                <a:solidFill>
                  <a:schemeClr val="tx1"/>
                </a:solidFill>
                <a:latin typeface="+mn-lt"/>
                <a:ea typeface="+mn-ea"/>
                <a:cs typeface="+mn-cs"/>
              </a:rPr>
              <a:t> intervalo temporal diferente.</a:t>
            </a:r>
            <a:endParaRPr lang="pt-BR"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11</a:t>
            </a:fld>
            <a:endParaRPr 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baseline="0" dirty="0" smtClean="0">
                <a:solidFill>
                  <a:schemeClr val="tx1"/>
                </a:solidFill>
                <a:latin typeface="+mn-lt"/>
                <a:ea typeface="+mn-ea"/>
                <a:cs typeface="+mn-cs"/>
              </a:rPr>
              <a:t>Os quatro métodos principais, propostos para o estudo da exatidão, são baseados no uso de material de referência certificado (MRC), na comparação do método proposto com um método de referência, no uso de ensaios de recuperação na matriz e em estudos colaborativos. </a:t>
            </a:r>
            <a:endParaRPr lang="pt-BR"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12</a:t>
            </a:fld>
            <a:endParaRPr 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baseline="0" dirty="0" smtClean="0">
                <a:solidFill>
                  <a:schemeClr val="tx1"/>
                </a:solidFill>
                <a:latin typeface="+mn-lt"/>
                <a:ea typeface="+mn-ea"/>
                <a:cs typeface="+mn-cs"/>
              </a:rPr>
              <a:t>Os quatro métodos principais, propostos para o estudo da exatidão, são baseados no uso de material de referência certificado (MRC), na comparação do método proposto com um método de referência, no uso de ensaios de recuperação na matriz e em estudos colaborativos. </a:t>
            </a:r>
          </a:p>
          <a:p>
            <a:endParaRPr lang="pt-BR"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13</a:t>
            </a:fld>
            <a:endParaRPr 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14</a:t>
            </a:fld>
            <a:endParaRPr lang="pt-B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Exemplo:</a:t>
            </a:r>
            <a:r>
              <a:rPr lang="pt-BR" baseline="0" dirty="0" smtClean="0"/>
              <a:t> Concentração conhecida da solução do padrão de referência- 10 </a:t>
            </a:r>
            <a:r>
              <a:rPr lang="el-GR" baseline="0" dirty="0" smtClean="0"/>
              <a:t>μ</a:t>
            </a:r>
            <a:r>
              <a:rPr lang="pt-BR" baseline="0" dirty="0" smtClean="0"/>
              <a:t>g/mL. Determina-se a concentração da solução do padrão utilizando o método analítico, e o valor encontrado da concentração do padrão de referência foi de 9,8 </a:t>
            </a:r>
            <a:r>
              <a:rPr lang="el-GR" baseline="0" dirty="0" smtClean="0"/>
              <a:t>μ</a:t>
            </a:r>
            <a:r>
              <a:rPr lang="pt-BR" baseline="0" dirty="0" smtClean="0"/>
              <a:t>g/mL.</a:t>
            </a:r>
          </a:p>
          <a:p>
            <a:r>
              <a:rPr lang="pt-BR" baseline="0" dirty="0" smtClean="0"/>
              <a:t>Exatidão do método: solução do padrão de referência-      10</a:t>
            </a:r>
            <a:r>
              <a:rPr lang="el-GR" baseline="0" dirty="0" smtClean="0"/>
              <a:t>μ</a:t>
            </a:r>
            <a:r>
              <a:rPr lang="pt-BR" baseline="0" dirty="0" smtClean="0"/>
              <a:t>g/mL ---- 100%    </a:t>
            </a:r>
          </a:p>
          <a:p>
            <a:r>
              <a:rPr lang="pt-BR" baseline="0" dirty="0" smtClean="0"/>
              <a:t>Valor de concentração encontrado pelo método analítico    9,8</a:t>
            </a:r>
            <a:r>
              <a:rPr lang="el-GR" baseline="0" dirty="0" smtClean="0"/>
              <a:t>μ</a:t>
            </a:r>
            <a:r>
              <a:rPr lang="pt-BR" baseline="0" dirty="0" smtClean="0"/>
              <a:t>g/mL ----    x      </a:t>
            </a:r>
            <a:r>
              <a:rPr lang="pt-BR" baseline="0" dirty="0" err="1" smtClean="0"/>
              <a:t>x</a:t>
            </a:r>
            <a:r>
              <a:rPr lang="pt-BR" baseline="0" dirty="0" smtClean="0"/>
              <a:t>=98%  Esta é a exatidão do método analítico para determinação do teor do insumo farmacêutico ativo na matéria prima.                                                              </a:t>
            </a:r>
            <a:endParaRPr lang="pt-BR"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15</a:t>
            </a:fld>
            <a:endParaRPr lang="pt-B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16</a:t>
            </a:fld>
            <a:endParaRPr lang="pt-B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Análise</a:t>
            </a:r>
            <a:r>
              <a:rPr lang="pt-BR" baseline="0" dirty="0" smtClean="0"/>
              <a:t> Estatística: Teste </a:t>
            </a:r>
            <a:r>
              <a:rPr lang="pt-BR" baseline="0" dirty="0" err="1" smtClean="0"/>
              <a:t>Snedecor-Fisher</a:t>
            </a:r>
            <a:endParaRPr lang="pt-BR" baseline="0" dirty="0" smtClean="0"/>
          </a:p>
          <a:p>
            <a:endParaRPr lang="pt-BR"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pt-BR" baseline="0" dirty="0" err="1" smtClean="0"/>
              <a:t>F</a:t>
            </a:r>
            <a:r>
              <a:rPr lang="pt-BR" baseline="-25000" dirty="0" err="1" smtClean="0"/>
              <a:t>experimental</a:t>
            </a:r>
            <a:r>
              <a:rPr lang="pt-BR" baseline="-25000" dirty="0" smtClean="0"/>
              <a:t>= </a:t>
            </a:r>
            <a:r>
              <a:rPr lang="pt-BR" baseline="0" dirty="0" smtClean="0"/>
              <a:t>Variância do Método A/Variância do Método B= </a:t>
            </a:r>
            <a:r>
              <a:rPr lang="pt-BR" sz="1200" kern="1200" baseline="0" dirty="0" smtClean="0">
                <a:solidFill>
                  <a:schemeClr val="tx1"/>
                </a:solidFill>
                <a:latin typeface="+mn-lt"/>
                <a:ea typeface="+mn-ea"/>
                <a:cs typeface="+mn-cs"/>
              </a:rPr>
              <a:t>(S)</a:t>
            </a:r>
            <a:r>
              <a:rPr lang="pt-BR" sz="1200" kern="1200" baseline="30000" dirty="0" smtClean="0">
                <a:solidFill>
                  <a:schemeClr val="tx1"/>
                </a:solidFill>
                <a:latin typeface="+mn-lt"/>
                <a:ea typeface="+mn-ea"/>
                <a:cs typeface="+mn-cs"/>
              </a:rPr>
              <a:t>2</a:t>
            </a:r>
            <a:r>
              <a:rPr lang="pt-BR" sz="1200" kern="1200" baseline="0" dirty="0" smtClean="0">
                <a:solidFill>
                  <a:schemeClr val="tx1"/>
                </a:solidFill>
                <a:latin typeface="+mn-lt"/>
                <a:ea typeface="+mn-ea"/>
                <a:cs typeface="+mn-cs"/>
              </a:rPr>
              <a:t> A/(S)</a:t>
            </a:r>
            <a:r>
              <a:rPr lang="pt-BR" sz="1200" kern="1200" baseline="30000" dirty="0" smtClean="0">
                <a:solidFill>
                  <a:schemeClr val="tx1"/>
                </a:solidFill>
                <a:latin typeface="+mn-lt"/>
                <a:ea typeface="+mn-ea"/>
                <a:cs typeface="+mn-cs"/>
              </a:rPr>
              <a:t>2</a:t>
            </a:r>
            <a:r>
              <a:rPr lang="pt-BR" sz="1200" kern="1200" baseline="0" dirty="0" smtClean="0">
                <a:solidFill>
                  <a:schemeClr val="tx1"/>
                </a:solidFill>
                <a:latin typeface="+mn-lt"/>
                <a:ea typeface="+mn-ea"/>
                <a:cs typeface="+mn-cs"/>
              </a:rPr>
              <a:t> B = 0,648/0,6146= 1,0542</a:t>
            </a: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baseline="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baseline="0" dirty="0" err="1" smtClean="0">
                <a:solidFill>
                  <a:schemeClr val="tx1"/>
                </a:solidFill>
                <a:latin typeface="+mn-lt"/>
                <a:ea typeface="+mn-ea"/>
                <a:cs typeface="+mn-cs"/>
              </a:rPr>
              <a:t>F</a:t>
            </a:r>
            <a:r>
              <a:rPr lang="pt-BR" sz="1200" kern="1200" baseline="-25000" dirty="0" err="1" smtClean="0">
                <a:solidFill>
                  <a:schemeClr val="tx1"/>
                </a:solidFill>
                <a:latin typeface="+mn-lt"/>
                <a:ea typeface="+mn-ea"/>
                <a:cs typeface="+mn-cs"/>
              </a:rPr>
              <a:t>tabelado</a:t>
            </a:r>
            <a:r>
              <a:rPr lang="pt-BR" sz="1200" kern="1200" baseline="-25000" dirty="0" smtClean="0">
                <a:solidFill>
                  <a:schemeClr val="tx1"/>
                </a:solidFill>
                <a:latin typeface="+mn-lt"/>
                <a:ea typeface="+mn-ea"/>
                <a:cs typeface="+mn-cs"/>
              </a:rPr>
              <a:t> </a:t>
            </a:r>
            <a:r>
              <a:rPr lang="pt-BR" sz="1200" kern="1200" baseline="0" dirty="0" smtClean="0">
                <a:solidFill>
                  <a:schemeClr val="tx1"/>
                </a:solidFill>
                <a:latin typeface="+mn-lt"/>
                <a:ea typeface="+mn-ea"/>
                <a:cs typeface="+mn-cs"/>
              </a:rPr>
              <a:t>(grau de liberdade A 6-1=5; grau de liberdade B 6-1= 5; </a:t>
            </a:r>
            <a:r>
              <a:rPr lang="pt-BR" sz="1200" kern="1200" baseline="0" dirty="0" smtClean="0">
                <a:solidFill>
                  <a:schemeClr val="tx1"/>
                </a:solidFill>
                <a:latin typeface="+mn-lt"/>
                <a:ea typeface="+mn-ea"/>
                <a:cs typeface="+mn-cs"/>
                <a:sym typeface="Symbol"/>
              </a:rPr>
              <a:t>=0,05) = 5,05</a:t>
            </a: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baseline="0" dirty="0" smtClean="0">
              <a:solidFill>
                <a:schemeClr val="tx1"/>
              </a:solidFill>
              <a:latin typeface="+mn-lt"/>
              <a:ea typeface="+mn-ea"/>
              <a:cs typeface="+mn-cs"/>
              <a:sym typeface="Symbol"/>
            </a:endParaRPr>
          </a:p>
          <a:p>
            <a:pPr marL="0" marR="0" indent="0" algn="l" defTabSz="914400" rtl="0" eaLnBrk="1" fontAlgn="auto" latinLnBrk="0" hangingPunct="1">
              <a:lnSpc>
                <a:spcPct val="100000"/>
              </a:lnSpc>
              <a:spcBef>
                <a:spcPts val="0"/>
              </a:spcBef>
              <a:spcAft>
                <a:spcPts val="0"/>
              </a:spcAft>
              <a:buClrTx/>
              <a:buSzTx/>
              <a:buFontTx/>
              <a:buNone/>
              <a:tabLst/>
              <a:defRPr/>
            </a:pPr>
            <a:r>
              <a:rPr lang="pt-BR" sz="1200" kern="1200" baseline="0" dirty="0" err="1" smtClean="0">
                <a:solidFill>
                  <a:schemeClr val="tx1"/>
                </a:solidFill>
                <a:latin typeface="+mn-lt"/>
                <a:ea typeface="+mn-ea"/>
                <a:cs typeface="+mn-cs"/>
                <a:sym typeface="Symbol"/>
              </a:rPr>
              <a:t>Fexperimental</a:t>
            </a:r>
            <a:r>
              <a:rPr lang="pt-BR" sz="1200" kern="1200" baseline="0" dirty="0" smtClean="0">
                <a:solidFill>
                  <a:schemeClr val="tx1"/>
                </a:solidFill>
                <a:latin typeface="+mn-lt"/>
                <a:ea typeface="+mn-ea"/>
                <a:cs typeface="+mn-cs"/>
                <a:sym typeface="Symbol"/>
              </a:rPr>
              <a:t> &lt; </a:t>
            </a:r>
            <a:r>
              <a:rPr lang="pt-BR" sz="1200" kern="1200" baseline="0" dirty="0" err="1" smtClean="0">
                <a:solidFill>
                  <a:schemeClr val="tx1"/>
                </a:solidFill>
                <a:latin typeface="+mn-lt"/>
                <a:ea typeface="+mn-ea"/>
                <a:cs typeface="+mn-cs"/>
                <a:sym typeface="Symbol"/>
              </a:rPr>
              <a:t>Ftabelado</a:t>
            </a:r>
            <a:r>
              <a:rPr lang="pt-BR" sz="1200" kern="1200" baseline="0" dirty="0" smtClean="0">
                <a:solidFill>
                  <a:schemeClr val="tx1"/>
                </a:solidFill>
                <a:latin typeface="+mn-lt"/>
                <a:ea typeface="+mn-ea"/>
                <a:cs typeface="+mn-cs"/>
                <a:sym typeface="Symbol"/>
              </a:rPr>
              <a:t> – </a:t>
            </a:r>
            <a:r>
              <a:rPr lang="pt-BR" sz="1200" kern="1200" baseline="0" dirty="0" err="1" smtClean="0">
                <a:solidFill>
                  <a:schemeClr val="tx1"/>
                </a:solidFill>
                <a:latin typeface="+mn-lt"/>
                <a:ea typeface="+mn-ea"/>
                <a:cs typeface="+mn-cs"/>
                <a:sym typeface="Symbol"/>
              </a:rPr>
              <a:t>signifca</a:t>
            </a:r>
            <a:r>
              <a:rPr lang="pt-BR" sz="1200" kern="1200" baseline="0" dirty="0" smtClean="0">
                <a:solidFill>
                  <a:schemeClr val="tx1"/>
                </a:solidFill>
                <a:latin typeface="+mn-lt"/>
                <a:ea typeface="+mn-ea"/>
                <a:cs typeface="+mn-cs"/>
                <a:sym typeface="Symbol"/>
              </a:rPr>
              <a:t> que ambos métodos tem variâncias estimadas iguais e portanto, semelhantes</a:t>
            </a:r>
            <a:endParaRPr lang="pt-BR"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pt-BR" sz="1200" kern="1200" dirty="0" smtClean="0">
              <a:solidFill>
                <a:schemeClr val="tx1"/>
              </a:solidFill>
              <a:latin typeface="+mn-lt"/>
              <a:ea typeface="+mn-ea"/>
              <a:cs typeface="+mn-cs"/>
            </a:endParaRPr>
          </a:p>
          <a:p>
            <a:endParaRPr lang="pt-BR"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17</a:t>
            </a:fld>
            <a:endParaRPr lang="pt-B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O ensaio se</a:t>
            </a:r>
            <a:r>
              <a:rPr lang="pt-BR" baseline="0" dirty="0" smtClean="0"/>
              <a:t> realiza pelo menos com três replicas para cada concentração. O problema do método do placebo carregado está em como se adiciona o padrão de referência sobre o placebo. O processo de adição, por mais que simula o mais próximo possível a preparação do produto acabado, somente se trata de uma aproximação já que não o produto acabado. Por tanto a recuperação do método analítico usando o método do placebo carregado pode ser maior que na realidade. No próximo slide temos um exemplo do método do placebo carregado. </a:t>
            </a:r>
            <a:endParaRPr lang="pt-BR"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18</a:t>
            </a:fld>
            <a:endParaRPr lang="pt-B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lnSpcReduction="10000"/>
          </a:bodyPr>
          <a:lstStyle/>
          <a:p>
            <a:r>
              <a:rPr lang="pt-BR" i="0" dirty="0" smtClean="0"/>
              <a:t>Como</a:t>
            </a:r>
            <a:r>
              <a:rPr lang="pt-BR" i="0" baseline="0" dirty="0" smtClean="0"/>
              <a:t> as Recuperações foram calculadas:</a:t>
            </a:r>
          </a:p>
          <a:p>
            <a:r>
              <a:rPr lang="pt-BR" i="0" baseline="0" dirty="0" smtClean="0"/>
              <a:t> Exemplo1 – nível 1- Recuperação 98,43</a:t>
            </a:r>
          </a:p>
          <a:p>
            <a:endParaRPr lang="pt-BR" i="0" baseline="0" dirty="0" smtClean="0"/>
          </a:p>
          <a:p>
            <a:r>
              <a:rPr lang="pt-BR" i="0" baseline="0" dirty="0" smtClean="0"/>
              <a:t>Na tabela do slide 21, slide anterior, a concentração da solução padrão referência adicionado ao placebo Nível 1 foi de  10,20 </a:t>
            </a:r>
            <a:r>
              <a:rPr lang="pt-BR" i="0" baseline="0" dirty="0" err="1" smtClean="0"/>
              <a:t>ug</a:t>
            </a:r>
            <a:r>
              <a:rPr lang="pt-BR" i="0" baseline="0" dirty="0" smtClean="0"/>
              <a:t>/mL, a concentração encontrada para o placebo adicionado dessa solução de padrão de referência foi de 10,04 </a:t>
            </a:r>
            <a:r>
              <a:rPr lang="pt-BR" i="0" baseline="0" dirty="0" err="1" smtClean="0"/>
              <a:t>ug</a:t>
            </a:r>
            <a:r>
              <a:rPr lang="pt-BR" i="0" baseline="0" dirty="0" smtClean="0"/>
              <a:t>/mL. Portanto, </a:t>
            </a:r>
          </a:p>
          <a:p>
            <a:endParaRPr lang="pt-BR" i="0" baseline="0" dirty="0" smtClean="0"/>
          </a:p>
          <a:p>
            <a:r>
              <a:rPr lang="pt-BR" i="0" baseline="0" dirty="0" smtClean="0"/>
              <a:t>10,20 </a:t>
            </a:r>
            <a:r>
              <a:rPr lang="pt-BR" i="0" baseline="0" dirty="0" err="1" smtClean="0"/>
              <a:t>ug</a:t>
            </a:r>
            <a:r>
              <a:rPr lang="pt-BR" i="0" baseline="0" dirty="0" smtClean="0"/>
              <a:t>/mL   ------ 100%</a:t>
            </a:r>
          </a:p>
          <a:p>
            <a:r>
              <a:rPr lang="pt-BR" i="0" baseline="0" dirty="0" smtClean="0"/>
              <a:t>10,04              ------   x        </a:t>
            </a:r>
            <a:r>
              <a:rPr lang="pt-BR" i="0" baseline="0" dirty="0" err="1" smtClean="0"/>
              <a:t>x</a:t>
            </a:r>
            <a:r>
              <a:rPr lang="pt-BR" i="0" baseline="0" dirty="0" smtClean="0"/>
              <a:t> = 98,43% </a:t>
            </a:r>
          </a:p>
          <a:p>
            <a:r>
              <a:rPr lang="pt-BR" i="0" baseline="0" dirty="0" smtClean="0"/>
              <a:t> </a:t>
            </a:r>
          </a:p>
          <a:p>
            <a:r>
              <a:rPr lang="pt-BR" i="0" baseline="0" dirty="0" smtClean="0"/>
              <a:t>Exemplo 2- nível 2, a concentração da solução padrão adicionado ao placebo foi de  20,12 </a:t>
            </a:r>
            <a:r>
              <a:rPr lang="pt-BR" i="0" baseline="0" dirty="0" err="1" smtClean="0"/>
              <a:t>ug</a:t>
            </a:r>
            <a:r>
              <a:rPr lang="pt-BR" i="0" baseline="0" dirty="0" smtClean="0"/>
              <a:t>/mL, a concentração encontrada para o placebo adicionado dessa solução de padrão de referência foi de 20,14 </a:t>
            </a:r>
            <a:r>
              <a:rPr lang="pt-BR" i="0" baseline="0" dirty="0" err="1" smtClean="0"/>
              <a:t>ug</a:t>
            </a:r>
            <a:r>
              <a:rPr lang="pt-BR" i="0" baseline="0" dirty="0" smtClean="0"/>
              <a:t>/ml. Portanto,</a:t>
            </a:r>
          </a:p>
          <a:p>
            <a:r>
              <a:rPr lang="pt-BR" i="0" baseline="0" dirty="0" smtClean="0"/>
              <a:t>20,12 </a:t>
            </a:r>
            <a:r>
              <a:rPr lang="pt-BR" i="0" baseline="0" dirty="0" err="1" smtClean="0"/>
              <a:t>ug</a:t>
            </a:r>
            <a:r>
              <a:rPr lang="pt-BR" i="0" baseline="0" dirty="0" smtClean="0"/>
              <a:t>/ml ----- 100%</a:t>
            </a:r>
          </a:p>
          <a:p>
            <a:r>
              <a:rPr lang="pt-BR" i="0" baseline="0" dirty="0" smtClean="0"/>
              <a:t>20,14 </a:t>
            </a:r>
            <a:r>
              <a:rPr lang="pt-BR" i="0" baseline="0" dirty="0" err="1" smtClean="0"/>
              <a:t>ug</a:t>
            </a:r>
            <a:r>
              <a:rPr lang="pt-BR" i="0" baseline="0" dirty="0" smtClean="0"/>
              <a:t>/mL -----   x        </a:t>
            </a:r>
            <a:r>
              <a:rPr lang="pt-BR" i="0" baseline="0" dirty="0" err="1" smtClean="0"/>
              <a:t>x</a:t>
            </a:r>
            <a:r>
              <a:rPr lang="pt-BR" i="0" baseline="0" dirty="0" smtClean="0"/>
              <a:t>= 100,10%</a:t>
            </a:r>
          </a:p>
          <a:p>
            <a:r>
              <a:rPr lang="pt-BR" b="1" i="0" baseline="0" dirty="0" smtClean="0"/>
              <a:t>Analise estatística:</a:t>
            </a:r>
            <a:r>
              <a:rPr lang="pt-BR" b="0" i="0" baseline="0" dirty="0" smtClean="0"/>
              <a:t>Para determinar se o fator de concentração tem alguma influência nos resultados se utiliza o teste de igualdade de variâncias de vários grupos de mesmo tamanho, como pedido no Teste de </a:t>
            </a:r>
            <a:r>
              <a:rPr lang="pt-BR" b="0" i="0" baseline="0" dirty="0" err="1" smtClean="0"/>
              <a:t>Cochran</a:t>
            </a:r>
            <a:endParaRPr lang="pt-BR" b="0" i="0" baseline="0" dirty="0" smtClean="0"/>
          </a:p>
          <a:p>
            <a:endParaRPr lang="pt-BR" b="0" i="0" baseline="0" dirty="0" smtClean="0"/>
          </a:p>
          <a:p>
            <a:r>
              <a:rPr lang="pt-BR" b="0" i="0" baseline="0" dirty="0" err="1" smtClean="0"/>
              <a:t>G</a:t>
            </a:r>
            <a:r>
              <a:rPr lang="pt-BR" b="0" i="0" baseline="-25000" dirty="0" err="1" smtClean="0"/>
              <a:t>exp</a:t>
            </a:r>
            <a:r>
              <a:rPr lang="pt-BR" b="0" i="0" baseline="0" dirty="0" smtClean="0"/>
              <a:t> = Variância máxima/pela soma das variâncias dos três grupos= S</a:t>
            </a:r>
            <a:r>
              <a:rPr lang="pt-BR" b="0" i="0" baseline="30000" dirty="0" smtClean="0"/>
              <a:t>2</a:t>
            </a:r>
            <a:r>
              <a:rPr lang="pt-BR" b="0" i="0" baseline="-25000" dirty="0" smtClean="0"/>
              <a:t>max </a:t>
            </a:r>
            <a:r>
              <a:rPr lang="pt-BR" b="0" i="0" baseline="0" dirty="0" smtClean="0"/>
              <a:t>/S</a:t>
            </a:r>
            <a:r>
              <a:rPr lang="pt-BR" b="0" i="0" baseline="-25000" dirty="0" smtClean="0"/>
              <a:t>1</a:t>
            </a:r>
            <a:r>
              <a:rPr lang="pt-BR" b="0" i="0" baseline="30000" dirty="0" smtClean="0"/>
              <a:t>2+ </a:t>
            </a:r>
            <a:r>
              <a:rPr lang="pt-BR" b="0" i="0" baseline="0" dirty="0" smtClean="0"/>
              <a:t>S</a:t>
            </a:r>
            <a:r>
              <a:rPr lang="pt-BR" b="0" i="0" baseline="-25000" dirty="0" smtClean="0"/>
              <a:t>2</a:t>
            </a:r>
            <a:r>
              <a:rPr lang="pt-BR" b="0" i="0" baseline="30000" dirty="0" smtClean="0"/>
              <a:t>3</a:t>
            </a:r>
            <a:r>
              <a:rPr lang="pt-BR" b="0" i="0" baseline="0" dirty="0" smtClean="0"/>
              <a:t> + S</a:t>
            </a:r>
            <a:r>
              <a:rPr lang="pt-BR" b="0" i="0" baseline="-25000" dirty="0" smtClean="0"/>
              <a:t>3</a:t>
            </a:r>
            <a:r>
              <a:rPr lang="pt-BR" b="0" i="0" baseline="30000" dirty="0" smtClean="0"/>
              <a:t>2</a:t>
            </a:r>
            <a:r>
              <a:rPr lang="pt-BR" b="0" i="0" baseline="0" dirty="0" smtClean="0"/>
              <a:t>= 0,2802/0,2802 + 0,1626 + 0,2343 = 0,41386</a:t>
            </a:r>
          </a:p>
          <a:p>
            <a:endParaRPr lang="pt-BR" b="0" i="0" baseline="0" dirty="0" smtClean="0"/>
          </a:p>
          <a:p>
            <a:r>
              <a:rPr lang="pt-BR" b="0" i="0" baseline="0" dirty="0" err="1" smtClean="0"/>
              <a:t>G</a:t>
            </a:r>
            <a:r>
              <a:rPr lang="pt-BR" b="0" i="0" baseline="-25000" dirty="0" err="1" smtClean="0"/>
              <a:t>tabelado</a:t>
            </a:r>
            <a:r>
              <a:rPr lang="pt-BR" b="0" i="0" baseline="0" dirty="0" smtClean="0"/>
              <a:t> (</a:t>
            </a:r>
            <a:r>
              <a:rPr lang="pt-BR" b="0" i="0" baseline="0" dirty="0" smtClean="0">
                <a:sym typeface="Symbol"/>
              </a:rPr>
              <a:t>=0,05; k=3, n=3)=0,8709  k=é o número de grupos e n é o número de determinações por grupo</a:t>
            </a:r>
          </a:p>
          <a:p>
            <a:endParaRPr lang="pt-BR" b="0" i="0" baseline="0" dirty="0" smtClean="0">
              <a:sym typeface="Symbol"/>
            </a:endParaRPr>
          </a:p>
          <a:p>
            <a:r>
              <a:rPr lang="pt-BR" b="0" i="0" baseline="0" dirty="0" err="1" smtClean="0">
                <a:sym typeface="Symbol"/>
              </a:rPr>
              <a:t>Gexp</a:t>
            </a:r>
            <a:r>
              <a:rPr lang="pt-BR" b="0" i="0" baseline="0" dirty="0" smtClean="0">
                <a:sym typeface="Symbol"/>
              </a:rPr>
              <a:t> &lt;</a:t>
            </a:r>
            <a:r>
              <a:rPr lang="pt-BR" b="0" i="0" baseline="0" dirty="0" err="1" smtClean="0">
                <a:sym typeface="Symbol"/>
              </a:rPr>
              <a:t>Gtabelado</a:t>
            </a:r>
            <a:r>
              <a:rPr lang="pt-BR" b="0" i="0" baseline="0" dirty="0" smtClean="0">
                <a:sym typeface="Symbol"/>
              </a:rPr>
              <a:t> significa que as variâncias das 3 concentrações são equivalentes, assim, o fator de concentração não influência na variabilidade dos resultados, a recuperação é satisfatória.  </a:t>
            </a:r>
            <a:endParaRPr lang="pt-BR" b="0" i="0" baseline="0" dirty="0" smtClean="0"/>
          </a:p>
          <a:p>
            <a:r>
              <a:rPr lang="pt-BR" b="0" i="0" baseline="0" dirty="0" smtClean="0"/>
              <a:t> </a:t>
            </a:r>
            <a:endParaRPr lang="pt-BR" b="1" i="0" baseline="0" dirty="0" smtClean="0"/>
          </a:p>
          <a:p>
            <a:endParaRPr lang="pt-BR" b="1" i="0" baseline="0" dirty="0" smtClean="0"/>
          </a:p>
          <a:p>
            <a:endParaRPr lang="pt-BR" i="0" baseline="0" dirty="0" smtClean="0"/>
          </a:p>
          <a:p>
            <a:endParaRPr lang="pt-BR" i="0" baseline="0" dirty="0" smtClean="0"/>
          </a:p>
          <a:p>
            <a:endParaRPr lang="pt-BR" i="0" baseline="0" dirty="0" smtClean="0"/>
          </a:p>
          <a:p>
            <a:endParaRPr lang="pt-BR" i="0" baseline="0" dirty="0" smtClean="0"/>
          </a:p>
          <a:p>
            <a:endParaRPr lang="pt-BR" i="0"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22</a:t>
            </a:fld>
            <a:endParaRPr lang="pt-B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Limite de detecção determinada através</a:t>
            </a:r>
            <a:r>
              <a:rPr lang="pt-BR" baseline="0" dirty="0" smtClean="0"/>
              <a:t> de réplicas de brancos. Isto quer dizer que </a:t>
            </a:r>
            <a:r>
              <a:rPr lang="pt-BR" baseline="0" dirty="0" err="1" smtClean="0"/>
              <a:t>vc</a:t>
            </a:r>
            <a:r>
              <a:rPr lang="pt-BR" baseline="0" dirty="0" smtClean="0"/>
              <a:t> deve preparar vários brancos e fazer a leitura espectrofotométrica, esse método de determinar o limite de detecção é empregado para ensaios analíticos espectrofotométricos. P::ode ser expresso por: </a:t>
            </a:r>
            <a:r>
              <a:rPr lang="pt-BR" sz="1200" kern="1200" baseline="0" dirty="0" err="1" smtClean="0">
                <a:solidFill>
                  <a:schemeClr val="tx1"/>
                </a:solidFill>
                <a:latin typeface="+mn-lt"/>
                <a:ea typeface="+mn-ea"/>
                <a:cs typeface="+mn-cs"/>
              </a:rPr>
              <a:t>𝑳𝑫</a:t>
            </a:r>
            <a:r>
              <a:rPr lang="pt-BR" sz="1200" kern="1200" baseline="0" dirty="0" smtClean="0">
                <a:solidFill>
                  <a:schemeClr val="tx1"/>
                </a:solidFill>
                <a:latin typeface="+mn-lt"/>
                <a:ea typeface="+mn-ea"/>
                <a:cs typeface="+mn-cs"/>
              </a:rPr>
              <a:t> = </a:t>
            </a:r>
            <a:r>
              <a:rPr lang="pt-BR" sz="1200" kern="1200" baseline="0" dirty="0" err="1" smtClean="0">
                <a:solidFill>
                  <a:schemeClr val="tx1"/>
                </a:solidFill>
                <a:latin typeface="+mn-lt"/>
                <a:ea typeface="+mn-ea"/>
                <a:cs typeface="+mn-cs"/>
              </a:rPr>
              <a:t>𝒙</a:t>
            </a:r>
            <a:r>
              <a:rPr lang="pt-BR" sz="1200" kern="1200" baseline="-25000" dirty="0" err="1" smtClean="0">
                <a:solidFill>
                  <a:schemeClr val="tx1"/>
                </a:solidFill>
                <a:latin typeface="+mn-lt"/>
                <a:ea typeface="+mn-ea"/>
                <a:cs typeface="+mn-cs"/>
              </a:rPr>
              <a:t>𝟎</a:t>
            </a:r>
            <a:r>
              <a:rPr lang="pt-BR" sz="1200" kern="1200" baseline="0" dirty="0" smtClean="0">
                <a:solidFill>
                  <a:schemeClr val="tx1"/>
                </a:solidFill>
                <a:latin typeface="+mn-lt"/>
                <a:ea typeface="+mn-ea"/>
                <a:cs typeface="+mn-cs"/>
              </a:rPr>
              <a:t> + </a:t>
            </a:r>
            <a:r>
              <a:rPr lang="pt-BR" sz="1200" kern="1200" baseline="0" dirty="0" err="1" smtClean="0">
                <a:solidFill>
                  <a:schemeClr val="tx1"/>
                </a:solidFill>
                <a:latin typeface="+mn-lt"/>
                <a:ea typeface="+mn-ea"/>
                <a:cs typeface="+mn-cs"/>
              </a:rPr>
              <a:t>𝒌𝒔</a:t>
            </a:r>
            <a:r>
              <a:rPr lang="pt-BR" sz="1200" kern="1200" baseline="-25000" dirty="0" err="1" smtClean="0">
                <a:solidFill>
                  <a:schemeClr val="tx1"/>
                </a:solidFill>
                <a:latin typeface="+mn-lt"/>
                <a:ea typeface="+mn-ea"/>
                <a:cs typeface="+mn-cs"/>
              </a:rPr>
              <a:t>𝟎</a:t>
            </a:r>
            <a:r>
              <a:rPr lang="pt-BR" sz="1200" kern="1200" baseline="0" dirty="0" smtClean="0">
                <a:solidFill>
                  <a:schemeClr val="tx1"/>
                </a:solidFill>
                <a:latin typeface="+mn-lt"/>
                <a:ea typeface="+mn-ea"/>
                <a:cs typeface="+mn-cs"/>
              </a:rPr>
              <a:t>, onde x</a:t>
            </a:r>
            <a:r>
              <a:rPr lang="pt-BR" sz="1200" kern="1200" baseline="-25000" dirty="0" smtClean="0">
                <a:solidFill>
                  <a:schemeClr val="tx1"/>
                </a:solidFill>
                <a:latin typeface="+mn-lt"/>
                <a:ea typeface="+mn-ea"/>
                <a:cs typeface="+mn-cs"/>
              </a:rPr>
              <a:t>0</a:t>
            </a:r>
            <a:r>
              <a:rPr lang="pt-BR" sz="1200" kern="1200" baseline="0" dirty="0" smtClean="0">
                <a:solidFill>
                  <a:schemeClr val="tx1"/>
                </a:solidFill>
                <a:latin typeface="+mn-lt"/>
                <a:ea typeface="+mn-ea"/>
                <a:cs typeface="+mn-cs"/>
              </a:rPr>
              <a:t> representa a média aritmética do teor de uma série de brancos ou padrões vestígio (entre 10 e 20</a:t>
            </a:r>
          </a:p>
          <a:p>
            <a:r>
              <a:rPr lang="pt-BR" sz="1200" kern="1200" baseline="0" dirty="0" smtClean="0">
                <a:solidFill>
                  <a:schemeClr val="tx1"/>
                </a:solidFill>
                <a:latin typeface="+mn-lt"/>
                <a:ea typeface="+mn-ea"/>
                <a:cs typeface="+mn-cs"/>
              </a:rPr>
              <a:t>ensaios), preparados de forma independente e lidos ao longo de vários dias de trabalho, padrões vestígios são soluções padrões bem diluídas.</a:t>
            </a:r>
          </a:p>
          <a:p>
            <a:r>
              <a:rPr lang="pt-BR" sz="1200" kern="1200" baseline="0" dirty="0" err="1" smtClean="0">
                <a:solidFill>
                  <a:schemeClr val="tx1"/>
                </a:solidFill>
                <a:latin typeface="+mn-lt"/>
                <a:ea typeface="+mn-ea"/>
                <a:cs typeface="+mn-cs"/>
              </a:rPr>
              <a:t>𝒔</a:t>
            </a:r>
            <a:r>
              <a:rPr lang="pt-BR" sz="1200" kern="1200" baseline="-25000" dirty="0" err="1" smtClean="0">
                <a:solidFill>
                  <a:schemeClr val="tx1"/>
                </a:solidFill>
                <a:latin typeface="+mn-lt"/>
                <a:ea typeface="+mn-ea"/>
                <a:cs typeface="+mn-cs"/>
              </a:rPr>
              <a:t>𝟎</a:t>
            </a:r>
            <a:r>
              <a:rPr lang="pt-BR" sz="1200" kern="1200" baseline="0" dirty="0" smtClean="0">
                <a:solidFill>
                  <a:schemeClr val="tx1"/>
                </a:solidFill>
                <a:latin typeface="+mn-lt"/>
                <a:ea typeface="+mn-ea"/>
                <a:cs typeface="+mn-cs"/>
              </a:rPr>
              <a:t> corresponde ao desvio-padrão associado a </a:t>
            </a:r>
            <a:r>
              <a:rPr lang="pt-BR" sz="1200" kern="1200" baseline="0" dirty="0" err="1" smtClean="0">
                <a:solidFill>
                  <a:schemeClr val="tx1"/>
                </a:solidFill>
                <a:latin typeface="+mn-lt"/>
                <a:ea typeface="+mn-ea"/>
                <a:cs typeface="+mn-cs"/>
              </a:rPr>
              <a:t>𝒙</a:t>
            </a:r>
            <a:r>
              <a:rPr lang="pt-BR" sz="1200" kern="1200" baseline="-25000" dirty="0" err="1" smtClean="0">
                <a:solidFill>
                  <a:schemeClr val="tx1"/>
                </a:solidFill>
                <a:latin typeface="+mn-lt"/>
                <a:ea typeface="+mn-ea"/>
                <a:cs typeface="+mn-cs"/>
              </a:rPr>
              <a:t>𝟎</a:t>
            </a:r>
            <a:r>
              <a:rPr lang="pt-BR" sz="1200" kern="1200" baseline="0" dirty="0" smtClean="0">
                <a:solidFill>
                  <a:schemeClr val="tx1"/>
                </a:solidFill>
                <a:latin typeface="+mn-lt"/>
                <a:ea typeface="+mn-ea"/>
                <a:cs typeface="+mn-cs"/>
              </a:rPr>
              <a:t>.</a:t>
            </a:r>
          </a:p>
          <a:p>
            <a:r>
              <a:rPr lang="pt-BR" sz="1200" kern="1200" baseline="0" dirty="0" smtClean="0">
                <a:solidFill>
                  <a:schemeClr val="tx1"/>
                </a:solidFill>
                <a:latin typeface="+mn-lt"/>
                <a:ea typeface="+mn-ea"/>
                <a:cs typeface="+mn-cs"/>
              </a:rPr>
              <a:t>Valor de </a:t>
            </a:r>
            <a:r>
              <a:rPr lang="pt-BR" sz="1200" kern="1200" baseline="0" dirty="0" err="1" smtClean="0">
                <a:solidFill>
                  <a:schemeClr val="tx1"/>
                </a:solidFill>
                <a:latin typeface="+mn-lt"/>
                <a:ea typeface="+mn-ea"/>
                <a:cs typeface="+mn-cs"/>
              </a:rPr>
              <a:t>𝒌</a:t>
            </a:r>
            <a:r>
              <a:rPr lang="pt-BR" sz="1200" kern="1200" baseline="0" dirty="0" smtClean="0">
                <a:solidFill>
                  <a:schemeClr val="tx1"/>
                </a:solidFill>
                <a:latin typeface="+mn-lt"/>
                <a:ea typeface="+mn-ea"/>
                <a:cs typeface="+mn-cs"/>
              </a:rPr>
              <a:t> (constante da distribuição normal) é 3,3 para um nível de confiança de cerca de 99,7%.</a:t>
            </a:r>
          </a:p>
          <a:p>
            <a:endParaRPr lang="pt-BR" sz="1200" kern="1200" baseline="0" dirty="0" smtClean="0">
              <a:solidFill>
                <a:schemeClr val="tx1"/>
              </a:solidFill>
              <a:latin typeface="+mn-lt"/>
              <a:ea typeface="+mn-ea"/>
              <a:cs typeface="+mn-cs"/>
            </a:endParaRPr>
          </a:p>
          <a:p>
            <a:r>
              <a:rPr lang="pt-BR" sz="1200" b="1" kern="1200" baseline="0" dirty="0" smtClean="0">
                <a:solidFill>
                  <a:schemeClr val="tx1"/>
                </a:solidFill>
                <a:latin typeface="+mn-lt"/>
                <a:ea typeface="+mn-ea"/>
                <a:cs typeface="+mn-cs"/>
              </a:rPr>
              <a:t>Limite de detecção determinado pela Curva de calibração linear</a:t>
            </a:r>
            <a:r>
              <a:rPr lang="pt-BR" sz="1200" kern="1200" baseline="0" dirty="0" smtClean="0">
                <a:solidFill>
                  <a:schemeClr val="tx1"/>
                </a:solidFill>
                <a:latin typeface="+mn-lt"/>
                <a:ea typeface="+mn-ea"/>
                <a:cs typeface="+mn-cs"/>
              </a:rPr>
              <a:t>- Método usado para os ensaios espectrofotométricos e cromatográficos</a:t>
            </a:r>
          </a:p>
          <a:p>
            <a:endParaRPr lang="pt-BR" sz="1200" kern="1200" baseline="0" dirty="0" smtClean="0">
              <a:solidFill>
                <a:schemeClr val="tx1"/>
              </a:solidFill>
              <a:latin typeface="+mn-lt"/>
              <a:ea typeface="+mn-ea"/>
              <a:cs typeface="+mn-cs"/>
            </a:endParaRPr>
          </a:p>
          <a:p>
            <a:r>
              <a:rPr lang="pt-BR" sz="1200" kern="1200" baseline="0" dirty="0" smtClean="0">
                <a:solidFill>
                  <a:schemeClr val="tx1"/>
                </a:solidFill>
                <a:latin typeface="+mn-lt"/>
                <a:ea typeface="+mn-ea"/>
                <a:cs typeface="+mn-cs"/>
              </a:rPr>
              <a:t>o LD pode ser calculado mediante a expressão:</a:t>
            </a:r>
          </a:p>
          <a:p>
            <a:r>
              <a:rPr lang="pt-BR" sz="1200" kern="1200" baseline="0" dirty="0" err="1" smtClean="0">
                <a:solidFill>
                  <a:schemeClr val="tx1"/>
                </a:solidFill>
                <a:latin typeface="+mn-lt"/>
                <a:ea typeface="+mn-ea"/>
                <a:cs typeface="+mn-cs"/>
              </a:rPr>
              <a:t>𝑳𝑫</a:t>
            </a:r>
            <a:r>
              <a:rPr lang="pt-BR" sz="1200" kern="1200" baseline="0" dirty="0" smtClean="0">
                <a:solidFill>
                  <a:schemeClr val="tx1"/>
                </a:solidFill>
                <a:latin typeface="+mn-lt"/>
                <a:ea typeface="+mn-ea"/>
                <a:cs typeface="+mn-cs"/>
              </a:rPr>
              <a:t> =[</a:t>
            </a:r>
            <a:r>
              <a:rPr lang="pt-BR" sz="1200" kern="1200" baseline="0" dirty="0" err="1" smtClean="0">
                <a:solidFill>
                  <a:schemeClr val="tx1"/>
                </a:solidFill>
                <a:latin typeface="+mn-lt"/>
                <a:ea typeface="+mn-ea"/>
                <a:cs typeface="+mn-cs"/>
              </a:rPr>
              <a:t>𝟑</a:t>
            </a:r>
            <a:r>
              <a:rPr lang="pt-BR" sz="1200" kern="1200" baseline="0" dirty="0" smtClean="0">
                <a:solidFill>
                  <a:schemeClr val="tx1"/>
                </a:solidFill>
                <a:latin typeface="+mn-lt"/>
                <a:ea typeface="+mn-ea"/>
                <a:cs typeface="+mn-cs"/>
              </a:rPr>
              <a:t>, </a:t>
            </a:r>
            <a:r>
              <a:rPr lang="pt-BR" sz="1200" kern="1200" baseline="0" dirty="0" err="1" smtClean="0">
                <a:solidFill>
                  <a:schemeClr val="tx1"/>
                </a:solidFill>
                <a:latin typeface="+mn-lt"/>
                <a:ea typeface="+mn-ea"/>
                <a:cs typeface="+mn-cs"/>
              </a:rPr>
              <a:t>𝟑</a:t>
            </a:r>
            <a:r>
              <a:rPr lang="pt-BR" sz="1200" kern="1200" baseline="0" dirty="0" smtClean="0">
                <a:solidFill>
                  <a:schemeClr val="tx1"/>
                </a:solidFill>
                <a:latin typeface="+mn-lt"/>
                <a:ea typeface="+mn-ea"/>
                <a:cs typeface="+mn-cs"/>
              </a:rPr>
              <a:t> × </a:t>
            </a:r>
            <a:r>
              <a:rPr lang="pt-BR" sz="1200" kern="1200" baseline="0" dirty="0" err="1" smtClean="0">
                <a:solidFill>
                  <a:schemeClr val="tx1"/>
                </a:solidFill>
                <a:latin typeface="+mn-lt"/>
                <a:ea typeface="+mn-ea"/>
                <a:cs typeface="+mn-cs"/>
              </a:rPr>
              <a:t>𝑺𝒚</a:t>
            </a:r>
            <a:r>
              <a:rPr lang="pt-BR" sz="1200" kern="1200" baseline="0" dirty="0" smtClean="0">
                <a:solidFill>
                  <a:schemeClr val="tx1"/>
                </a:solidFill>
                <a:latin typeface="+mn-lt"/>
                <a:ea typeface="+mn-ea"/>
                <a:cs typeface="+mn-cs"/>
              </a:rPr>
              <a:t>/</a:t>
            </a:r>
            <a:r>
              <a:rPr lang="pt-BR" sz="1200" kern="1200" baseline="0" dirty="0" err="1" smtClean="0">
                <a:solidFill>
                  <a:schemeClr val="tx1"/>
                </a:solidFill>
                <a:latin typeface="+mn-lt"/>
                <a:ea typeface="+mn-ea"/>
                <a:cs typeface="+mn-cs"/>
              </a:rPr>
              <a:t>𝒙</a:t>
            </a:r>
            <a:r>
              <a:rPr lang="pt-BR" sz="1200" kern="1200" baseline="0" dirty="0" smtClean="0">
                <a:solidFill>
                  <a:schemeClr val="tx1"/>
                </a:solidFill>
                <a:latin typeface="+mn-lt"/>
                <a:ea typeface="+mn-ea"/>
                <a:cs typeface="+mn-cs"/>
              </a:rPr>
              <a:t>]   Onde: </a:t>
            </a:r>
            <a:r>
              <a:rPr lang="pt-BR" sz="1200" kern="1200" baseline="0" dirty="0" err="1" smtClean="0">
                <a:solidFill>
                  <a:schemeClr val="tx1"/>
                </a:solidFill>
                <a:latin typeface="+mn-lt"/>
                <a:ea typeface="+mn-ea"/>
                <a:cs typeface="+mn-cs"/>
              </a:rPr>
              <a:t>𝑺𝒚</a:t>
            </a:r>
            <a:r>
              <a:rPr lang="pt-BR" sz="1200" kern="1200" baseline="0" dirty="0" smtClean="0">
                <a:solidFill>
                  <a:schemeClr val="tx1"/>
                </a:solidFill>
                <a:latin typeface="+mn-lt"/>
                <a:ea typeface="+mn-ea"/>
                <a:cs typeface="+mn-cs"/>
              </a:rPr>
              <a:t>/</a:t>
            </a:r>
            <a:r>
              <a:rPr lang="pt-BR" sz="1200" kern="1200" baseline="0" dirty="0" err="1" smtClean="0">
                <a:solidFill>
                  <a:schemeClr val="tx1"/>
                </a:solidFill>
                <a:latin typeface="+mn-lt"/>
                <a:ea typeface="+mn-ea"/>
                <a:cs typeface="+mn-cs"/>
              </a:rPr>
              <a:t>𝒙</a:t>
            </a:r>
            <a:r>
              <a:rPr lang="pt-BR" sz="1200" kern="1200" baseline="0" dirty="0" smtClean="0">
                <a:solidFill>
                  <a:schemeClr val="tx1"/>
                </a:solidFill>
                <a:latin typeface="+mn-lt"/>
                <a:ea typeface="+mn-ea"/>
                <a:cs typeface="+mn-cs"/>
              </a:rPr>
              <a:t> corresponde ao desvio-padrão residual da curva de calibração e </a:t>
            </a:r>
            <a:r>
              <a:rPr lang="pt-BR" sz="1200" kern="1200" baseline="0" dirty="0" err="1" smtClean="0">
                <a:solidFill>
                  <a:schemeClr val="tx1"/>
                </a:solidFill>
                <a:latin typeface="+mn-lt"/>
                <a:ea typeface="+mn-ea"/>
                <a:cs typeface="+mn-cs"/>
              </a:rPr>
              <a:t>𝒃</a:t>
            </a:r>
            <a:r>
              <a:rPr lang="pt-BR" sz="1200" kern="1200" baseline="0" dirty="0" smtClean="0">
                <a:solidFill>
                  <a:schemeClr val="tx1"/>
                </a:solidFill>
                <a:latin typeface="+mn-lt"/>
                <a:ea typeface="+mn-ea"/>
                <a:cs typeface="+mn-cs"/>
              </a:rPr>
              <a:t> representa o declive da reta de calibração </a:t>
            </a:r>
          </a:p>
          <a:p>
            <a:r>
              <a:rPr lang="pt-BR" sz="1200" kern="1200" baseline="0" dirty="0" smtClean="0">
                <a:solidFill>
                  <a:schemeClr val="tx1"/>
                </a:solidFill>
                <a:latin typeface="+mn-lt"/>
                <a:ea typeface="+mn-ea"/>
                <a:cs typeface="+mn-cs"/>
              </a:rPr>
              <a:t>                b</a:t>
            </a:r>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23</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3</a:t>
            </a:fld>
            <a:endParaRPr lang="pt-B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sz="1200" kern="1200" baseline="0" dirty="0" smtClean="0">
                <a:solidFill>
                  <a:schemeClr val="tx1"/>
                </a:solidFill>
                <a:latin typeface="+mn-lt"/>
                <a:ea typeface="+mn-ea"/>
                <a:cs typeface="+mn-cs"/>
              </a:rPr>
              <a:t>O limite de quantificação é determinado, genericamente, por:</a:t>
            </a:r>
          </a:p>
          <a:p>
            <a:r>
              <a:rPr lang="pt-BR" sz="1200" kern="1200" baseline="0" dirty="0" err="1" smtClean="0">
                <a:solidFill>
                  <a:schemeClr val="tx1"/>
                </a:solidFill>
                <a:latin typeface="+mn-lt"/>
                <a:ea typeface="+mn-ea"/>
                <a:cs typeface="+mn-cs"/>
              </a:rPr>
              <a:t>𝑳𝑸</a:t>
            </a:r>
            <a:r>
              <a:rPr lang="pt-BR" sz="1200" kern="1200" baseline="0" dirty="0" smtClean="0">
                <a:solidFill>
                  <a:schemeClr val="tx1"/>
                </a:solidFill>
                <a:latin typeface="+mn-lt"/>
                <a:ea typeface="+mn-ea"/>
                <a:cs typeface="+mn-cs"/>
              </a:rPr>
              <a:t> = </a:t>
            </a:r>
            <a:r>
              <a:rPr lang="pt-BR" sz="1200" kern="1200" baseline="0" dirty="0" err="1" smtClean="0">
                <a:solidFill>
                  <a:schemeClr val="tx1"/>
                </a:solidFill>
                <a:latin typeface="+mn-lt"/>
                <a:ea typeface="+mn-ea"/>
                <a:cs typeface="+mn-cs"/>
              </a:rPr>
              <a:t>𝒙</a:t>
            </a:r>
            <a:r>
              <a:rPr lang="pt-BR" sz="1200" kern="1200" baseline="-25000" dirty="0" err="1" smtClean="0">
                <a:solidFill>
                  <a:schemeClr val="tx1"/>
                </a:solidFill>
                <a:latin typeface="+mn-lt"/>
                <a:ea typeface="+mn-ea"/>
                <a:cs typeface="+mn-cs"/>
              </a:rPr>
              <a:t>𝟎</a:t>
            </a:r>
            <a:r>
              <a:rPr lang="pt-BR" sz="1200" kern="1200" baseline="0" dirty="0" smtClean="0">
                <a:solidFill>
                  <a:schemeClr val="tx1"/>
                </a:solidFill>
                <a:latin typeface="+mn-lt"/>
                <a:ea typeface="+mn-ea"/>
                <a:cs typeface="+mn-cs"/>
              </a:rPr>
              <a:t> + </a:t>
            </a:r>
            <a:r>
              <a:rPr lang="pt-BR" sz="1200" kern="1200" baseline="0" dirty="0" err="1" smtClean="0">
                <a:solidFill>
                  <a:schemeClr val="tx1"/>
                </a:solidFill>
                <a:latin typeface="+mn-lt"/>
                <a:ea typeface="+mn-ea"/>
                <a:cs typeface="+mn-cs"/>
              </a:rPr>
              <a:t>𝟏𝟎𝒔</a:t>
            </a:r>
            <a:r>
              <a:rPr lang="pt-BR" sz="1200" kern="1200" baseline="-25000" dirty="0" err="1" smtClean="0">
                <a:solidFill>
                  <a:schemeClr val="tx1"/>
                </a:solidFill>
                <a:latin typeface="+mn-lt"/>
                <a:ea typeface="+mn-ea"/>
                <a:cs typeface="+mn-cs"/>
              </a:rPr>
              <a:t>𝟎</a:t>
            </a:r>
            <a:r>
              <a:rPr lang="pt-BR" sz="1200" kern="1200" baseline="-25000" dirty="0" smtClean="0">
                <a:solidFill>
                  <a:schemeClr val="tx1"/>
                </a:solidFill>
                <a:latin typeface="+mn-lt"/>
                <a:ea typeface="+mn-ea"/>
                <a:cs typeface="+mn-cs"/>
              </a:rPr>
              <a:t> </a:t>
            </a:r>
            <a:r>
              <a:rPr lang="pt-BR" sz="1200" kern="1200" baseline="0" dirty="0" smtClean="0">
                <a:solidFill>
                  <a:schemeClr val="tx1"/>
                </a:solidFill>
                <a:latin typeface="+mn-lt"/>
                <a:ea typeface="+mn-ea"/>
                <a:cs typeface="+mn-cs"/>
              </a:rPr>
              <a:t>onde x</a:t>
            </a:r>
            <a:r>
              <a:rPr lang="pt-BR" sz="1200" kern="1200" baseline="-25000" dirty="0" smtClean="0">
                <a:solidFill>
                  <a:schemeClr val="tx1"/>
                </a:solidFill>
                <a:latin typeface="+mn-lt"/>
                <a:ea typeface="+mn-ea"/>
                <a:cs typeface="+mn-cs"/>
              </a:rPr>
              <a:t>0</a:t>
            </a:r>
            <a:r>
              <a:rPr lang="pt-BR" sz="1200" kern="1200" baseline="0" dirty="0" smtClean="0">
                <a:solidFill>
                  <a:schemeClr val="tx1"/>
                </a:solidFill>
                <a:latin typeface="+mn-lt"/>
                <a:ea typeface="+mn-ea"/>
                <a:cs typeface="+mn-cs"/>
              </a:rPr>
              <a:t> representa a média aritmética do teor de uma série de brancos ou padrões vestígio (entre 10 e 20</a:t>
            </a:r>
          </a:p>
          <a:p>
            <a:r>
              <a:rPr lang="pt-BR" sz="1200" kern="1200" baseline="0" dirty="0" smtClean="0">
                <a:solidFill>
                  <a:schemeClr val="tx1"/>
                </a:solidFill>
                <a:latin typeface="+mn-lt"/>
                <a:ea typeface="+mn-ea"/>
                <a:cs typeface="+mn-cs"/>
              </a:rPr>
              <a:t>ensaios), preparados de forma independente e lidos ao longo de vários dias de trabalho, padrões vestígios são soluções padrões bem diluídas.</a:t>
            </a:r>
          </a:p>
          <a:p>
            <a:r>
              <a:rPr lang="pt-BR" sz="1200" kern="1200" baseline="0" dirty="0" err="1" smtClean="0">
                <a:solidFill>
                  <a:schemeClr val="tx1"/>
                </a:solidFill>
                <a:latin typeface="+mn-lt"/>
                <a:ea typeface="+mn-ea"/>
                <a:cs typeface="+mn-cs"/>
              </a:rPr>
              <a:t>𝒔</a:t>
            </a:r>
            <a:r>
              <a:rPr lang="pt-BR" sz="1200" kern="1200" baseline="-25000" dirty="0" err="1" smtClean="0">
                <a:solidFill>
                  <a:schemeClr val="tx1"/>
                </a:solidFill>
                <a:latin typeface="+mn-lt"/>
                <a:ea typeface="+mn-ea"/>
                <a:cs typeface="+mn-cs"/>
              </a:rPr>
              <a:t>𝟎</a:t>
            </a:r>
            <a:r>
              <a:rPr lang="pt-BR" sz="1200" kern="1200" baseline="0" dirty="0" smtClean="0">
                <a:solidFill>
                  <a:schemeClr val="tx1"/>
                </a:solidFill>
                <a:latin typeface="+mn-lt"/>
                <a:ea typeface="+mn-ea"/>
                <a:cs typeface="+mn-cs"/>
              </a:rPr>
              <a:t> corresponde ao desvio-padrão associado a </a:t>
            </a:r>
            <a:r>
              <a:rPr lang="pt-BR" sz="1200" kern="1200" baseline="0" dirty="0" err="1" smtClean="0">
                <a:solidFill>
                  <a:schemeClr val="tx1"/>
                </a:solidFill>
                <a:latin typeface="+mn-lt"/>
                <a:ea typeface="+mn-ea"/>
                <a:cs typeface="+mn-cs"/>
              </a:rPr>
              <a:t>𝒙</a:t>
            </a:r>
            <a:r>
              <a:rPr lang="pt-BR" sz="1200" kern="1200" baseline="-25000" dirty="0" err="1" smtClean="0">
                <a:solidFill>
                  <a:schemeClr val="tx1"/>
                </a:solidFill>
                <a:latin typeface="+mn-lt"/>
                <a:ea typeface="+mn-ea"/>
                <a:cs typeface="+mn-cs"/>
              </a:rPr>
              <a:t>𝟎</a:t>
            </a:r>
            <a:r>
              <a:rPr lang="pt-BR" sz="1200" kern="1200" baseline="0" dirty="0" smtClean="0">
                <a:solidFill>
                  <a:schemeClr val="tx1"/>
                </a:solidFill>
                <a:latin typeface="+mn-lt"/>
                <a:ea typeface="+mn-ea"/>
                <a:cs typeface="+mn-cs"/>
              </a:rPr>
              <a:t>.</a:t>
            </a:r>
          </a:p>
          <a:p>
            <a:endParaRPr lang="pt-BR" sz="1200" kern="1200" baseline="0" dirty="0" smtClean="0">
              <a:solidFill>
                <a:schemeClr val="tx1"/>
              </a:solidFill>
              <a:latin typeface="+mn-lt"/>
              <a:ea typeface="+mn-ea"/>
              <a:cs typeface="+mn-cs"/>
            </a:endParaRPr>
          </a:p>
          <a:p>
            <a:r>
              <a:rPr lang="pt-BR" sz="1200" kern="1200" baseline="0" dirty="0" smtClean="0">
                <a:solidFill>
                  <a:schemeClr val="tx1"/>
                </a:solidFill>
                <a:latin typeface="+mn-lt"/>
                <a:ea typeface="+mn-ea"/>
                <a:cs typeface="+mn-cs"/>
              </a:rPr>
              <a:t>Se o método envolver a utilização de uma calibração linear, o LQ é dado por:</a:t>
            </a:r>
          </a:p>
          <a:p>
            <a:r>
              <a:rPr lang="pt-BR" sz="1200" kern="1200" baseline="0" dirty="0" err="1" smtClean="0">
                <a:solidFill>
                  <a:schemeClr val="tx1"/>
                </a:solidFill>
                <a:latin typeface="+mn-lt"/>
                <a:ea typeface="+mn-ea"/>
                <a:cs typeface="+mn-cs"/>
              </a:rPr>
              <a:t>𝑳𝑸</a:t>
            </a:r>
            <a:r>
              <a:rPr lang="pt-BR" sz="1200" kern="1200" baseline="0" dirty="0" smtClean="0">
                <a:solidFill>
                  <a:schemeClr val="tx1"/>
                </a:solidFill>
                <a:latin typeface="+mn-lt"/>
                <a:ea typeface="+mn-ea"/>
                <a:cs typeface="+mn-cs"/>
              </a:rPr>
              <a:t> = </a:t>
            </a:r>
            <a:r>
              <a:rPr lang="pt-BR" sz="1200" kern="1200" baseline="0" dirty="0" err="1" smtClean="0">
                <a:solidFill>
                  <a:schemeClr val="tx1"/>
                </a:solidFill>
                <a:latin typeface="+mn-lt"/>
                <a:ea typeface="+mn-ea"/>
                <a:cs typeface="+mn-cs"/>
              </a:rPr>
              <a:t>𝟏𝟎</a:t>
            </a:r>
            <a:r>
              <a:rPr lang="pt-BR" sz="1200" kern="1200" baseline="0" dirty="0" smtClean="0">
                <a:solidFill>
                  <a:schemeClr val="tx1"/>
                </a:solidFill>
                <a:latin typeface="+mn-lt"/>
                <a:ea typeface="+mn-ea"/>
                <a:cs typeface="+mn-cs"/>
              </a:rPr>
              <a:t>. </a:t>
            </a:r>
            <a:r>
              <a:rPr lang="pt-BR" sz="1200" kern="1200" baseline="0" dirty="0" err="1" smtClean="0">
                <a:solidFill>
                  <a:schemeClr val="tx1"/>
                </a:solidFill>
                <a:latin typeface="+mn-lt"/>
                <a:ea typeface="+mn-ea"/>
                <a:cs typeface="+mn-cs"/>
              </a:rPr>
              <a:t>𝑺𝒚</a:t>
            </a:r>
            <a:r>
              <a:rPr lang="pt-BR" sz="1200" kern="1200" baseline="0" dirty="0" smtClean="0">
                <a:solidFill>
                  <a:schemeClr val="tx1"/>
                </a:solidFill>
                <a:latin typeface="+mn-lt"/>
                <a:ea typeface="+mn-ea"/>
                <a:cs typeface="+mn-cs"/>
              </a:rPr>
              <a:t>/</a:t>
            </a:r>
            <a:r>
              <a:rPr lang="pt-BR" sz="1200" kern="1200" baseline="0" dirty="0" err="1" smtClean="0">
                <a:solidFill>
                  <a:schemeClr val="tx1"/>
                </a:solidFill>
                <a:latin typeface="+mn-lt"/>
                <a:ea typeface="+mn-ea"/>
                <a:cs typeface="+mn-cs"/>
              </a:rPr>
              <a:t>𝒙</a:t>
            </a:r>
            <a:endParaRPr lang="pt-BR" sz="1200" kern="1200" baseline="0" dirty="0" smtClean="0">
              <a:solidFill>
                <a:schemeClr val="tx1"/>
              </a:solidFill>
              <a:latin typeface="+mn-lt"/>
              <a:ea typeface="+mn-ea"/>
              <a:cs typeface="+mn-cs"/>
            </a:endParaRPr>
          </a:p>
          <a:p>
            <a:r>
              <a:rPr lang="pt-BR" sz="1200" kern="1200" baseline="0" smtClean="0">
                <a:solidFill>
                  <a:schemeClr val="tx1"/>
                </a:solidFill>
                <a:latin typeface="+mn-lt"/>
                <a:ea typeface="+mn-ea"/>
                <a:cs typeface="+mn-cs"/>
              </a:rPr>
              <a:t>              𝒃</a:t>
            </a:r>
            <a:endParaRPr lang="pt-BR" sz="1200" kern="1200" baseline="0" dirty="0" smtClean="0">
              <a:solidFill>
                <a:schemeClr val="tx1"/>
              </a:solidFill>
              <a:latin typeface="+mn-lt"/>
              <a:ea typeface="+mn-ea"/>
              <a:cs typeface="+mn-cs"/>
            </a:endParaRPr>
          </a:p>
          <a:p>
            <a:endParaRPr lang="pt-BR" baseline="-25000"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24</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err="1" smtClean="0"/>
              <a:t>Repetibilidade</a:t>
            </a:r>
            <a:r>
              <a:rPr lang="pt-BR" dirty="0" smtClean="0"/>
              <a:t> instrumental</a:t>
            </a:r>
            <a:r>
              <a:rPr lang="pt-BR" baseline="0" dirty="0" smtClean="0"/>
              <a:t> estuda a variabilidade devida unicamente ao instrumento, e determina-se analisando repetidamente a mesma amostra de forma consecutiva de 6 a 10 vezes.</a:t>
            </a:r>
          </a:p>
          <a:p>
            <a:endParaRPr lang="pt-BR"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4</a:t>
            </a:fld>
            <a:endParaRPr lang="pt-B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Quando</a:t>
            </a:r>
            <a:r>
              <a:rPr lang="pt-BR" baseline="0" dirty="0" smtClean="0"/>
              <a:t> a precisão de </a:t>
            </a:r>
            <a:r>
              <a:rPr lang="pt-BR" baseline="0" dirty="0" err="1" smtClean="0"/>
              <a:t>repetibilidade</a:t>
            </a:r>
            <a:r>
              <a:rPr lang="pt-BR" baseline="0" dirty="0" smtClean="0"/>
              <a:t> instrumental é realizada com o medicamento ou insumo farmacêutico ativo, os valores de coeficiente de variação (CV%) aceitáveis são aqueles inferiores de 1-2%. Por outro lado, analises de impurezas os valores aceitáveis se situa ao redor de 5%. </a:t>
            </a:r>
            <a:endParaRPr lang="pt-BR"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5</a:t>
            </a:fld>
            <a:endParaRPr 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baseline="0" dirty="0" err="1" smtClean="0"/>
              <a:t>Repetibilidade</a:t>
            </a:r>
            <a:r>
              <a:rPr lang="pt-BR" baseline="0" dirty="0" smtClean="0"/>
              <a:t> do método-  O ensaio de </a:t>
            </a:r>
            <a:r>
              <a:rPr lang="pt-BR" baseline="0" dirty="0" err="1" smtClean="0"/>
              <a:t>repetibilidade</a:t>
            </a:r>
            <a:r>
              <a:rPr lang="pt-BR" baseline="0" dirty="0" smtClean="0"/>
              <a:t> do método se efetua sobre uma serie de alíquotas de uma amostra homogênea que se analisa independentemente desde o início, com pesagem separadas, preparações da soluções e leitura das amostras, usando o mesmo instrumento e o mesmo analista. No próximo slide será apresentada uma tabela com os resultados das áreas dos picos obtidos pela análise cromatográfica, e os dados de CV.  Os cálculos do CV não serão mostrado uma vez que já foram apresentados no slide 5. </a:t>
            </a:r>
            <a:endParaRPr lang="pt-BR"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6</a:t>
            </a:fld>
            <a:endParaRPr 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Por</a:t>
            </a:r>
            <a:r>
              <a:rPr lang="pt-BR" baseline="0" dirty="0" smtClean="0"/>
              <a:t> esta tabela, pode-se ver que os coeficientes de variação (2,65; 2,36 e 2,17), o método </a:t>
            </a:r>
            <a:r>
              <a:rPr lang="pt-BR" baseline="0" dirty="0" err="1" smtClean="0"/>
              <a:t>analitico</a:t>
            </a:r>
            <a:r>
              <a:rPr lang="pt-BR" baseline="0" dirty="0" smtClean="0"/>
              <a:t> para quantificação da impureza é preciso </a:t>
            </a:r>
            <a:endParaRPr lang="pt-BR"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7</a:t>
            </a:fld>
            <a:endParaRPr 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Os </a:t>
            </a:r>
            <a:r>
              <a:rPr lang="pt-BR" baseline="0" dirty="0" smtClean="0"/>
              <a:t> dados da tabela mostram que a Média, Desvio Padrão e CV% foram calculados sobre a concentração calculada (</a:t>
            </a:r>
            <a:r>
              <a:rPr lang="pt-BR" baseline="0" dirty="0" err="1" smtClean="0"/>
              <a:t>C</a:t>
            </a:r>
            <a:r>
              <a:rPr lang="pt-BR" baseline="-25000" dirty="0" err="1" smtClean="0"/>
              <a:t>calculada</a:t>
            </a:r>
            <a:r>
              <a:rPr lang="pt-BR" baseline="0" dirty="0" smtClean="0"/>
              <a:t>), que foi as concentrações obtidas substituindo os valores das áreas do pico na equação da reta determinada na linearidade do método. Se vocês voltarem para o slide 5, relacionado ao calculo do CV (%) da </a:t>
            </a:r>
            <a:r>
              <a:rPr lang="pt-BR" baseline="0" dirty="0" err="1" smtClean="0"/>
              <a:t>repetibilidade</a:t>
            </a:r>
            <a:r>
              <a:rPr lang="pt-BR" baseline="0" dirty="0" smtClean="0"/>
              <a:t> instrumental, o calculo do CV foi realizado sobre os valores da área e não da concentração. Esta diferença é justamente que no slide 5 estamos vendo a </a:t>
            </a:r>
            <a:r>
              <a:rPr lang="pt-BR" baseline="0" dirty="0" err="1" smtClean="0"/>
              <a:t>repetibilidade</a:t>
            </a:r>
            <a:r>
              <a:rPr lang="pt-BR" baseline="0" dirty="0" smtClean="0"/>
              <a:t> instrumental (do HPLC), enquanto que na </a:t>
            </a:r>
            <a:r>
              <a:rPr lang="pt-BR" baseline="0" dirty="0" err="1" smtClean="0"/>
              <a:t>repetibilidade</a:t>
            </a:r>
            <a:r>
              <a:rPr lang="pt-BR" baseline="0" dirty="0" smtClean="0"/>
              <a:t> do método, como o próprio nome diz, estamos avaliando a precisão do método, e objetivo final do método é obter a concentração. </a:t>
            </a:r>
          </a:p>
          <a:p>
            <a:r>
              <a:rPr lang="pt-BR" baseline="0" dirty="0" smtClean="0"/>
              <a:t>O exemplo que foi dado à vocês é a avaliação da precisão do método analítico para a quantificação de uma impureza em um medicamento. O CV obtido para a quantificação de uma impureza está dentro dos critérios de aceitabilidade. </a:t>
            </a:r>
            <a:endParaRPr lang="pt-BR"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8</a:t>
            </a:fld>
            <a:endParaRPr 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9</a:t>
            </a:fld>
            <a:endParaRPr 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r>
              <a:rPr lang="pt-BR" dirty="0" smtClean="0"/>
              <a:t>No estudo da precisão intermediária</a:t>
            </a:r>
            <a:r>
              <a:rPr lang="pt-BR" baseline="0" dirty="0" smtClean="0"/>
              <a:t> deve-se considerar aquelas circunstâncias nas quais se pretende desenvolver o método de ensaio. O analista deve avaliar os efeitos causados ao variar uma série de fatores. Típicos fatores a estudar incluem o dia, o analista, o analista, o instrumento, etc.  Não é necessário estudar cada um destes fatores individualmente, pode-se avaliar a variabilidade pelo conjunto de fatores que está dentro dos limites estabelecidos. </a:t>
            </a:r>
          </a:p>
          <a:p>
            <a:r>
              <a:rPr lang="pt-BR" baseline="0" dirty="0" smtClean="0"/>
              <a:t>Caros alunos, o estudo de precisão intermediária é um estudo realizado em 3 dias consecutivos, devemos repetir o experimento do slide 6 , no Dia 1, Dia 2 e Dia3. Devemos processar os dados e fazer os cálculos como apresentado no slide 8.</a:t>
            </a:r>
          </a:p>
          <a:p>
            <a:r>
              <a:rPr lang="pt-BR" baseline="0" dirty="0" smtClean="0"/>
              <a:t>No próximo slide, apresento uma tabela de variação de fatores no estudo de precisão.  </a:t>
            </a:r>
          </a:p>
          <a:p>
            <a:endParaRPr lang="pt-BR" baseline="0" dirty="0" smtClean="0"/>
          </a:p>
          <a:p>
            <a:endParaRPr lang="pt-BR" dirty="0"/>
          </a:p>
        </p:txBody>
      </p:sp>
      <p:sp>
        <p:nvSpPr>
          <p:cNvPr id="4" name="Espaço Reservado para Número de Slide 3"/>
          <p:cNvSpPr>
            <a:spLocks noGrp="1"/>
          </p:cNvSpPr>
          <p:nvPr>
            <p:ph type="sldNum" sz="quarter" idx="10"/>
          </p:nvPr>
        </p:nvSpPr>
        <p:spPr/>
        <p:txBody>
          <a:bodyPr/>
          <a:lstStyle/>
          <a:p>
            <a:fld id="{FB46F2D6-0746-4998-80DC-0279F6D33AB8}" type="slidenum">
              <a:rPr lang="pt-BR" smtClean="0"/>
              <a:pPr/>
              <a:t>10</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9" name="Título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17" name="Subtítulo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t-BR" smtClean="0"/>
              <a:t>Clique para editar o estilo do subtítulo mestre</a:t>
            </a:r>
            <a:endParaRPr kumimoji="0" lang="en-US"/>
          </a:p>
        </p:txBody>
      </p:sp>
      <p:sp>
        <p:nvSpPr>
          <p:cNvPr id="30" name="Espaço Reservado para Data 29"/>
          <p:cNvSpPr>
            <a:spLocks noGrp="1"/>
          </p:cNvSpPr>
          <p:nvPr>
            <p:ph type="dt" sz="half" idx="10"/>
          </p:nvPr>
        </p:nvSpPr>
        <p:spPr/>
        <p:txBody>
          <a:bodyPr/>
          <a:lstStyle/>
          <a:p>
            <a:fld id="{84B1485C-36B4-4FC2-A951-C923CA3E32C6}" type="datetimeFigureOut">
              <a:rPr lang="pt-BR" smtClean="0"/>
              <a:pPr/>
              <a:t>09/09/2020</a:t>
            </a:fld>
            <a:endParaRPr lang="pt-BR"/>
          </a:p>
        </p:txBody>
      </p:sp>
      <p:sp>
        <p:nvSpPr>
          <p:cNvPr id="19" name="Espaço Reservado para Rodapé 18"/>
          <p:cNvSpPr>
            <a:spLocks noGrp="1"/>
          </p:cNvSpPr>
          <p:nvPr>
            <p:ph type="ftr" sz="quarter" idx="11"/>
          </p:nvPr>
        </p:nvSpPr>
        <p:spPr/>
        <p:txBody>
          <a:bodyPr/>
          <a:lstStyle/>
          <a:p>
            <a:endParaRPr lang="pt-BR"/>
          </a:p>
        </p:txBody>
      </p:sp>
      <p:sp>
        <p:nvSpPr>
          <p:cNvPr id="27" name="Espaço Reservado para Número de Slide 26"/>
          <p:cNvSpPr>
            <a:spLocks noGrp="1"/>
          </p:cNvSpPr>
          <p:nvPr>
            <p:ph type="sldNum" sz="quarter" idx="12"/>
          </p:nvPr>
        </p:nvSpPr>
        <p:spPr/>
        <p:txBody>
          <a:bodyPr/>
          <a:lstStyle/>
          <a:p>
            <a:fld id="{5FB975AA-17D4-4EC5-8695-29B77F5757CC}"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4B1485C-36B4-4FC2-A951-C923CA3E32C6}" type="datetimeFigureOut">
              <a:rPr lang="pt-BR" smtClean="0"/>
              <a:pPr/>
              <a:t>09/09/2020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FB975AA-17D4-4EC5-8695-29B77F5757CC}"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914401"/>
            <a:ext cx="2057400" cy="5211763"/>
          </a:xfrm>
        </p:spPr>
        <p:txBody>
          <a:bodyPr vert="eaVert"/>
          <a:lstStyle/>
          <a:p>
            <a:r>
              <a:rPr kumimoji="0" lang="pt-BR" smtClean="0"/>
              <a:t>Clique para editar o estilo do título mestre</a:t>
            </a:r>
            <a:endParaRPr kumimoji="0" lang="en-US"/>
          </a:p>
        </p:txBody>
      </p:sp>
      <p:sp>
        <p:nvSpPr>
          <p:cNvPr id="3" name="Espaço Reservado para Texto Vertical 2"/>
          <p:cNvSpPr>
            <a:spLocks noGrp="1"/>
          </p:cNvSpPr>
          <p:nvPr>
            <p:ph type="body" orient="vert" idx="1"/>
          </p:nvPr>
        </p:nvSpPr>
        <p:spPr>
          <a:xfrm>
            <a:off x="457200" y="914401"/>
            <a:ext cx="6019800" cy="5211763"/>
          </a:xfrm>
        </p:spPr>
        <p:txBody>
          <a:bodyPr vert="eaVert"/>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4B1485C-36B4-4FC2-A951-C923CA3E32C6}" type="datetimeFigureOut">
              <a:rPr lang="pt-BR" smtClean="0"/>
              <a:pPr/>
              <a:t>09/09/2020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FB975AA-17D4-4EC5-8695-29B77F5757CC}"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kumimoji="0" lang="pt-BR" smtClean="0"/>
              <a:t>Clique para editar o estilo do título mestre</a:t>
            </a:r>
            <a:endParaRPr kumimoji="0" lang="en-US"/>
          </a:p>
        </p:txBody>
      </p:sp>
      <p:sp>
        <p:nvSpPr>
          <p:cNvPr id="3" name="Espaço Reservado para Conteúdo 2"/>
          <p:cNvSpPr>
            <a:spLocks noGrp="1"/>
          </p:cNvSpPr>
          <p:nvPr>
            <p:ph idx="1"/>
          </p:nvPr>
        </p:nvSpPr>
        <p:spPr/>
        <p:txBody>
          <a:body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Data 3"/>
          <p:cNvSpPr>
            <a:spLocks noGrp="1"/>
          </p:cNvSpPr>
          <p:nvPr>
            <p:ph type="dt" sz="half" idx="10"/>
          </p:nvPr>
        </p:nvSpPr>
        <p:spPr/>
        <p:txBody>
          <a:bodyPr/>
          <a:lstStyle/>
          <a:p>
            <a:fld id="{84B1485C-36B4-4FC2-A951-C923CA3E32C6}" type="datetimeFigureOut">
              <a:rPr lang="pt-BR" smtClean="0"/>
              <a:pPr/>
              <a:t>09/09/2020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FB975AA-17D4-4EC5-8695-29B77F5757CC}"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t-BR" smtClean="0"/>
              <a:t>Clique para editar os estilos do texto mestre</a:t>
            </a:r>
          </a:p>
        </p:txBody>
      </p:sp>
      <p:sp>
        <p:nvSpPr>
          <p:cNvPr id="4" name="Espaço Reservado para Data 3"/>
          <p:cNvSpPr>
            <a:spLocks noGrp="1"/>
          </p:cNvSpPr>
          <p:nvPr>
            <p:ph type="dt" sz="half" idx="10"/>
          </p:nvPr>
        </p:nvSpPr>
        <p:spPr/>
        <p:txBody>
          <a:bodyPr/>
          <a:lstStyle/>
          <a:p>
            <a:fld id="{84B1485C-36B4-4FC2-A951-C923CA3E32C6}" type="datetimeFigureOut">
              <a:rPr lang="pt-BR" smtClean="0"/>
              <a:pPr/>
              <a:t>09/09/2020</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5FB975AA-17D4-4EC5-8695-29B77F5757CC}" type="slidenum">
              <a:rPr lang="pt-BR" smtClean="0"/>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a:lstStyle/>
          <a:p>
            <a:r>
              <a:rPr kumimoji="0" lang="pt-BR" smtClean="0"/>
              <a:t>Clique para editar o estilo do título mestre</a:t>
            </a:r>
            <a:endParaRPr kumimoji="0" lang="en-US"/>
          </a:p>
        </p:txBody>
      </p:sp>
      <p:sp>
        <p:nvSpPr>
          <p:cNvPr id="3" name="Espaço Reservado para Conteúdo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4" name="Espaço Reservado para Conteúdo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84B1485C-36B4-4FC2-A951-C923CA3E32C6}" type="datetimeFigureOut">
              <a:rPr lang="pt-BR" smtClean="0"/>
              <a:pPr/>
              <a:t>09/09/2020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FB975AA-17D4-4EC5-8695-29B77F5757CC}"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229600" cy="1143000"/>
          </a:xfrm>
        </p:spPr>
        <p:txBody>
          <a:bodyPr tIns="45720" anchor="b"/>
          <a:lstStyle>
            <a:lvl1pPr>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4" name="Espaço Reservado para Texto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pt-BR" smtClean="0"/>
              <a:t>Clique para editar os estilos do texto mestre</a:t>
            </a:r>
          </a:p>
        </p:txBody>
      </p:sp>
      <p:sp>
        <p:nvSpPr>
          <p:cNvPr id="5" name="Espaço Reservado para Conteúdo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6" name="Espaço Reservado para Conteúdo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7" name="Espaço Reservado para Data 6"/>
          <p:cNvSpPr>
            <a:spLocks noGrp="1"/>
          </p:cNvSpPr>
          <p:nvPr>
            <p:ph type="dt" sz="half" idx="10"/>
          </p:nvPr>
        </p:nvSpPr>
        <p:spPr/>
        <p:txBody>
          <a:bodyPr/>
          <a:lstStyle/>
          <a:p>
            <a:fld id="{84B1485C-36B4-4FC2-A951-C923CA3E32C6}" type="datetimeFigureOut">
              <a:rPr lang="pt-BR" smtClean="0"/>
              <a:pPr/>
              <a:t>09/09/2020</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5FB975AA-17D4-4EC5-8695-29B77F5757CC}"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Data 2"/>
          <p:cNvSpPr>
            <a:spLocks noGrp="1"/>
          </p:cNvSpPr>
          <p:nvPr>
            <p:ph type="dt" sz="half" idx="10"/>
          </p:nvPr>
        </p:nvSpPr>
        <p:spPr/>
        <p:txBody>
          <a:bodyPr/>
          <a:lstStyle/>
          <a:p>
            <a:fld id="{84B1485C-36B4-4FC2-A951-C923CA3E32C6}" type="datetimeFigureOut">
              <a:rPr lang="pt-BR" smtClean="0"/>
              <a:pPr/>
              <a:t>09/09/2020</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5FB975AA-17D4-4EC5-8695-29B77F5757CC}"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84B1485C-36B4-4FC2-A951-C923CA3E32C6}" type="datetimeFigureOut">
              <a:rPr lang="pt-BR" smtClean="0"/>
              <a:pPr/>
              <a:t>09/09/2020</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5FB975AA-17D4-4EC5-8695-29B77F5757CC}"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pt-BR" smtClean="0"/>
              <a:t>Clique para editar o estilo do título mestre</a:t>
            </a:r>
            <a:endParaRPr kumimoji="0" lang="en-US"/>
          </a:p>
        </p:txBody>
      </p:sp>
      <p:sp>
        <p:nvSpPr>
          <p:cNvPr id="3" name="Espaço Reservado para Texto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pt-BR" smtClean="0"/>
              <a:t>Clique para editar os estilos do texto mestre</a:t>
            </a:r>
          </a:p>
        </p:txBody>
      </p:sp>
      <p:sp>
        <p:nvSpPr>
          <p:cNvPr id="4" name="Espaço Reservado para Conteúdo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pt-BR" smtClean="0"/>
              <a:t>Clique para editar os estilos do texto mestre</a:t>
            </a:r>
          </a:p>
          <a:p>
            <a:pPr lvl="1" eaLnBrk="1" latinLnBrk="0" hangingPunct="1"/>
            <a:r>
              <a:rPr lang="pt-BR" smtClean="0"/>
              <a:t>Segundo nível</a:t>
            </a:r>
          </a:p>
          <a:p>
            <a:pPr lvl="2" eaLnBrk="1" latinLnBrk="0" hangingPunct="1"/>
            <a:r>
              <a:rPr lang="pt-BR" smtClean="0"/>
              <a:t>Terceiro nível</a:t>
            </a:r>
          </a:p>
          <a:p>
            <a:pPr lvl="3" eaLnBrk="1" latinLnBrk="0" hangingPunct="1"/>
            <a:r>
              <a:rPr lang="pt-BR" smtClean="0"/>
              <a:t>Quarto nível</a:t>
            </a:r>
          </a:p>
          <a:p>
            <a:pPr lvl="4" eaLnBrk="1" latinLnBrk="0" hangingPunct="1"/>
            <a:r>
              <a:rPr lang="pt-BR" smtClean="0"/>
              <a:t>Quinto nível</a:t>
            </a:r>
            <a:endParaRPr kumimoji="0" lang="en-US"/>
          </a:p>
        </p:txBody>
      </p:sp>
      <p:sp>
        <p:nvSpPr>
          <p:cNvPr id="5" name="Espaço Reservado para Data 4"/>
          <p:cNvSpPr>
            <a:spLocks noGrp="1"/>
          </p:cNvSpPr>
          <p:nvPr>
            <p:ph type="dt" sz="half" idx="10"/>
          </p:nvPr>
        </p:nvSpPr>
        <p:spPr/>
        <p:txBody>
          <a:bodyPr/>
          <a:lstStyle/>
          <a:p>
            <a:fld id="{84B1485C-36B4-4FC2-A951-C923CA3E32C6}" type="datetimeFigureOut">
              <a:rPr lang="pt-BR" smtClean="0"/>
              <a:pPr/>
              <a:t>09/09/2020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5FB975AA-17D4-4EC5-8695-29B77F5757CC}"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9" name="Retângulo com Único Canto Aparado e Arredondado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ângulo retângulo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ítulo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pt-BR" smtClean="0"/>
              <a:t>Clique para editar o estilo do título mestre</a:t>
            </a:r>
            <a:endParaRPr kumimoji="0" lang="en-US"/>
          </a:p>
        </p:txBody>
      </p:sp>
      <p:sp>
        <p:nvSpPr>
          <p:cNvPr id="4" name="Espaço Reservado para Texto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pt-BR" smtClean="0"/>
              <a:t>Clique para editar os estilos do texto mestre</a:t>
            </a:r>
          </a:p>
        </p:txBody>
      </p:sp>
      <p:sp>
        <p:nvSpPr>
          <p:cNvPr id="5" name="Espaço Reservado para Data 4"/>
          <p:cNvSpPr>
            <a:spLocks noGrp="1"/>
          </p:cNvSpPr>
          <p:nvPr>
            <p:ph type="dt" sz="half" idx="10"/>
          </p:nvPr>
        </p:nvSpPr>
        <p:spPr/>
        <p:txBody>
          <a:bodyPr/>
          <a:lstStyle/>
          <a:p>
            <a:fld id="{84B1485C-36B4-4FC2-A951-C923CA3E32C6}" type="datetimeFigureOut">
              <a:rPr lang="pt-BR" smtClean="0"/>
              <a:pPr/>
              <a:t>09/09/2020</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a:xfrm>
            <a:off x="8077200" y="6356350"/>
            <a:ext cx="609600" cy="365125"/>
          </a:xfrm>
        </p:spPr>
        <p:txBody>
          <a:bodyPr/>
          <a:lstStyle/>
          <a:p>
            <a:fld id="{5FB975AA-17D4-4EC5-8695-29B77F5757CC}" type="slidenum">
              <a:rPr lang="pt-BR" smtClean="0"/>
              <a:pPr/>
              <a:t>‹nº›</a:t>
            </a:fld>
            <a:endParaRPr lang="pt-BR"/>
          </a:p>
        </p:txBody>
      </p:sp>
      <p:sp>
        <p:nvSpPr>
          <p:cNvPr id="3" name="Espaço Reservado para Imagem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pt-BR" smtClean="0"/>
              <a:t>Clique no ícone para adicionar uma imagem</a:t>
            </a:r>
            <a:endParaRPr kumimoji="0" lang="en-US" dirty="0"/>
          </a:p>
        </p:txBody>
      </p:sp>
      <p:sp>
        <p:nvSpPr>
          <p:cNvPr id="10" name="Forma liv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a liv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lin ang="5400000" scaled="0"/>
          <a:tileRect/>
        </a:gradFill>
        <a:effectLst/>
      </p:bgPr>
    </p:bg>
    <p:spTree>
      <p:nvGrpSpPr>
        <p:cNvPr id="1" name=""/>
        <p:cNvGrpSpPr/>
        <p:nvPr/>
      </p:nvGrpSpPr>
      <p:grpSpPr>
        <a:xfrm>
          <a:off x="0" y="0"/>
          <a:ext cx="0" cy="0"/>
          <a:chOff x="0" y="0"/>
          <a:chExt cx="0" cy="0"/>
        </a:xfrm>
      </p:grpSpPr>
      <p:sp>
        <p:nvSpPr>
          <p:cNvPr id="7" name="Forma liv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a liv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ço Reservado para Título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pt-BR" smtClean="0"/>
              <a:t>Clique para editar o estilo do título mestre</a:t>
            </a:r>
            <a:endParaRPr kumimoji="0" lang="en-US"/>
          </a:p>
        </p:txBody>
      </p:sp>
      <p:sp>
        <p:nvSpPr>
          <p:cNvPr id="30" name="Espaço Reservado para Texto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pt-BR" smtClean="0"/>
              <a:t>Clique para editar os estilos do texto mestre</a:t>
            </a:r>
          </a:p>
          <a:p>
            <a:pPr lvl="1" eaLnBrk="1" latinLnBrk="0" hangingPunct="1"/>
            <a:r>
              <a:rPr kumimoji="0" lang="pt-BR" smtClean="0"/>
              <a:t>Segundo nível</a:t>
            </a:r>
          </a:p>
          <a:p>
            <a:pPr lvl="2" eaLnBrk="1" latinLnBrk="0" hangingPunct="1"/>
            <a:r>
              <a:rPr kumimoji="0" lang="pt-BR" smtClean="0"/>
              <a:t>Terceiro nível</a:t>
            </a:r>
          </a:p>
          <a:p>
            <a:pPr lvl="3" eaLnBrk="1" latinLnBrk="0" hangingPunct="1"/>
            <a:r>
              <a:rPr kumimoji="0" lang="pt-BR" smtClean="0"/>
              <a:t>Quarto nível</a:t>
            </a:r>
          </a:p>
          <a:p>
            <a:pPr lvl="4" eaLnBrk="1" latinLnBrk="0" hangingPunct="1"/>
            <a:r>
              <a:rPr kumimoji="0" lang="pt-BR" smtClean="0"/>
              <a:t>Quinto nível</a:t>
            </a:r>
            <a:endParaRPr kumimoji="0" lang="en-US"/>
          </a:p>
        </p:txBody>
      </p:sp>
      <p:sp>
        <p:nvSpPr>
          <p:cNvPr id="10" name="Espaço Reservado para Data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4B1485C-36B4-4FC2-A951-C923CA3E32C6}" type="datetimeFigureOut">
              <a:rPr lang="pt-BR" smtClean="0"/>
              <a:pPr/>
              <a:t>09/09/2020</a:t>
            </a:fld>
            <a:endParaRPr lang="pt-BR"/>
          </a:p>
        </p:txBody>
      </p:sp>
      <p:sp>
        <p:nvSpPr>
          <p:cNvPr id="22" name="Espaço Reservado para Rodapé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t-BR"/>
          </a:p>
        </p:txBody>
      </p:sp>
      <p:sp>
        <p:nvSpPr>
          <p:cNvPr id="18" name="Espaço Reservado para Número de Slid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FB975AA-17D4-4EC5-8695-29B77F5757CC}" type="slidenum">
              <a:rPr lang="pt-BR" smtClean="0"/>
              <a:pPr/>
              <a:t>‹nº›</a:t>
            </a:fld>
            <a:endParaRPr lang="pt-BR"/>
          </a:p>
        </p:txBody>
      </p:sp>
      <p:grpSp>
        <p:nvGrpSpPr>
          <p:cNvPr id="2" name="Grupo 1"/>
          <p:cNvGrpSpPr/>
          <p:nvPr/>
        </p:nvGrpSpPr>
        <p:grpSpPr>
          <a:xfrm>
            <a:off x="-19017" y="202408"/>
            <a:ext cx="9180548" cy="649224"/>
            <a:chOff x="-19045" y="216550"/>
            <a:chExt cx="9180548" cy="649224"/>
          </a:xfrm>
        </p:grpSpPr>
        <p:sp>
          <p:nvSpPr>
            <p:cNvPr id="12" name="Forma liv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a liv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785786" y="285728"/>
            <a:ext cx="6357982" cy="1446550"/>
          </a:xfrm>
          <a:prstGeom prst="rect">
            <a:avLst/>
          </a:prstGeom>
          <a:noFill/>
        </p:spPr>
        <p:txBody>
          <a:bodyPr wrap="square" rtlCol="0">
            <a:spAutoFit/>
          </a:bodyPr>
          <a:lstStyle/>
          <a:p>
            <a:r>
              <a:rPr lang="pt-BR" sz="4400" b="1" dirty="0" smtClean="0">
                <a:solidFill>
                  <a:schemeClr val="bg1"/>
                </a:solidFill>
                <a:latin typeface="Algerian" pitchFamily="82" charset="0"/>
              </a:rPr>
              <a:t>Validação de método analítico</a:t>
            </a:r>
            <a:endParaRPr lang="pt-BR" sz="4400" b="1" dirty="0">
              <a:solidFill>
                <a:schemeClr val="bg1"/>
              </a:solidFill>
              <a:latin typeface="Algerian" pitchFamily="82" charset="0"/>
            </a:endParaRPr>
          </a:p>
        </p:txBody>
      </p:sp>
      <p:sp>
        <p:nvSpPr>
          <p:cNvPr id="6" name="CaixaDeTexto 5"/>
          <p:cNvSpPr txBox="1"/>
          <p:nvPr/>
        </p:nvSpPr>
        <p:spPr>
          <a:xfrm>
            <a:off x="3428992" y="3500438"/>
            <a:ext cx="5715008" cy="1323439"/>
          </a:xfrm>
          <a:prstGeom prst="rect">
            <a:avLst/>
          </a:prstGeom>
          <a:noFill/>
        </p:spPr>
        <p:txBody>
          <a:bodyPr wrap="square" rtlCol="0">
            <a:spAutoFit/>
          </a:bodyPr>
          <a:lstStyle/>
          <a:p>
            <a:r>
              <a:rPr lang="pt-BR" sz="4000" b="1" dirty="0" smtClean="0">
                <a:solidFill>
                  <a:schemeClr val="bg1"/>
                </a:solidFill>
              </a:rPr>
              <a:t>Parâmetro  de Validação : Precisão</a:t>
            </a:r>
            <a:endParaRPr lang="pt-BR" sz="4000" b="1"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28596" y="0"/>
            <a:ext cx="8072494" cy="523220"/>
          </a:xfrm>
          <a:prstGeom prst="rect">
            <a:avLst/>
          </a:prstGeom>
          <a:noFill/>
        </p:spPr>
        <p:txBody>
          <a:bodyPr wrap="square" rtlCol="0">
            <a:spAutoFit/>
          </a:bodyPr>
          <a:lstStyle/>
          <a:p>
            <a:pPr algn="ctr"/>
            <a:r>
              <a:rPr lang="pt-BR" sz="2800" b="1" dirty="0" smtClean="0"/>
              <a:t>Precisão Intermediária</a:t>
            </a:r>
            <a:endParaRPr lang="pt-BR" sz="2800" b="1" dirty="0"/>
          </a:p>
        </p:txBody>
      </p:sp>
      <p:sp>
        <p:nvSpPr>
          <p:cNvPr id="5" name="CaixaDeTexto 4"/>
          <p:cNvSpPr txBox="1"/>
          <p:nvPr/>
        </p:nvSpPr>
        <p:spPr>
          <a:xfrm>
            <a:off x="0" y="2428868"/>
            <a:ext cx="8929718" cy="2246769"/>
          </a:xfrm>
          <a:prstGeom prst="rect">
            <a:avLst/>
          </a:prstGeom>
          <a:noFill/>
        </p:spPr>
        <p:txBody>
          <a:bodyPr wrap="square" rtlCol="0">
            <a:spAutoFit/>
          </a:bodyPr>
          <a:lstStyle/>
          <a:p>
            <a:r>
              <a:rPr lang="pt-BR" sz="2800" b="1" dirty="0" smtClean="0"/>
              <a:t>O objetivo do estudo da precisão intermediária é determinar a variabilidade do método efetuando uma série de análises sobre a mesma amostra, em um mesmo laboratório porém em condições operacionais diferentes</a:t>
            </a:r>
            <a:endParaRPr lang="pt-BR" sz="2800"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57158" y="0"/>
            <a:ext cx="8429684" cy="584775"/>
          </a:xfrm>
          <a:prstGeom prst="rect">
            <a:avLst/>
          </a:prstGeom>
          <a:noFill/>
        </p:spPr>
        <p:txBody>
          <a:bodyPr wrap="square" rtlCol="0">
            <a:spAutoFit/>
          </a:bodyPr>
          <a:lstStyle/>
          <a:p>
            <a:pPr algn="ctr"/>
            <a:r>
              <a:rPr lang="pt-BR" sz="3200" b="1" dirty="0" smtClean="0"/>
              <a:t>Variação dos fatores no estudo da precisão</a:t>
            </a:r>
            <a:endParaRPr lang="pt-BR" sz="3200" b="1" dirty="0"/>
          </a:p>
        </p:txBody>
      </p:sp>
      <p:graphicFrame>
        <p:nvGraphicFramePr>
          <p:cNvPr id="5" name="Tabela 4"/>
          <p:cNvGraphicFramePr>
            <a:graphicFrameLocks noGrp="1"/>
          </p:cNvGraphicFramePr>
          <p:nvPr/>
        </p:nvGraphicFramePr>
        <p:xfrm>
          <a:off x="357158" y="640080"/>
          <a:ext cx="8572560" cy="5760720"/>
        </p:xfrm>
        <a:graphic>
          <a:graphicData uri="http://schemas.openxmlformats.org/drawingml/2006/table">
            <a:tbl>
              <a:tblPr firstRow="1" bandRow="1">
                <a:tableStyleId>{5C22544A-7EE6-4342-B048-85BDC9FD1C3A}</a:tableStyleId>
              </a:tblPr>
              <a:tblGrid>
                <a:gridCol w="2621330"/>
                <a:gridCol w="1842037"/>
                <a:gridCol w="1842069"/>
                <a:gridCol w="2267124"/>
              </a:tblGrid>
              <a:tr h="370840">
                <a:tc>
                  <a:txBody>
                    <a:bodyPr/>
                    <a:lstStyle/>
                    <a:p>
                      <a:pPr algn="ctr"/>
                      <a:endParaRPr lang="pt-BR" dirty="0"/>
                    </a:p>
                  </a:txBody>
                  <a:tcPr/>
                </a:tc>
                <a:tc>
                  <a:txBody>
                    <a:bodyPr/>
                    <a:lstStyle/>
                    <a:p>
                      <a:pPr algn="ctr"/>
                      <a:r>
                        <a:rPr lang="pt-BR" sz="1800" dirty="0" err="1" smtClean="0"/>
                        <a:t>Repetibilidade</a:t>
                      </a:r>
                      <a:r>
                        <a:rPr lang="pt-BR" sz="1800" dirty="0" smtClean="0"/>
                        <a:t> </a:t>
                      </a:r>
                      <a:r>
                        <a:rPr lang="pt-BR" sz="1800" baseline="0" dirty="0" smtClean="0"/>
                        <a:t> do </a:t>
                      </a:r>
                    </a:p>
                    <a:p>
                      <a:pPr algn="ctr"/>
                      <a:r>
                        <a:rPr lang="pt-BR" sz="1800" baseline="0" dirty="0" smtClean="0"/>
                        <a:t>método</a:t>
                      </a:r>
                      <a:endParaRPr lang="pt-BR" sz="1800" dirty="0"/>
                    </a:p>
                  </a:txBody>
                  <a:tcPr/>
                </a:tc>
                <a:tc>
                  <a:txBody>
                    <a:bodyPr/>
                    <a:lstStyle/>
                    <a:p>
                      <a:pPr algn="ctr"/>
                      <a:r>
                        <a:rPr lang="pt-BR" sz="1800" dirty="0" smtClean="0"/>
                        <a:t>Precisão Intermediária</a:t>
                      </a:r>
                      <a:endParaRPr lang="pt-BR" sz="1800" dirty="0"/>
                    </a:p>
                  </a:txBody>
                  <a:tcPr/>
                </a:tc>
                <a:tc>
                  <a:txBody>
                    <a:bodyPr/>
                    <a:lstStyle/>
                    <a:p>
                      <a:pPr algn="ctr"/>
                      <a:r>
                        <a:rPr lang="pt-BR" sz="1800" dirty="0" smtClean="0"/>
                        <a:t>Reprodutibilidade</a:t>
                      </a:r>
                      <a:endParaRPr lang="pt-BR" sz="1800" dirty="0"/>
                    </a:p>
                  </a:txBody>
                  <a:tcPr/>
                </a:tc>
              </a:tr>
              <a:tr h="370840">
                <a:tc>
                  <a:txBody>
                    <a:bodyPr/>
                    <a:lstStyle/>
                    <a:p>
                      <a:r>
                        <a:rPr lang="pt-BR" sz="2400" dirty="0" smtClean="0"/>
                        <a:t>Instrumento</a:t>
                      </a:r>
                    </a:p>
                    <a:p>
                      <a:endParaRPr lang="pt-BR" sz="2400" dirty="0"/>
                    </a:p>
                  </a:txBody>
                  <a:tcPr/>
                </a:tc>
                <a:tc>
                  <a:txBody>
                    <a:bodyPr/>
                    <a:lstStyle/>
                    <a:p>
                      <a:pPr algn="ctr"/>
                      <a:r>
                        <a:rPr lang="pt-BR" dirty="0" smtClean="0"/>
                        <a:t> igual</a:t>
                      </a:r>
                      <a:endParaRPr lang="pt-BR" dirty="0"/>
                    </a:p>
                  </a:txBody>
                  <a:tcPr/>
                </a:tc>
                <a:tc>
                  <a:txBody>
                    <a:bodyPr/>
                    <a:lstStyle/>
                    <a:p>
                      <a:pPr algn="ctr"/>
                      <a:r>
                        <a:rPr lang="pt-BR" dirty="0" smtClean="0"/>
                        <a:t>diferente</a:t>
                      </a:r>
                      <a:endParaRPr lang="pt-BR" dirty="0"/>
                    </a:p>
                  </a:txBody>
                  <a:tcPr/>
                </a:tc>
                <a:tc>
                  <a:txBody>
                    <a:bodyPr/>
                    <a:lstStyle/>
                    <a:p>
                      <a:pPr algn="ctr"/>
                      <a:r>
                        <a:rPr lang="pt-BR" dirty="0" smtClean="0"/>
                        <a:t>diferente</a:t>
                      </a:r>
                      <a:endParaRPr lang="pt-BR" dirty="0"/>
                    </a:p>
                  </a:txBody>
                  <a:tcPr/>
                </a:tc>
              </a:tr>
              <a:tr h="370840">
                <a:tc>
                  <a:txBody>
                    <a:bodyPr/>
                    <a:lstStyle/>
                    <a:p>
                      <a:r>
                        <a:rPr lang="pt-BR" sz="2400" dirty="0" smtClean="0"/>
                        <a:t>Dia de Análises</a:t>
                      </a:r>
                      <a:endParaRPr lang="pt-BR" sz="2400" dirty="0"/>
                    </a:p>
                  </a:txBody>
                  <a:tcPr/>
                </a:tc>
                <a:tc>
                  <a:txBody>
                    <a:bodyPr/>
                    <a:lstStyle/>
                    <a:p>
                      <a:pPr algn="ctr"/>
                      <a:r>
                        <a:rPr lang="pt-BR" dirty="0" smtClean="0"/>
                        <a:t>igual</a:t>
                      </a:r>
                      <a:endParaRPr lang="pt-BR" dirty="0"/>
                    </a:p>
                  </a:txBody>
                  <a:tcPr/>
                </a:tc>
                <a:tc>
                  <a:txBody>
                    <a:bodyPr/>
                    <a:lstStyle/>
                    <a:p>
                      <a:pPr algn="ctr"/>
                      <a:r>
                        <a:rPr lang="pt-BR" dirty="0" smtClean="0"/>
                        <a:t>diferente</a:t>
                      </a:r>
                      <a:endParaRPr lang="pt-BR" dirty="0"/>
                    </a:p>
                  </a:txBody>
                  <a:tcPr/>
                </a:tc>
                <a:tc>
                  <a:txBody>
                    <a:bodyPr/>
                    <a:lstStyle/>
                    <a:p>
                      <a:pPr algn="ctr"/>
                      <a:r>
                        <a:rPr lang="pt-BR" dirty="0" smtClean="0"/>
                        <a:t>diferente</a:t>
                      </a:r>
                      <a:endParaRPr lang="pt-BR" dirty="0"/>
                    </a:p>
                  </a:txBody>
                  <a:tcPr/>
                </a:tc>
              </a:tr>
              <a:tr h="370840">
                <a:tc>
                  <a:txBody>
                    <a:bodyPr/>
                    <a:lstStyle/>
                    <a:p>
                      <a:r>
                        <a:rPr lang="pt-BR" sz="2400" dirty="0" smtClean="0"/>
                        <a:t>Analista</a:t>
                      </a:r>
                      <a:endParaRPr lang="pt-BR" sz="2400" dirty="0"/>
                    </a:p>
                  </a:txBody>
                  <a:tcPr/>
                </a:tc>
                <a:tc>
                  <a:txBody>
                    <a:bodyPr/>
                    <a:lstStyle/>
                    <a:p>
                      <a:pPr algn="ctr"/>
                      <a:r>
                        <a:rPr lang="pt-BR" dirty="0" smtClean="0"/>
                        <a:t>igual</a:t>
                      </a:r>
                      <a:endParaRPr lang="pt-BR" dirty="0"/>
                    </a:p>
                  </a:txBody>
                  <a:tcPr/>
                </a:tc>
                <a:tc>
                  <a:txBody>
                    <a:bodyPr/>
                    <a:lstStyle/>
                    <a:p>
                      <a:pPr algn="ctr"/>
                      <a:r>
                        <a:rPr lang="pt-BR" dirty="0" smtClean="0"/>
                        <a:t>diferente</a:t>
                      </a:r>
                      <a:endParaRPr lang="pt-BR" dirty="0"/>
                    </a:p>
                  </a:txBody>
                  <a:tcPr/>
                </a:tc>
                <a:tc>
                  <a:txBody>
                    <a:bodyPr/>
                    <a:lstStyle/>
                    <a:p>
                      <a:pPr algn="ctr"/>
                      <a:r>
                        <a:rPr lang="pt-BR" dirty="0" smtClean="0"/>
                        <a:t>diferente</a:t>
                      </a:r>
                      <a:endParaRPr lang="pt-BR" dirty="0"/>
                    </a:p>
                  </a:txBody>
                  <a:tcPr/>
                </a:tc>
              </a:tr>
              <a:tr h="370840">
                <a:tc>
                  <a:txBody>
                    <a:bodyPr/>
                    <a:lstStyle/>
                    <a:p>
                      <a:r>
                        <a:rPr lang="pt-BR" sz="2400" dirty="0" smtClean="0"/>
                        <a:t>Outros fatores (por exemplo coluna</a:t>
                      </a:r>
                      <a:r>
                        <a:rPr lang="pt-BR" sz="2400" baseline="0" dirty="0" smtClean="0"/>
                        <a:t> cromatográficas, reativos, condições ambientais </a:t>
                      </a:r>
                      <a:r>
                        <a:rPr lang="pt-BR" sz="2400" baseline="0" dirty="0" err="1" smtClean="0"/>
                        <a:t>etc</a:t>
                      </a:r>
                      <a:r>
                        <a:rPr lang="pt-BR" sz="2400" baseline="0" dirty="0" smtClean="0"/>
                        <a:t>)</a:t>
                      </a:r>
                      <a:endParaRPr lang="pt-BR" sz="2400" dirty="0"/>
                    </a:p>
                  </a:txBody>
                  <a:tcPr/>
                </a:tc>
                <a:tc>
                  <a:txBody>
                    <a:bodyPr/>
                    <a:lstStyle/>
                    <a:p>
                      <a:pPr algn="ctr"/>
                      <a:r>
                        <a:rPr lang="pt-BR" dirty="0" smtClean="0"/>
                        <a:t>igual</a:t>
                      </a:r>
                      <a:endParaRPr lang="pt-BR" dirty="0"/>
                    </a:p>
                  </a:txBody>
                  <a:tcPr/>
                </a:tc>
                <a:tc>
                  <a:txBody>
                    <a:bodyPr/>
                    <a:lstStyle/>
                    <a:p>
                      <a:pPr algn="ctr"/>
                      <a:r>
                        <a:rPr lang="pt-BR" dirty="0" smtClean="0"/>
                        <a:t>diferente</a:t>
                      </a:r>
                      <a:endParaRPr lang="pt-BR" dirty="0"/>
                    </a:p>
                  </a:txBody>
                  <a:tcPr/>
                </a:tc>
                <a:tc>
                  <a:txBody>
                    <a:bodyPr/>
                    <a:lstStyle/>
                    <a:p>
                      <a:pPr algn="ctr"/>
                      <a:r>
                        <a:rPr lang="pt-BR" dirty="0" smtClean="0"/>
                        <a:t>diferente</a:t>
                      </a:r>
                      <a:endParaRPr lang="pt-BR" dirty="0"/>
                    </a:p>
                  </a:txBody>
                  <a:tcPr/>
                </a:tc>
              </a:tr>
              <a:tr h="370840">
                <a:tc>
                  <a:txBody>
                    <a:bodyPr/>
                    <a:lstStyle/>
                    <a:p>
                      <a:r>
                        <a:rPr lang="pt-BR" sz="2400" dirty="0" smtClean="0"/>
                        <a:t>Laboratórios</a:t>
                      </a:r>
                      <a:endParaRPr lang="pt-BR" sz="2400" dirty="0"/>
                    </a:p>
                  </a:txBody>
                  <a:tcPr/>
                </a:tc>
                <a:tc>
                  <a:txBody>
                    <a:bodyPr/>
                    <a:lstStyle/>
                    <a:p>
                      <a:pPr algn="ctr"/>
                      <a:r>
                        <a:rPr lang="pt-BR" dirty="0" smtClean="0"/>
                        <a:t>igual</a:t>
                      </a:r>
                      <a:endParaRPr lang="pt-BR" dirty="0"/>
                    </a:p>
                  </a:txBody>
                  <a:tcPr/>
                </a:tc>
                <a:tc>
                  <a:txBody>
                    <a:bodyPr/>
                    <a:lstStyle/>
                    <a:p>
                      <a:pPr algn="ctr"/>
                      <a:r>
                        <a:rPr lang="pt-BR" dirty="0" smtClean="0"/>
                        <a:t>igual</a:t>
                      </a:r>
                      <a:endParaRPr lang="pt-BR" dirty="0"/>
                    </a:p>
                  </a:txBody>
                  <a:tcPr/>
                </a:tc>
                <a:tc>
                  <a:txBody>
                    <a:bodyPr/>
                    <a:lstStyle/>
                    <a:p>
                      <a:pPr algn="ctr"/>
                      <a:r>
                        <a:rPr lang="pt-BR" dirty="0" smtClean="0"/>
                        <a:t>diferente</a:t>
                      </a:r>
                      <a:endParaRPr lang="pt-BR" dirty="0"/>
                    </a:p>
                  </a:txBody>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Maria José V Fonseca\Pictures\Validação de métodos\exatidão e precisão.png"/>
          <p:cNvPicPr>
            <a:picLocks noChangeAspect="1" noChangeArrowheads="1"/>
          </p:cNvPicPr>
          <p:nvPr/>
        </p:nvPicPr>
        <p:blipFill>
          <a:blip r:embed="rId3"/>
          <a:srcRect/>
          <a:stretch>
            <a:fillRect/>
          </a:stretch>
        </p:blipFill>
        <p:spPr bwMode="auto">
          <a:xfrm>
            <a:off x="1785918" y="672834"/>
            <a:ext cx="5357850" cy="6185166"/>
          </a:xfrm>
          <a:prstGeom prst="rect">
            <a:avLst/>
          </a:prstGeom>
          <a:noFill/>
        </p:spPr>
      </p:pic>
      <p:sp>
        <p:nvSpPr>
          <p:cNvPr id="5" name="CaixaDeTexto 4"/>
          <p:cNvSpPr txBox="1"/>
          <p:nvPr/>
        </p:nvSpPr>
        <p:spPr>
          <a:xfrm>
            <a:off x="1500166" y="0"/>
            <a:ext cx="6286544" cy="584775"/>
          </a:xfrm>
          <a:prstGeom prst="rect">
            <a:avLst/>
          </a:prstGeom>
          <a:noFill/>
        </p:spPr>
        <p:txBody>
          <a:bodyPr wrap="square" rtlCol="0">
            <a:spAutoFit/>
          </a:bodyPr>
          <a:lstStyle/>
          <a:p>
            <a:pPr algn="ctr"/>
            <a:r>
              <a:rPr lang="pt-BR" sz="3200" b="1" dirty="0" smtClean="0"/>
              <a:t>Exatidão</a:t>
            </a:r>
            <a:endParaRPr lang="pt-BR" sz="3200"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57158" y="214290"/>
            <a:ext cx="8286808" cy="646331"/>
          </a:xfrm>
          <a:prstGeom prst="rect">
            <a:avLst/>
          </a:prstGeom>
          <a:noFill/>
        </p:spPr>
        <p:txBody>
          <a:bodyPr wrap="square" rtlCol="0">
            <a:spAutoFit/>
          </a:bodyPr>
          <a:lstStyle/>
          <a:p>
            <a:pPr algn="ctr"/>
            <a:r>
              <a:rPr lang="pt-BR" sz="3600" b="1" dirty="0" smtClean="0"/>
              <a:t>Exatidão do Método Analítico </a:t>
            </a:r>
            <a:endParaRPr lang="pt-BR" sz="3600" b="1" dirty="0"/>
          </a:p>
        </p:txBody>
      </p:sp>
      <p:sp>
        <p:nvSpPr>
          <p:cNvPr id="5" name="Retângulo 4"/>
          <p:cNvSpPr/>
          <p:nvPr/>
        </p:nvSpPr>
        <p:spPr>
          <a:xfrm>
            <a:off x="285720" y="1928802"/>
            <a:ext cx="8358246" cy="1815882"/>
          </a:xfrm>
          <a:prstGeom prst="rect">
            <a:avLst/>
          </a:prstGeom>
        </p:spPr>
        <p:txBody>
          <a:bodyPr wrap="square">
            <a:spAutoFit/>
          </a:bodyPr>
          <a:lstStyle/>
          <a:p>
            <a:r>
              <a:rPr lang="pt-BR" sz="2800" b="1" dirty="0" smtClean="0">
                <a:solidFill>
                  <a:srgbClr val="FF0000"/>
                </a:solidFill>
              </a:rPr>
              <a:t> </a:t>
            </a:r>
            <a:r>
              <a:rPr lang="pt-BR" sz="2800" b="1" dirty="0" smtClean="0">
                <a:solidFill>
                  <a:srgbClr val="FF0000"/>
                </a:solidFill>
              </a:rPr>
              <a:t>Exatidão </a:t>
            </a:r>
            <a:r>
              <a:rPr lang="pt-BR" sz="2800" b="1" dirty="0" smtClean="0">
                <a:solidFill>
                  <a:srgbClr val="FF0000"/>
                </a:solidFill>
              </a:rPr>
              <a:t>de um procedimento analítico expressa a proximidade entre o valor que é aceito </a:t>
            </a:r>
            <a:r>
              <a:rPr lang="pt-BR" sz="2800" b="1" dirty="0" smtClean="0">
                <a:solidFill>
                  <a:srgbClr val="FF0000"/>
                </a:solidFill>
              </a:rPr>
              <a:t> convencionalmente </a:t>
            </a:r>
            <a:r>
              <a:rPr lang="pt-BR" sz="2800" b="1" dirty="0" smtClean="0">
                <a:solidFill>
                  <a:srgbClr val="FF0000"/>
                </a:solidFill>
              </a:rPr>
              <a:t>como verdadeiro ou valor de referência e o valor experimental encontrado.</a:t>
            </a:r>
            <a:endParaRPr lang="pt-BR" sz="2800" b="1" dirty="0">
              <a:solidFill>
                <a:srgbClr val="FF0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928662" y="0"/>
            <a:ext cx="7572428" cy="1200329"/>
          </a:xfrm>
          <a:prstGeom prst="rect">
            <a:avLst/>
          </a:prstGeom>
          <a:noFill/>
        </p:spPr>
        <p:txBody>
          <a:bodyPr wrap="square" rtlCol="0">
            <a:spAutoFit/>
          </a:bodyPr>
          <a:lstStyle/>
          <a:p>
            <a:pPr algn="ctr"/>
            <a:r>
              <a:rPr lang="pt-BR" sz="3600" b="1" dirty="0" smtClean="0">
                <a:latin typeface="Algerian" pitchFamily="82" charset="0"/>
              </a:rPr>
              <a:t>Matérias de Referência Certificado (MRC)</a:t>
            </a:r>
            <a:endParaRPr lang="pt-BR" sz="3600" b="1" dirty="0">
              <a:latin typeface="Algerian" pitchFamily="82" charset="0"/>
            </a:endParaRPr>
          </a:p>
        </p:txBody>
      </p:sp>
      <p:sp>
        <p:nvSpPr>
          <p:cNvPr id="2050" name="AutoShape 2" descr="Materiais de referência | Biopure™ | Romer Lab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pic>
        <p:nvPicPr>
          <p:cNvPr id="2051" name="Picture 3" descr="C:\Users\Maria José V Fonseca\Pictures\Validação de métodos\material de referência.png"/>
          <p:cNvPicPr>
            <a:picLocks noChangeAspect="1" noChangeArrowheads="1"/>
          </p:cNvPicPr>
          <p:nvPr/>
        </p:nvPicPr>
        <p:blipFill>
          <a:blip r:embed="rId3"/>
          <a:srcRect/>
          <a:stretch>
            <a:fillRect/>
          </a:stretch>
        </p:blipFill>
        <p:spPr bwMode="auto">
          <a:xfrm>
            <a:off x="428596" y="1214422"/>
            <a:ext cx="2533650" cy="1809750"/>
          </a:xfrm>
          <a:prstGeom prst="rect">
            <a:avLst/>
          </a:prstGeom>
          <a:noFill/>
        </p:spPr>
      </p:pic>
      <p:sp>
        <p:nvSpPr>
          <p:cNvPr id="7" name="Retângulo 6"/>
          <p:cNvSpPr/>
          <p:nvPr/>
        </p:nvSpPr>
        <p:spPr>
          <a:xfrm>
            <a:off x="642910" y="3357562"/>
            <a:ext cx="8215370" cy="3416320"/>
          </a:xfrm>
          <a:prstGeom prst="rect">
            <a:avLst/>
          </a:prstGeom>
        </p:spPr>
        <p:txBody>
          <a:bodyPr wrap="square">
            <a:spAutoFit/>
          </a:bodyPr>
          <a:lstStyle/>
          <a:p>
            <a:r>
              <a:rPr lang="pt-BR" sz="3600" dirty="0" smtClean="0"/>
              <a:t>MRC </a:t>
            </a:r>
            <a:r>
              <a:rPr lang="pt-BR" sz="3600" dirty="0" smtClean="0"/>
              <a:t>são “preparados por entidades reconhecidas</a:t>
            </a:r>
            <a:r>
              <a:rPr lang="pt-BR" sz="3600" dirty="0" smtClean="0"/>
              <a:t>, sendo </a:t>
            </a:r>
            <a:r>
              <a:rPr lang="pt-BR" sz="3600" dirty="0" smtClean="0"/>
              <a:t>atribuídos valores certificados e </a:t>
            </a:r>
            <a:r>
              <a:rPr lang="pt-BR" sz="3600" dirty="0" err="1" smtClean="0"/>
              <a:t>respetivas</a:t>
            </a:r>
            <a:r>
              <a:rPr lang="pt-BR" sz="3600" dirty="0" smtClean="0"/>
              <a:t> incertezas aos parâmetros”. A aquisição de um MRC deverá ser feita </a:t>
            </a:r>
            <a:r>
              <a:rPr lang="pt-BR" sz="3600" dirty="0" smtClean="0"/>
              <a:t>de um </a:t>
            </a:r>
            <a:r>
              <a:rPr lang="pt-BR" sz="3600" dirty="0" smtClean="0"/>
              <a:t>fornecedor reconhecido e credível</a:t>
            </a:r>
            <a:endParaRPr lang="pt-BR" sz="3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500034" y="0"/>
            <a:ext cx="3286148" cy="769441"/>
          </a:xfrm>
          <a:prstGeom prst="rect">
            <a:avLst/>
          </a:prstGeom>
          <a:noFill/>
        </p:spPr>
        <p:txBody>
          <a:bodyPr wrap="square" rtlCol="0">
            <a:spAutoFit/>
          </a:bodyPr>
          <a:lstStyle/>
          <a:p>
            <a:r>
              <a:rPr lang="pt-BR" sz="4400" b="1" dirty="0" smtClean="0">
                <a:latin typeface="Algerian" pitchFamily="82" charset="0"/>
              </a:rPr>
              <a:t>Exatidão</a:t>
            </a:r>
            <a:endParaRPr lang="pt-BR" sz="4400" b="1" dirty="0">
              <a:latin typeface="Algerian" pitchFamily="82" charset="0"/>
            </a:endParaRPr>
          </a:p>
        </p:txBody>
      </p:sp>
      <p:sp>
        <p:nvSpPr>
          <p:cNvPr id="8" name="CaixaDeTexto 7"/>
          <p:cNvSpPr txBox="1"/>
          <p:nvPr/>
        </p:nvSpPr>
        <p:spPr>
          <a:xfrm>
            <a:off x="285720" y="1071546"/>
            <a:ext cx="8643998" cy="5509200"/>
          </a:xfrm>
          <a:prstGeom prst="rect">
            <a:avLst/>
          </a:prstGeom>
          <a:noFill/>
        </p:spPr>
        <p:txBody>
          <a:bodyPr wrap="square" rtlCol="0">
            <a:spAutoFit/>
          </a:bodyPr>
          <a:lstStyle/>
          <a:p>
            <a:r>
              <a:rPr lang="pt-BR" sz="3200" dirty="0" smtClean="0"/>
              <a:t>Exatidão de um método analítico para quantificar:</a:t>
            </a:r>
          </a:p>
          <a:p>
            <a:endParaRPr lang="pt-BR" sz="3200" dirty="0" smtClean="0"/>
          </a:p>
          <a:p>
            <a:pPr marL="514350" indent="-514350">
              <a:buAutoNum type="alphaUcPeriod"/>
            </a:pPr>
            <a:r>
              <a:rPr lang="pt-BR" sz="3200" b="1" dirty="0" smtClean="0"/>
              <a:t>Insumo farmacêutico ativo em matéria (</a:t>
            </a:r>
            <a:r>
              <a:rPr lang="pt-BR" sz="3200" b="1" dirty="0" err="1" smtClean="0"/>
              <a:t>analito</a:t>
            </a:r>
            <a:r>
              <a:rPr lang="pt-BR" sz="3200" b="1" dirty="0" smtClean="0"/>
              <a:t> puro)</a:t>
            </a:r>
          </a:p>
          <a:p>
            <a:pPr marL="514350" indent="-514350"/>
            <a:endParaRPr lang="pt-BR" sz="3200" b="1" dirty="0" smtClean="0"/>
          </a:p>
          <a:p>
            <a:r>
              <a:rPr lang="pt-BR" sz="3200" dirty="0" smtClean="0">
                <a:solidFill>
                  <a:srgbClr val="C00000"/>
                </a:solidFill>
              </a:rPr>
              <a:t>Pode-se aplicar o método analítico ao padrão de referência certificado de concentração conhecida e comparar o valor achado com a concentração conhecida do padrão.</a:t>
            </a:r>
          </a:p>
          <a:p>
            <a:endParaRPr lang="pt-BR" sz="3200" dirty="0" smtClean="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57158" y="0"/>
            <a:ext cx="2857520" cy="646331"/>
          </a:xfrm>
          <a:prstGeom prst="rect">
            <a:avLst/>
          </a:prstGeom>
          <a:noFill/>
        </p:spPr>
        <p:txBody>
          <a:bodyPr wrap="square" rtlCol="0">
            <a:spAutoFit/>
          </a:bodyPr>
          <a:lstStyle/>
          <a:p>
            <a:r>
              <a:rPr lang="pt-BR" sz="3600" b="1" dirty="0" smtClean="0">
                <a:latin typeface="Algerian" pitchFamily="82" charset="0"/>
              </a:rPr>
              <a:t>Exatidão</a:t>
            </a:r>
            <a:endParaRPr lang="pt-BR" sz="3600" b="1" dirty="0">
              <a:latin typeface="Algerian" pitchFamily="82" charset="0"/>
            </a:endParaRPr>
          </a:p>
        </p:txBody>
      </p:sp>
      <p:sp>
        <p:nvSpPr>
          <p:cNvPr id="5" name="CaixaDeTexto 4"/>
          <p:cNvSpPr txBox="1"/>
          <p:nvPr/>
        </p:nvSpPr>
        <p:spPr>
          <a:xfrm>
            <a:off x="285720" y="1071546"/>
            <a:ext cx="8643998" cy="6001643"/>
          </a:xfrm>
          <a:prstGeom prst="rect">
            <a:avLst/>
          </a:prstGeom>
          <a:noFill/>
        </p:spPr>
        <p:txBody>
          <a:bodyPr wrap="square" rtlCol="0">
            <a:spAutoFit/>
          </a:bodyPr>
          <a:lstStyle/>
          <a:p>
            <a:r>
              <a:rPr lang="pt-BR" sz="3200" dirty="0" smtClean="0"/>
              <a:t>Exatidão de um método analítico para quantificar:</a:t>
            </a:r>
          </a:p>
          <a:p>
            <a:endParaRPr lang="pt-BR" sz="3200" dirty="0" smtClean="0"/>
          </a:p>
          <a:p>
            <a:pPr marL="514350" indent="-514350"/>
            <a:r>
              <a:rPr lang="pt-BR" sz="3200" b="1" dirty="0" smtClean="0"/>
              <a:t>B. </a:t>
            </a:r>
            <a:r>
              <a:rPr lang="pt-BR" sz="3200" b="1" dirty="0" smtClean="0"/>
              <a:t>Insumo farmacêutico ativo em </a:t>
            </a:r>
            <a:r>
              <a:rPr lang="pt-BR" sz="3200" b="1" dirty="0" smtClean="0"/>
              <a:t>matéria prima </a:t>
            </a:r>
            <a:r>
              <a:rPr lang="pt-BR" sz="3200" b="1" dirty="0" smtClean="0"/>
              <a:t>(</a:t>
            </a:r>
            <a:r>
              <a:rPr lang="pt-BR" sz="3200" b="1" dirty="0" err="1" smtClean="0"/>
              <a:t>analito</a:t>
            </a:r>
            <a:r>
              <a:rPr lang="pt-BR" sz="3200" b="1" dirty="0" smtClean="0"/>
              <a:t> puro</a:t>
            </a:r>
            <a:r>
              <a:rPr lang="pt-BR" sz="3200" b="1" dirty="0" smtClean="0"/>
              <a:t>), quando não se tem padrão de referência certificado</a:t>
            </a:r>
          </a:p>
          <a:p>
            <a:pPr marL="514350" indent="-514350"/>
            <a:endParaRPr lang="pt-BR" sz="3200" b="1" dirty="0" smtClean="0"/>
          </a:p>
          <a:p>
            <a:pPr marL="514350" indent="-514350"/>
            <a:r>
              <a:rPr lang="pt-BR" sz="3200" b="1" dirty="0" smtClean="0"/>
              <a:t>Determina-se a exatidão do método analítico comparando-o com outro método analítico já validado</a:t>
            </a:r>
            <a:endParaRPr lang="pt-BR" sz="3200" b="1" dirty="0" smtClean="0"/>
          </a:p>
          <a:p>
            <a:pPr marL="514350" indent="-514350"/>
            <a:endParaRPr lang="pt-BR" sz="3200" b="1" dirty="0" smtClean="0"/>
          </a:p>
          <a:p>
            <a:endParaRPr lang="pt-BR" sz="3200" dirty="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857232"/>
            <a:ext cx="9144000" cy="1200329"/>
          </a:xfrm>
          <a:prstGeom prst="rect">
            <a:avLst/>
          </a:prstGeom>
          <a:noFill/>
        </p:spPr>
        <p:txBody>
          <a:bodyPr wrap="square" rtlCol="0">
            <a:spAutoFit/>
          </a:bodyPr>
          <a:lstStyle/>
          <a:p>
            <a:pPr algn="just"/>
            <a:r>
              <a:rPr lang="pt-BR" sz="2400" b="1" dirty="0" smtClean="0"/>
              <a:t>Solução do Principio ativo a uma concentração única é quantificada pelo método analítico validado e pelo método que se deseja validar </a:t>
            </a:r>
            <a:endParaRPr lang="pt-BR" sz="2400" b="1" dirty="0"/>
          </a:p>
        </p:txBody>
      </p:sp>
      <p:sp>
        <p:nvSpPr>
          <p:cNvPr id="5" name="CaixaDeTexto 4"/>
          <p:cNvSpPr txBox="1"/>
          <p:nvPr/>
        </p:nvSpPr>
        <p:spPr>
          <a:xfrm>
            <a:off x="357158" y="0"/>
            <a:ext cx="2857520" cy="646331"/>
          </a:xfrm>
          <a:prstGeom prst="rect">
            <a:avLst/>
          </a:prstGeom>
          <a:noFill/>
        </p:spPr>
        <p:txBody>
          <a:bodyPr wrap="square" rtlCol="0">
            <a:spAutoFit/>
          </a:bodyPr>
          <a:lstStyle/>
          <a:p>
            <a:r>
              <a:rPr lang="pt-BR" sz="3600" b="1" dirty="0" smtClean="0">
                <a:latin typeface="Algerian" pitchFamily="82" charset="0"/>
              </a:rPr>
              <a:t>Exatidão</a:t>
            </a:r>
            <a:endParaRPr lang="pt-BR" sz="3600" b="1" dirty="0">
              <a:latin typeface="Algerian" pitchFamily="82" charset="0"/>
            </a:endParaRPr>
          </a:p>
        </p:txBody>
      </p:sp>
      <p:graphicFrame>
        <p:nvGraphicFramePr>
          <p:cNvPr id="6" name="Tabela 5"/>
          <p:cNvGraphicFramePr>
            <a:graphicFrameLocks noGrp="1"/>
          </p:cNvGraphicFramePr>
          <p:nvPr/>
        </p:nvGraphicFramePr>
        <p:xfrm>
          <a:off x="285720" y="2071678"/>
          <a:ext cx="8072493" cy="4572000"/>
        </p:xfrm>
        <a:graphic>
          <a:graphicData uri="http://schemas.openxmlformats.org/drawingml/2006/table">
            <a:tbl>
              <a:tblPr firstRow="1" bandRow="1">
                <a:tableStyleId>{5C22544A-7EE6-4342-B048-85BDC9FD1C3A}</a:tableStyleId>
              </a:tblPr>
              <a:tblGrid>
                <a:gridCol w="1928825"/>
                <a:gridCol w="3452837"/>
                <a:gridCol w="2690831"/>
              </a:tblGrid>
              <a:tr h="370840">
                <a:tc>
                  <a:txBody>
                    <a:bodyPr/>
                    <a:lstStyle/>
                    <a:p>
                      <a:pPr algn="ctr"/>
                      <a:r>
                        <a:rPr lang="pt-BR" sz="2400" dirty="0" smtClean="0">
                          <a:latin typeface="+mj-lt"/>
                        </a:rPr>
                        <a:t>N</a:t>
                      </a:r>
                      <a:endParaRPr lang="pt-BR" sz="2400" dirty="0">
                        <a:latin typeface="+mj-lt"/>
                      </a:endParaRPr>
                    </a:p>
                  </a:txBody>
                  <a:tcPr/>
                </a:tc>
                <a:tc>
                  <a:txBody>
                    <a:bodyPr/>
                    <a:lstStyle/>
                    <a:p>
                      <a:pPr algn="ctr"/>
                      <a:r>
                        <a:rPr lang="pt-BR" sz="2400" dirty="0" smtClean="0">
                          <a:latin typeface="+mj-lt"/>
                        </a:rPr>
                        <a:t>Método A</a:t>
                      </a:r>
                      <a:endParaRPr lang="pt-BR" sz="2400" dirty="0">
                        <a:latin typeface="+mj-lt"/>
                      </a:endParaRPr>
                    </a:p>
                  </a:txBody>
                  <a:tcPr/>
                </a:tc>
                <a:tc>
                  <a:txBody>
                    <a:bodyPr/>
                    <a:lstStyle/>
                    <a:p>
                      <a:pPr algn="ctr"/>
                      <a:r>
                        <a:rPr lang="pt-BR" sz="2400" dirty="0" smtClean="0">
                          <a:latin typeface="+mj-lt"/>
                        </a:rPr>
                        <a:t>Método B</a:t>
                      </a:r>
                      <a:endParaRPr lang="pt-BR" sz="2400" dirty="0">
                        <a:latin typeface="+mj-lt"/>
                      </a:endParaRPr>
                    </a:p>
                  </a:txBody>
                  <a:tcPr/>
                </a:tc>
              </a:tr>
              <a:tr h="370840">
                <a:tc>
                  <a:txBody>
                    <a:bodyPr/>
                    <a:lstStyle/>
                    <a:p>
                      <a:pPr algn="ctr"/>
                      <a:r>
                        <a:rPr lang="pt-BR" sz="2400" dirty="0" smtClean="0">
                          <a:latin typeface="+mj-lt"/>
                        </a:rPr>
                        <a:t>1</a:t>
                      </a:r>
                      <a:endParaRPr lang="pt-BR" sz="2400" dirty="0">
                        <a:latin typeface="+mj-lt"/>
                      </a:endParaRPr>
                    </a:p>
                  </a:txBody>
                  <a:tcPr/>
                </a:tc>
                <a:tc>
                  <a:txBody>
                    <a:bodyPr/>
                    <a:lstStyle/>
                    <a:p>
                      <a:pPr algn="ctr"/>
                      <a:r>
                        <a:rPr lang="pt-BR" sz="2400" dirty="0" smtClean="0">
                          <a:latin typeface="+mj-lt"/>
                        </a:rPr>
                        <a:t>100,6</a:t>
                      </a:r>
                      <a:endParaRPr lang="pt-BR" sz="2400" dirty="0">
                        <a:latin typeface="+mj-lt"/>
                      </a:endParaRPr>
                    </a:p>
                  </a:txBody>
                  <a:tcPr/>
                </a:tc>
                <a:tc>
                  <a:txBody>
                    <a:bodyPr/>
                    <a:lstStyle/>
                    <a:p>
                      <a:pPr algn="ctr"/>
                      <a:r>
                        <a:rPr lang="pt-BR" sz="2400" dirty="0" smtClean="0">
                          <a:latin typeface="+mj-lt"/>
                        </a:rPr>
                        <a:t>101,2</a:t>
                      </a:r>
                      <a:endParaRPr lang="pt-BR" sz="2400" dirty="0">
                        <a:latin typeface="+mj-lt"/>
                      </a:endParaRPr>
                    </a:p>
                  </a:txBody>
                  <a:tcPr/>
                </a:tc>
              </a:tr>
              <a:tr h="370840">
                <a:tc>
                  <a:txBody>
                    <a:bodyPr/>
                    <a:lstStyle/>
                    <a:p>
                      <a:pPr algn="ctr"/>
                      <a:r>
                        <a:rPr lang="pt-BR" sz="2400" dirty="0" smtClean="0">
                          <a:latin typeface="+mj-lt"/>
                        </a:rPr>
                        <a:t>2</a:t>
                      </a:r>
                      <a:endParaRPr lang="pt-BR" sz="2400" dirty="0">
                        <a:latin typeface="+mj-lt"/>
                      </a:endParaRPr>
                    </a:p>
                  </a:txBody>
                  <a:tcPr/>
                </a:tc>
                <a:tc>
                  <a:txBody>
                    <a:bodyPr/>
                    <a:lstStyle/>
                    <a:p>
                      <a:pPr algn="ctr"/>
                      <a:r>
                        <a:rPr lang="pt-BR" sz="2400" dirty="0" smtClean="0">
                          <a:latin typeface="+mj-lt"/>
                        </a:rPr>
                        <a:t>99,8</a:t>
                      </a:r>
                      <a:endParaRPr lang="pt-BR" sz="2400" dirty="0">
                        <a:latin typeface="+mj-lt"/>
                      </a:endParaRPr>
                    </a:p>
                  </a:txBody>
                  <a:tcPr/>
                </a:tc>
                <a:tc>
                  <a:txBody>
                    <a:bodyPr/>
                    <a:lstStyle/>
                    <a:p>
                      <a:pPr algn="ctr"/>
                      <a:r>
                        <a:rPr lang="pt-BR" sz="2400" dirty="0" smtClean="0">
                          <a:latin typeface="+mj-lt"/>
                        </a:rPr>
                        <a:t>101,3</a:t>
                      </a:r>
                      <a:endParaRPr lang="pt-BR" sz="2400" dirty="0">
                        <a:latin typeface="+mj-lt"/>
                      </a:endParaRPr>
                    </a:p>
                  </a:txBody>
                  <a:tcPr/>
                </a:tc>
              </a:tr>
              <a:tr h="370840">
                <a:tc>
                  <a:txBody>
                    <a:bodyPr/>
                    <a:lstStyle/>
                    <a:p>
                      <a:pPr algn="ctr"/>
                      <a:r>
                        <a:rPr lang="pt-BR" sz="2400" dirty="0" smtClean="0">
                          <a:latin typeface="+mj-lt"/>
                        </a:rPr>
                        <a:t>3</a:t>
                      </a:r>
                      <a:endParaRPr lang="pt-BR" sz="2400" dirty="0">
                        <a:latin typeface="+mj-lt"/>
                      </a:endParaRPr>
                    </a:p>
                  </a:txBody>
                  <a:tcPr/>
                </a:tc>
                <a:tc>
                  <a:txBody>
                    <a:bodyPr/>
                    <a:lstStyle/>
                    <a:p>
                      <a:pPr algn="ctr"/>
                      <a:r>
                        <a:rPr lang="pt-BR" sz="2400" dirty="0" smtClean="0">
                          <a:latin typeface="+mj-lt"/>
                        </a:rPr>
                        <a:t>100,9</a:t>
                      </a:r>
                      <a:endParaRPr lang="pt-BR" sz="2400" dirty="0">
                        <a:latin typeface="+mj-lt"/>
                      </a:endParaRPr>
                    </a:p>
                  </a:txBody>
                  <a:tcPr/>
                </a:tc>
                <a:tc>
                  <a:txBody>
                    <a:bodyPr/>
                    <a:lstStyle/>
                    <a:p>
                      <a:pPr algn="ctr"/>
                      <a:r>
                        <a:rPr lang="pt-BR" sz="2400" dirty="0" smtClean="0">
                          <a:latin typeface="+mj-lt"/>
                        </a:rPr>
                        <a:t>100,5</a:t>
                      </a:r>
                      <a:endParaRPr lang="pt-BR" sz="2400" dirty="0">
                        <a:latin typeface="+mj-lt"/>
                      </a:endParaRPr>
                    </a:p>
                  </a:txBody>
                  <a:tcPr/>
                </a:tc>
              </a:tr>
              <a:tr h="370840">
                <a:tc>
                  <a:txBody>
                    <a:bodyPr/>
                    <a:lstStyle/>
                    <a:p>
                      <a:pPr algn="ctr"/>
                      <a:r>
                        <a:rPr lang="pt-BR" sz="2400" dirty="0" smtClean="0">
                          <a:latin typeface="+mj-lt"/>
                        </a:rPr>
                        <a:t>4</a:t>
                      </a:r>
                      <a:endParaRPr lang="pt-BR" sz="2400" dirty="0">
                        <a:latin typeface="+mj-lt"/>
                      </a:endParaRPr>
                    </a:p>
                  </a:txBody>
                  <a:tcPr/>
                </a:tc>
                <a:tc>
                  <a:txBody>
                    <a:bodyPr/>
                    <a:lstStyle/>
                    <a:p>
                      <a:pPr algn="ctr"/>
                      <a:r>
                        <a:rPr lang="pt-BR" sz="2400" dirty="0" smtClean="0">
                          <a:latin typeface="+mj-lt"/>
                        </a:rPr>
                        <a:t>98,9</a:t>
                      </a:r>
                      <a:endParaRPr lang="pt-BR" sz="2400" dirty="0">
                        <a:latin typeface="+mj-lt"/>
                      </a:endParaRPr>
                    </a:p>
                  </a:txBody>
                  <a:tcPr/>
                </a:tc>
                <a:tc>
                  <a:txBody>
                    <a:bodyPr/>
                    <a:lstStyle/>
                    <a:p>
                      <a:pPr algn="ctr"/>
                      <a:r>
                        <a:rPr lang="pt-BR" sz="2400" dirty="0" smtClean="0">
                          <a:latin typeface="+mj-lt"/>
                        </a:rPr>
                        <a:t>100,6</a:t>
                      </a:r>
                      <a:endParaRPr lang="pt-BR" sz="2400" dirty="0">
                        <a:latin typeface="+mj-lt"/>
                      </a:endParaRPr>
                    </a:p>
                  </a:txBody>
                  <a:tcPr/>
                </a:tc>
              </a:tr>
              <a:tr h="370840">
                <a:tc>
                  <a:txBody>
                    <a:bodyPr/>
                    <a:lstStyle/>
                    <a:p>
                      <a:pPr algn="ctr"/>
                      <a:r>
                        <a:rPr lang="pt-BR" sz="2400" dirty="0" smtClean="0">
                          <a:latin typeface="+mj-lt"/>
                        </a:rPr>
                        <a:t>5</a:t>
                      </a:r>
                      <a:endParaRPr lang="pt-BR" sz="2400" dirty="0">
                        <a:latin typeface="+mj-lt"/>
                      </a:endParaRPr>
                    </a:p>
                  </a:txBody>
                  <a:tcPr/>
                </a:tc>
                <a:tc>
                  <a:txBody>
                    <a:bodyPr/>
                    <a:lstStyle/>
                    <a:p>
                      <a:pPr algn="ctr"/>
                      <a:r>
                        <a:rPr lang="pt-BR" sz="2400" dirty="0" smtClean="0">
                          <a:latin typeface="+mj-lt"/>
                        </a:rPr>
                        <a:t>100,6</a:t>
                      </a:r>
                      <a:endParaRPr lang="pt-BR" sz="2400" dirty="0">
                        <a:latin typeface="+mj-lt"/>
                      </a:endParaRPr>
                    </a:p>
                  </a:txBody>
                  <a:tcPr/>
                </a:tc>
                <a:tc>
                  <a:txBody>
                    <a:bodyPr/>
                    <a:lstStyle/>
                    <a:p>
                      <a:pPr algn="ctr"/>
                      <a:r>
                        <a:rPr lang="pt-BR" sz="2400" dirty="0" smtClean="0">
                          <a:latin typeface="+mj-lt"/>
                        </a:rPr>
                        <a:t>99,2</a:t>
                      </a:r>
                      <a:endParaRPr lang="pt-BR" sz="2400" dirty="0">
                        <a:latin typeface="+mj-lt"/>
                      </a:endParaRPr>
                    </a:p>
                  </a:txBody>
                  <a:tcPr/>
                </a:tc>
              </a:tr>
              <a:tr h="370840">
                <a:tc>
                  <a:txBody>
                    <a:bodyPr/>
                    <a:lstStyle/>
                    <a:p>
                      <a:pPr algn="ctr"/>
                      <a:r>
                        <a:rPr lang="pt-BR" sz="2400" dirty="0" smtClean="0">
                          <a:latin typeface="+mj-lt"/>
                        </a:rPr>
                        <a:t>6</a:t>
                      </a:r>
                      <a:endParaRPr lang="pt-BR" sz="2400" dirty="0">
                        <a:latin typeface="+mj-lt"/>
                      </a:endParaRPr>
                    </a:p>
                  </a:txBody>
                  <a:tcPr/>
                </a:tc>
                <a:tc>
                  <a:txBody>
                    <a:bodyPr/>
                    <a:lstStyle/>
                    <a:p>
                      <a:pPr algn="ctr"/>
                      <a:r>
                        <a:rPr lang="pt-BR" sz="2400" dirty="0" smtClean="0">
                          <a:latin typeface="+mj-lt"/>
                        </a:rPr>
                        <a:t>101,0</a:t>
                      </a:r>
                      <a:endParaRPr lang="pt-BR" sz="2400" dirty="0">
                        <a:latin typeface="+mj-lt"/>
                      </a:endParaRPr>
                    </a:p>
                  </a:txBody>
                  <a:tcPr/>
                </a:tc>
                <a:tc>
                  <a:txBody>
                    <a:bodyPr/>
                    <a:lstStyle/>
                    <a:p>
                      <a:pPr algn="ctr"/>
                      <a:r>
                        <a:rPr lang="pt-BR" sz="2400" dirty="0" smtClean="0">
                          <a:latin typeface="+mj-lt"/>
                        </a:rPr>
                        <a:t>100,0</a:t>
                      </a:r>
                      <a:endParaRPr lang="pt-BR" sz="2400" dirty="0">
                        <a:latin typeface="+mj-lt"/>
                      </a:endParaRPr>
                    </a:p>
                  </a:txBody>
                  <a:tcPr/>
                </a:tc>
              </a:tr>
              <a:tr h="370840">
                <a:tc>
                  <a:txBody>
                    <a:bodyPr/>
                    <a:lstStyle/>
                    <a:p>
                      <a:pPr algn="ctr"/>
                      <a:r>
                        <a:rPr lang="pt-BR" sz="2400" dirty="0" smtClean="0">
                          <a:latin typeface="+mj-lt"/>
                        </a:rPr>
                        <a:t>Média</a:t>
                      </a:r>
                      <a:endParaRPr lang="pt-BR" sz="2400" dirty="0">
                        <a:latin typeface="+mj-lt"/>
                      </a:endParaRPr>
                    </a:p>
                  </a:txBody>
                  <a:tcPr/>
                </a:tc>
                <a:tc>
                  <a:txBody>
                    <a:bodyPr/>
                    <a:lstStyle/>
                    <a:p>
                      <a:pPr algn="ctr"/>
                      <a:r>
                        <a:rPr lang="pt-BR" sz="2400" dirty="0" smtClean="0">
                          <a:latin typeface="+mj-lt"/>
                        </a:rPr>
                        <a:t>100,3</a:t>
                      </a:r>
                      <a:endParaRPr lang="pt-BR" sz="2400" dirty="0">
                        <a:latin typeface="+mj-lt"/>
                      </a:endParaRPr>
                    </a:p>
                  </a:txBody>
                  <a:tcPr/>
                </a:tc>
                <a:tc>
                  <a:txBody>
                    <a:bodyPr/>
                    <a:lstStyle/>
                    <a:p>
                      <a:pPr algn="ctr"/>
                      <a:r>
                        <a:rPr lang="pt-BR" sz="2400" dirty="0" smtClean="0">
                          <a:latin typeface="+mj-lt"/>
                        </a:rPr>
                        <a:t>100,47</a:t>
                      </a:r>
                      <a:endParaRPr lang="pt-BR" sz="2400" dirty="0">
                        <a:latin typeface="+mj-lt"/>
                      </a:endParaRPr>
                    </a:p>
                  </a:txBody>
                  <a:tcPr/>
                </a:tc>
              </a:tr>
              <a:tr h="370840">
                <a:tc>
                  <a:txBody>
                    <a:bodyPr/>
                    <a:lstStyle/>
                    <a:p>
                      <a:pPr algn="ctr"/>
                      <a:r>
                        <a:rPr lang="pt-BR" sz="1800" dirty="0" smtClean="0">
                          <a:latin typeface="+mj-lt"/>
                        </a:rPr>
                        <a:t>Desvio Padrão (S)</a:t>
                      </a:r>
                      <a:endParaRPr lang="pt-BR" sz="1800" dirty="0">
                        <a:latin typeface="+mj-lt"/>
                      </a:endParaRPr>
                    </a:p>
                  </a:txBody>
                  <a:tcPr/>
                </a:tc>
                <a:tc>
                  <a:txBody>
                    <a:bodyPr/>
                    <a:lstStyle/>
                    <a:p>
                      <a:pPr algn="ctr"/>
                      <a:r>
                        <a:rPr lang="pt-BR" sz="2400" dirty="0" smtClean="0">
                          <a:latin typeface="+mj-lt"/>
                        </a:rPr>
                        <a:t>0,80</a:t>
                      </a:r>
                      <a:endParaRPr lang="pt-BR" sz="2400" dirty="0">
                        <a:latin typeface="+mj-lt"/>
                      </a:endParaRPr>
                    </a:p>
                  </a:txBody>
                  <a:tcPr/>
                </a:tc>
                <a:tc>
                  <a:txBody>
                    <a:bodyPr/>
                    <a:lstStyle/>
                    <a:p>
                      <a:pPr algn="ctr"/>
                      <a:r>
                        <a:rPr lang="pt-BR" sz="2400" dirty="0" smtClean="0">
                          <a:latin typeface="+mj-lt"/>
                        </a:rPr>
                        <a:t>0,78</a:t>
                      </a:r>
                      <a:endParaRPr lang="pt-BR" sz="2400" dirty="0">
                        <a:latin typeface="+mj-lt"/>
                      </a:endParaRPr>
                    </a:p>
                  </a:txBody>
                  <a:tcPr/>
                </a:tc>
              </a:tr>
              <a:tr h="370840">
                <a:tc>
                  <a:txBody>
                    <a:bodyPr/>
                    <a:lstStyle/>
                    <a:p>
                      <a:pPr algn="ctr"/>
                      <a:r>
                        <a:rPr lang="pt-BR" sz="2000" dirty="0" smtClean="0">
                          <a:latin typeface="+mj-lt"/>
                        </a:rPr>
                        <a:t>Variância</a:t>
                      </a:r>
                      <a:r>
                        <a:rPr lang="pt-BR" sz="2000" baseline="0" dirty="0" smtClean="0">
                          <a:latin typeface="+mj-lt"/>
                        </a:rPr>
                        <a:t> (S)</a:t>
                      </a:r>
                      <a:r>
                        <a:rPr lang="pt-BR" sz="2000" baseline="30000" dirty="0" smtClean="0">
                          <a:latin typeface="+mj-lt"/>
                        </a:rPr>
                        <a:t>2</a:t>
                      </a:r>
                      <a:endParaRPr lang="pt-BR" sz="2000" dirty="0">
                        <a:latin typeface="+mj-lt"/>
                      </a:endParaRPr>
                    </a:p>
                  </a:txBody>
                  <a:tcPr/>
                </a:tc>
                <a:tc>
                  <a:txBody>
                    <a:bodyPr/>
                    <a:lstStyle/>
                    <a:p>
                      <a:pPr algn="ctr"/>
                      <a:r>
                        <a:rPr lang="pt-BR" sz="2400" dirty="0" smtClean="0">
                          <a:latin typeface="+mj-lt"/>
                        </a:rPr>
                        <a:t>0,648</a:t>
                      </a:r>
                      <a:endParaRPr lang="pt-BR" sz="2400" dirty="0">
                        <a:latin typeface="+mj-lt"/>
                      </a:endParaRPr>
                    </a:p>
                  </a:txBody>
                  <a:tcPr/>
                </a:tc>
                <a:tc>
                  <a:txBody>
                    <a:bodyPr/>
                    <a:lstStyle/>
                    <a:p>
                      <a:pPr algn="ctr"/>
                      <a:r>
                        <a:rPr lang="pt-BR" sz="2400" dirty="0" smtClean="0">
                          <a:latin typeface="+mj-lt"/>
                        </a:rPr>
                        <a:t>0,6146</a:t>
                      </a:r>
                      <a:endParaRPr lang="pt-BR" sz="2400" dirty="0">
                        <a:latin typeface="+mj-lt"/>
                      </a:endParaRPr>
                    </a:p>
                  </a:txBody>
                  <a:tcPr/>
                </a:tc>
              </a:tr>
            </a:tbl>
          </a:graphicData>
        </a:graphic>
      </p:graphicFrame>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57158" y="0"/>
            <a:ext cx="2643206" cy="584775"/>
          </a:xfrm>
          <a:prstGeom prst="rect">
            <a:avLst/>
          </a:prstGeom>
          <a:noFill/>
        </p:spPr>
        <p:txBody>
          <a:bodyPr wrap="square" rtlCol="0">
            <a:spAutoFit/>
          </a:bodyPr>
          <a:lstStyle/>
          <a:p>
            <a:r>
              <a:rPr lang="pt-BR" sz="3200" b="1" dirty="0" smtClean="0">
                <a:latin typeface="Algerian" pitchFamily="82" charset="0"/>
              </a:rPr>
              <a:t>Exatidão</a:t>
            </a:r>
            <a:endParaRPr lang="pt-BR" sz="3200" b="1" dirty="0">
              <a:latin typeface="Algerian" pitchFamily="82" charset="0"/>
            </a:endParaRPr>
          </a:p>
        </p:txBody>
      </p:sp>
      <p:sp>
        <p:nvSpPr>
          <p:cNvPr id="5" name="CaixaDeTexto 4"/>
          <p:cNvSpPr txBox="1"/>
          <p:nvPr/>
        </p:nvSpPr>
        <p:spPr>
          <a:xfrm>
            <a:off x="0" y="1071546"/>
            <a:ext cx="9144000" cy="954107"/>
          </a:xfrm>
          <a:prstGeom prst="rect">
            <a:avLst/>
          </a:prstGeom>
          <a:noFill/>
        </p:spPr>
        <p:txBody>
          <a:bodyPr wrap="square" rtlCol="0">
            <a:spAutoFit/>
          </a:bodyPr>
          <a:lstStyle/>
          <a:p>
            <a:r>
              <a:rPr lang="pt-BR" sz="2800" b="1" dirty="0" smtClean="0">
                <a:solidFill>
                  <a:srgbClr val="C00000"/>
                </a:solidFill>
              </a:rPr>
              <a:t>Método Analítico para quantificação de insumo farmacêutico ativo  em produto acabado</a:t>
            </a:r>
            <a:endParaRPr lang="pt-BR" sz="2800" b="1" dirty="0">
              <a:solidFill>
                <a:srgbClr val="C00000"/>
              </a:solidFill>
            </a:endParaRPr>
          </a:p>
        </p:txBody>
      </p:sp>
      <p:sp>
        <p:nvSpPr>
          <p:cNvPr id="7" name="CaixaDeTexto 6"/>
          <p:cNvSpPr txBox="1"/>
          <p:nvPr/>
        </p:nvSpPr>
        <p:spPr>
          <a:xfrm>
            <a:off x="0" y="2214554"/>
            <a:ext cx="5643570" cy="523220"/>
          </a:xfrm>
          <a:prstGeom prst="rect">
            <a:avLst/>
          </a:prstGeom>
          <a:noFill/>
        </p:spPr>
        <p:txBody>
          <a:bodyPr wrap="square" rtlCol="0">
            <a:spAutoFit/>
          </a:bodyPr>
          <a:lstStyle/>
          <a:p>
            <a:r>
              <a:rPr lang="pt-BR" sz="2800" dirty="0" smtClean="0"/>
              <a:t>A - Método do placebo carregado  </a:t>
            </a:r>
            <a:endParaRPr lang="pt-BR" sz="2800" dirty="0"/>
          </a:p>
        </p:txBody>
      </p:sp>
      <p:sp>
        <p:nvSpPr>
          <p:cNvPr id="8" name="CaixaDeTexto 7"/>
          <p:cNvSpPr txBox="1"/>
          <p:nvPr/>
        </p:nvSpPr>
        <p:spPr>
          <a:xfrm>
            <a:off x="0" y="3357562"/>
            <a:ext cx="8929718" cy="1938992"/>
          </a:xfrm>
          <a:prstGeom prst="rect">
            <a:avLst/>
          </a:prstGeom>
          <a:noFill/>
        </p:spPr>
        <p:txBody>
          <a:bodyPr wrap="square" rtlCol="0">
            <a:spAutoFit/>
          </a:bodyPr>
          <a:lstStyle/>
          <a:p>
            <a:r>
              <a:rPr lang="pt-BR" sz="2400" b="1" dirty="0" smtClean="0">
                <a:solidFill>
                  <a:srgbClr val="C00000"/>
                </a:solidFill>
              </a:rPr>
              <a:t>Prepara-se um placebo do produto acabado que contenha todo os ingredientes  exceto o insumo farmacêutico ativo, e adiciona-se quantidades conhecidas do padrão de referência à três níveis de concentração dentro da faixa trabalho do método analítico</a:t>
            </a:r>
            <a:endParaRPr lang="pt-BR" sz="2400" b="1" dirty="0">
              <a:solidFill>
                <a:srgbClr val="C00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2571768" cy="584775"/>
          </a:xfrm>
          <a:prstGeom prst="rect">
            <a:avLst/>
          </a:prstGeom>
          <a:noFill/>
        </p:spPr>
        <p:txBody>
          <a:bodyPr wrap="square" rtlCol="0">
            <a:spAutoFit/>
          </a:bodyPr>
          <a:lstStyle/>
          <a:p>
            <a:r>
              <a:rPr lang="pt-BR" sz="3200" b="1" dirty="0" smtClean="0">
                <a:latin typeface="Algerian" pitchFamily="82" charset="0"/>
              </a:rPr>
              <a:t>Exatidão</a:t>
            </a:r>
            <a:endParaRPr lang="pt-BR" sz="3200" b="1" dirty="0">
              <a:latin typeface="Algerian" pitchFamily="82" charset="0"/>
            </a:endParaRPr>
          </a:p>
        </p:txBody>
      </p:sp>
      <p:sp>
        <p:nvSpPr>
          <p:cNvPr id="5" name="CaixaDeTexto 4"/>
          <p:cNvSpPr txBox="1"/>
          <p:nvPr/>
        </p:nvSpPr>
        <p:spPr>
          <a:xfrm>
            <a:off x="2571736" y="0"/>
            <a:ext cx="6572264" cy="461665"/>
          </a:xfrm>
          <a:prstGeom prst="rect">
            <a:avLst/>
          </a:prstGeom>
          <a:noFill/>
        </p:spPr>
        <p:txBody>
          <a:bodyPr wrap="square" rtlCol="0">
            <a:spAutoFit/>
          </a:bodyPr>
          <a:lstStyle/>
          <a:p>
            <a:r>
              <a:rPr lang="pt-BR" sz="2400" b="1" dirty="0" smtClean="0">
                <a:solidFill>
                  <a:srgbClr val="C00000"/>
                </a:solidFill>
              </a:rPr>
              <a:t>Adição de padrão de referência ao placebo</a:t>
            </a:r>
            <a:endParaRPr lang="pt-BR" sz="2400" b="1" dirty="0">
              <a:solidFill>
                <a:srgbClr val="C00000"/>
              </a:solidFill>
            </a:endParaRPr>
          </a:p>
        </p:txBody>
      </p:sp>
      <p:sp>
        <p:nvSpPr>
          <p:cNvPr id="38914" name="AutoShape 2" descr="Balão Volumétrico com Rolha de Vidro - LojaSynth.com"/>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pt-BR"/>
          </a:p>
        </p:txBody>
      </p:sp>
      <p:sp>
        <p:nvSpPr>
          <p:cNvPr id="10" name="CaixaDeTexto 9"/>
          <p:cNvSpPr txBox="1"/>
          <p:nvPr/>
        </p:nvSpPr>
        <p:spPr>
          <a:xfrm>
            <a:off x="0" y="4572008"/>
            <a:ext cx="2357454" cy="1200329"/>
          </a:xfrm>
          <a:prstGeom prst="rect">
            <a:avLst/>
          </a:prstGeom>
          <a:noFill/>
        </p:spPr>
        <p:txBody>
          <a:bodyPr wrap="square" rtlCol="0">
            <a:spAutoFit/>
          </a:bodyPr>
          <a:lstStyle/>
          <a:p>
            <a:pPr algn="ctr"/>
            <a:r>
              <a:rPr lang="pt-BR" sz="2400" b="1" dirty="0" smtClean="0"/>
              <a:t>Solução de Padrão de referência</a:t>
            </a:r>
            <a:endParaRPr lang="pt-BR" sz="2400" b="1" dirty="0"/>
          </a:p>
        </p:txBody>
      </p:sp>
      <p:sp>
        <p:nvSpPr>
          <p:cNvPr id="48" name="CaixaDeTexto 47"/>
          <p:cNvSpPr txBox="1"/>
          <p:nvPr/>
        </p:nvSpPr>
        <p:spPr>
          <a:xfrm>
            <a:off x="6858016" y="1142984"/>
            <a:ext cx="1643042" cy="646331"/>
          </a:xfrm>
          <a:prstGeom prst="rect">
            <a:avLst/>
          </a:prstGeom>
          <a:noFill/>
        </p:spPr>
        <p:txBody>
          <a:bodyPr wrap="square" rtlCol="0">
            <a:spAutoFit/>
          </a:bodyPr>
          <a:lstStyle/>
          <a:p>
            <a:pPr algn="ctr"/>
            <a:r>
              <a:rPr lang="pt-BR" b="1" dirty="0" smtClean="0"/>
              <a:t>Níveis de concentração</a:t>
            </a:r>
            <a:endParaRPr lang="pt-BR" b="1" dirty="0"/>
          </a:p>
        </p:txBody>
      </p:sp>
      <p:grpSp>
        <p:nvGrpSpPr>
          <p:cNvPr id="53" name="Grupo 52"/>
          <p:cNvGrpSpPr/>
          <p:nvPr/>
        </p:nvGrpSpPr>
        <p:grpSpPr>
          <a:xfrm>
            <a:off x="714348" y="2071678"/>
            <a:ext cx="6643734" cy="4386284"/>
            <a:chOff x="1928794" y="2071678"/>
            <a:chExt cx="6643734" cy="4386284"/>
          </a:xfrm>
        </p:grpSpPr>
        <p:pic>
          <p:nvPicPr>
            <p:cNvPr id="7"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4786314" y="2071678"/>
              <a:ext cx="509380" cy="1171574"/>
            </a:xfrm>
            <a:prstGeom prst="rect">
              <a:avLst/>
            </a:prstGeom>
            <a:noFill/>
          </p:spPr>
        </p:pic>
        <p:pic>
          <p:nvPicPr>
            <p:cNvPr id="14"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6143636" y="5286388"/>
              <a:ext cx="509380" cy="1171574"/>
            </a:xfrm>
            <a:prstGeom prst="rect">
              <a:avLst/>
            </a:prstGeom>
            <a:noFill/>
          </p:spPr>
        </p:pic>
        <p:pic>
          <p:nvPicPr>
            <p:cNvPr id="15"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7000892" y="5214950"/>
              <a:ext cx="509380" cy="1171574"/>
            </a:xfrm>
            <a:prstGeom prst="rect">
              <a:avLst/>
            </a:prstGeom>
            <a:noFill/>
          </p:spPr>
        </p:pic>
        <p:pic>
          <p:nvPicPr>
            <p:cNvPr id="24"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4857752" y="5286388"/>
              <a:ext cx="509380" cy="1171574"/>
            </a:xfrm>
            <a:prstGeom prst="rect">
              <a:avLst/>
            </a:prstGeom>
            <a:noFill/>
          </p:spPr>
        </p:pic>
        <p:pic>
          <p:nvPicPr>
            <p:cNvPr id="25"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4786314" y="3786190"/>
              <a:ext cx="509380" cy="1171574"/>
            </a:xfrm>
            <a:prstGeom prst="rect">
              <a:avLst/>
            </a:prstGeom>
            <a:noFill/>
          </p:spPr>
        </p:pic>
        <p:pic>
          <p:nvPicPr>
            <p:cNvPr id="26"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5857884" y="2143116"/>
              <a:ext cx="500066" cy="1171574"/>
            </a:xfrm>
            <a:prstGeom prst="rect">
              <a:avLst/>
            </a:prstGeom>
            <a:noFill/>
          </p:spPr>
        </p:pic>
        <p:pic>
          <p:nvPicPr>
            <p:cNvPr id="27"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6929454" y="3714752"/>
              <a:ext cx="509380" cy="1171574"/>
            </a:xfrm>
            <a:prstGeom prst="rect">
              <a:avLst/>
            </a:prstGeom>
            <a:noFill/>
          </p:spPr>
        </p:pic>
        <p:pic>
          <p:nvPicPr>
            <p:cNvPr id="28"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5929322" y="3786190"/>
              <a:ext cx="509380" cy="1171574"/>
            </a:xfrm>
            <a:prstGeom prst="rect">
              <a:avLst/>
            </a:prstGeom>
            <a:noFill/>
          </p:spPr>
        </p:pic>
        <p:pic>
          <p:nvPicPr>
            <p:cNvPr id="29"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6858016" y="2143116"/>
              <a:ext cx="509380" cy="1171574"/>
            </a:xfrm>
            <a:prstGeom prst="rect">
              <a:avLst/>
            </a:prstGeom>
            <a:noFill/>
          </p:spPr>
        </p:pic>
        <p:pic>
          <p:nvPicPr>
            <p:cNvPr id="40"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1928794" y="3143248"/>
              <a:ext cx="518904" cy="1171574"/>
            </a:xfrm>
            <a:prstGeom prst="rect">
              <a:avLst/>
            </a:prstGeom>
            <a:noFill/>
          </p:spPr>
        </p:pic>
        <p:cxnSp>
          <p:nvCxnSpPr>
            <p:cNvPr id="42" name="Conector de seta reta 41"/>
            <p:cNvCxnSpPr/>
            <p:nvPr/>
          </p:nvCxnSpPr>
          <p:spPr>
            <a:xfrm flipV="1">
              <a:off x="2571736" y="3000372"/>
              <a:ext cx="200026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Conector de seta reta 43"/>
            <p:cNvCxnSpPr/>
            <p:nvPr/>
          </p:nvCxnSpPr>
          <p:spPr>
            <a:xfrm>
              <a:off x="2571736" y="3429000"/>
              <a:ext cx="1928826"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Conector de seta reta 46"/>
            <p:cNvCxnSpPr/>
            <p:nvPr/>
          </p:nvCxnSpPr>
          <p:spPr>
            <a:xfrm rot="16200000" flipH="1">
              <a:off x="2393141" y="3607595"/>
              <a:ext cx="2500330" cy="2143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9" name="CaixaDeTexto 48"/>
            <p:cNvSpPr txBox="1"/>
            <p:nvPr/>
          </p:nvSpPr>
          <p:spPr>
            <a:xfrm>
              <a:off x="7715272" y="2428868"/>
              <a:ext cx="857256" cy="523220"/>
            </a:xfrm>
            <a:prstGeom prst="rect">
              <a:avLst/>
            </a:prstGeom>
            <a:noFill/>
          </p:spPr>
          <p:txBody>
            <a:bodyPr wrap="square" rtlCol="0">
              <a:spAutoFit/>
            </a:bodyPr>
            <a:lstStyle/>
            <a:p>
              <a:r>
                <a:rPr lang="pt-BR" sz="2800" dirty="0" smtClean="0">
                  <a:latin typeface="+mj-lt"/>
                </a:rPr>
                <a:t>1</a:t>
              </a:r>
              <a:endParaRPr lang="pt-BR" sz="2800" dirty="0">
                <a:latin typeface="+mj-lt"/>
              </a:endParaRPr>
            </a:p>
          </p:txBody>
        </p:sp>
        <p:sp>
          <p:nvSpPr>
            <p:cNvPr id="50" name="CaixaDeTexto 49"/>
            <p:cNvSpPr txBox="1"/>
            <p:nvPr/>
          </p:nvSpPr>
          <p:spPr>
            <a:xfrm>
              <a:off x="7715272" y="4000504"/>
              <a:ext cx="785818" cy="523220"/>
            </a:xfrm>
            <a:prstGeom prst="rect">
              <a:avLst/>
            </a:prstGeom>
            <a:noFill/>
          </p:spPr>
          <p:txBody>
            <a:bodyPr wrap="square" rtlCol="0">
              <a:spAutoFit/>
            </a:bodyPr>
            <a:lstStyle/>
            <a:p>
              <a:r>
                <a:rPr lang="pt-BR" sz="2800" dirty="0" smtClean="0">
                  <a:latin typeface="+mj-lt"/>
                </a:rPr>
                <a:t>2</a:t>
              </a:r>
              <a:endParaRPr lang="pt-BR" sz="2800" dirty="0">
                <a:latin typeface="+mj-lt"/>
              </a:endParaRPr>
            </a:p>
          </p:txBody>
        </p:sp>
        <p:sp>
          <p:nvSpPr>
            <p:cNvPr id="51" name="CaixaDeTexto 50"/>
            <p:cNvSpPr txBox="1"/>
            <p:nvPr/>
          </p:nvSpPr>
          <p:spPr>
            <a:xfrm>
              <a:off x="7786710" y="5572140"/>
              <a:ext cx="785818" cy="523220"/>
            </a:xfrm>
            <a:prstGeom prst="rect">
              <a:avLst/>
            </a:prstGeom>
            <a:noFill/>
          </p:spPr>
          <p:txBody>
            <a:bodyPr wrap="square" rtlCol="0">
              <a:spAutoFit/>
            </a:bodyPr>
            <a:lstStyle/>
            <a:p>
              <a:r>
                <a:rPr lang="pt-BR" sz="2800" dirty="0" smtClean="0"/>
                <a:t>3</a:t>
              </a:r>
              <a:endParaRPr lang="pt-BR" sz="2800" dirty="0"/>
            </a:p>
          </p:txBody>
        </p:sp>
      </p:grpSp>
      <p:sp>
        <p:nvSpPr>
          <p:cNvPr id="52" name="CaixaDeTexto 51"/>
          <p:cNvSpPr txBox="1"/>
          <p:nvPr/>
        </p:nvSpPr>
        <p:spPr>
          <a:xfrm>
            <a:off x="428596" y="1142984"/>
            <a:ext cx="2714644" cy="1214446"/>
          </a:xfrm>
          <a:prstGeom prst="rect">
            <a:avLst/>
          </a:prstGeom>
          <a:noFill/>
        </p:spPr>
        <p:txBody>
          <a:bodyPr wrap="square" rtlCol="0">
            <a:spAutoFit/>
          </a:bodyPr>
          <a:lstStyle/>
          <a:p>
            <a:r>
              <a:rPr lang="pt-BR" dirty="0" smtClean="0"/>
              <a:t>Solução Padrão nas mesmas concentrações que serão adicionadas no placebo</a:t>
            </a:r>
            <a:endParaRPr lang="pt-BR" dirty="0"/>
          </a:p>
        </p:txBody>
      </p:sp>
      <p:cxnSp>
        <p:nvCxnSpPr>
          <p:cNvPr id="55" name="Conector de seta reta 54"/>
          <p:cNvCxnSpPr/>
          <p:nvPr/>
        </p:nvCxnSpPr>
        <p:spPr>
          <a:xfrm flipV="1">
            <a:off x="3357554" y="1428736"/>
            <a:ext cx="3214710" cy="3402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56" name="Chave esquerda 55"/>
          <p:cNvSpPr/>
          <p:nvPr/>
        </p:nvSpPr>
        <p:spPr>
          <a:xfrm>
            <a:off x="7143768" y="2143116"/>
            <a:ext cx="285752" cy="40005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57" name="CaixaDeTexto 56"/>
          <p:cNvSpPr txBox="1"/>
          <p:nvPr/>
        </p:nvSpPr>
        <p:spPr>
          <a:xfrm>
            <a:off x="7500958" y="3429000"/>
            <a:ext cx="1143008" cy="461665"/>
          </a:xfrm>
          <a:prstGeom prst="rect">
            <a:avLst/>
          </a:prstGeom>
          <a:noFill/>
        </p:spPr>
        <p:txBody>
          <a:bodyPr wrap="square" rtlCol="0">
            <a:spAutoFit/>
          </a:bodyPr>
          <a:lstStyle/>
          <a:p>
            <a:r>
              <a:rPr lang="pt-BR" sz="2400" dirty="0" smtClean="0"/>
              <a:t>HPLC</a:t>
            </a:r>
            <a:endParaRPr lang="pt-BR"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28596" y="928670"/>
            <a:ext cx="3071834" cy="584775"/>
          </a:xfrm>
          <a:prstGeom prst="rect">
            <a:avLst/>
          </a:prstGeom>
          <a:noFill/>
        </p:spPr>
        <p:txBody>
          <a:bodyPr wrap="square" rtlCol="0">
            <a:spAutoFit/>
          </a:bodyPr>
          <a:lstStyle/>
          <a:p>
            <a:r>
              <a:rPr lang="pt-BR" sz="3200" b="1" dirty="0" smtClean="0">
                <a:latin typeface="Algerian" pitchFamily="82" charset="0"/>
              </a:rPr>
              <a:t>Precisão</a:t>
            </a:r>
            <a:endParaRPr lang="pt-BR" sz="3200" b="1" dirty="0">
              <a:latin typeface="Algerian" pitchFamily="82" charset="0"/>
            </a:endParaRPr>
          </a:p>
        </p:txBody>
      </p:sp>
      <p:sp>
        <p:nvSpPr>
          <p:cNvPr id="5" name="Retângulo 4"/>
          <p:cNvSpPr/>
          <p:nvPr/>
        </p:nvSpPr>
        <p:spPr>
          <a:xfrm>
            <a:off x="1285852" y="2357430"/>
            <a:ext cx="7572428" cy="2554545"/>
          </a:xfrm>
          <a:prstGeom prst="rect">
            <a:avLst/>
          </a:prstGeom>
        </p:spPr>
        <p:txBody>
          <a:bodyPr wrap="square">
            <a:spAutoFit/>
          </a:bodyPr>
          <a:lstStyle/>
          <a:p>
            <a:r>
              <a:rPr lang="pt-BR" sz="3200" dirty="0"/>
              <a:t>Precisão é um termo geral para avaliar a</a:t>
            </a:r>
          </a:p>
          <a:p>
            <a:r>
              <a:rPr lang="pt-BR" sz="3200" dirty="0"/>
              <a:t>dispersão de resultados entre ensaios</a:t>
            </a:r>
          </a:p>
          <a:p>
            <a:r>
              <a:rPr lang="pt-BR" sz="3200" dirty="0" smtClean="0"/>
              <a:t>Independentes. Usualmente, </a:t>
            </a:r>
            <a:r>
              <a:rPr lang="pt-BR" sz="3200" dirty="0"/>
              <a:t>expressa</a:t>
            </a:r>
          </a:p>
          <a:p>
            <a:r>
              <a:rPr lang="pt-BR" sz="3200" dirty="0"/>
              <a:t>como desvio padrão ou desvio padrão</a:t>
            </a:r>
          </a:p>
          <a:p>
            <a:r>
              <a:rPr lang="pt-BR" sz="3200" dirty="0"/>
              <a:t>relativo.</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0" y="0"/>
            <a:ext cx="2571768" cy="584775"/>
          </a:xfrm>
          <a:prstGeom prst="rect">
            <a:avLst/>
          </a:prstGeom>
          <a:noFill/>
        </p:spPr>
        <p:txBody>
          <a:bodyPr wrap="square" rtlCol="0">
            <a:spAutoFit/>
          </a:bodyPr>
          <a:lstStyle/>
          <a:p>
            <a:r>
              <a:rPr lang="pt-BR" sz="3200" b="1" dirty="0" smtClean="0">
                <a:latin typeface="Algerian" pitchFamily="82" charset="0"/>
              </a:rPr>
              <a:t>Exatidão</a:t>
            </a:r>
            <a:endParaRPr lang="pt-BR" sz="3200" b="1" dirty="0">
              <a:latin typeface="Algerian" pitchFamily="82" charset="0"/>
            </a:endParaRPr>
          </a:p>
        </p:txBody>
      </p:sp>
      <p:sp>
        <p:nvSpPr>
          <p:cNvPr id="6" name="CaixaDeTexto 5"/>
          <p:cNvSpPr txBox="1"/>
          <p:nvPr/>
        </p:nvSpPr>
        <p:spPr>
          <a:xfrm>
            <a:off x="2571736" y="0"/>
            <a:ext cx="6572264" cy="461665"/>
          </a:xfrm>
          <a:prstGeom prst="rect">
            <a:avLst/>
          </a:prstGeom>
          <a:noFill/>
        </p:spPr>
        <p:txBody>
          <a:bodyPr wrap="square" rtlCol="0">
            <a:spAutoFit/>
          </a:bodyPr>
          <a:lstStyle/>
          <a:p>
            <a:r>
              <a:rPr lang="pt-BR" sz="2400" b="1" dirty="0" smtClean="0">
                <a:solidFill>
                  <a:srgbClr val="C00000"/>
                </a:solidFill>
              </a:rPr>
              <a:t>Adição de padrão de referência ao placebo</a:t>
            </a:r>
            <a:endParaRPr lang="pt-BR" sz="2400" b="1" dirty="0">
              <a:solidFill>
                <a:srgbClr val="C00000"/>
              </a:solidFill>
            </a:endParaRPr>
          </a:p>
        </p:txBody>
      </p:sp>
      <p:grpSp>
        <p:nvGrpSpPr>
          <p:cNvPr id="8" name="Grupo 7"/>
          <p:cNvGrpSpPr/>
          <p:nvPr/>
        </p:nvGrpSpPr>
        <p:grpSpPr>
          <a:xfrm>
            <a:off x="857224" y="2071678"/>
            <a:ext cx="6357982" cy="4386284"/>
            <a:chOff x="1928794" y="2071678"/>
            <a:chExt cx="6357982" cy="4386284"/>
          </a:xfrm>
        </p:grpSpPr>
        <p:pic>
          <p:nvPicPr>
            <p:cNvPr id="9"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4786314" y="2071678"/>
              <a:ext cx="509380" cy="1171574"/>
            </a:xfrm>
            <a:prstGeom prst="rect">
              <a:avLst/>
            </a:prstGeom>
            <a:noFill/>
          </p:spPr>
        </p:pic>
        <p:pic>
          <p:nvPicPr>
            <p:cNvPr id="10"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6143636" y="5286388"/>
              <a:ext cx="509380" cy="1171574"/>
            </a:xfrm>
            <a:prstGeom prst="rect">
              <a:avLst/>
            </a:prstGeom>
            <a:noFill/>
          </p:spPr>
        </p:pic>
        <p:pic>
          <p:nvPicPr>
            <p:cNvPr id="11"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7000892" y="5214950"/>
              <a:ext cx="509380" cy="1171574"/>
            </a:xfrm>
            <a:prstGeom prst="rect">
              <a:avLst/>
            </a:prstGeom>
            <a:noFill/>
          </p:spPr>
        </p:pic>
        <p:pic>
          <p:nvPicPr>
            <p:cNvPr id="12"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4857752" y="5286388"/>
              <a:ext cx="509380" cy="1171574"/>
            </a:xfrm>
            <a:prstGeom prst="rect">
              <a:avLst/>
            </a:prstGeom>
            <a:noFill/>
          </p:spPr>
        </p:pic>
        <p:pic>
          <p:nvPicPr>
            <p:cNvPr id="13"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4786314" y="3786190"/>
              <a:ext cx="509380" cy="1171574"/>
            </a:xfrm>
            <a:prstGeom prst="rect">
              <a:avLst/>
            </a:prstGeom>
            <a:noFill/>
          </p:spPr>
        </p:pic>
        <p:pic>
          <p:nvPicPr>
            <p:cNvPr id="14"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5857884" y="2143116"/>
              <a:ext cx="500066" cy="1171574"/>
            </a:xfrm>
            <a:prstGeom prst="rect">
              <a:avLst/>
            </a:prstGeom>
            <a:noFill/>
          </p:spPr>
        </p:pic>
        <p:pic>
          <p:nvPicPr>
            <p:cNvPr id="15"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6929454" y="3714752"/>
              <a:ext cx="509380" cy="1171574"/>
            </a:xfrm>
            <a:prstGeom prst="rect">
              <a:avLst/>
            </a:prstGeom>
            <a:noFill/>
          </p:spPr>
        </p:pic>
        <p:pic>
          <p:nvPicPr>
            <p:cNvPr id="16"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5929322" y="3786190"/>
              <a:ext cx="509380" cy="1171574"/>
            </a:xfrm>
            <a:prstGeom prst="rect">
              <a:avLst/>
            </a:prstGeom>
            <a:noFill/>
          </p:spPr>
        </p:pic>
        <p:pic>
          <p:nvPicPr>
            <p:cNvPr id="17"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6858016" y="2143116"/>
              <a:ext cx="509380" cy="1171574"/>
            </a:xfrm>
            <a:prstGeom prst="rect">
              <a:avLst/>
            </a:prstGeom>
            <a:noFill/>
          </p:spPr>
        </p:pic>
        <p:pic>
          <p:nvPicPr>
            <p:cNvPr id="18" name="Picture 2" descr="C:\Users\Maria José V Fonseca\Pictures\Validação de métodos\balão volumetrico.png"/>
            <p:cNvPicPr>
              <a:picLocks noChangeAspect="1" noChangeArrowheads="1"/>
            </p:cNvPicPr>
            <p:nvPr/>
          </p:nvPicPr>
          <p:blipFill>
            <a:blip r:embed="rId2"/>
            <a:srcRect/>
            <a:stretch>
              <a:fillRect/>
            </a:stretch>
          </p:blipFill>
          <p:spPr bwMode="auto">
            <a:xfrm>
              <a:off x="1928794" y="3143248"/>
              <a:ext cx="518904" cy="1171574"/>
            </a:xfrm>
            <a:prstGeom prst="rect">
              <a:avLst/>
            </a:prstGeom>
            <a:noFill/>
          </p:spPr>
        </p:pic>
        <p:cxnSp>
          <p:nvCxnSpPr>
            <p:cNvPr id="19" name="Conector de seta reta 18"/>
            <p:cNvCxnSpPr/>
            <p:nvPr/>
          </p:nvCxnSpPr>
          <p:spPr>
            <a:xfrm flipV="1">
              <a:off x="2571736" y="3000372"/>
              <a:ext cx="2000264" cy="42862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Conector de seta reta 19"/>
            <p:cNvCxnSpPr/>
            <p:nvPr/>
          </p:nvCxnSpPr>
          <p:spPr>
            <a:xfrm>
              <a:off x="2571736" y="3429000"/>
              <a:ext cx="1928826" cy="1071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Conector de seta reta 20"/>
            <p:cNvCxnSpPr/>
            <p:nvPr/>
          </p:nvCxnSpPr>
          <p:spPr>
            <a:xfrm rot="16200000" flipH="1">
              <a:off x="2393141" y="3607595"/>
              <a:ext cx="2500330" cy="21431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2" name="CaixaDeTexto 21"/>
            <p:cNvSpPr txBox="1"/>
            <p:nvPr/>
          </p:nvSpPr>
          <p:spPr>
            <a:xfrm>
              <a:off x="7429520" y="2428868"/>
              <a:ext cx="857256" cy="523220"/>
            </a:xfrm>
            <a:prstGeom prst="rect">
              <a:avLst/>
            </a:prstGeom>
            <a:noFill/>
          </p:spPr>
          <p:txBody>
            <a:bodyPr wrap="square" rtlCol="0">
              <a:spAutoFit/>
            </a:bodyPr>
            <a:lstStyle/>
            <a:p>
              <a:r>
                <a:rPr lang="pt-BR" sz="2800" dirty="0" smtClean="0">
                  <a:latin typeface="+mj-lt"/>
                </a:rPr>
                <a:t>1</a:t>
              </a:r>
              <a:endParaRPr lang="pt-BR" sz="2800" dirty="0">
                <a:latin typeface="+mj-lt"/>
              </a:endParaRPr>
            </a:p>
          </p:txBody>
        </p:sp>
        <p:sp>
          <p:nvSpPr>
            <p:cNvPr id="23" name="CaixaDeTexto 22"/>
            <p:cNvSpPr txBox="1"/>
            <p:nvPr/>
          </p:nvSpPr>
          <p:spPr>
            <a:xfrm>
              <a:off x="7500958" y="4000504"/>
              <a:ext cx="785818" cy="523220"/>
            </a:xfrm>
            <a:prstGeom prst="rect">
              <a:avLst/>
            </a:prstGeom>
            <a:noFill/>
          </p:spPr>
          <p:txBody>
            <a:bodyPr wrap="square" rtlCol="0">
              <a:spAutoFit/>
            </a:bodyPr>
            <a:lstStyle/>
            <a:p>
              <a:r>
                <a:rPr lang="pt-BR" sz="2800" dirty="0" smtClean="0">
                  <a:latin typeface="+mj-lt"/>
                </a:rPr>
                <a:t>2</a:t>
              </a:r>
              <a:endParaRPr lang="pt-BR" sz="2800" dirty="0">
                <a:latin typeface="+mj-lt"/>
              </a:endParaRPr>
            </a:p>
          </p:txBody>
        </p:sp>
        <p:sp>
          <p:nvSpPr>
            <p:cNvPr id="24" name="CaixaDeTexto 23"/>
            <p:cNvSpPr txBox="1"/>
            <p:nvPr/>
          </p:nvSpPr>
          <p:spPr>
            <a:xfrm>
              <a:off x="7429520" y="5500702"/>
              <a:ext cx="785818" cy="523220"/>
            </a:xfrm>
            <a:prstGeom prst="rect">
              <a:avLst/>
            </a:prstGeom>
            <a:noFill/>
          </p:spPr>
          <p:txBody>
            <a:bodyPr wrap="square" rtlCol="0">
              <a:spAutoFit/>
            </a:bodyPr>
            <a:lstStyle/>
            <a:p>
              <a:r>
                <a:rPr lang="pt-BR" sz="2800" dirty="0" smtClean="0"/>
                <a:t>3</a:t>
              </a:r>
              <a:endParaRPr lang="pt-BR" sz="2800" dirty="0"/>
            </a:p>
          </p:txBody>
        </p:sp>
      </p:grpSp>
      <p:sp>
        <p:nvSpPr>
          <p:cNvPr id="25" name="Chave esquerda 24"/>
          <p:cNvSpPr/>
          <p:nvPr/>
        </p:nvSpPr>
        <p:spPr>
          <a:xfrm rot="5400000">
            <a:off x="4786314" y="571480"/>
            <a:ext cx="428628" cy="2428892"/>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9" name="CaixaDeTexto 28"/>
          <p:cNvSpPr txBox="1"/>
          <p:nvPr/>
        </p:nvSpPr>
        <p:spPr>
          <a:xfrm>
            <a:off x="3714744" y="1000108"/>
            <a:ext cx="2571768" cy="369332"/>
          </a:xfrm>
          <a:prstGeom prst="rect">
            <a:avLst/>
          </a:prstGeom>
          <a:noFill/>
        </p:spPr>
        <p:txBody>
          <a:bodyPr wrap="square" rtlCol="0">
            <a:spAutoFit/>
          </a:bodyPr>
          <a:lstStyle/>
          <a:p>
            <a:pPr algn="ctr"/>
            <a:r>
              <a:rPr lang="pt-BR" dirty="0" smtClean="0"/>
              <a:t>placebo</a:t>
            </a:r>
            <a:endParaRPr lang="pt-BR" dirty="0"/>
          </a:p>
        </p:txBody>
      </p:sp>
      <p:sp>
        <p:nvSpPr>
          <p:cNvPr id="30" name="CaixaDeTexto 29"/>
          <p:cNvSpPr txBox="1"/>
          <p:nvPr/>
        </p:nvSpPr>
        <p:spPr>
          <a:xfrm>
            <a:off x="428596" y="4714884"/>
            <a:ext cx="1928826" cy="369332"/>
          </a:xfrm>
          <a:prstGeom prst="rect">
            <a:avLst/>
          </a:prstGeom>
          <a:noFill/>
        </p:spPr>
        <p:txBody>
          <a:bodyPr wrap="square" rtlCol="0">
            <a:spAutoFit/>
          </a:bodyPr>
          <a:lstStyle/>
          <a:p>
            <a:r>
              <a:rPr lang="pt-BR" dirty="0" smtClean="0"/>
              <a:t>Solução Padrão</a:t>
            </a:r>
            <a:endParaRPr lang="pt-BR" dirty="0"/>
          </a:p>
        </p:txBody>
      </p:sp>
      <p:sp>
        <p:nvSpPr>
          <p:cNvPr id="31" name="CaixaDeTexto 30"/>
          <p:cNvSpPr txBox="1"/>
          <p:nvPr/>
        </p:nvSpPr>
        <p:spPr>
          <a:xfrm>
            <a:off x="1500166" y="1928802"/>
            <a:ext cx="2000264" cy="923330"/>
          </a:xfrm>
          <a:prstGeom prst="rect">
            <a:avLst/>
          </a:prstGeom>
          <a:noFill/>
        </p:spPr>
        <p:txBody>
          <a:bodyPr wrap="square" rtlCol="0">
            <a:spAutoFit/>
          </a:bodyPr>
          <a:lstStyle/>
          <a:p>
            <a:r>
              <a:rPr lang="pt-BR" dirty="0" smtClean="0"/>
              <a:t>Adição do padrão as replicas do placebo</a:t>
            </a:r>
            <a:endParaRPr lang="pt-BR" dirty="0"/>
          </a:p>
        </p:txBody>
      </p:sp>
      <p:sp>
        <p:nvSpPr>
          <p:cNvPr id="32" name="CaixaDeTexto 31"/>
          <p:cNvSpPr txBox="1"/>
          <p:nvPr/>
        </p:nvSpPr>
        <p:spPr>
          <a:xfrm>
            <a:off x="6643702" y="1071546"/>
            <a:ext cx="1643042" cy="646331"/>
          </a:xfrm>
          <a:prstGeom prst="rect">
            <a:avLst/>
          </a:prstGeom>
          <a:noFill/>
        </p:spPr>
        <p:txBody>
          <a:bodyPr wrap="square" rtlCol="0">
            <a:spAutoFit/>
          </a:bodyPr>
          <a:lstStyle/>
          <a:p>
            <a:pPr algn="ctr"/>
            <a:r>
              <a:rPr lang="pt-BR" b="1" dirty="0" smtClean="0"/>
              <a:t>Níveis de concentração</a:t>
            </a:r>
            <a:endParaRPr lang="pt-BR" b="1" dirty="0"/>
          </a:p>
        </p:txBody>
      </p:sp>
      <p:sp>
        <p:nvSpPr>
          <p:cNvPr id="33" name="Chave esquerda 32"/>
          <p:cNvSpPr/>
          <p:nvPr/>
        </p:nvSpPr>
        <p:spPr>
          <a:xfrm>
            <a:off x="6858016" y="2285992"/>
            <a:ext cx="142876" cy="4000528"/>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5" name="CaixaDeTexto 34"/>
          <p:cNvSpPr txBox="1"/>
          <p:nvPr/>
        </p:nvSpPr>
        <p:spPr>
          <a:xfrm>
            <a:off x="7286644" y="3214686"/>
            <a:ext cx="1357322" cy="461665"/>
          </a:xfrm>
          <a:prstGeom prst="rect">
            <a:avLst/>
          </a:prstGeom>
          <a:noFill/>
        </p:spPr>
        <p:txBody>
          <a:bodyPr wrap="square" rtlCol="0">
            <a:spAutoFit/>
          </a:bodyPr>
          <a:lstStyle/>
          <a:p>
            <a:r>
              <a:rPr lang="pt-BR" sz="2400" dirty="0" smtClean="0"/>
              <a:t>HPLC</a:t>
            </a:r>
            <a:endParaRPr lang="pt-BR" sz="240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0" y="0"/>
            <a:ext cx="2571768" cy="584775"/>
          </a:xfrm>
          <a:prstGeom prst="rect">
            <a:avLst/>
          </a:prstGeom>
          <a:noFill/>
        </p:spPr>
        <p:txBody>
          <a:bodyPr wrap="square" rtlCol="0">
            <a:spAutoFit/>
          </a:bodyPr>
          <a:lstStyle/>
          <a:p>
            <a:r>
              <a:rPr lang="pt-BR" sz="3200" b="1" dirty="0" smtClean="0">
                <a:latin typeface="Algerian" pitchFamily="82" charset="0"/>
              </a:rPr>
              <a:t>Exatidão</a:t>
            </a:r>
            <a:endParaRPr lang="pt-BR" sz="3200" b="1" dirty="0">
              <a:latin typeface="Algerian" pitchFamily="82" charset="0"/>
            </a:endParaRPr>
          </a:p>
        </p:txBody>
      </p:sp>
      <p:sp>
        <p:nvSpPr>
          <p:cNvPr id="6" name="CaixaDeTexto 5"/>
          <p:cNvSpPr txBox="1"/>
          <p:nvPr/>
        </p:nvSpPr>
        <p:spPr>
          <a:xfrm>
            <a:off x="2357422" y="0"/>
            <a:ext cx="6572264" cy="461665"/>
          </a:xfrm>
          <a:prstGeom prst="rect">
            <a:avLst/>
          </a:prstGeom>
          <a:noFill/>
        </p:spPr>
        <p:txBody>
          <a:bodyPr wrap="square" rtlCol="0">
            <a:spAutoFit/>
          </a:bodyPr>
          <a:lstStyle/>
          <a:p>
            <a:r>
              <a:rPr lang="pt-BR" sz="2400" b="1" dirty="0" smtClean="0">
                <a:solidFill>
                  <a:srgbClr val="C00000"/>
                </a:solidFill>
              </a:rPr>
              <a:t>Adição de padrão de referência ao placebo</a:t>
            </a:r>
            <a:endParaRPr lang="pt-BR" sz="2400" b="1" dirty="0">
              <a:solidFill>
                <a:srgbClr val="C00000"/>
              </a:solidFill>
            </a:endParaRPr>
          </a:p>
        </p:txBody>
      </p:sp>
      <p:graphicFrame>
        <p:nvGraphicFramePr>
          <p:cNvPr id="8" name="Tabela 7"/>
          <p:cNvGraphicFramePr>
            <a:graphicFrameLocks noGrp="1"/>
          </p:cNvGraphicFramePr>
          <p:nvPr/>
        </p:nvGraphicFramePr>
        <p:xfrm>
          <a:off x="642911" y="2071680"/>
          <a:ext cx="7215238" cy="3288044"/>
        </p:xfrm>
        <a:graphic>
          <a:graphicData uri="http://schemas.openxmlformats.org/drawingml/2006/table">
            <a:tbl>
              <a:tblPr firstRow="1" bandRow="1">
                <a:tableStyleId>{5C22544A-7EE6-4342-B048-85BDC9FD1C3A}</a:tableStyleId>
              </a:tblPr>
              <a:tblGrid>
                <a:gridCol w="1831981"/>
                <a:gridCol w="1794419"/>
                <a:gridCol w="1794419"/>
                <a:gridCol w="1794419"/>
              </a:tblGrid>
              <a:tr h="585791">
                <a:tc>
                  <a:txBody>
                    <a:bodyPr/>
                    <a:lstStyle/>
                    <a:p>
                      <a:endParaRPr lang="pt-BR" sz="2800" dirty="0"/>
                    </a:p>
                  </a:txBody>
                  <a:tcPr/>
                </a:tc>
                <a:tc gridSpan="3">
                  <a:txBody>
                    <a:bodyPr/>
                    <a:lstStyle/>
                    <a:p>
                      <a:r>
                        <a:rPr lang="pt-BR" sz="2800" dirty="0" smtClean="0"/>
                        <a:t>Concentrações</a:t>
                      </a:r>
                      <a:r>
                        <a:rPr lang="pt-BR" sz="2800" baseline="0" dirty="0" smtClean="0"/>
                        <a:t>  teóricas (</a:t>
                      </a:r>
                      <a:r>
                        <a:rPr lang="pt-BR" sz="2800" baseline="0" dirty="0" err="1" smtClean="0"/>
                        <a:t>ug</a:t>
                      </a:r>
                      <a:r>
                        <a:rPr lang="pt-BR" sz="2800" baseline="0" dirty="0" smtClean="0"/>
                        <a:t>/mL)</a:t>
                      </a:r>
                      <a:endParaRPr lang="pt-BR" sz="2800" dirty="0"/>
                    </a:p>
                  </a:txBody>
                  <a:tcPr/>
                </a:tc>
                <a:tc hMerge="1">
                  <a:txBody>
                    <a:bodyPr/>
                    <a:lstStyle/>
                    <a:p>
                      <a:endParaRPr lang="pt-BR"/>
                    </a:p>
                  </a:txBody>
                  <a:tcPr/>
                </a:tc>
                <a:tc hMerge="1">
                  <a:txBody>
                    <a:bodyPr/>
                    <a:lstStyle/>
                    <a:p>
                      <a:endParaRPr lang="pt-BR"/>
                    </a:p>
                  </a:txBody>
                  <a:tcPr/>
                </a:tc>
              </a:tr>
              <a:tr h="585791">
                <a:tc>
                  <a:txBody>
                    <a:bodyPr/>
                    <a:lstStyle/>
                    <a:p>
                      <a:endParaRPr lang="pt-BR" sz="2800"/>
                    </a:p>
                  </a:txBody>
                  <a:tcPr/>
                </a:tc>
                <a:tc>
                  <a:txBody>
                    <a:bodyPr/>
                    <a:lstStyle/>
                    <a:p>
                      <a:r>
                        <a:rPr lang="pt-BR" sz="2800" dirty="0" smtClean="0"/>
                        <a:t>Nível 1</a:t>
                      </a:r>
                      <a:endParaRPr lang="pt-BR" sz="2800" dirty="0"/>
                    </a:p>
                  </a:txBody>
                  <a:tcPr/>
                </a:tc>
                <a:tc>
                  <a:txBody>
                    <a:bodyPr/>
                    <a:lstStyle/>
                    <a:p>
                      <a:r>
                        <a:rPr lang="pt-BR" sz="2800" dirty="0" smtClean="0"/>
                        <a:t>Nível 2 </a:t>
                      </a:r>
                      <a:endParaRPr lang="pt-BR" sz="2800" dirty="0"/>
                    </a:p>
                  </a:txBody>
                  <a:tcPr/>
                </a:tc>
                <a:tc>
                  <a:txBody>
                    <a:bodyPr/>
                    <a:lstStyle/>
                    <a:p>
                      <a:r>
                        <a:rPr lang="pt-BR" sz="2800" dirty="0" err="1" smtClean="0"/>
                        <a:t>Nivel</a:t>
                      </a:r>
                      <a:r>
                        <a:rPr lang="pt-BR" sz="2800" dirty="0" smtClean="0"/>
                        <a:t> 3</a:t>
                      </a:r>
                      <a:endParaRPr lang="pt-BR" sz="2800" dirty="0"/>
                    </a:p>
                  </a:txBody>
                  <a:tcPr/>
                </a:tc>
              </a:tr>
              <a:tr h="585791">
                <a:tc>
                  <a:txBody>
                    <a:bodyPr/>
                    <a:lstStyle/>
                    <a:p>
                      <a:endParaRPr lang="pt-BR" sz="2800"/>
                    </a:p>
                  </a:txBody>
                  <a:tcPr/>
                </a:tc>
                <a:tc>
                  <a:txBody>
                    <a:bodyPr/>
                    <a:lstStyle/>
                    <a:p>
                      <a:r>
                        <a:rPr lang="pt-BR" sz="2800" dirty="0" smtClean="0"/>
                        <a:t>10,20</a:t>
                      </a:r>
                      <a:endParaRPr lang="pt-BR" sz="2800" dirty="0"/>
                    </a:p>
                  </a:txBody>
                  <a:tcPr/>
                </a:tc>
                <a:tc>
                  <a:txBody>
                    <a:bodyPr/>
                    <a:lstStyle/>
                    <a:p>
                      <a:r>
                        <a:rPr lang="pt-BR" sz="2800" dirty="0" smtClean="0"/>
                        <a:t>20,12</a:t>
                      </a:r>
                      <a:endParaRPr lang="pt-BR" sz="2800" dirty="0"/>
                    </a:p>
                  </a:txBody>
                  <a:tcPr/>
                </a:tc>
                <a:tc>
                  <a:txBody>
                    <a:bodyPr/>
                    <a:lstStyle/>
                    <a:p>
                      <a:r>
                        <a:rPr lang="pt-BR" sz="2800" dirty="0" smtClean="0"/>
                        <a:t>30,28</a:t>
                      </a:r>
                      <a:endParaRPr lang="pt-BR" sz="2800" dirty="0"/>
                    </a:p>
                  </a:txBody>
                  <a:tcPr/>
                </a:tc>
              </a:tr>
              <a:tr h="585791">
                <a:tc>
                  <a:txBody>
                    <a:bodyPr/>
                    <a:lstStyle/>
                    <a:p>
                      <a:r>
                        <a:rPr lang="pt-BR" sz="2800" dirty="0" smtClean="0"/>
                        <a:t>Respostas</a:t>
                      </a:r>
                      <a:endParaRPr lang="pt-BR" sz="2800" dirty="0"/>
                    </a:p>
                  </a:txBody>
                  <a:tcPr/>
                </a:tc>
                <a:tc>
                  <a:txBody>
                    <a:bodyPr/>
                    <a:lstStyle/>
                    <a:p>
                      <a:r>
                        <a:rPr lang="pt-BR" sz="2800" dirty="0" smtClean="0"/>
                        <a:t>10,76</a:t>
                      </a:r>
                      <a:endParaRPr lang="pt-BR" sz="2800" dirty="0"/>
                    </a:p>
                  </a:txBody>
                  <a:tcPr/>
                </a:tc>
                <a:tc>
                  <a:txBody>
                    <a:bodyPr/>
                    <a:lstStyle/>
                    <a:p>
                      <a:r>
                        <a:rPr lang="pt-BR" sz="2800" dirty="0" smtClean="0"/>
                        <a:t>20,36</a:t>
                      </a:r>
                      <a:endParaRPr lang="pt-BR" sz="2800" dirty="0"/>
                    </a:p>
                  </a:txBody>
                  <a:tcPr/>
                </a:tc>
                <a:tc>
                  <a:txBody>
                    <a:bodyPr/>
                    <a:lstStyle/>
                    <a:p>
                      <a:r>
                        <a:rPr lang="pt-BR" sz="2800" dirty="0" smtClean="0"/>
                        <a:t>30,00</a:t>
                      </a:r>
                      <a:endParaRPr lang="pt-BR" sz="2800" dirty="0"/>
                    </a:p>
                  </a:txBody>
                  <a:tcPr/>
                </a:tc>
              </a:tr>
              <a:tr h="585791">
                <a:tc>
                  <a:txBody>
                    <a:bodyPr/>
                    <a:lstStyle/>
                    <a:p>
                      <a:endParaRPr lang="pt-BR" sz="2800" dirty="0"/>
                    </a:p>
                  </a:txBody>
                  <a:tcPr/>
                </a:tc>
                <a:tc>
                  <a:txBody>
                    <a:bodyPr/>
                    <a:lstStyle/>
                    <a:p>
                      <a:r>
                        <a:rPr lang="pt-BR" sz="2800" dirty="0" smtClean="0"/>
                        <a:t>10,12</a:t>
                      </a:r>
                      <a:endParaRPr lang="pt-BR" sz="2800" dirty="0"/>
                    </a:p>
                  </a:txBody>
                  <a:tcPr/>
                </a:tc>
                <a:tc>
                  <a:txBody>
                    <a:bodyPr/>
                    <a:lstStyle/>
                    <a:p>
                      <a:r>
                        <a:rPr lang="pt-BR" sz="2800" dirty="0" smtClean="0"/>
                        <a:t>20,28</a:t>
                      </a:r>
                      <a:endParaRPr lang="pt-BR" sz="2800" dirty="0"/>
                    </a:p>
                  </a:txBody>
                  <a:tcPr/>
                </a:tc>
                <a:tc>
                  <a:txBody>
                    <a:bodyPr/>
                    <a:lstStyle/>
                    <a:p>
                      <a:r>
                        <a:rPr lang="pt-BR" sz="2800" dirty="0" smtClean="0"/>
                        <a:t>30,16</a:t>
                      </a:r>
                      <a:endParaRPr lang="pt-BR" sz="2800" dirty="0"/>
                    </a:p>
                  </a:txBody>
                  <a:tcPr/>
                </a:tc>
              </a:tr>
            </a:tbl>
          </a:graphicData>
        </a:graphic>
      </p:graphicFrame>
      <p:sp>
        <p:nvSpPr>
          <p:cNvPr id="10" name="CaixaDeTexto 9"/>
          <p:cNvSpPr txBox="1"/>
          <p:nvPr/>
        </p:nvSpPr>
        <p:spPr>
          <a:xfrm>
            <a:off x="357158" y="857232"/>
            <a:ext cx="8429652" cy="954107"/>
          </a:xfrm>
          <a:prstGeom prst="rect">
            <a:avLst/>
          </a:prstGeom>
          <a:noFill/>
        </p:spPr>
        <p:txBody>
          <a:bodyPr wrap="square" rtlCol="0">
            <a:spAutoFit/>
          </a:bodyPr>
          <a:lstStyle/>
          <a:p>
            <a:r>
              <a:rPr lang="pt-BR" sz="2800" b="1" dirty="0" smtClean="0">
                <a:latin typeface="+mj-lt"/>
              </a:rPr>
              <a:t>Dados das Soluções Padrões nos três níveis de concentração- Sem placebo</a:t>
            </a:r>
            <a:endParaRPr lang="pt-BR" sz="2800" b="1" dirty="0">
              <a:latin typeface="+mj-lt"/>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0" y="0"/>
            <a:ext cx="2571768" cy="584775"/>
          </a:xfrm>
          <a:prstGeom prst="rect">
            <a:avLst/>
          </a:prstGeom>
          <a:noFill/>
        </p:spPr>
        <p:txBody>
          <a:bodyPr wrap="square" rtlCol="0">
            <a:spAutoFit/>
          </a:bodyPr>
          <a:lstStyle/>
          <a:p>
            <a:r>
              <a:rPr lang="pt-BR" sz="3200" b="1" dirty="0" smtClean="0">
                <a:latin typeface="Algerian" pitchFamily="82" charset="0"/>
              </a:rPr>
              <a:t>Exatidão</a:t>
            </a:r>
            <a:endParaRPr lang="pt-BR" sz="3200" b="1" dirty="0">
              <a:latin typeface="Algerian" pitchFamily="82" charset="0"/>
            </a:endParaRPr>
          </a:p>
        </p:txBody>
      </p:sp>
      <p:sp>
        <p:nvSpPr>
          <p:cNvPr id="5" name="CaixaDeTexto 4"/>
          <p:cNvSpPr txBox="1"/>
          <p:nvPr/>
        </p:nvSpPr>
        <p:spPr>
          <a:xfrm>
            <a:off x="2357422" y="0"/>
            <a:ext cx="6572264" cy="461665"/>
          </a:xfrm>
          <a:prstGeom prst="rect">
            <a:avLst/>
          </a:prstGeom>
          <a:noFill/>
        </p:spPr>
        <p:txBody>
          <a:bodyPr wrap="square" rtlCol="0">
            <a:spAutoFit/>
          </a:bodyPr>
          <a:lstStyle/>
          <a:p>
            <a:r>
              <a:rPr lang="pt-BR" sz="2400" b="1" dirty="0" smtClean="0">
                <a:solidFill>
                  <a:srgbClr val="C00000"/>
                </a:solidFill>
              </a:rPr>
              <a:t>Adição de padrão de referência ao placebo</a:t>
            </a:r>
            <a:endParaRPr lang="pt-BR" sz="2400" b="1" dirty="0">
              <a:solidFill>
                <a:srgbClr val="C00000"/>
              </a:solidFill>
            </a:endParaRPr>
          </a:p>
        </p:txBody>
      </p:sp>
      <p:sp>
        <p:nvSpPr>
          <p:cNvPr id="6" name="CaixaDeTexto 5"/>
          <p:cNvSpPr txBox="1"/>
          <p:nvPr/>
        </p:nvSpPr>
        <p:spPr>
          <a:xfrm>
            <a:off x="285720" y="571480"/>
            <a:ext cx="8429652" cy="954107"/>
          </a:xfrm>
          <a:prstGeom prst="rect">
            <a:avLst/>
          </a:prstGeom>
          <a:noFill/>
        </p:spPr>
        <p:txBody>
          <a:bodyPr wrap="square" rtlCol="0">
            <a:spAutoFit/>
          </a:bodyPr>
          <a:lstStyle/>
          <a:p>
            <a:r>
              <a:rPr lang="pt-BR" sz="2800" b="1" dirty="0" smtClean="0">
                <a:latin typeface="+mj-lt"/>
              </a:rPr>
              <a:t>Dados dos placebos adicionados das soluções padrões  nos três níveis de concentração</a:t>
            </a:r>
            <a:endParaRPr lang="pt-BR" sz="2800" b="1" dirty="0">
              <a:latin typeface="+mj-lt"/>
            </a:endParaRPr>
          </a:p>
        </p:txBody>
      </p:sp>
      <p:graphicFrame>
        <p:nvGraphicFramePr>
          <p:cNvPr id="7" name="Tabela 6"/>
          <p:cNvGraphicFramePr>
            <a:graphicFrameLocks noGrp="1"/>
          </p:cNvGraphicFramePr>
          <p:nvPr/>
        </p:nvGraphicFramePr>
        <p:xfrm>
          <a:off x="0" y="1571612"/>
          <a:ext cx="9144000" cy="5059680"/>
        </p:xfrm>
        <a:graphic>
          <a:graphicData uri="http://schemas.openxmlformats.org/drawingml/2006/table">
            <a:tbl>
              <a:tblPr firstRow="1" bandRow="1">
                <a:tableStyleId>{5C22544A-7EE6-4342-B048-85BDC9FD1C3A}</a:tableStyleId>
              </a:tblPr>
              <a:tblGrid>
                <a:gridCol w="1828800"/>
                <a:gridCol w="1828800"/>
                <a:gridCol w="1828800"/>
                <a:gridCol w="1828800"/>
                <a:gridCol w="1828800"/>
              </a:tblGrid>
              <a:tr h="370840">
                <a:tc>
                  <a:txBody>
                    <a:bodyPr/>
                    <a:lstStyle/>
                    <a:p>
                      <a:r>
                        <a:rPr lang="pt-BR" sz="2000" dirty="0" smtClean="0">
                          <a:latin typeface="+mj-lt"/>
                        </a:rPr>
                        <a:t>Concentrações</a:t>
                      </a:r>
                      <a:endParaRPr lang="pt-BR" sz="2000" dirty="0">
                        <a:latin typeface="+mj-lt"/>
                      </a:endParaRPr>
                    </a:p>
                  </a:txBody>
                  <a:tcPr/>
                </a:tc>
                <a:tc>
                  <a:txBody>
                    <a:bodyPr/>
                    <a:lstStyle/>
                    <a:p>
                      <a:r>
                        <a:rPr lang="pt-BR" sz="2000" dirty="0" smtClean="0">
                          <a:latin typeface="+mj-lt"/>
                        </a:rPr>
                        <a:t>Área dos picos</a:t>
                      </a:r>
                      <a:endParaRPr lang="pt-BR" sz="2000" dirty="0">
                        <a:latin typeface="+mj-lt"/>
                      </a:endParaRPr>
                    </a:p>
                  </a:txBody>
                  <a:tcPr/>
                </a:tc>
                <a:tc>
                  <a:txBody>
                    <a:bodyPr/>
                    <a:lstStyle/>
                    <a:p>
                      <a:r>
                        <a:rPr lang="pt-BR" sz="2000" dirty="0" smtClean="0">
                          <a:latin typeface="+mj-lt"/>
                        </a:rPr>
                        <a:t>Concentrações</a:t>
                      </a:r>
                    </a:p>
                    <a:p>
                      <a:r>
                        <a:rPr lang="pt-BR" sz="2000" dirty="0" smtClean="0">
                          <a:latin typeface="+mj-lt"/>
                        </a:rPr>
                        <a:t>encontradas</a:t>
                      </a:r>
                      <a:endParaRPr lang="pt-BR" sz="2000" dirty="0">
                        <a:latin typeface="+mj-lt"/>
                      </a:endParaRPr>
                    </a:p>
                  </a:txBody>
                  <a:tcPr/>
                </a:tc>
                <a:tc>
                  <a:txBody>
                    <a:bodyPr/>
                    <a:lstStyle/>
                    <a:p>
                      <a:r>
                        <a:rPr lang="pt-BR" sz="2000" dirty="0" smtClean="0">
                          <a:latin typeface="+mj-lt"/>
                        </a:rPr>
                        <a:t>Variâncias (S)</a:t>
                      </a:r>
                      <a:r>
                        <a:rPr lang="pt-BR" sz="2000" baseline="30000" dirty="0" smtClean="0">
                          <a:latin typeface="+mj-lt"/>
                        </a:rPr>
                        <a:t>2</a:t>
                      </a:r>
                      <a:endParaRPr lang="pt-BR" sz="2000" dirty="0">
                        <a:latin typeface="+mj-lt"/>
                      </a:endParaRPr>
                    </a:p>
                  </a:txBody>
                  <a:tcPr/>
                </a:tc>
                <a:tc>
                  <a:txBody>
                    <a:bodyPr/>
                    <a:lstStyle/>
                    <a:p>
                      <a:r>
                        <a:rPr lang="pt-BR" sz="2000" dirty="0" smtClean="0">
                          <a:latin typeface="+mj-lt"/>
                        </a:rPr>
                        <a:t>Recuperação em %</a:t>
                      </a:r>
                      <a:endParaRPr lang="pt-BR" sz="2000" dirty="0">
                        <a:latin typeface="+mj-lt"/>
                      </a:endParaRPr>
                    </a:p>
                  </a:txBody>
                  <a:tcPr/>
                </a:tc>
              </a:tr>
              <a:tr h="370840">
                <a:tc>
                  <a:txBody>
                    <a:bodyPr/>
                    <a:lstStyle/>
                    <a:p>
                      <a:endParaRPr lang="pt-BR" sz="2000">
                        <a:latin typeface="+mj-lt"/>
                      </a:endParaRPr>
                    </a:p>
                  </a:txBody>
                  <a:tcPr/>
                </a:tc>
                <a:tc>
                  <a:txBody>
                    <a:bodyPr/>
                    <a:lstStyle/>
                    <a:p>
                      <a:r>
                        <a:rPr lang="pt-BR" sz="2000" dirty="0" smtClean="0">
                          <a:latin typeface="+mj-lt"/>
                        </a:rPr>
                        <a:t>219175,5</a:t>
                      </a:r>
                      <a:endParaRPr lang="pt-BR" sz="2000" dirty="0">
                        <a:latin typeface="+mj-lt"/>
                      </a:endParaRPr>
                    </a:p>
                  </a:txBody>
                  <a:tcPr/>
                </a:tc>
                <a:tc>
                  <a:txBody>
                    <a:bodyPr/>
                    <a:lstStyle/>
                    <a:p>
                      <a:r>
                        <a:rPr lang="pt-BR" sz="2000" dirty="0" smtClean="0">
                          <a:latin typeface="+mj-lt"/>
                        </a:rPr>
                        <a:t>10,04</a:t>
                      </a:r>
                      <a:endParaRPr lang="pt-BR" sz="2000" dirty="0">
                        <a:latin typeface="+mj-lt"/>
                      </a:endParaRPr>
                    </a:p>
                  </a:txBody>
                  <a:tcPr/>
                </a:tc>
                <a:tc>
                  <a:txBody>
                    <a:bodyPr/>
                    <a:lstStyle/>
                    <a:p>
                      <a:endParaRPr lang="pt-BR" sz="2000">
                        <a:latin typeface="+mj-lt"/>
                      </a:endParaRPr>
                    </a:p>
                  </a:txBody>
                  <a:tcPr/>
                </a:tc>
                <a:tc>
                  <a:txBody>
                    <a:bodyPr/>
                    <a:lstStyle/>
                    <a:p>
                      <a:r>
                        <a:rPr lang="pt-BR" sz="2000" dirty="0" smtClean="0">
                          <a:latin typeface="+mj-lt"/>
                        </a:rPr>
                        <a:t>98,43</a:t>
                      </a:r>
                      <a:endParaRPr lang="pt-BR" sz="2000" dirty="0">
                        <a:latin typeface="+mj-lt"/>
                      </a:endParaRPr>
                    </a:p>
                  </a:txBody>
                  <a:tcPr/>
                </a:tc>
              </a:tr>
              <a:tr h="370840">
                <a:tc>
                  <a:txBody>
                    <a:bodyPr/>
                    <a:lstStyle/>
                    <a:p>
                      <a:r>
                        <a:rPr lang="pt-BR" sz="2000" dirty="0" smtClean="0">
                          <a:latin typeface="+mj-lt"/>
                        </a:rPr>
                        <a:t>Nível 1</a:t>
                      </a:r>
                      <a:endParaRPr lang="pt-BR" sz="2000" dirty="0">
                        <a:latin typeface="+mj-lt"/>
                      </a:endParaRPr>
                    </a:p>
                  </a:txBody>
                  <a:tcPr/>
                </a:tc>
                <a:tc>
                  <a:txBody>
                    <a:bodyPr/>
                    <a:lstStyle/>
                    <a:p>
                      <a:r>
                        <a:rPr lang="pt-BR" sz="2000" dirty="0" smtClean="0">
                          <a:latin typeface="+mj-lt"/>
                        </a:rPr>
                        <a:t>230814,5</a:t>
                      </a:r>
                      <a:endParaRPr lang="pt-BR" sz="2000" dirty="0">
                        <a:latin typeface="+mj-lt"/>
                      </a:endParaRPr>
                    </a:p>
                  </a:txBody>
                  <a:tcPr/>
                </a:tc>
                <a:tc>
                  <a:txBody>
                    <a:bodyPr/>
                    <a:lstStyle/>
                    <a:p>
                      <a:r>
                        <a:rPr lang="pt-BR" sz="2000" dirty="0" smtClean="0">
                          <a:latin typeface="+mj-lt"/>
                        </a:rPr>
                        <a:t>10,58</a:t>
                      </a:r>
                      <a:endParaRPr lang="pt-BR" sz="2000" dirty="0">
                        <a:latin typeface="+mj-lt"/>
                      </a:endParaRPr>
                    </a:p>
                  </a:txBody>
                  <a:tcPr/>
                </a:tc>
                <a:tc>
                  <a:txBody>
                    <a:bodyPr/>
                    <a:lstStyle/>
                    <a:p>
                      <a:r>
                        <a:rPr lang="pt-BR" sz="2000" dirty="0" smtClean="0">
                          <a:latin typeface="+mj-lt"/>
                        </a:rPr>
                        <a:t>0,2802</a:t>
                      </a:r>
                      <a:endParaRPr lang="pt-BR" sz="2000" dirty="0">
                        <a:latin typeface="+mj-lt"/>
                      </a:endParaRPr>
                    </a:p>
                  </a:txBody>
                  <a:tcPr/>
                </a:tc>
                <a:tc>
                  <a:txBody>
                    <a:bodyPr/>
                    <a:lstStyle/>
                    <a:p>
                      <a:r>
                        <a:rPr lang="pt-BR" sz="2000" dirty="0" smtClean="0">
                          <a:latin typeface="+mj-lt"/>
                        </a:rPr>
                        <a:t>98,33</a:t>
                      </a:r>
                      <a:endParaRPr lang="pt-BR" sz="2000" dirty="0">
                        <a:latin typeface="+mj-lt"/>
                      </a:endParaRPr>
                    </a:p>
                  </a:txBody>
                  <a:tcPr/>
                </a:tc>
              </a:tr>
              <a:tr h="370840">
                <a:tc>
                  <a:txBody>
                    <a:bodyPr/>
                    <a:lstStyle/>
                    <a:p>
                      <a:endParaRPr lang="pt-BR" sz="2000">
                        <a:latin typeface="+mj-lt"/>
                      </a:endParaRPr>
                    </a:p>
                  </a:txBody>
                  <a:tcPr/>
                </a:tc>
                <a:tc>
                  <a:txBody>
                    <a:bodyPr/>
                    <a:lstStyle/>
                    <a:p>
                      <a:r>
                        <a:rPr lang="pt-BR" sz="2000" dirty="0" smtClean="0">
                          <a:latin typeface="+mj-lt"/>
                        </a:rPr>
                        <a:t>222271,5</a:t>
                      </a:r>
                      <a:endParaRPr lang="pt-BR" sz="2000" dirty="0">
                        <a:latin typeface="+mj-lt"/>
                      </a:endParaRPr>
                    </a:p>
                  </a:txBody>
                  <a:tcPr/>
                </a:tc>
                <a:tc>
                  <a:txBody>
                    <a:bodyPr/>
                    <a:lstStyle/>
                    <a:p>
                      <a:r>
                        <a:rPr lang="pt-BR" sz="2000" dirty="0" smtClean="0">
                          <a:latin typeface="+mj-lt"/>
                        </a:rPr>
                        <a:t>10,18</a:t>
                      </a:r>
                      <a:endParaRPr lang="pt-BR" sz="2000" dirty="0">
                        <a:latin typeface="+mj-lt"/>
                      </a:endParaRPr>
                    </a:p>
                  </a:txBody>
                  <a:tcPr/>
                </a:tc>
                <a:tc>
                  <a:txBody>
                    <a:bodyPr/>
                    <a:lstStyle/>
                    <a:p>
                      <a:endParaRPr lang="pt-BR" sz="2000">
                        <a:latin typeface="+mj-lt"/>
                      </a:endParaRPr>
                    </a:p>
                  </a:txBody>
                  <a:tcPr/>
                </a:tc>
                <a:tc>
                  <a:txBody>
                    <a:bodyPr/>
                    <a:lstStyle/>
                    <a:p>
                      <a:r>
                        <a:rPr lang="pt-BR" sz="2000" dirty="0" smtClean="0">
                          <a:latin typeface="+mj-lt"/>
                        </a:rPr>
                        <a:t>100,59</a:t>
                      </a:r>
                      <a:endParaRPr lang="pt-BR" sz="2000" dirty="0">
                        <a:latin typeface="+mj-lt"/>
                      </a:endParaRPr>
                    </a:p>
                  </a:txBody>
                  <a:tcPr/>
                </a:tc>
              </a:tr>
              <a:tr h="370840">
                <a:tc>
                  <a:txBody>
                    <a:bodyPr/>
                    <a:lstStyle/>
                    <a:p>
                      <a:endParaRPr lang="pt-BR" sz="2000">
                        <a:latin typeface="+mj-lt"/>
                      </a:endParaRPr>
                    </a:p>
                  </a:txBody>
                  <a:tcPr/>
                </a:tc>
                <a:tc>
                  <a:txBody>
                    <a:bodyPr/>
                    <a:lstStyle/>
                    <a:p>
                      <a:r>
                        <a:rPr lang="pt-BR" sz="2000" dirty="0" smtClean="0">
                          <a:latin typeface="+mj-lt"/>
                        </a:rPr>
                        <a:t>434899,5</a:t>
                      </a:r>
                      <a:endParaRPr lang="pt-BR" sz="2000" dirty="0">
                        <a:latin typeface="+mj-lt"/>
                      </a:endParaRPr>
                    </a:p>
                  </a:txBody>
                  <a:tcPr/>
                </a:tc>
                <a:tc>
                  <a:txBody>
                    <a:bodyPr/>
                    <a:lstStyle/>
                    <a:p>
                      <a:r>
                        <a:rPr lang="pt-BR" sz="2000" dirty="0" smtClean="0">
                          <a:latin typeface="+mj-lt"/>
                        </a:rPr>
                        <a:t>20,14</a:t>
                      </a:r>
                      <a:endParaRPr lang="pt-BR" sz="2000" dirty="0">
                        <a:latin typeface="+mj-lt"/>
                      </a:endParaRPr>
                    </a:p>
                  </a:txBody>
                  <a:tcPr/>
                </a:tc>
                <a:tc>
                  <a:txBody>
                    <a:bodyPr/>
                    <a:lstStyle/>
                    <a:p>
                      <a:endParaRPr lang="pt-BR" sz="2000" dirty="0">
                        <a:latin typeface="+mj-lt"/>
                      </a:endParaRPr>
                    </a:p>
                  </a:txBody>
                  <a:tcPr/>
                </a:tc>
                <a:tc>
                  <a:txBody>
                    <a:bodyPr/>
                    <a:lstStyle/>
                    <a:p>
                      <a:r>
                        <a:rPr lang="pt-BR" sz="2000" dirty="0" smtClean="0">
                          <a:latin typeface="+mj-lt"/>
                        </a:rPr>
                        <a:t>100,10</a:t>
                      </a:r>
                      <a:endParaRPr lang="pt-BR" sz="2000" dirty="0">
                        <a:latin typeface="+mj-lt"/>
                      </a:endParaRPr>
                    </a:p>
                  </a:txBody>
                  <a:tcPr/>
                </a:tc>
              </a:tr>
              <a:tr h="370840">
                <a:tc>
                  <a:txBody>
                    <a:bodyPr/>
                    <a:lstStyle/>
                    <a:p>
                      <a:r>
                        <a:rPr lang="pt-BR" sz="2000" dirty="0" smtClean="0">
                          <a:latin typeface="+mj-lt"/>
                        </a:rPr>
                        <a:t>Nível 2</a:t>
                      </a:r>
                      <a:endParaRPr lang="pt-BR" sz="2000" dirty="0">
                        <a:latin typeface="+mj-lt"/>
                      </a:endParaRPr>
                    </a:p>
                  </a:txBody>
                  <a:tcPr/>
                </a:tc>
                <a:tc>
                  <a:txBody>
                    <a:bodyPr/>
                    <a:lstStyle/>
                    <a:p>
                      <a:r>
                        <a:rPr lang="pt-BR" sz="2000" dirty="0" smtClean="0">
                          <a:latin typeface="+mj-lt"/>
                        </a:rPr>
                        <a:t>441238,0</a:t>
                      </a:r>
                      <a:endParaRPr lang="pt-BR" sz="2000" dirty="0">
                        <a:latin typeface="+mj-lt"/>
                      </a:endParaRPr>
                    </a:p>
                  </a:txBody>
                  <a:tcPr/>
                </a:tc>
                <a:tc>
                  <a:txBody>
                    <a:bodyPr/>
                    <a:lstStyle/>
                    <a:p>
                      <a:r>
                        <a:rPr lang="pt-BR" sz="2000" dirty="0" smtClean="0">
                          <a:latin typeface="+mj-lt"/>
                        </a:rPr>
                        <a:t>20,45</a:t>
                      </a:r>
                      <a:endParaRPr lang="pt-BR" sz="2000" dirty="0">
                        <a:latin typeface="+mj-lt"/>
                      </a:endParaRPr>
                    </a:p>
                  </a:txBody>
                  <a:tcPr/>
                </a:tc>
                <a:tc>
                  <a:txBody>
                    <a:bodyPr/>
                    <a:lstStyle/>
                    <a:p>
                      <a:r>
                        <a:rPr lang="pt-BR" sz="2000" dirty="0" smtClean="0">
                          <a:latin typeface="+mj-lt"/>
                        </a:rPr>
                        <a:t>0,1626</a:t>
                      </a:r>
                      <a:endParaRPr lang="pt-BR" sz="2000" dirty="0">
                        <a:latin typeface="+mj-lt"/>
                      </a:endParaRPr>
                    </a:p>
                  </a:txBody>
                  <a:tcPr/>
                </a:tc>
                <a:tc>
                  <a:txBody>
                    <a:bodyPr/>
                    <a:lstStyle/>
                    <a:p>
                      <a:r>
                        <a:rPr lang="pt-BR" sz="2000" dirty="0" smtClean="0">
                          <a:latin typeface="+mj-lt"/>
                        </a:rPr>
                        <a:t>100,44100</a:t>
                      </a:r>
                      <a:endParaRPr lang="pt-BR" sz="2000" dirty="0">
                        <a:latin typeface="+mj-lt"/>
                      </a:endParaRPr>
                    </a:p>
                  </a:txBody>
                  <a:tcPr/>
                </a:tc>
              </a:tr>
              <a:tr h="370840">
                <a:tc>
                  <a:txBody>
                    <a:bodyPr/>
                    <a:lstStyle/>
                    <a:p>
                      <a:endParaRPr lang="pt-BR" sz="2000">
                        <a:latin typeface="+mj-lt"/>
                      </a:endParaRPr>
                    </a:p>
                  </a:txBody>
                  <a:tcPr/>
                </a:tc>
                <a:tc>
                  <a:txBody>
                    <a:bodyPr/>
                    <a:lstStyle/>
                    <a:p>
                      <a:r>
                        <a:rPr lang="pt-BR" sz="2000" dirty="0" smtClean="0">
                          <a:latin typeface="+mj-lt"/>
                        </a:rPr>
                        <a:t>436262,0</a:t>
                      </a:r>
                      <a:endParaRPr lang="pt-BR" sz="2000" dirty="0">
                        <a:latin typeface="+mj-lt"/>
                      </a:endParaRPr>
                    </a:p>
                  </a:txBody>
                  <a:tcPr/>
                </a:tc>
                <a:tc>
                  <a:txBody>
                    <a:bodyPr/>
                    <a:lstStyle/>
                    <a:p>
                      <a:r>
                        <a:rPr lang="pt-BR" sz="2000" dirty="0" smtClean="0">
                          <a:latin typeface="+mj-lt"/>
                        </a:rPr>
                        <a:t>20,21</a:t>
                      </a:r>
                      <a:endParaRPr lang="pt-BR" sz="2000" dirty="0">
                        <a:latin typeface="+mj-lt"/>
                      </a:endParaRPr>
                    </a:p>
                  </a:txBody>
                  <a:tcPr/>
                </a:tc>
                <a:tc>
                  <a:txBody>
                    <a:bodyPr/>
                    <a:lstStyle/>
                    <a:p>
                      <a:endParaRPr lang="pt-BR" sz="2000" dirty="0">
                        <a:latin typeface="+mj-lt"/>
                      </a:endParaRPr>
                    </a:p>
                  </a:txBody>
                  <a:tcPr/>
                </a:tc>
                <a:tc>
                  <a:txBody>
                    <a:bodyPr/>
                    <a:lstStyle/>
                    <a:p>
                      <a:r>
                        <a:rPr lang="pt-BR" sz="2000" dirty="0" smtClean="0">
                          <a:latin typeface="+mj-lt"/>
                        </a:rPr>
                        <a:t>99,65</a:t>
                      </a:r>
                      <a:endParaRPr lang="pt-BR" sz="2000" dirty="0">
                        <a:latin typeface="+mj-lt"/>
                      </a:endParaRPr>
                    </a:p>
                  </a:txBody>
                  <a:tcPr/>
                </a:tc>
              </a:tr>
              <a:tr h="370840">
                <a:tc>
                  <a:txBody>
                    <a:bodyPr/>
                    <a:lstStyle/>
                    <a:p>
                      <a:endParaRPr lang="pt-BR" sz="2000">
                        <a:latin typeface="+mj-lt"/>
                      </a:endParaRPr>
                    </a:p>
                  </a:txBody>
                  <a:tcPr/>
                </a:tc>
                <a:tc>
                  <a:txBody>
                    <a:bodyPr/>
                    <a:lstStyle/>
                    <a:p>
                      <a:r>
                        <a:rPr lang="pt-BR" sz="2000" dirty="0" smtClean="0">
                          <a:latin typeface="+mj-lt"/>
                        </a:rPr>
                        <a:t>657696,9</a:t>
                      </a:r>
                      <a:endParaRPr lang="pt-BR" sz="2000" dirty="0">
                        <a:latin typeface="+mj-lt"/>
                      </a:endParaRPr>
                    </a:p>
                  </a:txBody>
                  <a:tcPr/>
                </a:tc>
                <a:tc>
                  <a:txBody>
                    <a:bodyPr/>
                    <a:lstStyle/>
                    <a:p>
                      <a:r>
                        <a:rPr lang="pt-BR" sz="2000" dirty="0" smtClean="0">
                          <a:latin typeface="+mj-lt"/>
                        </a:rPr>
                        <a:t>30,59</a:t>
                      </a:r>
                      <a:endParaRPr lang="pt-BR" sz="2000" dirty="0">
                        <a:latin typeface="+mj-lt"/>
                      </a:endParaRPr>
                    </a:p>
                  </a:txBody>
                  <a:tcPr/>
                </a:tc>
                <a:tc>
                  <a:txBody>
                    <a:bodyPr/>
                    <a:lstStyle/>
                    <a:p>
                      <a:endParaRPr lang="pt-BR" sz="2000">
                        <a:latin typeface="+mj-lt"/>
                      </a:endParaRPr>
                    </a:p>
                  </a:txBody>
                  <a:tcPr/>
                </a:tc>
                <a:tc>
                  <a:txBody>
                    <a:bodyPr/>
                    <a:lstStyle/>
                    <a:p>
                      <a:r>
                        <a:rPr lang="pt-BR" sz="2000" dirty="0" smtClean="0">
                          <a:latin typeface="+mj-lt"/>
                        </a:rPr>
                        <a:t>101,02</a:t>
                      </a:r>
                      <a:endParaRPr lang="pt-BR" sz="2000" dirty="0">
                        <a:latin typeface="+mj-lt"/>
                      </a:endParaRPr>
                    </a:p>
                  </a:txBody>
                  <a:tcPr/>
                </a:tc>
              </a:tr>
              <a:tr h="370840">
                <a:tc>
                  <a:txBody>
                    <a:bodyPr/>
                    <a:lstStyle/>
                    <a:p>
                      <a:r>
                        <a:rPr lang="pt-BR" sz="2000" dirty="0" smtClean="0">
                          <a:latin typeface="+mj-lt"/>
                        </a:rPr>
                        <a:t>Nível 3</a:t>
                      </a:r>
                      <a:endParaRPr lang="pt-BR" sz="2000" dirty="0">
                        <a:latin typeface="+mj-lt"/>
                      </a:endParaRPr>
                    </a:p>
                  </a:txBody>
                  <a:tcPr/>
                </a:tc>
                <a:tc>
                  <a:txBody>
                    <a:bodyPr/>
                    <a:lstStyle/>
                    <a:p>
                      <a:r>
                        <a:rPr lang="pt-BR" sz="2000" dirty="0" smtClean="0">
                          <a:latin typeface="+mj-lt"/>
                        </a:rPr>
                        <a:t>649181,0</a:t>
                      </a:r>
                      <a:endParaRPr lang="pt-BR" sz="2000" dirty="0">
                        <a:latin typeface="+mj-lt"/>
                      </a:endParaRPr>
                    </a:p>
                  </a:txBody>
                  <a:tcPr/>
                </a:tc>
                <a:tc>
                  <a:txBody>
                    <a:bodyPr/>
                    <a:lstStyle/>
                    <a:p>
                      <a:r>
                        <a:rPr lang="pt-BR" sz="2000" dirty="0" smtClean="0">
                          <a:latin typeface="+mj-lt"/>
                        </a:rPr>
                        <a:t>30,50</a:t>
                      </a:r>
                      <a:endParaRPr lang="pt-BR" sz="2000" dirty="0">
                        <a:latin typeface="+mj-lt"/>
                      </a:endParaRPr>
                    </a:p>
                  </a:txBody>
                  <a:tcPr/>
                </a:tc>
                <a:tc>
                  <a:txBody>
                    <a:bodyPr/>
                    <a:lstStyle/>
                    <a:p>
                      <a:r>
                        <a:rPr lang="pt-BR" sz="2000" dirty="0" smtClean="0">
                          <a:latin typeface="+mj-lt"/>
                        </a:rPr>
                        <a:t>0,23</a:t>
                      </a:r>
                      <a:endParaRPr lang="pt-BR" sz="2000" dirty="0">
                        <a:latin typeface="+mj-lt"/>
                      </a:endParaRPr>
                    </a:p>
                  </a:txBody>
                  <a:tcPr/>
                </a:tc>
                <a:tc>
                  <a:txBody>
                    <a:bodyPr/>
                    <a:lstStyle/>
                    <a:p>
                      <a:r>
                        <a:rPr lang="pt-BR" sz="2000" dirty="0" smtClean="0">
                          <a:latin typeface="+mj-lt"/>
                        </a:rPr>
                        <a:t>100,67</a:t>
                      </a:r>
                      <a:endParaRPr lang="pt-BR" sz="2000" dirty="0">
                        <a:latin typeface="+mj-lt"/>
                      </a:endParaRPr>
                    </a:p>
                  </a:txBody>
                  <a:tcPr/>
                </a:tc>
              </a:tr>
              <a:tr h="370840">
                <a:tc>
                  <a:txBody>
                    <a:bodyPr/>
                    <a:lstStyle/>
                    <a:p>
                      <a:endParaRPr lang="pt-BR" sz="2000" dirty="0">
                        <a:latin typeface="+mj-lt"/>
                      </a:endParaRPr>
                    </a:p>
                  </a:txBody>
                  <a:tcPr/>
                </a:tc>
                <a:tc>
                  <a:txBody>
                    <a:bodyPr/>
                    <a:lstStyle/>
                    <a:p>
                      <a:r>
                        <a:rPr lang="pt-BR" sz="2000" dirty="0" smtClean="0">
                          <a:latin typeface="+mj-lt"/>
                        </a:rPr>
                        <a:t>648741,0</a:t>
                      </a:r>
                      <a:endParaRPr lang="pt-BR" sz="2000" dirty="0">
                        <a:latin typeface="+mj-lt"/>
                      </a:endParaRPr>
                    </a:p>
                  </a:txBody>
                  <a:tcPr/>
                </a:tc>
                <a:tc>
                  <a:txBody>
                    <a:bodyPr/>
                    <a:lstStyle/>
                    <a:p>
                      <a:r>
                        <a:rPr lang="pt-BR" sz="2000" dirty="0" smtClean="0">
                          <a:latin typeface="+mj-lt"/>
                        </a:rPr>
                        <a:t>30,17</a:t>
                      </a:r>
                      <a:endParaRPr lang="pt-BR" sz="2000" dirty="0">
                        <a:latin typeface="+mj-lt"/>
                      </a:endParaRPr>
                    </a:p>
                  </a:txBody>
                  <a:tcPr/>
                </a:tc>
                <a:tc>
                  <a:txBody>
                    <a:bodyPr/>
                    <a:lstStyle/>
                    <a:p>
                      <a:endParaRPr lang="pt-BR" sz="2000" dirty="0">
                        <a:latin typeface="+mj-lt"/>
                      </a:endParaRPr>
                    </a:p>
                  </a:txBody>
                  <a:tcPr/>
                </a:tc>
                <a:tc>
                  <a:txBody>
                    <a:bodyPr/>
                    <a:lstStyle/>
                    <a:p>
                      <a:r>
                        <a:rPr lang="pt-BR" sz="2000" dirty="0" smtClean="0">
                          <a:latin typeface="+mj-lt"/>
                        </a:rPr>
                        <a:t>100,03</a:t>
                      </a:r>
                      <a:endParaRPr lang="pt-BR" sz="2000" dirty="0">
                        <a:latin typeface="+mj-lt"/>
                      </a:endParaRPr>
                    </a:p>
                  </a:txBody>
                  <a:tcPr/>
                </a:tc>
              </a:tr>
              <a:tr h="370840">
                <a:tc>
                  <a:txBody>
                    <a:bodyPr/>
                    <a:lstStyle/>
                    <a:p>
                      <a:endParaRPr lang="pt-BR" sz="2000" dirty="0">
                        <a:latin typeface="+mj-lt"/>
                      </a:endParaRPr>
                    </a:p>
                  </a:txBody>
                  <a:tcPr/>
                </a:tc>
                <a:tc>
                  <a:txBody>
                    <a:bodyPr/>
                    <a:lstStyle/>
                    <a:p>
                      <a:endParaRPr lang="pt-BR" sz="2000" dirty="0">
                        <a:latin typeface="+mj-lt"/>
                      </a:endParaRPr>
                    </a:p>
                  </a:txBody>
                  <a:tcPr/>
                </a:tc>
                <a:tc>
                  <a:txBody>
                    <a:bodyPr/>
                    <a:lstStyle/>
                    <a:p>
                      <a:endParaRPr lang="pt-BR" sz="2000" dirty="0">
                        <a:latin typeface="+mj-lt"/>
                      </a:endParaRPr>
                    </a:p>
                  </a:txBody>
                  <a:tcPr/>
                </a:tc>
                <a:tc>
                  <a:txBody>
                    <a:bodyPr/>
                    <a:lstStyle/>
                    <a:p>
                      <a:r>
                        <a:rPr lang="pt-BR" sz="2000" dirty="0" smtClean="0">
                          <a:latin typeface="+mj-lt"/>
                        </a:rPr>
                        <a:t>Media(%)</a:t>
                      </a:r>
                      <a:endParaRPr lang="pt-BR" sz="2000" dirty="0">
                        <a:latin typeface="+mj-lt"/>
                      </a:endParaRPr>
                    </a:p>
                  </a:txBody>
                  <a:tcPr/>
                </a:tc>
                <a:tc>
                  <a:txBody>
                    <a:bodyPr/>
                    <a:lstStyle/>
                    <a:p>
                      <a:r>
                        <a:rPr lang="pt-BR" sz="2000" dirty="0" smtClean="0">
                          <a:latin typeface="+mj-lt"/>
                        </a:rPr>
                        <a:t>99,918</a:t>
                      </a:r>
                      <a:endParaRPr lang="pt-BR" sz="2000" dirty="0">
                        <a:latin typeface="+mj-lt"/>
                      </a:endParaRPr>
                    </a:p>
                  </a:txBody>
                  <a:tcPr/>
                </a:tc>
              </a:tr>
              <a:tr h="370840">
                <a:tc>
                  <a:txBody>
                    <a:bodyPr/>
                    <a:lstStyle/>
                    <a:p>
                      <a:endParaRPr lang="pt-BR" sz="2000" dirty="0">
                        <a:latin typeface="+mj-lt"/>
                      </a:endParaRPr>
                    </a:p>
                  </a:txBody>
                  <a:tcPr/>
                </a:tc>
                <a:tc>
                  <a:txBody>
                    <a:bodyPr/>
                    <a:lstStyle/>
                    <a:p>
                      <a:endParaRPr lang="pt-BR" sz="2000" dirty="0">
                        <a:latin typeface="+mj-lt"/>
                      </a:endParaRPr>
                    </a:p>
                  </a:txBody>
                  <a:tcPr/>
                </a:tc>
                <a:tc>
                  <a:txBody>
                    <a:bodyPr/>
                    <a:lstStyle/>
                    <a:p>
                      <a:endParaRPr lang="pt-BR" sz="2000" dirty="0">
                        <a:latin typeface="+mj-lt"/>
                      </a:endParaRPr>
                    </a:p>
                  </a:txBody>
                  <a:tcPr/>
                </a:tc>
                <a:tc>
                  <a:txBody>
                    <a:bodyPr/>
                    <a:lstStyle/>
                    <a:p>
                      <a:r>
                        <a:rPr lang="pt-BR" sz="2000" dirty="0" smtClean="0">
                          <a:latin typeface="+mj-lt"/>
                        </a:rPr>
                        <a:t>CV(%)</a:t>
                      </a:r>
                      <a:endParaRPr lang="pt-BR" sz="2000" dirty="0">
                        <a:latin typeface="+mj-lt"/>
                      </a:endParaRPr>
                    </a:p>
                  </a:txBody>
                  <a:tcPr/>
                </a:tc>
                <a:tc>
                  <a:txBody>
                    <a:bodyPr/>
                    <a:lstStyle/>
                    <a:p>
                      <a:r>
                        <a:rPr lang="pt-BR" sz="2000" dirty="0" smtClean="0">
                          <a:latin typeface="+mj-lt"/>
                        </a:rPr>
                        <a:t>0,960</a:t>
                      </a:r>
                      <a:endParaRPr lang="pt-BR" sz="2000" dirty="0">
                        <a:latin typeface="+mj-lt"/>
                      </a:endParaRPr>
                    </a:p>
                  </a:txBody>
                  <a:tcPr/>
                </a:tc>
              </a:tr>
            </a:tbl>
          </a:graphicData>
        </a:graphic>
      </p:graphicFrame>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28596" y="285728"/>
            <a:ext cx="8001056" cy="584775"/>
          </a:xfrm>
          <a:prstGeom prst="rect">
            <a:avLst/>
          </a:prstGeom>
          <a:noFill/>
        </p:spPr>
        <p:txBody>
          <a:bodyPr wrap="square" rtlCol="0">
            <a:spAutoFit/>
          </a:bodyPr>
          <a:lstStyle/>
          <a:p>
            <a:pPr algn="ctr"/>
            <a:r>
              <a:rPr lang="pt-BR" sz="3200" b="1" dirty="0" smtClean="0"/>
              <a:t>Limites Analíticos </a:t>
            </a:r>
            <a:endParaRPr lang="pt-BR" sz="3200" b="1" dirty="0"/>
          </a:p>
        </p:txBody>
      </p:sp>
      <p:sp>
        <p:nvSpPr>
          <p:cNvPr id="5" name="CaixaDeTexto 4"/>
          <p:cNvSpPr txBox="1"/>
          <p:nvPr/>
        </p:nvSpPr>
        <p:spPr>
          <a:xfrm>
            <a:off x="0" y="1571612"/>
            <a:ext cx="9144000" cy="1384995"/>
          </a:xfrm>
          <a:prstGeom prst="rect">
            <a:avLst/>
          </a:prstGeom>
          <a:noFill/>
        </p:spPr>
        <p:txBody>
          <a:bodyPr wrap="square" rtlCol="0">
            <a:spAutoFit/>
          </a:bodyPr>
          <a:lstStyle/>
          <a:p>
            <a:r>
              <a:rPr lang="pt-BR" sz="2800" b="1" dirty="0" smtClean="0">
                <a:solidFill>
                  <a:srgbClr val="C00000"/>
                </a:solidFill>
                <a:latin typeface="+mj-lt"/>
              </a:rPr>
              <a:t>Limite de Detecção</a:t>
            </a:r>
            <a:r>
              <a:rPr lang="pt-BR" sz="2800" b="1" dirty="0" smtClean="0">
                <a:latin typeface="+mj-lt"/>
              </a:rPr>
              <a:t>: </a:t>
            </a:r>
            <a:r>
              <a:rPr lang="pt-BR" sz="2800" b="1" dirty="0" smtClean="0">
                <a:latin typeface="+mj-lt"/>
              </a:rPr>
              <a:t>corresponde à menor quantidade de </a:t>
            </a:r>
            <a:r>
              <a:rPr lang="pt-BR" sz="2800" b="1" dirty="0" err="1" smtClean="0">
                <a:latin typeface="+mj-lt"/>
              </a:rPr>
              <a:t>analito</a:t>
            </a:r>
            <a:r>
              <a:rPr lang="pt-BR" sz="2800" b="1" dirty="0" smtClean="0">
                <a:latin typeface="+mj-lt"/>
              </a:rPr>
              <a:t> presente na amostra, que pode </a:t>
            </a:r>
            <a:r>
              <a:rPr lang="pt-BR" sz="2800" b="1" dirty="0" smtClean="0">
                <a:latin typeface="+mj-lt"/>
              </a:rPr>
              <a:t>ser </a:t>
            </a:r>
            <a:r>
              <a:rPr lang="pt-BR" sz="2800" b="1" dirty="0" err="1" smtClean="0">
                <a:latin typeface="+mj-lt"/>
              </a:rPr>
              <a:t>confiavelmente</a:t>
            </a:r>
            <a:r>
              <a:rPr lang="pt-BR" sz="2800" b="1" dirty="0" smtClean="0">
                <a:latin typeface="+mj-lt"/>
              </a:rPr>
              <a:t> </a:t>
            </a:r>
            <a:r>
              <a:rPr lang="pt-BR" sz="2800" b="1" dirty="0" smtClean="0">
                <a:latin typeface="+mj-lt"/>
              </a:rPr>
              <a:t>distinguida do branco.</a:t>
            </a:r>
            <a:endParaRPr lang="pt-BR" sz="2800" b="1" dirty="0">
              <a:latin typeface="+mj-lt"/>
            </a:endParaRPr>
          </a:p>
        </p:txBody>
      </p:sp>
      <p:sp>
        <p:nvSpPr>
          <p:cNvPr id="6" name="Retângulo 5"/>
          <p:cNvSpPr/>
          <p:nvPr/>
        </p:nvSpPr>
        <p:spPr>
          <a:xfrm>
            <a:off x="0" y="3786190"/>
            <a:ext cx="9144000" cy="1384995"/>
          </a:xfrm>
          <a:prstGeom prst="rect">
            <a:avLst/>
          </a:prstGeom>
        </p:spPr>
        <p:txBody>
          <a:bodyPr wrap="square">
            <a:spAutoFit/>
          </a:bodyPr>
          <a:lstStyle/>
          <a:p>
            <a:r>
              <a:rPr lang="pt-BR" sz="2800" b="1" dirty="0" smtClean="0"/>
              <a:t>O limite de </a:t>
            </a:r>
            <a:r>
              <a:rPr lang="pt-BR" sz="2800" b="1" dirty="0" smtClean="0"/>
              <a:t>detecção </a:t>
            </a:r>
            <a:r>
              <a:rPr lang="pt-BR" sz="2800" b="1" dirty="0" smtClean="0"/>
              <a:t>pode ser determinado através de réplicas de brancos ou de padrões vestígio e </a:t>
            </a:r>
            <a:r>
              <a:rPr lang="pt-BR" sz="2800" b="1" dirty="0" smtClean="0"/>
              <a:t>através da </a:t>
            </a:r>
            <a:r>
              <a:rPr lang="pt-BR" sz="2800" b="1" dirty="0" smtClean="0"/>
              <a:t>calibração linear. </a:t>
            </a:r>
            <a:endParaRPr lang="pt-BR" sz="2800" b="1"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428596" y="0"/>
            <a:ext cx="8001056" cy="584775"/>
          </a:xfrm>
          <a:prstGeom prst="rect">
            <a:avLst/>
          </a:prstGeom>
          <a:noFill/>
        </p:spPr>
        <p:txBody>
          <a:bodyPr wrap="square" rtlCol="0">
            <a:spAutoFit/>
          </a:bodyPr>
          <a:lstStyle/>
          <a:p>
            <a:pPr algn="ctr"/>
            <a:r>
              <a:rPr lang="pt-BR" sz="3200" b="1" dirty="0" smtClean="0"/>
              <a:t>Limites Analíticos </a:t>
            </a:r>
            <a:endParaRPr lang="pt-BR" sz="3200" b="1" dirty="0"/>
          </a:p>
        </p:txBody>
      </p:sp>
      <p:sp>
        <p:nvSpPr>
          <p:cNvPr id="7" name="CaixaDeTexto 6"/>
          <p:cNvSpPr txBox="1"/>
          <p:nvPr/>
        </p:nvSpPr>
        <p:spPr>
          <a:xfrm>
            <a:off x="285720" y="857232"/>
            <a:ext cx="3857652" cy="461665"/>
          </a:xfrm>
          <a:prstGeom prst="rect">
            <a:avLst/>
          </a:prstGeom>
          <a:noFill/>
        </p:spPr>
        <p:txBody>
          <a:bodyPr wrap="square" rtlCol="0">
            <a:spAutoFit/>
          </a:bodyPr>
          <a:lstStyle/>
          <a:p>
            <a:r>
              <a:rPr lang="pt-BR" sz="2400" b="1" dirty="0" smtClean="0"/>
              <a:t>Limite de Quantificação</a:t>
            </a:r>
            <a:endParaRPr lang="pt-BR" sz="2400" b="1" dirty="0"/>
          </a:p>
        </p:txBody>
      </p:sp>
      <p:sp>
        <p:nvSpPr>
          <p:cNvPr id="8" name="Retângulo 7"/>
          <p:cNvSpPr/>
          <p:nvPr/>
        </p:nvSpPr>
        <p:spPr>
          <a:xfrm>
            <a:off x="214282" y="2285992"/>
            <a:ext cx="8929718" cy="2062103"/>
          </a:xfrm>
          <a:prstGeom prst="rect">
            <a:avLst/>
          </a:prstGeom>
        </p:spPr>
        <p:txBody>
          <a:bodyPr wrap="square">
            <a:spAutoFit/>
          </a:bodyPr>
          <a:lstStyle/>
          <a:p>
            <a:r>
              <a:rPr lang="pt-BR" sz="3200" dirty="0" smtClean="0"/>
              <a:t>O limite de quantificação corresponde à menor concentração medida, a partir da qual é possível </a:t>
            </a:r>
            <a:r>
              <a:rPr lang="pt-BR" sz="3200" dirty="0" smtClean="0"/>
              <a:t>a quantificação </a:t>
            </a:r>
            <a:r>
              <a:rPr lang="pt-BR" sz="3200" dirty="0" smtClean="0"/>
              <a:t>do </a:t>
            </a:r>
            <a:r>
              <a:rPr lang="pt-BR" sz="3200" dirty="0" err="1" smtClean="0"/>
              <a:t>analito</a:t>
            </a:r>
            <a:r>
              <a:rPr lang="pt-BR" sz="3200" dirty="0" smtClean="0"/>
              <a:t>, com uma </a:t>
            </a:r>
            <a:r>
              <a:rPr lang="pt-BR" sz="3200" dirty="0" smtClean="0"/>
              <a:t>determinada </a:t>
            </a:r>
            <a:r>
              <a:rPr lang="pt-BR" sz="3200" dirty="0" smtClean="0"/>
              <a:t>exatidão e precisão</a:t>
            </a:r>
            <a:endParaRPr lang="pt-BR" sz="3200" dirty="0"/>
          </a:p>
        </p:txBody>
      </p:sp>
      <p:sp>
        <p:nvSpPr>
          <p:cNvPr id="9" name="CaixaDeTexto 8"/>
          <p:cNvSpPr txBox="1"/>
          <p:nvPr/>
        </p:nvSpPr>
        <p:spPr>
          <a:xfrm>
            <a:off x="0" y="4714884"/>
            <a:ext cx="8929718" cy="1384995"/>
          </a:xfrm>
          <a:prstGeom prst="rect">
            <a:avLst/>
          </a:prstGeom>
          <a:noFill/>
        </p:spPr>
        <p:txBody>
          <a:bodyPr wrap="square" rtlCol="0">
            <a:spAutoFit/>
          </a:bodyPr>
          <a:lstStyle/>
          <a:p>
            <a:pPr algn="ctr"/>
            <a:r>
              <a:rPr lang="pt-BR" sz="2800" b="1" dirty="0" smtClean="0"/>
              <a:t>O coeficiente de variação (</a:t>
            </a:r>
            <a:r>
              <a:rPr lang="pt-BR" sz="2800" b="1" dirty="0" err="1" smtClean="0"/>
              <a:t>𝑪𝑽</a:t>
            </a:r>
            <a:r>
              <a:rPr lang="pt-BR" sz="2800" b="1" dirty="0" smtClean="0"/>
              <a:t>) associado, também </a:t>
            </a:r>
            <a:endParaRPr lang="pt-BR" sz="2800" b="1" dirty="0" smtClean="0"/>
          </a:p>
          <a:p>
            <a:pPr algn="ctr"/>
            <a:r>
              <a:rPr lang="pt-BR" sz="2800" b="1" dirty="0" smtClean="0"/>
              <a:t>Conhecido  </a:t>
            </a:r>
            <a:r>
              <a:rPr lang="pt-BR" sz="2800" b="1" dirty="0" smtClean="0"/>
              <a:t>por desvio-padrão relativo, </a:t>
            </a:r>
            <a:r>
              <a:rPr lang="pt-BR" sz="2800" b="1" dirty="0" smtClean="0"/>
              <a:t>não deve</a:t>
            </a:r>
          </a:p>
          <a:p>
            <a:pPr algn="ctr"/>
            <a:r>
              <a:rPr lang="pt-BR" sz="2800" b="1" dirty="0" smtClean="0"/>
              <a:t> exceder  </a:t>
            </a:r>
            <a:r>
              <a:rPr lang="pt-BR" sz="2800" b="1" dirty="0" smtClean="0">
                <a:solidFill>
                  <a:srgbClr val="C00000"/>
                </a:solidFill>
              </a:rPr>
              <a:t>a 10</a:t>
            </a:r>
            <a:r>
              <a:rPr lang="pt-BR" sz="2800" b="1" dirty="0" smtClean="0">
                <a:solidFill>
                  <a:srgbClr val="C00000"/>
                </a:solidFill>
              </a:rPr>
              <a:t>%.</a:t>
            </a:r>
            <a:endParaRPr lang="pt-BR" sz="2800" b="1" dirty="0">
              <a:solidFill>
                <a:srgbClr val="C0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571736" y="714356"/>
            <a:ext cx="3786214" cy="8572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5" name="CaixaDeTexto 4"/>
          <p:cNvSpPr txBox="1"/>
          <p:nvPr/>
        </p:nvSpPr>
        <p:spPr>
          <a:xfrm>
            <a:off x="3286116" y="928670"/>
            <a:ext cx="2857520" cy="461665"/>
          </a:xfrm>
          <a:prstGeom prst="rect">
            <a:avLst/>
          </a:prstGeom>
          <a:noFill/>
        </p:spPr>
        <p:txBody>
          <a:bodyPr wrap="square" rtlCol="0">
            <a:spAutoFit/>
          </a:bodyPr>
          <a:lstStyle/>
          <a:p>
            <a:pPr algn="ctr"/>
            <a:r>
              <a:rPr lang="pt-BR" sz="2400" b="1" dirty="0" smtClean="0"/>
              <a:t>Precisão</a:t>
            </a:r>
            <a:endParaRPr lang="pt-BR" sz="2400" b="1" dirty="0"/>
          </a:p>
        </p:txBody>
      </p:sp>
      <p:sp>
        <p:nvSpPr>
          <p:cNvPr id="27" name="Retângulo 26"/>
          <p:cNvSpPr/>
          <p:nvPr/>
        </p:nvSpPr>
        <p:spPr>
          <a:xfrm>
            <a:off x="214282" y="3214686"/>
            <a:ext cx="2357454"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28" name="CaixaDeTexto 27"/>
          <p:cNvSpPr txBox="1"/>
          <p:nvPr/>
        </p:nvSpPr>
        <p:spPr>
          <a:xfrm>
            <a:off x="285720" y="3286124"/>
            <a:ext cx="2214578" cy="461665"/>
          </a:xfrm>
          <a:prstGeom prst="rect">
            <a:avLst/>
          </a:prstGeom>
          <a:noFill/>
        </p:spPr>
        <p:txBody>
          <a:bodyPr wrap="square" rtlCol="0">
            <a:spAutoFit/>
          </a:bodyPr>
          <a:lstStyle/>
          <a:p>
            <a:pPr algn="ctr"/>
            <a:r>
              <a:rPr lang="pt-BR" sz="2400" dirty="0" err="1" smtClean="0"/>
              <a:t>Repetibilidade</a:t>
            </a:r>
            <a:endParaRPr lang="pt-BR" sz="2400" dirty="0"/>
          </a:p>
        </p:txBody>
      </p:sp>
      <p:sp>
        <p:nvSpPr>
          <p:cNvPr id="29" name="Retângulo 28"/>
          <p:cNvSpPr/>
          <p:nvPr/>
        </p:nvSpPr>
        <p:spPr>
          <a:xfrm>
            <a:off x="3428992" y="3286124"/>
            <a:ext cx="2357454"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0" name="Retângulo 29"/>
          <p:cNvSpPr/>
          <p:nvPr/>
        </p:nvSpPr>
        <p:spPr>
          <a:xfrm>
            <a:off x="6500794" y="3286124"/>
            <a:ext cx="2643206" cy="7143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31" name="CaixaDeTexto 30"/>
          <p:cNvSpPr txBox="1"/>
          <p:nvPr/>
        </p:nvSpPr>
        <p:spPr>
          <a:xfrm>
            <a:off x="3500430" y="3214686"/>
            <a:ext cx="2143140" cy="830997"/>
          </a:xfrm>
          <a:prstGeom prst="rect">
            <a:avLst/>
          </a:prstGeom>
          <a:noFill/>
        </p:spPr>
        <p:txBody>
          <a:bodyPr wrap="square" rtlCol="0">
            <a:spAutoFit/>
          </a:bodyPr>
          <a:lstStyle/>
          <a:p>
            <a:pPr algn="ctr"/>
            <a:r>
              <a:rPr lang="pt-BR" sz="2400" dirty="0" smtClean="0"/>
              <a:t>Precisão Intermediária</a:t>
            </a:r>
            <a:endParaRPr lang="pt-BR" sz="2400" dirty="0"/>
          </a:p>
        </p:txBody>
      </p:sp>
      <p:sp>
        <p:nvSpPr>
          <p:cNvPr id="32" name="CaixaDeTexto 31"/>
          <p:cNvSpPr txBox="1"/>
          <p:nvPr/>
        </p:nvSpPr>
        <p:spPr>
          <a:xfrm>
            <a:off x="6572232" y="3429000"/>
            <a:ext cx="2571768" cy="461665"/>
          </a:xfrm>
          <a:prstGeom prst="rect">
            <a:avLst/>
          </a:prstGeom>
          <a:noFill/>
        </p:spPr>
        <p:txBody>
          <a:bodyPr wrap="square" rtlCol="0">
            <a:spAutoFit/>
          </a:bodyPr>
          <a:lstStyle/>
          <a:p>
            <a:r>
              <a:rPr lang="pt-BR" sz="2400" dirty="0" smtClean="0"/>
              <a:t>Reprodutibilidade</a:t>
            </a:r>
            <a:endParaRPr lang="pt-BR" sz="2400" dirty="0"/>
          </a:p>
        </p:txBody>
      </p:sp>
      <p:sp>
        <p:nvSpPr>
          <p:cNvPr id="33" name="Chave esquerda 32"/>
          <p:cNvSpPr/>
          <p:nvPr/>
        </p:nvSpPr>
        <p:spPr>
          <a:xfrm rot="5400000">
            <a:off x="1393009" y="2750339"/>
            <a:ext cx="785818" cy="3143272"/>
          </a:xfrm>
          <a:prstGeom prst="leftBrace">
            <a:avLst>
              <a:gd name="adj1" fmla="val 0"/>
              <a:gd name="adj2" fmla="val 50000"/>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pt-BR"/>
          </a:p>
        </p:txBody>
      </p:sp>
      <p:sp>
        <p:nvSpPr>
          <p:cNvPr id="34" name="CaixaDeTexto 33"/>
          <p:cNvSpPr txBox="1"/>
          <p:nvPr/>
        </p:nvSpPr>
        <p:spPr>
          <a:xfrm>
            <a:off x="0" y="4786322"/>
            <a:ext cx="1785918" cy="646331"/>
          </a:xfrm>
          <a:prstGeom prst="rect">
            <a:avLst/>
          </a:prstGeom>
          <a:noFill/>
        </p:spPr>
        <p:txBody>
          <a:bodyPr wrap="square" rtlCol="0">
            <a:spAutoFit/>
          </a:bodyPr>
          <a:lstStyle/>
          <a:p>
            <a:r>
              <a:rPr lang="pt-BR" b="1" dirty="0" err="1" smtClean="0"/>
              <a:t>Repetibilidade</a:t>
            </a:r>
            <a:r>
              <a:rPr lang="pt-BR" b="1" dirty="0" smtClean="0"/>
              <a:t> instrumental</a:t>
            </a:r>
            <a:endParaRPr lang="pt-BR" b="1" dirty="0"/>
          </a:p>
        </p:txBody>
      </p:sp>
      <p:sp>
        <p:nvSpPr>
          <p:cNvPr id="35" name="CaixaDeTexto 34"/>
          <p:cNvSpPr txBox="1"/>
          <p:nvPr/>
        </p:nvSpPr>
        <p:spPr>
          <a:xfrm>
            <a:off x="2571736" y="4786322"/>
            <a:ext cx="1857388" cy="646331"/>
          </a:xfrm>
          <a:prstGeom prst="rect">
            <a:avLst/>
          </a:prstGeom>
          <a:noFill/>
        </p:spPr>
        <p:txBody>
          <a:bodyPr wrap="square" rtlCol="0">
            <a:spAutoFit/>
          </a:bodyPr>
          <a:lstStyle/>
          <a:p>
            <a:pPr algn="ctr"/>
            <a:r>
              <a:rPr lang="pt-BR" b="1" dirty="0" err="1" smtClean="0"/>
              <a:t>Repetibilidade</a:t>
            </a:r>
            <a:r>
              <a:rPr lang="pt-BR" b="1" dirty="0" smtClean="0"/>
              <a:t> do método</a:t>
            </a:r>
            <a:endParaRPr lang="pt-BR" b="1" dirty="0"/>
          </a:p>
        </p:txBody>
      </p:sp>
      <p:sp>
        <p:nvSpPr>
          <p:cNvPr id="36" name="Chave esquerda 35"/>
          <p:cNvSpPr/>
          <p:nvPr/>
        </p:nvSpPr>
        <p:spPr>
          <a:xfrm rot="5400000">
            <a:off x="3821901" y="-1035875"/>
            <a:ext cx="1571636" cy="6786610"/>
          </a:xfrm>
          <a:prstGeom prst="leftBrace">
            <a:avLst/>
          </a:prstGeom>
        </p:spPr>
        <p:style>
          <a:lnRef idx="2">
            <a:schemeClr val="dk1"/>
          </a:lnRef>
          <a:fillRef idx="0">
            <a:schemeClr val="dk1"/>
          </a:fillRef>
          <a:effectRef idx="1">
            <a:schemeClr val="dk1"/>
          </a:effectRef>
          <a:fontRef idx="minor">
            <a:schemeClr val="tx1"/>
          </a:fontRef>
        </p:style>
        <p:txBody>
          <a:bodyPr rtlCol="0" anchor="ctr"/>
          <a:lstStyle/>
          <a:p>
            <a:pPr algn="ctr"/>
            <a:endParaRPr lang="pt-BR"/>
          </a:p>
        </p:txBody>
      </p:sp>
      <p:cxnSp>
        <p:nvCxnSpPr>
          <p:cNvPr id="40" name="Conector reto 39"/>
          <p:cNvCxnSpPr>
            <a:stCxn id="36" idx="1"/>
            <a:endCxn id="31" idx="0"/>
          </p:cNvCxnSpPr>
          <p:nvPr/>
        </p:nvCxnSpPr>
        <p:spPr>
          <a:xfrm rot="16200000" flipH="1" flipV="1">
            <a:off x="3768323" y="2375289"/>
            <a:ext cx="1643074" cy="35719"/>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1071538" y="0"/>
            <a:ext cx="7429552" cy="646331"/>
          </a:xfrm>
          <a:prstGeom prst="rect">
            <a:avLst/>
          </a:prstGeom>
          <a:noFill/>
        </p:spPr>
        <p:txBody>
          <a:bodyPr wrap="square" rtlCol="0">
            <a:spAutoFit/>
          </a:bodyPr>
          <a:lstStyle/>
          <a:p>
            <a:pPr algn="ctr"/>
            <a:r>
              <a:rPr lang="pt-BR" sz="3600" b="1" dirty="0" err="1" smtClean="0">
                <a:latin typeface="Algerian" pitchFamily="82" charset="0"/>
              </a:rPr>
              <a:t>Repetibilidade</a:t>
            </a:r>
            <a:r>
              <a:rPr lang="pt-BR" sz="3600" b="1" dirty="0" smtClean="0">
                <a:latin typeface="Algerian" pitchFamily="82" charset="0"/>
              </a:rPr>
              <a:t> Instrumental</a:t>
            </a:r>
            <a:endParaRPr lang="pt-BR" sz="3600" b="1" dirty="0">
              <a:latin typeface="Algerian" pitchFamily="82" charset="0"/>
            </a:endParaRPr>
          </a:p>
        </p:txBody>
      </p:sp>
      <p:pic>
        <p:nvPicPr>
          <p:cNvPr id="1026" name="Picture 2" descr="C:\Users\Maria José V Fonseca\Pictures\Validação de métodos\balão volumetrico.png"/>
          <p:cNvPicPr>
            <a:picLocks noChangeAspect="1" noChangeArrowheads="1"/>
          </p:cNvPicPr>
          <p:nvPr/>
        </p:nvPicPr>
        <p:blipFill>
          <a:blip r:embed="rId3"/>
          <a:srcRect/>
          <a:stretch>
            <a:fillRect/>
          </a:stretch>
        </p:blipFill>
        <p:spPr bwMode="auto">
          <a:xfrm>
            <a:off x="2143108" y="785794"/>
            <a:ext cx="509380" cy="1171574"/>
          </a:xfrm>
          <a:prstGeom prst="rect">
            <a:avLst/>
          </a:prstGeom>
          <a:noFill/>
        </p:spPr>
      </p:pic>
      <p:pic>
        <p:nvPicPr>
          <p:cNvPr id="1027" name="Picture 3" descr="C:\Users\Maria José V Fonseca\Pictures\Validação de métodos\precisão.png"/>
          <p:cNvPicPr>
            <a:picLocks noChangeAspect="1" noChangeArrowheads="1"/>
          </p:cNvPicPr>
          <p:nvPr/>
        </p:nvPicPr>
        <p:blipFill>
          <a:blip r:embed="rId4"/>
          <a:srcRect r="79798"/>
          <a:stretch>
            <a:fillRect/>
          </a:stretch>
        </p:blipFill>
        <p:spPr bwMode="auto">
          <a:xfrm>
            <a:off x="2143108" y="2571744"/>
            <a:ext cx="593829" cy="1900238"/>
          </a:xfrm>
          <a:prstGeom prst="rect">
            <a:avLst/>
          </a:prstGeom>
          <a:noFill/>
        </p:spPr>
      </p:pic>
      <p:sp>
        <p:nvSpPr>
          <p:cNvPr id="27" name="CaixaDeTexto 26"/>
          <p:cNvSpPr txBox="1"/>
          <p:nvPr/>
        </p:nvSpPr>
        <p:spPr>
          <a:xfrm>
            <a:off x="1000100" y="6211669"/>
            <a:ext cx="2928958" cy="646331"/>
          </a:xfrm>
          <a:prstGeom prst="rect">
            <a:avLst/>
          </a:prstGeom>
          <a:noFill/>
        </p:spPr>
        <p:txBody>
          <a:bodyPr wrap="square" rtlCol="0">
            <a:spAutoFit/>
          </a:bodyPr>
          <a:lstStyle/>
          <a:p>
            <a:pPr algn="ctr"/>
            <a:r>
              <a:rPr lang="pt-BR" b="1" dirty="0" smtClean="0"/>
              <a:t>Determinação das áreas dos picos</a:t>
            </a:r>
            <a:endParaRPr lang="pt-BR" b="1" dirty="0"/>
          </a:p>
        </p:txBody>
      </p:sp>
      <p:cxnSp>
        <p:nvCxnSpPr>
          <p:cNvPr id="89" name="Conector de seta reta 88"/>
          <p:cNvCxnSpPr/>
          <p:nvPr/>
        </p:nvCxnSpPr>
        <p:spPr>
          <a:xfrm rot="5400000">
            <a:off x="2072464" y="2285198"/>
            <a:ext cx="571504" cy="1588"/>
          </a:xfrm>
          <a:prstGeom prst="straightConnector1">
            <a:avLst/>
          </a:prstGeom>
          <a:ln>
            <a:tailEnd type="arrow"/>
          </a:ln>
        </p:spPr>
        <p:style>
          <a:lnRef idx="3">
            <a:schemeClr val="accent6"/>
          </a:lnRef>
          <a:fillRef idx="0">
            <a:schemeClr val="accent6"/>
          </a:fillRef>
          <a:effectRef idx="2">
            <a:schemeClr val="accent6"/>
          </a:effectRef>
          <a:fontRef idx="minor">
            <a:schemeClr val="tx1"/>
          </a:fontRef>
        </p:style>
      </p:cxnSp>
      <p:grpSp>
        <p:nvGrpSpPr>
          <p:cNvPr id="125" name="Grupo 124"/>
          <p:cNvGrpSpPr/>
          <p:nvPr/>
        </p:nvGrpSpPr>
        <p:grpSpPr>
          <a:xfrm>
            <a:off x="642910" y="4714884"/>
            <a:ext cx="3857652" cy="1285884"/>
            <a:chOff x="2786050" y="4786322"/>
            <a:chExt cx="3857652" cy="1285884"/>
          </a:xfrm>
        </p:grpSpPr>
        <p:sp>
          <p:nvSpPr>
            <p:cNvPr id="26" name="Chave esquerda 25"/>
            <p:cNvSpPr/>
            <p:nvPr/>
          </p:nvSpPr>
          <p:spPr>
            <a:xfrm rot="16200000">
              <a:off x="4464843" y="3893347"/>
              <a:ext cx="500066" cy="3857652"/>
            </a:xfrm>
            <a:prstGeom prst="leftBrace">
              <a:avLst/>
            </a:pr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pt-BR" dirty="0"/>
            </a:p>
          </p:txBody>
        </p:sp>
        <p:cxnSp>
          <p:nvCxnSpPr>
            <p:cNvPr id="111" name="Conector de seta reta 110"/>
            <p:cNvCxnSpPr/>
            <p:nvPr/>
          </p:nvCxnSpPr>
          <p:spPr>
            <a:xfrm rot="5400000">
              <a:off x="2501092" y="5214156"/>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3" name="Conector de seta reta 112"/>
            <p:cNvCxnSpPr/>
            <p:nvPr/>
          </p:nvCxnSpPr>
          <p:spPr>
            <a:xfrm rot="5400000">
              <a:off x="2786844" y="5214156"/>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4" name="Conector de seta reta 113"/>
            <p:cNvCxnSpPr/>
            <p:nvPr/>
          </p:nvCxnSpPr>
          <p:spPr>
            <a:xfrm rot="5400000">
              <a:off x="6001554" y="5214156"/>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5" name="Conector de seta reta 114"/>
            <p:cNvCxnSpPr/>
            <p:nvPr/>
          </p:nvCxnSpPr>
          <p:spPr>
            <a:xfrm rot="5400000">
              <a:off x="3929852" y="5214156"/>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6" name="Conector de seta reta 115"/>
            <p:cNvCxnSpPr/>
            <p:nvPr/>
          </p:nvCxnSpPr>
          <p:spPr>
            <a:xfrm rot="5400000">
              <a:off x="3215472" y="5214156"/>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7" name="Conector de seta reta 116"/>
            <p:cNvCxnSpPr/>
            <p:nvPr/>
          </p:nvCxnSpPr>
          <p:spPr>
            <a:xfrm rot="5400000">
              <a:off x="3572662" y="5214156"/>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8" name="Conector de seta reta 117"/>
            <p:cNvCxnSpPr/>
            <p:nvPr/>
          </p:nvCxnSpPr>
          <p:spPr>
            <a:xfrm rot="5400000">
              <a:off x="4429918" y="5214156"/>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9" name="Conector de seta reta 118"/>
            <p:cNvCxnSpPr/>
            <p:nvPr/>
          </p:nvCxnSpPr>
          <p:spPr>
            <a:xfrm rot="5400000">
              <a:off x="4787108" y="5214156"/>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0" name="Conector de seta reta 119"/>
            <p:cNvCxnSpPr/>
            <p:nvPr/>
          </p:nvCxnSpPr>
          <p:spPr>
            <a:xfrm rot="5400000">
              <a:off x="5215736" y="5214156"/>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1" name="Conector de seta reta 120"/>
            <p:cNvCxnSpPr/>
            <p:nvPr/>
          </p:nvCxnSpPr>
          <p:spPr>
            <a:xfrm rot="5400000">
              <a:off x="5644364" y="5214156"/>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grpSp>
      <p:pic>
        <p:nvPicPr>
          <p:cNvPr id="1028" name="Picture 4" descr="C:\Users\Maria José V Fonseca\Pictures\Validação de métodos\desvio padrão 1.png"/>
          <p:cNvPicPr>
            <a:picLocks noChangeAspect="1" noChangeArrowheads="1"/>
          </p:cNvPicPr>
          <p:nvPr/>
        </p:nvPicPr>
        <p:blipFill>
          <a:blip r:embed="rId5"/>
          <a:srcRect b="18831"/>
          <a:stretch>
            <a:fillRect/>
          </a:stretch>
        </p:blipFill>
        <p:spPr bwMode="auto">
          <a:xfrm>
            <a:off x="6357950" y="928670"/>
            <a:ext cx="2276475" cy="1785950"/>
          </a:xfrm>
          <a:prstGeom prst="rect">
            <a:avLst/>
          </a:prstGeom>
          <a:noFill/>
        </p:spPr>
      </p:pic>
      <p:pic>
        <p:nvPicPr>
          <p:cNvPr id="1029" name="Picture 5" descr="C:\Users\Maria José V Fonseca\Pictures\Validação de métodos\coeficiente de varição.png"/>
          <p:cNvPicPr>
            <a:picLocks noChangeAspect="1" noChangeArrowheads="1"/>
          </p:cNvPicPr>
          <p:nvPr/>
        </p:nvPicPr>
        <p:blipFill>
          <a:blip r:embed="rId6"/>
          <a:srcRect/>
          <a:stretch>
            <a:fillRect/>
          </a:stretch>
        </p:blipFill>
        <p:spPr bwMode="auto">
          <a:xfrm>
            <a:off x="6429388" y="2928934"/>
            <a:ext cx="2428892" cy="1281329"/>
          </a:xfrm>
          <a:prstGeom prst="rect">
            <a:avLst/>
          </a:prstGeom>
          <a:noFill/>
        </p:spPr>
      </p:pic>
      <p:sp>
        <p:nvSpPr>
          <p:cNvPr id="126" name="CaixaDeTexto 125"/>
          <p:cNvSpPr txBox="1"/>
          <p:nvPr/>
        </p:nvSpPr>
        <p:spPr>
          <a:xfrm>
            <a:off x="5357818" y="4286256"/>
            <a:ext cx="3786182" cy="1754326"/>
          </a:xfrm>
          <a:prstGeom prst="rect">
            <a:avLst/>
          </a:prstGeom>
          <a:noFill/>
        </p:spPr>
        <p:txBody>
          <a:bodyPr wrap="square" rtlCol="0">
            <a:spAutoFit/>
          </a:bodyPr>
          <a:lstStyle/>
          <a:p>
            <a:r>
              <a:rPr lang="pt-BR" b="1" dirty="0" smtClean="0"/>
              <a:t>Onde; CV= coeficiente de variação</a:t>
            </a:r>
          </a:p>
          <a:p>
            <a:endParaRPr lang="pt-BR" b="1" dirty="0"/>
          </a:p>
          <a:p>
            <a:r>
              <a:rPr lang="pt-BR" b="1" dirty="0" smtClean="0"/>
              <a:t>S = Desvio Padrão</a:t>
            </a:r>
          </a:p>
          <a:p>
            <a:endParaRPr lang="pt-BR" b="1" dirty="0"/>
          </a:p>
          <a:p>
            <a:r>
              <a:rPr lang="pt-BR" b="1" dirty="0" smtClean="0"/>
              <a:t>X  = média dos valores de Xi</a:t>
            </a:r>
            <a:endParaRPr lang="pt-BR" b="1" dirty="0"/>
          </a:p>
        </p:txBody>
      </p:sp>
      <p:cxnSp>
        <p:nvCxnSpPr>
          <p:cNvPr id="134" name="Conector reto 133"/>
          <p:cNvCxnSpPr/>
          <p:nvPr/>
        </p:nvCxnSpPr>
        <p:spPr>
          <a:xfrm>
            <a:off x="5429256" y="5643578"/>
            <a:ext cx="214314"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571472" y="0"/>
            <a:ext cx="7786742" cy="584775"/>
          </a:xfrm>
          <a:prstGeom prst="rect">
            <a:avLst/>
          </a:prstGeom>
          <a:noFill/>
        </p:spPr>
        <p:txBody>
          <a:bodyPr wrap="square" rtlCol="0">
            <a:spAutoFit/>
          </a:bodyPr>
          <a:lstStyle/>
          <a:p>
            <a:r>
              <a:rPr lang="pt-BR" sz="3200" dirty="0" smtClean="0"/>
              <a:t>Exemplo de </a:t>
            </a:r>
            <a:r>
              <a:rPr lang="pt-BR" sz="3200" dirty="0" err="1" smtClean="0"/>
              <a:t>Repetibilidade</a:t>
            </a:r>
            <a:r>
              <a:rPr lang="pt-BR" sz="3200" dirty="0" smtClean="0"/>
              <a:t> Instrumental</a:t>
            </a:r>
            <a:endParaRPr lang="pt-BR" sz="3200" dirty="0"/>
          </a:p>
        </p:txBody>
      </p:sp>
      <p:pic>
        <p:nvPicPr>
          <p:cNvPr id="2050" name="Picture 2" descr="C:\Users\Maria José V Fonseca\Pictures\Validação de métodos\PRECISÃO 1.png"/>
          <p:cNvPicPr>
            <a:picLocks noChangeAspect="1" noChangeArrowheads="1"/>
          </p:cNvPicPr>
          <p:nvPr/>
        </p:nvPicPr>
        <p:blipFill>
          <a:blip r:embed="rId3"/>
          <a:srcRect/>
          <a:stretch>
            <a:fillRect/>
          </a:stretch>
        </p:blipFill>
        <p:spPr bwMode="auto">
          <a:xfrm>
            <a:off x="998538" y="785794"/>
            <a:ext cx="7703595" cy="492920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aixaDeTexto 6"/>
          <p:cNvSpPr txBox="1"/>
          <p:nvPr/>
        </p:nvSpPr>
        <p:spPr>
          <a:xfrm>
            <a:off x="0" y="0"/>
            <a:ext cx="8929718" cy="954107"/>
          </a:xfrm>
          <a:prstGeom prst="rect">
            <a:avLst/>
          </a:prstGeom>
          <a:noFill/>
        </p:spPr>
        <p:txBody>
          <a:bodyPr wrap="square" rtlCol="0">
            <a:spAutoFit/>
          </a:bodyPr>
          <a:lstStyle/>
          <a:p>
            <a:pPr algn="ctr"/>
            <a:r>
              <a:rPr lang="pt-BR" sz="2800" b="1" dirty="0" smtClean="0"/>
              <a:t>Determinação da </a:t>
            </a:r>
            <a:r>
              <a:rPr lang="pt-BR" sz="2800" b="1" dirty="0" err="1" smtClean="0"/>
              <a:t>repetibilidade</a:t>
            </a:r>
            <a:r>
              <a:rPr lang="pt-BR" sz="2800" b="1" dirty="0" smtClean="0"/>
              <a:t> do método  (3 concentrações com 5 replicas)</a:t>
            </a:r>
            <a:endParaRPr lang="pt-BR" sz="2800" b="1" dirty="0"/>
          </a:p>
        </p:txBody>
      </p:sp>
      <p:grpSp>
        <p:nvGrpSpPr>
          <p:cNvPr id="14" name="Grupo 13"/>
          <p:cNvGrpSpPr/>
          <p:nvPr/>
        </p:nvGrpSpPr>
        <p:grpSpPr>
          <a:xfrm>
            <a:off x="0" y="2000240"/>
            <a:ext cx="2866802" cy="1171574"/>
            <a:chOff x="0" y="1643050"/>
            <a:chExt cx="2866802" cy="1171574"/>
          </a:xfrm>
        </p:grpSpPr>
        <p:pic>
          <p:nvPicPr>
            <p:cNvPr id="9" name="Picture 2" descr="C:\Users\Maria José V Fonseca\Pictures\Validação de métodos\balão volumetrico.png"/>
            <p:cNvPicPr>
              <a:picLocks noChangeAspect="1" noChangeArrowheads="1"/>
            </p:cNvPicPr>
            <p:nvPr/>
          </p:nvPicPr>
          <p:blipFill>
            <a:blip r:embed="rId3"/>
            <a:srcRect/>
            <a:stretch>
              <a:fillRect/>
            </a:stretch>
          </p:blipFill>
          <p:spPr bwMode="auto">
            <a:xfrm>
              <a:off x="0" y="1643050"/>
              <a:ext cx="509380" cy="1171574"/>
            </a:xfrm>
            <a:prstGeom prst="rect">
              <a:avLst/>
            </a:prstGeom>
            <a:noFill/>
          </p:spPr>
        </p:pic>
        <p:pic>
          <p:nvPicPr>
            <p:cNvPr id="10" name="Picture 2" descr="C:\Users\Maria José V Fonseca\Pictures\Validação de métodos\balão volumetrico.png"/>
            <p:cNvPicPr>
              <a:picLocks noChangeAspect="1" noChangeArrowheads="1"/>
            </p:cNvPicPr>
            <p:nvPr/>
          </p:nvPicPr>
          <p:blipFill>
            <a:blip r:embed="rId3"/>
            <a:srcRect/>
            <a:stretch>
              <a:fillRect/>
            </a:stretch>
          </p:blipFill>
          <p:spPr bwMode="auto">
            <a:xfrm>
              <a:off x="571472" y="1643050"/>
              <a:ext cx="509380" cy="1171574"/>
            </a:xfrm>
            <a:prstGeom prst="rect">
              <a:avLst/>
            </a:prstGeom>
            <a:noFill/>
          </p:spPr>
        </p:pic>
        <p:pic>
          <p:nvPicPr>
            <p:cNvPr id="11" name="Picture 2" descr="C:\Users\Maria José V Fonseca\Pictures\Validação de métodos\balão volumetrico.png"/>
            <p:cNvPicPr>
              <a:picLocks noChangeAspect="1" noChangeArrowheads="1"/>
            </p:cNvPicPr>
            <p:nvPr/>
          </p:nvPicPr>
          <p:blipFill>
            <a:blip r:embed="rId3"/>
            <a:srcRect/>
            <a:stretch>
              <a:fillRect/>
            </a:stretch>
          </p:blipFill>
          <p:spPr bwMode="auto">
            <a:xfrm>
              <a:off x="1214414" y="1643050"/>
              <a:ext cx="509380" cy="1171574"/>
            </a:xfrm>
            <a:prstGeom prst="rect">
              <a:avLst/>
            </a:prstGeom>
            <a:noFill/>
          </p:spPr>
        </p:pic>
        <p:pic>
          <p:nvPicPr>
            <p:cNvPr id="12" name="Picture 2" descr="C:\Users\Maria José V Fonseca\Pictures\Validação de métodos\balão volumetrico.png"/>
            <p:cNvPicPr>
              <a:picLocks noChangeAspect="1" noChangeArrowheads="1"/>
            </p:cNvPicPr>
            <p:nvPr/>
          </p:nvPicPr>
          <p:blipFill>
            <a:blip r:embed="rId3"/>
            <a:srcRect/>
            <a:stretch>
              <a:fillRect/>
            </a:stretch>
          </p:blipFill>
          <p:spPr bwMode="auto">
            <a:xfrm>
              <a:off x="1785918" y="1643050"/>
              <a:ext cx="509380" cy="1171574"/>
            </a:xfrm>
            <a:prstGeom prst="rect">
              <a:avLst/>
            </a:prstGeom>
            <a:noFill/>
          </p:spPr>
        </p:pic>
        <p:pic>
          <p:nvPicPr>
            <p:cNvPr id="13" name="Picture 2" descr="C:\Users\Maria José V Fonseca\Pictures\Validação de métodos\balão volumetrico.png"/>
            <p:cNvPicPr>
              <a:picLocks noChangeAspect="1" noChangeArrowheads="1"/>
            </p:cNvPicPr>
            <p:nvPr/>
          </p:nvPicPr>
          <p:blipFill>
            <a:blip r:embed="rId3"/>
            <a:srcRect/>
            <a:stretch>
              <a:fillRect/>
            </a:stretch>
          </p:blipFill>
          <p:spPr bwMode="auto">
            <a:xfrm>
              <a:off x="2357422" y="1643050"/>
              <a:ext cx="509380" cy="1171574"/>
            </a:xfrm>
            <a:prstGeom prst="rect">
              <a:avLst/>
            </a:prstGeom>
            <a:noFill/>
          </p:spPr>
        </p:pic>
      </p:grpSp>
      <p:grpSp>
        <p:nvGrpSpPr>
          <p:cNvPr id="15" name="Grupo 14"/>
          <p:cNvGrpSpPr/>
          <p:nvPr/>
        </p:nvGrpSpPr>
        <p:grpSpPr>
          <a:xfrm>
            <a:off x="6072198" y="1928802"/>
            <a:ext cx="2866802" cy="1171574"/>
            <a:chOff x="0" y="1643050"/>
            <a:chExt cx="2866802" cy="1171574"/>
          </a:xfrm>
        </p:grpSpPr>
        <p:pic>
          <p:nvPicPr>
            <p:cNvPr id="16" name="Picture 2" descr="C:\Users\Maria José V Fonseca\Pictures\Validação de métodos\balão volumetrico.png"/>
            <p:cNvPicPr>
              <a:picLocks noChangeAspect="1" noChangeArrowheads="1"/>
            </p:cNvPicPr>
            <p:nvPr/>
          </p:nvPicPr>
          <p:blipFill>
            <a:blip r:embed="rId3"/>
            <a:srcRect/>
            <a:stretch>
              <a:fillRect/>
            </a:stretch>
          </p:blipFill>
          <p:spPr bwMode="auto">
            <a:xfrm>
              <a:off x="0" y="1643050"/>
              <a:ext cx="509380" cy="1171574"/>
            </a:xfrm>
            <a:prstGeom prst="rect">
              <a:avLst/>
            </a:prstGeom>
            <a:noFill/>
          </p:spPr>
        </p:pic>
        <p:pic>
          <p:nvPicPr>
            <p:cNvPr id="17" name="Picture 2" descr="C:\Users\Maria José V Fonseca\Pictures\Validação de métodos\balão volumetrico.png"/>
            <p:cNvPicPr>
              <a:picLocks noChangeAspect="1" noChangeArrowheads="1"/>
            </p:cNvPicPr>
            <p:nvPr/>
          </p:nvPicPr>
          <p:blipFill>
            <a:blip r:embed="rId3"/>
            <a:srcRect/>
            <a:stretch>
              <a:fillRect/>
            </a:stretch>
          </p:blipFill>
          <p:spPr bwMode="auto">
            <a:xfrm>
              <a:off x="571472" y="1643050"/>
              <a:ext cx="509380" cy="1171574"/>
            </a:xfrm>
            <a:prstGeom prst="rect">
              <a:avLst/>
            </a:prstGeom>
            <a:noFill/>
          </p:spPr>
        </p:pic>
        <p:pic>
          <p:nvPicPr>
            <p:cNvPr id="18" name="Picture 2" descr="C:\Users\Maria José V Fonseca\Pictures\Validação de métodos\balão volumetrico.png"/>
            <p:cNvPicPr>
              <a:picLocks noChangeAspect="1" noChangeArrowheads="1"/>
            </p:cNvPicPr>
            <p:nvPr/>
          </p:nvPicPr>
          <p:blipFill>
            <a:blip r:embed="rId3"/>
            <a:srcRect/>
            <a:stretch>
              <a:fillRect/>
            </a:stretch>
          </p:blipFill>
          <p:spPr bwMode="auto">
            <a:xfrm>
              <a:off x="1214414" y="1643050"/>
              <a:ext cx="509380" cy="1171574"/>
            </a:xfrm>
            <a:prstGeom prst="rect">
              <a:avLst/>
            </a:prstGeom>
            <a:noFill/>
          </p:spPr>
        </p:pic>
        <p:pic>
          <p:nvPicPr>
            <p:cNvPr id="19" name="Picture 2" descr="C:\Users\Maria José V Fonseca\Pictures\Validação de métodos\balão volumetrico.png"/>
            <p:cNvPicPr>
              <a:picLocks noChangeAspect="1" noChangeArrowheads="1"/>
            </p:cNvPicPr>
            <p:nvPr/>
          </p:nvPicPr>
          <p:blipFill>
            <a:blip r:embed="rId3"/>
            <a:srcRect/>
            <a:stretch>
              <a:fillRect/>
            </a:stretch>
          </p:blipFill>
          <p:spPr bwMode="auto">
            <a:xfrm>
              <a:off x="1785918" y="1643050"/>
              <a:ext cx="509380" cy="1171574"/>
            </a:xfrm>
            <a:prstGeom prst="rect">
              <a:avLst/>
            </a:prstGeom>
            <a:noFill/>
          </p:spPr>
        </p:pic>
        <p:pic>
          <p:nvPicPr>
            <p:cNvPr id="20" name="Picture 2" descr="C:\Users\Maria José V Fonseca\Pictures\Validação de métodos\balão volumetrico.png"/>
            <p:cNvPicPr>
              <a:picLocks noChangeAspect="1" noChangeArrowheads="1"/>
            </p:cNvPicPr>
            <p:nvPr/>
          </p:nvPicPr>
          <p:blipFill>
            <a:blip r:embed="rId3"/>
            <a:srcRect/>
            <a:stretch>
              <a:fillRect/>
            </a:stretch>
          </p:blipFill>
          <p:spPr bwMode="auto">
            <a:xfrm>
              <a:off x="2357422" y="1643050"/>
              <a:ext cx="509380" cy="1171574"/>
            </a:xfrm>
            <a:prstGeom prst="rect">
              <a:avLst/>
            </a:prstGeom>
            <a:noFill/>
          </p:spPr>
        </p:pic>
      </p:grpSp>
      <p:grpSp>
        <p:nvGrpSpPr>
          <p:cNvPr id="21" name="Grupo 20"/>
          <p:cNvGrpSpPr/>
          <p:nvPr/>
        </p:nvGrpSpPr>
        <p:grpSpPr>
          <a:xfrm>
            <a:off x="3071802" y="2000240"/>
            <a:ext cx="2866802" cy="1171574"/>
            <a:chOff x="0" y="1643050"/>
            <a:chExt cx="2866802" cy="1171574"/>
          </a:xfrm>
        </p:grpSpPr>
        <p:pic>
          <p:nvPicPr>
            <p:cNvPr id="22" name="Picture 2" descr="C:\Users\Maria José V Fonseca\Pictures\Validação de métodos\balão volumetrico.png"/>
            <p:cNvPicPr>
              <a:picLocks noChangeAspect="1" noChangeArrowheads="1"/>
            </p:cNvPicPr>
            <p:nvPr/>
          </p:nvPicPr>
          <p:blipFill>
            <a:blip r:embed="rId3"/>
            <a:srcRect/>
            <a:stretch>
              <a:fillRect/>
            </a:stretch>
          </p:blipFill>
          <p:spPr bwMode="auto">
            <a:xfrm>
              <a:off x="0" y="1643050"/>
              <a:ext cx="509380" cy="1171574"/>
            </a:xfrm>
            <a:prstGeom prst="rect">
              <a:avLst/>
            </a:prstGeom>
            <a:noFill/>
          </p:spPr>
        </p:pic>
        <p:pic>
          <p:nvPicPr>
            <p:cNvPr id="23" name="Picture 2" descr="C:\Users\Maria José V Fonseca\Pictures\Validação de métodos\balão volumetrico.png"/>
            <p:cNvPicPr>
              <a:picLocks noChangeAspect="1" noChangeArrowheads="1"/>
            </p:cNvPicPr>
            <p:nvPr/>
          </p:nvPicPr>
          <p:blipFill>
            <a:blip r:embed="rId3"/>
            <a:srcRect/>
            <a:stretch>
              <a:fillRect/>
            </a:stretch>
          </p:blipFill>
          <p:spPr bwMode="auto">
            <a:xfrm>
              <a:off x="571472" y="1643050"/>
              <a:ext cx="509380" cy="1171574"/>
            </a:xfrm>
            <a:prstGeom prst="rect">
              <a:avLst/>
            </a:prstGeom>
            <a:noFill/>
          </p:spPr>
        </p:pic>
        <p:pic>
          <p:nvPicPr>
            <p:cNvPr id="24" name="Picture 2" descr="C:\Users\Maria José V Fonseca\Pictures\Validação de métodos\balão volumetrico.png"/>
            <p:cNvPicPr>
              <a:picLocks noChangeAspect="1" noChangeArrowheads="1"/>
            </p:cNvPicPr>
            <p:nvPr/>
          </p:nvPicPr>
          <p:blipFill>
            <a:blip r:embed="rId3"/>
            <a:srcRect/>
            <a:stretch>
              <a:fillRect/>
            </a:stretch>
          </p:blipFill>
          <p:spPr bwMode="auto">
            <a:xfrm>
              <a:off x="1214414" y="1643050"/>
              <a:ext cx="509380" cy="1171574"/>
            </a:xfrm>
            <a:prstGeom prst="rect">
              <a:avLst/>
            </a:prstGeom>
            <a:noFill/>
          </p:spPr>
        </p:pic>
        <p:pic>
          <p:nvPicPr>
            <p:cNvPr id="25" name="Picture 2" descr="C:\Users\Maria José V Fonseca\Pictures\Validação de métodos\balão volumetrico.png"/>
            <p:cNvPicPr>
              <a:picLocks noChangeAspect="1" noChangeArrowheads="1"/>
            </p:cNvPicPr>
            <p:nvPr/>
          </p:nvPicPr>
          <p:blipFill>
            <a:blip r:embed="rId3"/>
            <a:srcRect/>
            <a:stretch>
              <a:fillRect/>
            </a:stretch>
          </p:blipFill>
          <p:spPr bwMode="auto">
            <a:xfrm>
              <a:off x="1785918" y="1643050"/>
              <a:ext cx="509380" cy="1171574"/>
            </a:xfrm>
            <a:prstGeom prst="rect">
              <a:avLst/>
            </a:prstGeom>
            <a:noFill/>
          </p:spPr>
        </p:pic>
        <p:pic>
          <p:nvPicPr>
            <p:cNvPr id="26" name="Picture 2" descr="C:\Users\Maria José V Fonseca\Pictures\Validação de métodos\balão volumetrico.png"/>
            <p:cNvPicPr>
              <a:picLocks noChangeAspect="1" noChangeArrowheads="1"/>
            </p:cNvPicPr>
            <p:nvPr/>
          </p:nvPicPr>
          <p:blipFill>
            <a:blip r:embed="rId3"/>
            <a:srcRect/>
            <a:stretch>
              <a:fillRect/>
            </a:stretch>
          </p:blipFill>
          <p:spPr bwMode="auto">
            <a:xfrm>
              <a:off x="2357422" y="1643050"/>
              <a:ext cx="509380" cy="1171574"/>
            </a:xfrm>
            <a:prstGeom prst="rect">
              <a:avLst/>
            </a:prstGeom>
            <a:noFill/>
          </p:spPr>
        </p:pic>
      </p:grpSp>
      <p:sp>
        <p:nvSpPr>
          <p:cNvPr id="27" name="Chave esquerda 26"/>
          <p:cNvSpPr/>
          <p:nvPr/>
        </p:nvSpPr>
        <p:spPr>
          <a:xfrm rot="5400000">
            <a:off x="1125140" y="160720"/>
            <a:ext cx="535769" cy="278605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29" name="Chave esquerda 28"/>
          <p:cNvSpPr/>
          <p:nvPr/>
        </p:nvSpPr>
        <p:spPr>
          <a:xfrm rot="5400000">
            <a:off x="4268380" y="232158"/>
            <a:ext cx="535769" cy="278605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0" name="Chave esquerda 29"/>
          <p:cNvSpPr/>
          <p:nvPr/>
        </p:nvSpPr>
        <p:spPr>
          <a:xfrm rot="5400000">
            <a:off x="7268776" y="160720"/>
            <a:ext cx="535769" cy="278605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32" name="CaixaDeTexto 31"/>
          <p:cNvSpPr txBox="1"/>
          <p:nvPr/>
        </p:nvSpPr>
        <p:spPr>
          <a:xfrm>
            <a:off x="928662" y="928670"/>
            <a:ext cx="1285884" cy="461665"/>
          </a:xfrm>
          <a:prstGeom prst="rect">
            <a:avLst/>
          </a:prstGeom>
          <a:noFill/>
        </p:spPr>
        <p:txBody>
          <a:bodyPr wrap="square" rtlCol="0">
            <a:spAutoFit/>
          </a:bodyPr>
          <a:lstStyle/>
          <a:p>
            <a:r>
              <a:rPr lang="pt-BR" sz="2400" b="1" dirty="0" smtClean="0"/>
              <a:t>5 </a:t>
            </a:r>
            <a:r>
              <a:rPr lang="pt-BR" sz="2400" b="1" dirty="0" err="1" smtClean="0"/>
              <a:t>ppm</a:t>
            </a:r>
            <a:endParaRPr lang="pt-BR" sz="2400" b="1" dirty="0"/>
          </a:p>
        </p:txBody>
      </p:sp>
      <p:sp>
        <p:nvSpPr>
          <p:cNvPr id="34" name="CaixaDeTexto 33"/>
          <p:cNvSpPr txBox="1"/>
          <p:nvPr/>
        </p:nvSpPr>
        <p:spPr>
          <a:xfrm>
            <a:off x="4000496" y="928670"/>
            <a:ext cx="1357322" cy="461665"/>
          </a:xfrm>
          <a:prstGeom prst="rect">
            <a:avLst/>
          </a:prstGeom>
          <a:noFill/>
        </p:spPr>
        <p:txBody>
          <a:bodyPr wrap="square" rtlCol="0">
            <a:spAutoFit/>
          </a:bodyPr>
          <a:lstStyle/>
          <a:p>
            <a:r>
              <a:rPr lang="pt-BR" sz="2400" b="1" dirty="0" smtClean="0"/>
              <a:t>25 </a:t>
            </a:r>
            <a:r>
              <a:rPr lang="pt-BR" sz="2400" b="1" dirty="0" err="1" smtClean="0"/>
              <a:t>ppm</a:t>
            </a:r>
            <a:endParaRPr lang="pt-BR" sz="2400" b="1" dirty="0"/>
          </a:p>
        </p:txBody>
      </p:sp>
      <p:sp>
        <p:nvSpPr>
          <p:cNvPr id="36" name="CaixaDeTexto 35"/>
          <p:cNvSpPr txBox="1"/>
          <p:nvPr/>
        </p:nvSpPr>
        <p:spPr>
          <a:xfrm>
            <a:off x="7072330" y="785794"/>
            <a:ext cx="1285884" cy="461665"/>
          </a:xfrm>
          <a:prstGeom prst="rect">
            <a:avLst/>
          </a:prstGeom>
          <a:noFill/>
        </p:spPr>
        <p:txBody>
          <a:bodyPr wrap="square" rtlCol="0">
            <a:spAutoFit/>
          </a:bodyPr>
          <a:lstStyle/>
          <a:p>
            <a:r>
              <a:rPr lang="pt-BR" sz="2400" b="1" dirty="0" smtClean="0"/>
              <a:t>50 </a:t>
            </a:r>
            <a:r>
              <a:rPr lang="pt-BR" sz="2400" b="1" dirty="0" err="1" smtClean="0"/>
              <a:t>ppm</a:t>
            </a:r>
            <a:endParaRPr lang="pt-BR" sz="2400" b="1" dirty="0"/>
          </a:p>
        </p:txBody>
      </p:sp>
      <p:grpSp>
        <p:nvGrpSpPr>
          <p:cNvPr id="42" name="Grupo 41"/>
          <p:cNvGrpSpPr/>
          <p:nvPr/>
        </p:nvGrpSpPr>
        <p:grpSpPr>
          <a:xfrm>
            <a:off x="0" y="3286124"/>
            <a:ext cx="3022689" cy="1900238"/>
            <a:chOff x="0" y="3357562"/>
            <a:chExt cx="3022689" cy="1900238"/>
          </a:xfrm>
        </p:grpSpPr>
        <p:pic>
          <p:nvPicPr>
            <p:cNvPr id="37" name="Picture 3" descr="C:\Users\Maria José V Fonseca\Pictures\Validação de métodos\precisão.png"/>
            <p:cNvPicPr>
              <a:picLocks noChangeAspect="1" noChangeArrowheads="1"/>
            </p:cNvPicPr>
            <p:nvPr/>
          </p:nvPicPr>
          <p:blipFill>
            <a:blip r:embed="rId4"/>
            <a:srcRect r="79798"/>
            <a:stretch>
              <a:fillRect/>
            </a:stretch>
          </p:blipFill>
          <p:spPr bwMode="auto">
            <a:xfrm>
              <a:off x="0" y="3357562"/>
              <a:ext cx="593829" cy="1900238"/>
            </a:xfrm>
            <a:prstGeom prst="rect">
              <a:avLst/>
            </a:prstGeom>
            <a:noFill/>
          </p:spPr>
        </p:pic>
        <p:pic>
          <p:nvPicPr>
            <p:cNvPr id="38" name="Picture 3" descr="C:\Users\Maria José V Fonseca\Pictures\Validação de métodos\precisão.png"/>
            <p:cNvPicPr>
              <a:picLocks noChangeAspect="1" noChangeArrowheads="1"/>
            </p:cNvPicPr>
            <p:nvPr/>
          </p:nvPicPr>
          <p:blipFill>
            <a:blip r:embed="rId4"/>
            <a:srcRect r="79798"/>
            <a:stretch>
              <a:fillRect/>
            </a:stretch>
          </p:blipFill>
          <p:spPr bwMode="auto">
            <a:xfrm>
              <a:off x="571472" y="3357562"/>
              <a:ext cx="593829" cy="1900238"/>
            </a:xfrm>
            <a:prstGeom prst="rect">
              <a:avLst/>
            </a:prstGeom>
            <a:noFill/>
          </p:spPr>
        </p:pic>
        <p:pic>
          <p:nvPicPr>
            <p:cNvPr id="39" name="Picture 3" descr="C:\Users\Maria José V Fonseca\Pictures\Validação de métodos\precisão.png"/>
            <p:cNvPicPr>
              <a:picLocks noChangeAspect="1" noChangeArrowheads="1"/>
            </p:cNvPicPr>
            <p:nvPr/>
          </p:nvPicPr>
          <p:blipFill>
            <a:blip r:embed="rId4"/>
            <a:srcRect r="79798"/>
            <a:stretch>
              <a:fillRect/>
            </a:stretch>
          </p:blipFill>
          <p:spPr bwMode="auto">
            <a:xfrm>
              <a:off x="1214414" y="3357562"/>
              <a:ext cx="593829" cy="1900238"/>
            </a:xfrm>
            <a:prstGeom prst="rect">
              <a:avLst/>
            </a:prstGeom>
            <a:noFill/>
          </p:spPr>
        </p:pic>
        <p:pic>
          <p:nvPicPr>
            <p:cNvPr id="40" name="Picture 3" descr="C:\Users\Maria José V Fonseca\Pictures\Validação de métodos\precisão.png"/>
            <p:cNvPicPr>
              <a:picLocks noChangeAspect="1" noChangeArrowheads="1"/>
            </p:cNvPicPr>
            <p:nvPr/>
          </p:nvPicPr>
          <p:blipFill>
            <a:blip r:embed="rId4"/>
            <a:srcRect r="79798"/>
            <a:stretch>
              <a:fillRect/>
            </a:stretch>
          </p:blipFill>
          <p:spPr bwMode="auto">
            <a:xfrm>
              <a:off x="1857356" y="3357562"/>
              <a:ext cx="593829" cy="1900238"/>
            </a:xfrm>
            <a:prstGeom prst="rect">
              <a:avLst/>
            </a:prstGeom>
            <a:noFill/>
          </p:spPr>
        </p:pic>
        <p:pic>
          <p:nvPicPr>
            <p:cNvPr id="41" name="Picture 3" descr="C:\Users\Maria José V Fonseca\Pictures\Validação de métodos\precisão.png"/>
            <p:cNvPicPr>
              <a:picLocks noChangeAspect="1" noChangeArrowheads="1"/>
            </p:cNvPicPr>
            <p:nvPr/>
          </p:nvPicPr>
          <p:blipFill>
            <a:blip r:embed="rId4"/>
            <a:srcRect r="79798"/>
            <a:stretch>
              <a:fillRect/>
            </a:stretch>
          </p:blipFill>
          <p:spPr bwMode="auto">
            <a:xfrm>
              <a:off x="2428860" y="3357562"/>
              <a:ext cx="593829" cy="1900238"/>
            </a:xfrm>
            <a:prstGeom prst="rect">
              <a:avLst/>
            </a:prstGeom>
            <a:noFill/>
          </p:spPr>
        </p:pic>
      </p:grpSp>
      <p:grpSp>
        <p:nvGrpSpPr>
          <p:cNvPr id="43" name="Grupo 42"/>
          <p:cNvGrpSpPr/>
          <p:nvPr/>
        </p:nvGrpSpPr>
        <p:grpSpPr>
          <a:xfrm>
            <a:off x="3071802" y="3357562"/>
            <a:ext cx="3022689" cy="1900238"/>
            <a:chOff x="0" y="3357562"/>
            <a:chExt cx="3022689" cy="1900238"/>
          </a:xfrm>
        </p:grpSpPr>
        <p:pic>
          <p:nvPicPr>
            <p:cNvPr id="44" name="Picture 3" descr="C:\Users\Maria José V Fonseca\Pictures\Validação de métodos\precisão.png"/>
            <p:cNvPicPr>
              <a:picLocks noChangeAspect="1" noChangeArrowheads="1"/>
            </p:cNvPicPr>
            <p:nvPr/>
          </p:nvPicPr>
          <p:blipFill>
            <a:blip r:embed="rId4"/>
            <a:srcRect r="79798"/>
            <a:stretch>
              <a:fillRect/>
            </a:stretch>
          </p:blipFill>
          <p:spPr bwMode="auto">
            <a:xfrm>
              <a:off x="0" y="3357562"/>
              <a:ext cx="593829" cy="1900238"/>
            </a:xfrm>
            <a:prstGeom prst="rect">
              <a:avLst/>
            </a:prstGeom>
            <a:noFill/>
          </p:spPr>
        </p:pic>
        <p:pic>
          <p:nvPicPr>
            <p:cNvPr id="45" name="Picture 3" descr="C:\Users\Maria José V Fonseca\Pictures\Validação de métodos\precisão.png"/>
            <p:cNvPicPr>
              <a:picLocks noChangeAspect="1" noChangeArrowheads="1"/>
            </p:cNvPicPr>
            <p:nvPr/>
          </p:nvPicPr>
          <p:blipFill>
            <a:blip r:embed="rId4"/>
            <a:srcRect r="79798"/>
            <a:stretch>
              <a:fillRect/>
            </a:stretch>
          </p:blipFill>
          <p:spPr bwMode="auto">
            <a:xfrm>
              <a:off x="571472" y="3357562"/>
              <a:ext cx="593829" cy="1900238"/>
            </a:xfrm>
            <a:prstGeom prst="rect">
              <a:avLst/>
            </a:prstGeom>
            <a:noFill/>
          </p:spPr>
        </p:pic>
        <p:pic>
          <p:nvPicPr>
            <p:cNvPr id="46" name="Picture 3" descr="C:\Users\Maria José V Fonseca\Pictures\Validação de métodos\precisão.png"/>
            <p:cNvPicPr>
              <a:picLocks noChangeAspect="1" noChangeArrowheads="1"/>
            </p:cNvPicPr>
            <p:nvPr/>
          </p:nvPicPr>
          <p:blipFill>
            <a:blip r:embed="rId4"/>
            <a:srcRect r="79798"/>
            <a:stretch>
              <a:fillRect/>
            </a:stretch>
          </p:blipFill>
          <p:spPr bwMode="auto">
            <a:xfrm>
              <a:off x="1214414" y="3357562"/>
              <a:ext cx="593829" cy="1900238"/>
            </a:xfrm>
            <a:prstGeom prst="rect">
              <a:avLst/>
            </a:prstGeom>
            <a:noFill/>
          </p:spPr>
        </p:pic>
        <p:pic>
          <p:nvPicPr>
            <p:cNvPr id="47" name="Picture 3" descr="C:\Users\Maria José V Fonseca\Pictures\Validação de métodos\precisão.png"/>
            <p:cNvPicPr>
              <a:picLocks noChangeAspect="1" noChangeArrowheads="1"/>
            </p:cNvPicPr>
            <p:nvPr/>
          </p:nvPicPr>
          <p:blipFill>
            <a:blip r:embed="rId4"/>
            <a:srcRect r="79798"/>
            <a:stretch>
              <a:fillRect/>
            </a:stretch>
          </p:blipFill>
          <p:spPr bwMode="auto">
            <a:xfrm>
              <a:off x="1857356" y="3357562"/>
              <a:ext cx="593829" cy="1900238"/>
            </a:xfrm>
            <a:prstGeom prst="rect">
              <a:avLst/>
            </a:prstGeom>
            <a:noFill/>
          </p:spPr>
        </p:pic>
        <p:pic>
          <p:nvPicPr>
            <p:cNvPr id="48" name="Picture 3" descr="C:\Users\Maria José V Fonseca\Pictures\Validação de métodos\precisão.png"/>
            <p:cNvPicPr>
              <a:picLocks noChangeAspect="1" noChangeArrowheads="1"/>
            </p:cNvPicPr>
            <p:nvPr/>
          </p:nvPicPr>
          <p:blipFill>
            <a:blip r:embed="rId4"/>
            <a:srcRect r="79798"/>
            <a:stretch>
              <a:fillRect/>
            </a:stretch>
          </p:blipFill>
          <p:spPr bwMode="auto">
            <a:xfrm>
              <a:off x="2428860" y="3357562"/>
              <a:ext cx="593829" cy="1900238"/>
            </a:xfrm>
            <a:prstGeom prst="rect">
              <a:avLst/>
            </a:prstGeom>
            <a:noFill/>
          </p:spPr>
        </p:pic>
      </p:grpSp>
      <p:grpSp>
        <p:nvGrpSpPr>
          <p:cNvPr id="49" name="Grupo 48"/>
          <p:cNvGrpSpPr/>
          <p:nvPr/>
        </p:nvGrpSpPr>
        <p:grpSpPr>
          <a:xfrm>
            <a:off x="6121311" y="3357562"/>
            <a:ext cx="3022689" cy="1900238"/>
            <a:chOff x="0" y="3357562"/>
            <a:chExt cx="3022689" cy="1900238"/>
          </a:xfrm>
        </p:grpSpPr>
        <p:pic>
          <p:nvPicPr>
            <p:cNvPr id="50" name="Picture 3" descr="C:\Users\Maria José V Fonseca\Pictures\Validação de métodos\precisão.png"/>
            <p:cNvPicPr>
              <a:picLocks noChangeAspect="1" noChangeArrowheads="1"/>
            </p:cNvPicPr>
            <p:nvPr/>
          </p:nvPicPr>
          <p:blipFill>
            <a:blip r:embed="rId4"/>
            <a:srcRect r="79798"/>
            <a:stretch>
              <a:fillRect/>
            </a:stretch>
          </p:blipFill>
          <p:spPr bwMode="auto">
            <a:xfrm>
              <a:off x="0" y="3357562"/>
              <a:ext cx="593829" cy="1900238"/>
            </a:xfrm>
            <a:prstGeom prst="rect">
              <a:avLst/>
            </a:prstGeom>
            <a:noFill/>
          </p:spPr>
        </p:pic>
        <p:pic>
          <p:nvPicPr>
            <p:cNvPr id="51" name="Picture 3" descr="C:\Users\Maria José V Fonseca\Pictures\Validação de métodos\precisão.png"/>
            <p:cNvPicPr>
              <a:picLocks noChangeAspect="1" noChangeArrowheads="1"/>
            </p:cNvPicPr>
            <p:nvPr/>
          </p:nvPicPr>
          <p:blipFill>
            <a:blip r:embed="rId4"/>
            <a:srcRect r="79798"/>
            <a:stretch>
              <a:fillRect/>
            </a:stretch>
          </p:blipFill>
          <p:spPr bwMode="auto">
            <a:xfrm>
              <a:off x="571472" y="3357562"/>
              <a:ext cx="593829" cy="1900238"/>
            </a:xfrm>
            <a:prstGeom prst="rect">
              <a:avLst/>
            </a:prstGeom>
            <a:noFill/>
          </p:spPr>
        </p:pic>
        <p:pic>
          <p:nvPicPr>
            <p:cNvPr id="52" name="Picture 3" descr="C:\Users\Maria José V Fonseca\Pictures\Validação de métodos\precisão.png"/>
            <p:cNvPicPr>
              <a:picLocks noChangeAspect="1" noChangeArrowheads="1"/>
            </p:cNvPicPr>
            <p:nvPr/>
          </p:nvPicPr>
          <p:blipFill>
            <a:blip r:embed="rId4"/>
            <a:srcRect r="79798"/>
            <a:stretch>
              <a:fillRect/>
            </a:stretch>
          </p:blipFill>
          <p:spPr bwMode="auto">
            <a:xfrm>
              <a:off x="1214414" y="3357562"/>
              <a:ext cx="593829" cy="1900238"/>
            </a:xfrm>
            <a:prstGeom prst="rect">
              <a:avLst/>
            </a:prstGeom>
            <a:noFill/>
          </p:spPr>
        </p:pic>
        <p:pic>
          <p:nvPicPr>
            <p:cNvPr id="53" name="Picture 3" descr="C:\Users\Maria José V Fonseca\Pictures\Validação de métodos\precisão.png"/>
            <p:cNvPicPr>
              <a:picLocks noChangeAspect="1" noChangeArrowheads="1"/>
            </p:cNvPicPr>
            <p:nvPr/>
          </p:nvPicPr>
          <p:blipFill>
            <a:blip r:embed="rId4"/>
            <a:srcRect r="79798"/>
            <a:stretch>
              <a:fillRect/>
            </a:stretch>
          </p:blipFill>
          <p:spPr bwMode="auto">
            <a:xfrm>
              <a:off x="1857356" y="3357562"/>
              <a:ext cx="593829" cy="1900238"/>
            </a:xfrm>
            <a:prstGeom prst="rect">
              <a:avLst/>
            </a:prstGeom>
            <a:noFill/>
          </p:spPr>
        </p:pic>
        <p:pic>
          <p:nvPicPr>
            <p:cNvPr id="54" name="Picture 3" descr="C:\Users\Maria José V Fonseca\Pictures\Validação de métodos\precisão.png"/>
            <p:cNvPicPr>
              <a:picLocks noChangeAspect="1" noChangeArrowheads="1"/>
            </p:cNvPicPr>
            <p:nvPr/>
          </p:nvPicPr>
          <p:blipFill>
            <a:blip r:embed="rId4"/>
            <a:srcRect r="79798"/>
            <a:stretch>
              <a:fillRect/>
            </a:stretch>
          </p:blipFill>
          <p:spPr bwMode="auto">
            <a:xfrm>
              <a:off x="2428860" y="3357562"/>
              <a:ext cx="593829" cy="1900238"/>
            </a:xfrm>
            <a:prstGeom prst="rect">
              <a:avLst/>
            </a:prstGeom>
            <a:noFill/>
          </p:spPr>
        </p:pic>
      </p:grpSp>
      <p:cxnSp>
        <p:nvCxnSpPr>
          <p:cNvPr id="56" name="Conector de seta reta 55"/>
          <p:cNvCxnSpPr/>
          <p:nvPr/>
        </p:nvCxnSpPr>
        <p:spPr>
          <a:xfrm rot="5400000">
            <a:off x="-213552" y="578566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7" name="Conector de seta reta 56"/>
          <p:cNvCxnSpPr/>
          <p:nvPr/>
        </p:nvCxnSpPr>
        <p:spPr>
          <a:xfrm rot="5400000">
            <a:off x="286514" y="578566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8" name="Conector de seta reta 57"/>
          <p:cNvCxnSpPr/>
          <p:nvPr/>
        </p:nvCxnSpPr>
        <p:spPr>
          <a:xfrm rot="5400000">
            <a:off x="929456" y="578566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9" name="Conector de seta reta 58"/>
          <p:cNvCxnSpPr/>
          <p:nvPr/>
        </p:nvCxnSpPr>
        <p:spPr>
          <a:xfrm rot="5400000">
            <a:off x="1643836" y="578566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0" name="Conector de seta reta 59"/>
          <p:cNvCxnSpPr/>
          <p:nvPr/>
        </p:nvCxnSpPr>
        <p:spPr>
          <a:xfrm rot="5400000">
            <a:off x="2215340" y="578566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1" name="Conector de seta reta 60"/>
          <p:cNvCxnSpPr/>
          <p:nvPr/>
        </p:nvCxnSpPr>
        <p:spPr>
          <a:xfrm rot="5400000">
            <a:off x="2858282" y="578566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2" name="Conector de seta reta 61"/>
          <p:cNvCxnSpPr/>
          <p:nvPr/>
        </p:nvCxnSpPr>
        <p:spPr>
          <a:xfrm rot="5400000">
            <a:off x="3429786" y="578566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3" name="Conector de seta reta 62"/>
          <p:cNvCxnSpPr/>
          <p:nvPr/>
        </p:nvCxnSpPr>
        <p:spPr>
          <a:xfrm rot="5400000">
            <a:off x="4072728" y="578566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4" name="Conector de seta reta 63"/>
          <p:cNvCxnSpPr/>
          <p:nvPr/>
        </p:nvCxnSpPr>
        <p:spPr>
          <a:xfrm rot="5400000">
            <a:off x="4715670" y="578566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5" name="Conector de seta reta 64"/>
          <p:cNvCxnSpPr/>
          <p:nvPr/>
        </p:nvCxnSpPr>
        <p:spPr>
          <a:xfrm rot="5400000">
            <a:off x="5287174" y="578566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6" name="Conector de seta reta 65"/>
          <p:cNvCxnSpPr/>
          <p:nvPr/>
        </p:nvCxnSpPr>
        <p:spPr>
          <a:xfrm rot="5400000">
            <a:off x="5930116" y="578566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7" name="Conector de seta reta 66"/>
          <p:cNvCxnSpPr/>
          <p:nvPr/>
        </p:nvCxnSpPr>
        <p:spPr>
          <a:xfrm rot="5400000">
            <a:off x="6501620" y="578566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Conector de seta reta 67"/>
          <p:cNvCxnSpPr/>
          <p:nvPr/>
        </p:nvCxnSpPr>
        <p:spPr>
          <a:xfrm rot="5400000">
            <a:off x="7144562" y="578566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9" name="Conector de seta reta 68"/>
          <p:cNvCxnSpPr/>
          <p:nvPr/>
        </p:nvCxnSpPr>
        <p:spPr>
          <a:xfrm rot="5400000">
            <a:off x="7787504" y="5785660"/>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0" name="Conector de seta reta 69"/>
          <p:cNvCxnSpPr/>
          <p:nvPr/>
        </p:nvCxnSpPr>
        <p:spPr>
          <a:xfrm rot="5400000">
            <a:off x="8359008" y="5857098"/>
            <a:ext cx="857256"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2" name="Chave esquerda 71"/>
          <p:cNvSpPr/>
          <p:nvPr/>
        </p:nvSpPr>
        <p:spPr>
          <a:xfrm rot="16200000">
            <a:off x="1339422" y="4947065"/>
            <a:ext cx="535769" cy="278605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73" name="Chave esquerda 72"/>
          <p:cNvSpPr/>
          <p:nvPr/>
        </p:nvSpPr>
        <p:spPr>
          <a:xfrm rot="16200000">
            <a:off x="4196943" y="4875628"/>
            <a:ext cx="535769" cy="278605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74" name="Chave esquerda 73"/>
          <p:cNvSpPr/>
          <p:nvPr/>
        </p:nvSpPr>
        <p:spPr>
          <a:xfrm rot="16200000">
            <a:off x="7268777" y="4947065"/>
            <a:ext cx="535769" cy="278605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pt-BR"/>
          </a:p>
        </p:txBody>
      </p:sp>
      <p:sp>
        <p:nvSpPr>
          <p:cNvPr id="75" name="CaixaDeTexto 74"/>
          <p:cNvSpPr txBox="1"/>
          <p:nvPr/>
        </p:nvSpPr>
        <p:spPr>
          <a:xfrm>
            <a:off x="428596" y="6429396"/>
            <a:ext cx="2500330" cy="369332"/>
          </a:xfrm>
          <a:prstGeom prst="rect">
            <a:avLst/>
          </a:prstGeom>
          <a:noFill/>
        </p:spPr>
        <p:txBody>
          <a:bodyPr wrap="square" rtlCol="0">
            <a:spAutoFit/>
          </a:bodyPr>
          <a:lstStyle/>
          <a:p>
            <a:pPr algn="ctr"/>
            <a:r>
              <a:rPr lang="pt-BR" dirty="0" smtClean="0"/>
              <a:t>Área</a:t>
            </a:r>
            <a:endParaRPr lang="pt-BR" dirty="0"/>
          </a:p>
        </p:txBody>
      </p:sp>
      <p:sp>
        <p:nvSpPr>
          <p:cNvPr id="76" name="CaixaDeTexto 75"/>
          <p:cNvSpPr txBox="1"/>
          <p:nvPr/>
        </p:nvSpPr>
        <p:spPr>
          <a:xfrm>
            <a:off x="3214678" y="6488668"/>
            <a:ext cx="2500330" cy="369332"/>
          </a:xfrm>
          <a:prstGeom prst="rect">
            <a:avLst/>
          </a:prstGeom>
          <a:noFill/>
        </p:spPr>
        <p:txBody>
          <a:bodyPr wrap="square" rtlCol="0">
            <a:spAutoFit/>
          </a:bodyPr>
          <a:lstStyle/>
          <a:p>
            <a:pPr algn="ctr"/>
            <a:r>
              <a:rPr lang="pt-BR" dirty="0" smtClean="0"/>
              <a:t>Área</a:t>
            </a:r>
            <a:endParaRPr lang="pt-BR" dirty="0"/>
          </a:p>
        </p:txBody>
      </p:sp>
      <p:sp>
        <p:nvSpPr>
          <p:cNvPr id="77" name="CaixaDeTexto 76"/>
          <p:cNvSpPr txBox="1"/>
          <p:nvPr/>
        </p:nvSpPr>
        <p:spPr>
          <a:xfrm>
            <a:off x="6286512" y="6488668"/>
            <a:ext cx="2500330" cy="369332"/>
          </a:xfrm>
          <a:prstGeom prst="rect">
            <a:avLst/>
          </a:prstGeom>
          <a:noFill/>
        </p:spPr>
        <p:txBody>
          <a:bodyPr wrap="square" rtlCol="0">
            <a:spAutoFit/>
          </a:bodyPr>
          <a:lstStyle/>
          <a:p>
            <a:pPr algn="ctr"/>
            <a:r>
              <a:rPr lang="pt-BR" dirty="0" smtClean="0"/>
              <a:t>Área</a:t>
            </a:r>
            <a:endParaRPr lang="pt-B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14282" y="214290"/>
            <a:ext cx="8643998" cy="1384995"/>
          </a:xfrm>
          <a:prstGeom prst="rect">
            <a:avLst/>
          </a:prstGeom>
          <a:noFill/>
        </p:spPr>
        <p:txBody>
          <a:bodyPr wrap="square" rtlCol="0">
            <a:spAutoFit/>
          </a:bodyPr>
          <a:lstStyle/>
          <a:p>
            <a:pPr algn="ctr"/>
            <a:r>
              <a:rPr lang="pt-BR" sz="2800" b="1" dirty="0" smtClean="0"/>
              <a:t>Limites do coeficiente de variação para analise de impurezas em função da concentração da impureza</a:t>
            </a:r>
            <a:endParaRPr lang="pt-BR" sz="2800" b="1" dirty="0"/>
          </a:p>
        </p:txBody>
      </p:sp>
      <p:graphicFrame>
        <p:nvGraphicFramePr>
          <p:cNvPr id="5" name="Tabela 4"/>
          <p:cNvGraphicFramePr>
            <a:graphicFrameLocks noGrp="1"/>
          </p:cNvGraphicFramePr>
          <p:nvPr/>
        </p:nvGraphicFramePr>
        <p:xfrm>
          <a:off x="285720" y="2143116"/>
          <a:ext cx="8644000" cy="3962400"/>
        </p:xfrm>
        <a:graphic>
          <a:graphicData uri="http://schemas.openxmlformats.org/drawingml/2006/table">
            <a:tbl>
              <a:tblPr firstRow="1" bandRow="1">
                <a:tableStyleId>{5C22544A-7EE6-4342-B048-85BDC9FD1C3A}</a:tableStyleId>
              </a:tblPr>
              <a:tblGrid>
                <a:gridCol w="2000264"/>
                <a:gridCol w="2321736"/>
                <a:gridCol w="2161000"/>
                <a:gridCol w="2161000"/>
              </a:tblGrid>
              <a:tr h="227964">
                <a:tc>
                  <a:txBody>
                    <a:bodyPr/>
                    <a:lstStyle/>
                    <a:p>
                      <a:pPr algn="ctr"/>
                      <a:r>
                        <a:rPr lang="pt-BR" sz="2000" dirty="0" smtClean="0">
                          <a:latin typeface="+mj-lt"/>
                        </a:rPr>
                        <a:t>% de Impurezas</a:t>
                      </a:r>
                      <a:endParaRPr lang="pt-BR" sz="2000" dirty="0">
                        <a:latin typeface="+mj-lt"/>
                      </a:endParaRPr>
                    </a:p>
                  </a:txBody>
                  <a:tcPr/>
                </a:tc>
                <a:tc>
                  <a:txBody>
                    <a:bodyPr/>
                    <a:lstStyle/>
                    <a:p>
                      <a:pPr algn="ctr"/>
                      <a:r>
                        <a:rPr lang="pt-BR" sz="2000" dirty="0" smtClean="0">
                          <a:latin typeface="+mj-lt"/>
                        </a:rPr>
                        <a:t>Relação</a:t>
                      </a:r>
                      <a:endParaRPr lang="pt-BR" sz="2000" dirty="0">
                        <a:latin typeface="+mj-lt"/>
                      </a:endParaRPr>
                    </a:p>
                  </a:txBody>
                  <a:tcPr/>
                </a:tc>
                <a:tc>
                  <a:txBody>
                    <a:bodyPr/>
                    <a:lstStyle/>
                    <a:p>
                      <a:pPr algn="ctr"/>
                      <a:r>
                        <a:rPr lang="pt-BR" sz="2000" dirty="0" smtClean="0">
                          <a:latin typeface="+mj-lt"/>
                        </a:rPr>
                        <a:t>Unidades</a:t>
                      </a:r>
                      <a:endParaRPr lang="pt-BR" sz="2000" dirty="0">
                        <a:latin typeface="+mj-lt"/>
                      </a:endParaRPr>
                    </a:p>
                  </a:txBody>
                  <a:tcPr/>
                </a:tc>
                <a:tc>
                  <a:txBody>
                    <a:bodyPr/>
                    <a:lstStyle/>
                    <a:p>
                      <a:pPr algn="ctr"/>
                      <a:r>
                        <a:rPr lang="pt-BR" sz="2000" dirty="0" smtClean="0">
                          <a:latin typeface="+mj-lt"/>
                        </a:rPr>
                        <a:t>CV</a:t>
                      </a:r>
                      <a:r>
                        <a:rPr lang="pt-BR" sz="2000" baseline="0" dirty="0" smtClean="0">
                          <a:latin typeface="+mj-lt"/>
                        </a:rPr>
                        <a:t> %</a:t>
                      </a:r>
                      <a:endParaRPr lang="pt-BR" sz="2000" dirty="0">
                        <a:latin typeface="+mj-lt"/>
                      </a:endParaRPr>
                    </a:p>
                  </a:txBody>
                  <a:tcPr/>
                </a:tc>
              </a:tr>
              <a:tr h="370840">
                <a:tc>
                  <a:txBody>
                    <a:bodyPr/>
                    <a:lstStyle/>
                    <a:p>
                      <a:pPr algn="ctr"/>
                      <a:r>
                        <a:rPr lang="pt-BR" sz="2000" dirty="0" smtClean="0">
                          <a:latin typeface="+mj-lt"/>
                        </a:rPr>
                        <a:t>10</a:t>
                      </a:r>
                      <a:endParaRPr lang="pt-BR" sz="2000" dirty="0">
                        <a:latin typeface="+mj-lt"/>
                      </a:endParaRPr>
                    </a:p>
                  </a:txBody>
                  <a:tcPr/>
                </a:tc>
                <a:tc>
                  <a:txBody>
                    <a:bodyPr/>
                    <a:lstStyle/>
                    <a:p>
                      <a:pPr algn="ctr"/>
                      <a:r>
                        <a:rPr lang="pt-BR" sz="2000" dirty="0" smtClean="0">
                          <a:latin typeface="+mj-lt"/>
                        </a:rPr>
                        <a:t>10</a:t>
                      </a:r>
                      <a:r>
                        <a:rPr lang="pt-BR" sz="2000" baseline="30000" dirty="0" smtClean="0">
                          <a:latin typeface="+mj-lt"/>
                        </a:rPr>
                        <a:t>-1</a:t>
                      </a:r>
                      <a:endParaRPr lang="pt-BR" sz="2000" dirty="0">
                        <a:latin typeface="+mj-lt"/>
                      </a:endParaRPr>
                    </a:p>
                  </a:txBody>
                  <a:tcPr/>
                </a:tc>
                <a:tc>
                  <a:txBody>
                    <a:bodyPr/>
                    <a:lstStyle/>
                    <a:p>
                      <a:pPr algn="ctr"/>
                      <a:r>
                        <a:rPr lang="pt-BR" sz="2000" dirty="0" smtClean="0">
                          <a:latin typeface="+mj-lt"/>
                        </a:rPr>
                        <a:t>10%</a:t>
                      </a:r>
                      <a:endParaRPr lang="pt-BR" sz="2000" dirty="0">
                        <a:latin typeface="+mj-lt"/>
                      </a:endParaRPr>
                    </a:p>
                  </a:txBody>
                  <a:tcPr/>
                </a:tc>
                <a:tc>
                  <a:txBody>
                    <a:bodyPr/>
                    <a:lstStyle/>
                    <a:p>
                      <a:pPr algn="ctr"/>
                      <a:r>
                        <a:rPr lang="pt-BR" sz="2000" dirty="0" smtClean="0">
                          <a:latin typeface="+mj-lt"/>
                        </a:rPr>
                        <a:t>2,8</a:t>
                      </a:r>
                      <a:endParaRPr lang="pt-BR" sz="2000" dirty="0">
                        <a:latin typeface="+mj-lt"/>
                      </a:endParaRPr>
                    </a:p>
                  </a:txBody>
                  <a:tcPr/>
                </a:tc>
              </a:tr>
              <a:tr h="370840">
                <a:tc>
                  <a:txBody>
                    <a:bodyPr/>
                    <a:lstStyle/>
                    <a:p>
                      <a:pPr algn="ctr"/>
                      <a:r>
                        <a:rPr lang="pt-BR" sz="2000" dirty="0" smtClean="0">
                          <a:latin typeface="+mj-lt"/>
                        </a:rPr>
                        <a:t>1</a:t>
                      </a:r>
                      <a:endParaRPr lang="pt-BR" sz="2000" dirty="0">
                        <a:latin typeface="+mj-lt"/>
                      </a:endParaRPr>
                    </a:p>
                  </a:txBody>
                  <a:tcPr/>
                </a:tc>
                <a:tc>
                  <a:txBody>
                    <a:bodyPr/>
                    <a:lstStyle/>
                    <a:p>
                      <a:pPr algn="ctr"/>
                      <a:r>
                        <a:rPr lang="pt-BR" sz="2000" dirty="0" smtClean="0">
                          <a:latin typeface="+mj-lt"/>
                        </a:rPr>
                        <a:t>10</a:t>
                      </a:r>
                      <a:r>
                        <a:rPr kumimoji="0" lang="pt-BR" sz="2000" kern="1200" baseline="30000" dirty="0" smtClean="0">
                          <a:solidFill>
                            <a:schemeClr val="dk1"/>
                          </a:solidFill>
                          <a:latin typeface="+mn-lt"/>
                          <a:ea typeface="+mn-ea"/>
                          <a:cs typeface="+mn-cs"/>
                        </a:rPr>
                        <a:t>-2</a:t>
                      </a:r>
                      <a:endParaRPr lang="pt-BR" sz="2000" dirty="0">
                        <a:latin typeface="+mj-lt"/>
                      </a:endParaRPr>
                    </a:p>
                  </a:txBody>
                  <a:tcPr/>
                </a:tc>
                <a:tc>
                  <a:txBody>
                    <a:bodyPr/>
                    <a:lstStyle/>
                    <a:p>
                      <a:pPr algn="ctr"/>
                      <a:r>
                        <a:rPr lang="pt-BR" sz="2000" dirty="0" smtClean="0">
                          <a:latin typeface="+mj-lt"/>
                        </a:rPr>
                        <a:t>1%</a:t>
                      </a:r>
                      <a:endParaRPr lang="pt-BR" sz="2000" dirty="0">
                        <a:latin typeface="+mj-lt"/>
                      </a:endParaRPr>
                    </a:p>
                  </a:txBody>
                  <a:tcPr/>
                </a:tc>
                <a:tc>
                  <a:txBody>
                    <a:bodyPr/>
                    <a:lstStyle/>
                    <a:p>
                      <a:pPr algn="ctr"/>
                      <a:r>
                        <a:rPr lang="pt-BR" sz="2000" dirty="0" smtClean="0">
                          <a:latin typeface="+mj-lt"/>
                        </a:rPr>
                        <a:t>2,7</a:t>
                      </a:r>
                      <a:endParaRPr lang="pt-BR" sz="2000" dirty="0">
                        <a:latin typeface="+mj-lt"/>
                      </a:endParaRPr>
                    </a:p>
                  </a:txBody>
                  <a:tcPr/>
                </a:tc>
              </a:tr>
              <a:tr h="370840">
                <a:tc>
                  <a:txBody>
                    <a:bodyPr/>
                    <a:lstStyle/>
                    <a:p>
                      <a:pPr algn="ctr"/>
                      <a:r>
                        <a:rPr lang="pt-BR" sz="2000" dirty="0" smtClean="0">
                          <a:latin typeface="+mj-lt"/>
                        </a:rPr>
                        <a:t>0,1</a:t>
                      </a:r>
                      <a:endParaRPr lang="pt-BR" sz="20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pt-BR" sz="2000" kern="1200" dirty="0" smtClean="0">
                          <a:solidFill>
                            <a:schemeClr val="dk1"/>
                          </a:solidFill>
                          <a:latin typeface="+mj-lt"/>
                          <a:ea typeface="+mn-ea"/>
                          <a:cs typeface="+mn-cs"/>
                        </a:rPr>
                        <a:t>10</a:t>
                      </a:r>
                      <a:r>
                        <a:rPr kumimoji="0" lang="pt-BR" sz="2000" kern="1200" baseline="30000" dirty="0" smtClean="0">
                          <a:solidFill>
                            <a:schemeClr val="dk1"/>
                          </a:solidFill>
                          <a:latin typeface="+mj-lt"/>
                          <a:ea typeface="+mn-ea"/>
                          <a:cs typeface="+mn-cs"/>
                        </a:rPr>
                        <a:t>-3</a:t>
                      </a:r>
                      <a:endParaRPr lang="pt-BR" sz="2000" dirty="0">
                        <a:latin typeface="+mj-lt"/>
                      </a:endParaRPr>
                    </a:p>
                  </a:txBody>
                  <a:tcPr/>
                </a:tc>
                <a:tc>
                  <a:txBody>
                    <a:bodyPr/>
                    <a:lstStyle/>
                    <a:p>
                      <a:pPr algn="ctr"/>
                      <a:r>
                        <a:rPr lang="pt-BR" sz="2000" dirty="0" smtClean="0">
                          <a:latin typeface="+mj-lt"/>
                        </a:rPr>
                        <a:t>0,1%</a:t>
                      </a:r>
                      <a:endParaRPr lang="pt-BR" sz="2000" dirty="0">
                        <a:latin typeface="+mj-lt"/>
                      </a:endParaRPr>
                    </a:p>
                  </a:txBody>
                  <a:tcPr/>
                </a:tc>
                <a:tc>
                  <a:txBody>
                    <a:bodyPr/>
                    <a:lstStyle/>
                    <a:p>
                      <a:pPr algn="ctr"/>
                      <a:r>
                        <a:rPr lang="pt-BR" sz="2000" dirty="0" smtClean="0">
                          <a:latin typeface="+mj-lt"/>
                        </a:rPr>
                        <a:t>3,7</a:t>
                      </a:r>
                      <a:endParaRPr lang="pt-BR" sz="2000" dirty="0">
                        <a:latin typeface="+mj-lt"/>
                      </a:endParaRPr>
                    </a:p>
                  </a:txBody>
                  <a:tcPr/>
                </a:tc>
              </a:tr>
              <a:tr h="370840">
                <a:tc>
                  <a:txBody>
                    <a:bodyPr/>
                    <a:lstStyle/>
                    <a:p>
                      <a:pPr algn="ctr"/>
                      <a:r>
                        <a:rPr lang="pt-BR" sz="2000" dirty="0" smtClean="0">
                          <a:latin typeface="+mj-lt"/>
                        </a:rPr>
                        <a:t>0,01</a:t>
                      </a:r>
                      <a:endParaRPr lang="pt-BR" sz="2000" dirty="0">
                        <a:latin typeface="+mj-lt"/>
                      </a:endParaRPr>
                    </a:p>
                  </a:txBody>
                  <a:tcPr/>
                </a:tc>
                <a:tc>
                  <a:txBody>
                    <a:bodyPr/>
                    <a:lstStyle/>
                    <a:p>
                      <a:pPr algn="ctr"/>
                      <a:r>
                        <a:rPr lang="pt-BR" sz="2000" dirty="0" smtClean="0">
                          <a:latin typeface="+mj-lt"/>
                        </a:rPr>
                        <a:t>10</a:t>
                      </a:r>
                      <a:r>
                        <a:rPr kumimoji="0" lang="pt-BR" sz="2000" kern="1200" baseline="30000" dirty="0" smtClean="0">
                          <a:solidFill>
                            <a:schemeClr val="dk1"/>
                          </a:solidFill>
                          <a:latin typeface="+mn-lt"/>
                          <a:ea typeface="+mn-ea"/>
                          <a:cs typeface="+mn-cs"/>
                        </a:rPr>
                        <a:t>-4</a:t>
                      </a:r>
                      <a:endParaRPr lang="pt-BR" sz="2000" dirty="0">
                        <a:latin typeface="+mj-lt"/>
                      </a:endParaRPr>
                    </a:p>
                  </a:txBody>
                  <a:tcPr/>
                </a:tc>
                <a:tc>
                  <a:txBody>
                    <a:bodyPr/>
                    <a:lstStyle/>
                    <a:p>
                      <a:pPr algn="ctr"/>
                      <a:r>
                        <a:rPr lang="pt-BR" sz="2000" dirty="0" smtClean="0">
                          <a:latin typeface="+mj-lt"/>
                        </a:rPr>
                        <a:t>100 </a:t>
                      </a:r>
                      <a:r>
                        <a:rPr lang="pt-BR" sz="2000" dirty="0" err="1" smtClean="0">
                          <a:latin typeface="+mj-lt"/>
                        </a:rPr>
                        <a:t>ppm</a:t>
                      </a:r>
                      <a:endParaRPr lang="pt-BR" sz="2000" dirty="0">
                        <a:latin typeface="+mj-lt"/>
                      </a:endParaRPr>
                    </a:p>
                  </a:txBody>
                  <a:tcPr/>
                </a:tc>
                <a:tc>
                  <a:txBody>
                    <a:bodyPr/>
                    <a:lstStyle/>
                    <a:p>
                      <a:pPr algn="ctr"/>
                      <a:r>
                        <a:rPr lang="pt-BR" sz="2000" dirty="0" smtClean="0">
                          <a:latin typeface="+mj-lt"/>
                        </a:rPr>
                        <a:t>5,3</a:t>
                      </a:r>
                      <a:endParaRPr lang="pt-BR" sz="2000" dirty="0">
                        <a:latin typeface="+mj-lt"/>
                      </a:endParaRPr>
                    </a:p>
                  </a:txBody>
                  <a:tcPr/>
                </a:tc>
              </a:tr>
              <a:tr h="370840">
                <a:tc>
                  <a:txBody>
                    <a:bodyPr/>
                    <a:lstStyle/>
                    <a:p>
                      <a:pPr algn="ctr"/>
                      <a:r>
                        <a:rPr lang="pt-BR" sz="2000" dirty="0" smtClean="0">
                          <a:latin typeface="+mj-lt"/>
                        </a:rPr>
                        <a:t>0,001</a:t>
                      </a:r>
                      <a:endParaRPr lang="pt-BR" sz="20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pt-BR" sz="2000" kern="1200" dirty="0" smtClean="0">
                          <a:solidFill>
                            <a:schemeClr val="dk1"/>
                          </a:solidFill>
                          <a:latin typeface="+mj-lt"/>
                          <a:ea typeface="+mn-ea"/>
                          <a:cs typeface="+mn-cs"/>
                        </a:rPr>
                        <a:t>10</a:t>
                      </a:r>
                      <a:r>
                        <a:rPr kumimoji="0" lang="pt-BR" sz="2000" kern="1200" baseline="30000" dirty="0" smtClean="0">
                          <a:solidFill>
                            <a:schemeClr val="dk1"/>
                          </a:solidFill>
                          <a:latin typeface="+mj-lt"/>
                          <a:ea typeface="+mn-ea"/>
                          <a:cs typeface="+mn-cs"/>
                        </a:rPr>
                        <a:t>-5</a:t>
                      </a:r>
                      <a:endParaRPr lang="pt-BR" sz="2000" dirty="0">
                        <a:latin typeface="+mj-lt"/>
                      </a:endParaRPr>
                    </a:p>
                  </a:txBody>
                  <a:tcPr/>
                </a:tc>
                <a:tc>
                  <a:txBody>
                    <a:bodyPr/>
                    <a:lstStyle/>
                    <a:p>
                      <a:pPr algn="ctr"/>
                      <a:r>
                        <a:rPr lang="pt-BR" sz="2000" dirty="0" smtClean="0">
                          <a:latin typeface="+mj-lt"/>
                        </a:rPr>
                        <a:t>10 </a:t>
                      </a:r>
                      <a:r>
                        <a:rPr lang="pt-BR" sz="2000" dirty="0" err="1" smtClean="0">
                          <a:latin typeface="+mj-lt"/>
                        </a:rPr>
                        <a:t>ppm</a:t>
                      </a:r>
                      <a:endParaRPr lang="pt-BR" sz="2000" dirty="0">
                        <a:latin typeface="+mj-lt"/>
                      </a:endParaRPr>
                    </a:p>
                  </a:txBody>
                  <a:tcPr/>
                </a:tc>
                <a:tc>
                  <a:txBody>
                    <a:bodyPr/>
                    <a:lstStyle/>
                    <a:p>
                      <a:pPr algn="ctr"/>
                      <a:r>
                        <a:rPr lang="pt-BR" sz="2000" dirty="0" smtClean="0">
                          <a:latin typeface="+mj-lt"/>
                        </a:rPr>
                        <a:t>7,3</a:t>
                      </a:r>
                      <a:endParaRPr lang="pt-BR" sz="2000" dirty="0">
                        <a:latin typeface="+mj-lt"/>
                      </a:endParaRPr>
                    </a:p>
                  </a:txBody>
                  <a:tcPr/>
                </a:tc>
              </a:tr>
              <a:tr h="370840">
                <a:tc>
                  <a:txBody>
                    <a:bodyPr/>
                    <a:lstStyle/>
                    <a:p>
                      <a:pPr algn="ctr"/>
                      <a:r>
                        <a:rPr lang="pt-BR" sz="2000" dirty="0" smtClean="0">
                          <a:latin typeface="+mj-lt"/>
                        </a:rPr>
                        <a:t>0,0001</a:t>
                      </a:r>
                      <a:endParaRPr lang="pt-BR" sz="20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pt-BR" sz="2000" kern="1200" dirty="0" smtClean="0">
                          <a:solidFill>
                            <a:schemeClr val="dk1"/>
                          </a:solidFill>
                          <a:latin typeface="+mn-lt"/>
                          <a:ea typeface="+mn-ea"/>
                          <a:cs typeface="+mn-cs"/>
                        </a:rPr>
                        <a:t>10</a:t>
                      </a:r>
                      <a:r>
                        <a:rPr kumimoji="0" lang="pt-BR" sz="2000" kern="1200" baseline="30000" dirty="0" smtClean="0">
                          <a:solidFill>
                            <a:schemeClr val="dk1"/>
                          </a:solidFill>
                          <a:latin typeface="+mn-lt"/>
                          <a:ea typeface="+mn-ea"/>
                          <a:cs typeface="+mn-cs"/>
                        </a:rPr>
                        <a:t>-6</a:t>
                      </a:r>
                      <a:endParaRPr lang="pt-BR" sz="2000" dirty="0">
                        <a:latin typeface="+mj-lt"/>
                      </a:endParaRPr>
                    </a:p>
                  </a:txBody>
                  <a:tcPr/>
                </a:tc>
                <a:tc>
                  <a:txBody>
                    <a:bodyPr/>
                    <a:lstStyle/>
                    <a:p>
                      <a:pPr algn="ctr"/>
                      <a:r>
                        <a:rPr lang="pt-BR" sz="2000" dirty="0" smtClean="0">
                          <a:latin typeface="+mj-lt"/>
                        </a:rPr>
                        <a:t>1 </a:t>
                      </a:r>
                      <a:r>
                        <a:rPr lang="pt-BR" sz="2000" dirty="0" err="1" smtClean="0">
                          <a:latin typeface="+mj-lt"/>
                        </a:rPr>
                        <a:t>ppbm</a:t>
                      </a:r>
                      <a:endParaRPr lang="pt-BR" sz="2000" dirty="0">
                        <a:latin typeface="+mj-lt"/>
                      </a:endParaRPr>
                    </a:p>
                  </a:txBody>
                  <a:tcPr/>
                </a:tc>
                <a:tc>
                  <a:txBody>
                    <a:bodyPr/>
                    <a:lstStyle/>
                    <a:p>
                      <a:pPr algn="ctr"/>
                      <a:r>
                        <a:rPr lang="pt-BR" sz="2000" dirty="0" smtClean="0">
                          <a:latin typeface="+mj-lt"/>
                        </a:rPr>
                        <a:t>11</a:t>
                      </a:r>
                      <a:endParaRPr lang="pt-BR" sz="2000" dirty="0">
                        <a:latin typeface="+mj-lt"/>
                      </a:endParaRPr>
                    </a:p>
                  </a:txBody>
                  <a:tcPr/>
                </a:tc>
              </a:tr>
              <a:tr h="370840">
                <a:tc>
                  <a:txBody>
                    <a:bodyPr/>
                    <a:lstStyle/>
                    <a:p>
                      <a:pPr algn="ctr"/>
                      <a:r>
                        <a:rPr lang="pt-BR" sz="2000" dirty="0" smtClean="0">
                          <a:latin typeface="+mj-lt"/>
                        </a:rPr>
                        <a:t>0,00001</a:t>
                      </a:r>
                      <a:endParaRPr lang="pt-BR" sz="20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pt-BR" sz="2000" kern="1200" dirty="0" smtClean="0">
                          <a:solidFill>
                            <a:schemeClr val="dk1"/>
                          </a:solidFill>
                          <a:latin typeface="+mn-lt"/>
                          <a:ea typeface="+mn-ea"/>
                          <a:cs typeface="+mn-cs"/>
                        </a:rPr>
                        <a:t>10</a:t>
                      </a:r>
                      <a:r>
                        <a:rPr kumimoji="0" lang="pt-BR" sz="2000" kern="1200" baseline="30000" dirty="0" smtClean="0">
                          <a:solidFill>
                            <a:schemeClr val="dk1"/>
                          </a:solidFill>
                          <a:latin typeface="+mn-lt"/>
                          <a:ea typeface="+mn-ea"/>
                          <a:cs typeface="+mn-cs"/>
                        </a:rPr>
                        <a:t>-7</a:t>
                      </a:r>
                      <a:endParaRPr lang="pt-BR" sz="2000" dirty="0">
                        <a:latin typeface="+mj-lt"/>
                      </a:endParaRPr>
                    </a:p>
                  </a:txBody>
                  <a:tcPr/>
                </a:tc>
                <a:tc>
                  <a:txBody>
                    <a:bodyPr/>
                    <a:lstStyle/>
                    <a:p>
                      <a:pPr algn="ctr"/>
                      <a:r>
                        <a:rPr lang="pt-BR" sz="2000" dirty="0" smtClean="0">
                          <a:latin typeface="+mj-lt"/>
                        </a:rPr>
                        <a:t>100 </a:t>
                      </a:r>
                      <a:r>
                        <a:rPr lang="pt-BR" sz="2000" dirty="0" err="1" smtClean="0">
                          <a:latin typeface="+mj-lt"/>
                        </a:rPr>
                        <a:t>ppb</a:t>
                      </a:r>
                      <a:endParaRPr lang="pt-BR" sz="2000" dirty="0">
                        <a:latin typeface="+mj-lt"/>
                      </a:endParaRPr>
                    </a:p>
                  </a:txBody>
                  <a:tcPr/>
                </a:tc>
                <a:tc>
                  <a:txBody>
                    <a:bodyPr/>
                    <a:lstStyle/>
                    <a:p>
                      <a:pPr algn="ctr"/>
                      <a:r>
                        <a:rPr lang="pt-BR" sz="2000" dirty="0" smtClean="0">
                          <a:latin typeface="+mj-lt"/>
                        </a:rPr>
                        <a:t>15</a:t>
                      </a:r>
                      <a:endParaRPr lang="pt-BR" sz="2000" dirty="0">
                        <a:latin typeface="+mj-lt"/>
                      </a:endParaRPr>
                    </a:p>
                  </a:txBody>
                  <a:tcPr/>
                </a:tc>
              </a:tr>
              <a:tr h="370840">
                <a:tc>
                  <a:txBody>
                    <a:bodyPr/>
                    <a:lstStyle/>
                    <a:p>
                      <a:pPr algn="ctr"/>
                      <a:r>
                        <a:rPr lang="pt-BR" sz="2000" dirty="0" smtClean="0">
                          <a:latin typeface="+mj-lt"/>
                        </a:rPr>
                        <a:t>0,000001</a:t>
                      </a:r>
                      <a:endParaRPr lang="pt-BR" sz="20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pt-BR" sz="2000" kern="1200" dirty="0" smtClean="0">
                          <a:solidFill>
                            <a:schemeClr val="dk1"/>
                          </a:solidFill>
                          <a:latin typeface="+mn-lt"/>
                          <a:ea typeface="+mn-ea"/>
                          <a:cs typeface="+mn-cs"/>
                        </a:rPr>
                        <a:t>10</a:t>
                      </a:r>
                      <a:r>
                        <a:rPr kumimoji="0" lang="pt-BR" sz="2000" kern="1200" baseline="30000" dirty="0" smtClean="0">
                          <a:solidFill>
                            <a:schemeClr val="dk1"/>
                          </a:solidFill>
                          <a:latin typeface="+mn-lt"/>
                          <a:ea typeface="+mn-ea"/>
                          <a:cs typeface="+mn-cs"/>
                        </a:rPr>
                        <a:t>-8</a:t>
                      </a:r>
                      <a:endParaRPr lang="pt-BR" sz="2000" dirty="0">
                        <a:latin typeface="+mj-lt"/>
                      </a:endParaRPr>
                    </a:p>
                  </a:txBody>
                  <a:tcPr/>
                </a:tc>
                <a:tc>
                  <a:txBody>
                    <a:bodyPr/>
                    <a:lstStyle/>
                    <a:p>
                      <a:pPr algn="ctr"/>
                      <a:r>
                        <a:rPr lang="pt-BR" sz="2000" dirty="0" smtClean="0">
                          <a:latin typeface="+mj-lt"/>
                        </a:rPr>
                        <a:t>10 </a:t>
                      </a:r>
                      <a:r>
                        <a:rPr lang="pt-BR" sz="2000" dirty="0" err="1" smtClean="0">
                          <a:latin typeface="+mj-lt"/>
                        </a:rPr>
                        <a:t>ppb</a:t>
                      </a:r>
                      <a:endParaRPr lang="pt-BR" sz="2000" dirty="0">
                        <a:latin typeface="+mj-lt"/>
                      </a:endParaRPr>
                    </a:p>
                  </a:txBody>
                  <a:tcPr/>
                </a:tc>
                <a:tc>
                  <a:txBody>
                    <a:bodyPr/>
                    <a:lstStyle/>
                    <a:p>
                      <a:pPr algn="ctr"/>
                      <a:r>
                        <a:rPr lang="pt-BR" sz="2000" dirty="0" smtClean="0">
                          <a:latin typeface="+mj-lt"/>
                        </a:rPr>
                        <a:t>21</a:t>
                      </a:r>
                      <a:endParaRPr lang="pt-BR" sz="2000" dirty="0">
                        <a:latin typeface="+mj-lt"/>
                      </a:endParaRPr>
                    </a:p>
                  </a:txBody>
                  <a:tcPr/>
                </a:tc>
              </a:tr>
              <a:tr h="370840">
                <a:tc>
                  <a:txBody>
                    <a:bodyPr/>
                    <a:lstStyle/>
                    <a:p>
                      <a:pPr algn="ctr"/>
                      <a:r>
                        <a:rPr lang="pt-BR" sz="2000" dirty="0" smtClean="0">
                          <a:latin typeface="+mj-lt"/>
                        </a:rPr>
                        <a:t>0,0000001</a:t>
                      </a:r>
                      <a:endParaRPr lang="pt-BR" sz="2000" dirty="0">
                        <a:latin typeface="+mj-lt"/>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0" lang="pt-BR" sz="2000" kern="1200" dirty="0" smtClean="0">
                          <a:solidFill>
                            <a:schemeClr val="dk1"/>
                          </a:solidFill>
                          <a:latin typeface="+mn-lt"/>
                          <a:ea typeface="+mn-ea"/>
                          <a:cs typeface="+mn-cs"/>
                        </a:rPr>
                        <a:t>10</a:t>
                      </a:r>
                      <a:r>
                        <a:rPr kumimoji="0" lang="pt-BR" sz="2000" kern="1200" baseline="30000" dirty="0" smtClean="0">
                          <a:solidFill>
                            <a:schemeClr val="dk1"/>
                          </a:solidFill>
                          <a:latin typeface="+mn-lt"/>
                          <a:ea typeface="+mn-ea"/>
                          <a:cs typeface="+mn-cs"/>
                        </a:rPr>
                        <a:t>-9</a:t>
                      </a:r>
                      <a:endParaRPr lang="pt-BR" sz="2000" dirty="0">
                        <a:latin typeface="+mj-lt"/>
                      </a:endParaRPr>
                    </a:p>
                  </a:txBody>
                  <a:tcPr/>
                </a:tc>
                <a:tc>
                  <a:txBody>
                    <a:bodyPr/>
                    <a:lstStyle/>
                    <a:p>
                      <a:pPr algn="ctr"/>
                      <a:r>
                        <a:rPr lang="pt-BR" sz="2000" dirty="0" smtClean="0">
                          <a:latin typeface="+mj-lt"/>
                        </a:rPr>
                        <a:t>1 </a:t>
                      </a:r>
                      <a:r>
                        <a:rPr lang="pt-BR" sz="2000" dirty="0" err="1" smtClean="0">
                          <a:latin typeface="+mj-lt"/>
                        </a:rPr>
                        <a:t>ppb</a:t>
                      </a:r>
                      <a:endParaRPr lang="pt-BR" sz="2000" dirty="0">
                        <a:latin typeface="+mj-lt"/>
                      </a:endParaRPr>
                    </a:p>
                  </a:txBody>
                  <a:tcPr/>
                </a:tc>
                <a:tc>
                  <a:txBody>
                    <a:bodyPr/>
                    <a:lstStyle/>
                    <a:p>
                      <a:pPr algn="ctr"/>
                      <a:r>
                        <a:rPr lang="pt-BR" sz="2000" dirty="0" smtClean="0">
                          <a:latin typeface="+mj-lt"/>
                        </a:rPr>
                        <a:t>30</a:t>
                      </a:r>
                      <a:endParaRPr lang="pt-BR" sz="2000" dirty="0">
                        <a:latin typeface="+mj-lt"/>
                      </a:endParaRPr>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85720" y="0"/>
            <a:ext cx="8429684" cy="1077218"/>
          </a:xfrm>
          <a:prstGeom prst="rect">
            <a:avLst/>
          </a:prstGeom>
          <a:noFill/>
        </p:spPr>
        <p:txBody>
          <a:bodyPr wrap="square" rtlCol="0">
            <a:spAutoFit/>
          </a:bodyPr>
          <a:lstStyle/>
          <a:p>
            <a:pPr algn="ctr"/>
            <a:r>
              <a:rPr lang="pt-BR" sz="3200" b="1" dirty="0" smtClean="0">
                <a:latin typeface="+mj-lt"/>
              </a:rPr>
              <a:t>Determinação da </a:t>
            </a:r>
            <a:r>
              <a:rPr lang="pt-BR" sz="3200" b="1" dirty="0" err="1" smtClean="0">
                <a:latin typeface="+mj-lt"/>
              </a:rPr>
              <a:t>repetibilidade</a:t>
            </a:r>
            <a:r>
              <a:rPr lang="pt-BR" sz="3200" b="1" dirty="0" smtClean="0">
                <a:latin typeface="+mj-lt"/>
              </a:rPr>
              <a:t> do método (3 concentrações com 5 réplicas)</a:t>
            </a:r>
            <a:endParaRPr lang="pt-BR" sz="3200" b="1" dirty="0">
              <a:latin typeface="+mj-lt"/>
            </a:endParaRPr>
          </a:p>
        </p:txBody>
      </p:sp>
      <p:graphicFrame>
        <p:nvGraphicFramePr>
          <p:cNvPr id="5" name="Tabela 4"/>
          <p:cNvGraphicFramePr>
            <a:graphicFrameLocks noGrp="1"/>
          </p:cNvGraphicFramePr>
          <p:nvPr/>
        </p:nvGraphicFramePr>
        <p:xfrm>
          <a:off x="142845" y="1357298"/>
          <a:ext cx="8786875" cy="5052064"/>
        </p:xfrm>
        <a:graphic>
          <a:graphicData uri="http://schemas.openxmlformats.org/drawingml/2006/table">
            <a:tbl>
              <a:tblPr firstRow="1" bandRow="1">
                <a:tableStyleId>{5C22544A-7EE6-4342-B048-85BDC9FD1C3A}</a:tableStyleId>
              </a:tblPr>
              <a:tblGrid>
                <a:gridCol w="1724365"/>
                <a:gridCol w="1138082"/>
                <a:gridCol w="1138082"/>
                <a:gridCol w="1214446"/>
                <a:gridCol w="1214446"/>
                <a:gridCol w="1178727"/>
                <a:gridCol w="1178727"/>
              </a:tblGrid>
              <a:tr h="571504">
                <a:tc>
                  <a:txBody>
                    <a:bodyPr/>
                    <a:lstStyle/>
                    <a:p>
                      <a:r>
                        <a:rPr lang="pt-BR" dirty="0" smtClean="0"/>
                        <a:t>N. de</a:t>
                      </a:r>
                      <a:r>
                        <a:rPr lang="pt-BR" baseline="0" dirty="0" smtClean="0"/>
                        <a:t> Análises</a:t>
                      </a:r>
                      <a:endParaRPr lang="pt-BR" dirty="0"/>
                    </a:p>
                  </a:txBody>
                  <a:tcPr/>
                </a:tc>
                <a:tc gridSpan="2">
                  <a:txBody>
                    <a:bodyPr/>
                    <a:lstStyle/>
                    <a:p>
                      <a:pPr algn="ctr"/>
                      <a:r>
                        <a:rPr lang="pt-BR" dirty="0" smtClean="0"/>
                        <a:t>Amostra 1 (5 </a:t>
                      </a:r>
                      <a:r>
                        <a:rPr lang="pt-BR" dirty="0" err="1" smtClean="0"/>
                        <a:t>ppm</a:t>
                      </a:r>
                      <a:r>
                        <a:rPr lang="pt-BR" dirty="0" smtClean="0"/>
                        <a:t>)</a:t>
                      </a:r>
                      <a:endParaRPr lang="pt-BR" dirty="0"/>
                    </a:p>
                  </a:txBody>
                  <a:tcPr/>
                </a:tc>
                <a:tc hMerge="1">
                  <a:txBody>
                    <a:bodyPr/>
                    <a:lstStyle/>
                    <a:p>
                      <a:endParaRPr lang="pt-BR"/>
                    </a:p>
                  </a:txBody>
                  <a:tcPr/>
                </a:tc>
                <a:tc gridSpan="2">
                  <a:txBody>
                    <a:bodyPr/>
                    <a:lstStyle/>
                    <a:p>
                      <a:pPr algn="ctr"/>
                      <a:r>
                        <a:rPr lang="pt-BR" dirty="0" smtClean="0"/>
                        <a:t>Amostra 2 (25 </a:t>
                      </a:r>
                      <a:r>
                        <a:rPr lang="pt-BR" dirty="0" err="1" smtClean="0"/>
                        <a:t>ppm</a:t>
                      </a:r>
                      <a:r>
                        <a:rPr lang="pt-BR" dirty="0" smtClean="0"/>
                        <a:t>)</a:t>
                      </a:r>
                      <a:endParaRPr lang="pt-BR" dirty="0"/>
                    </a:p>
                  </a:txBody>
                  <a:tcPr/>
                </a:tc>
                <a:tc hMerge="1">
                  <a:txBody>
                    <a:bodyPr/>
                    <a:lstStyle/>
                    <a:p>
                      <a:endParaRPr lang="pt-BR"/>
                    </a:p>
                  </a:txBody>
                  <a:tcPr/>
                </a:tc>
                <a:tc gridSpan="2">
                  <a:txBody>
                    <a:bodyPr/>
                    <a:lstStyle/>
                    <a:p>
                      <a:pPr algn="ctr"/>
                      <a:r>
                        <a:rPr lang="pt-BR" dirty="0" smtClean="0"/>
                        <a:t>Amostra</a:t>
                      </a:r>
                      <a:r>
                        <a:rPr lang="pt-BR" baseline="0" dirty="0" smtClean="0"/>
                        <a:t> (50 </a:t>
                      </a:r>
                      <a:r>
                        <a:rPr lang="pt-BR" baseline="0" dirty="0" err="1" smtClean="0"/>
                        <a:t>ppm</a:t>
                      </a:r>
                      <a:r>
                        <a:rPr lang="pt-BR" baseline="0" dirty="0" smtClean="0"/>
                        <a:t>)</a:t>
                      </a:r>
                      <a:endParaRPr lang="pt-BR" dirty="0"/>
                    </a:p>
                  </a:txBody>
                  <a:tcPr/>
                </a:tc>
                <a:tc hMerge="1">
                  <a:txBody>
                    <a:bodyPr/>
                    <a:lstStyle/>
                    <a:p>
                      <a:endParaRPr lang="pt-BR"/>
                    </a:p>
                  </a:txBody>
                  <a:tcPr/>
                </a:tc>
              </a:tr>
              <a:tr h="370840">
                <a:tc>
                  <a:txBody>
                    <a:bodyPr/>
                    <a:lstStyle/>
                    <a:p>
                      <a:endParaRPr lang="pt-BR" sz="2400" dirty="0">
                        <a:latin typeface="+mj-lt"/>
                      </a:endParaRPr>
                    </a:p>
                  </a:txBody>
                  <a:tcPr/>
                </a:tc>
                <a:tc>
                  <a:txBody>
                    <a:bodyPr/>
                    <a:lstStyle/>
                    <a:p>
                      <a:pPr algn="ctr"/>
                      <a:r>
                        <a:rPr lang="pt-BR" sz="2400" dirty="0" smtClean="0">
                          <a:latin typeface="+mj-lt"/>
                        </a:rPr>
                        <a:t>Área</a:t>
                      </a:r>
                      <a:endParaRPr lang="pt-BR" sz="2400" dirty="0">
                        <a:latin typeface="+mj-lt"/>
                      </a:endParaRPr>
                    </a:p>
                  </a:txBody>
                  <a:tcPr/>
                </a:tc>
                <a:tc>
                  <a:txBody>
                    <a:bodyPr/>
                    <a:lstStyle/>
                    <a:p>
                      <a:pPr algn="ctr"/>
                      <a:r>
                        <a:rPr lang="pt-BR" sz="2400" dirty="0" err="1" smtClean="0">
                          <a:latin typeface="+mj-lt"/>
                        </a:rPr>
                        <a:t>C</a:t>
                      </a:r>
                      <a:r>
                        <a:rPr lang="pt-BR" sz="2400" baseline="-25000" dirty="0" err="1" smtClean="0">
                          <a:latin typeface="+mj-lt"/>
                        </a:rPr>
                        <a:t>calculada</a:t>
                      </a:r>
                      <a:endParaRPr lang="pt-BR" sz="2400" dirty="0">
                        <a:latin typeface="+mj-lt"/>
                      </a:endParaRPr>
                    </a:p>
                  </a:txBody>
                  <a:tcPr/>
                </a:tc>
                <a:tc>
                  <a:txBody>
                    <a:bodyPr/>
                    <a:lstStyle/>
                    <a:p>
                      <a:pPr algn="ctr"/>
                      <a:r>
                        <a:rPr lang="pt-BR" sz="2400" dirty="0" smtClean="0">
                          <a:latin typeface="+mj-lt"/>
                        </a:rPr>
                        <a:t>Área</a:t>
                      </a:r>
                      <a:endParaRPr lang="pt-BR" sz="2400" dirty="0">
                        <a:latin typeface="+mj-lt"/>
                      </a:endParaRPr>
                    </a:p>
                  </a:txBody>
                  <a:tcPr/>
                </a:tc>
                <a:tc>
                  <a:txBody>
                    <a:bodyPr/>
                    <a:lstStyle/>
                    <a:p>
                      <a:pPr algn="ctr"/>
                      <a:r>
                        <a:rPr lang="pt-BR" sz="2400" dirty="0" err="1" smtClean="0">
                          <a:latin typeface="+mj-lt"/>
                        </a:rPr>
                        <a:t>C</a:t>
                      </a:r>
                      <a:r>
                        <a:rPr lang="pt-BR" sz="2400" baseline="-25000" dirty="0" err="1" smtClean="0">
                          <a:latin typeface="+mj-lt"/>
                        </a:rPr>
                        <a:t>calculada</a:t>
                      </a:r>
                      <a:endParaRPr lang="pt-BR" sz="2400" dirty="0">
                        <a:latin typeface="+mj-lt"/>
                      </a:endParaRPr>
                    </a:p>
                  </a:txBody>
                  <a:tcPr/>
                </a:tc>
                <a:tc>
                  <a:txBody>
                    <a:bodyPr/>
                    <a:lstStyle/>
                    <a:p>
                      <a:pPr algn="ctr"/>
                      <a:r>
                        <a:rPr lang="pt-BR" sz="2400" dirty="0" smtClean="0">
                          <a:latin typeface="+mj-lt"/>
                        </a:rPr>
                        <a:t>Área</a:t>
                      </a:r>
                      <a:endParaRPr lang="pt-BR" sz="2400" dirty="0">
                        <a:latin typeface="+mj-lt"/>
                      </a:endParaRPr>
                    </a:p>
                  </a:txBody>
                  <a:tcPr/>
                </a:tc>
                <a:tc>
                  <a:txBody>
                    <a:bodyPr/>
                    <a:lstStyle/>
                    <a:p>
                      <a:pPr algn="ctr"/>
                      <a:r>
                        <a:rPr lang="pt-BR" sz="2400" dirty="0" err="1" smtClean="0">
                          <a:latin typeface="+mj-lt"/>
                        </a:rPr>
                        <a:t>C</a:t>
                      </a:r>
                      <a:r>
                        <a:rPr lang="pt-BR" sz="2400" baseline="-25000" dirty="0" err="1" smtClean="0">
                          <a:latin typeface="+mj-lt"/>
                        </a:rPr>
                        <a:t>calculada</a:t>
                      </a:r>
                      <a:endParaRPr lang="pt-BR" sz="2400" dirty="0">
                        <a:latin typeface="+mj-lt"/>
                      </a:endParaRPr>
                    </a:p>
                  </a:txBody>
                  <a:tcPr/>
                </a:tc>
              </a:tr>
              <a:tr h="370840">
                <a:tc>
                  <a:txBody>
                    <a:bodyPr/>
                    <a:lstStyle/>
                    <a:p>
                      <a:pPr algn="ctr"/>
                      <a:r>
                        <a:rPr lang="pt-BR" sz="2400" dirty="0" smtClean="0">
                          <a:latin typeface="+mj-lt"/>
                        </a:rPr>
                        <a:t>1</a:t>
                      </a:r>
                      <a:endParaRPr lang="pt-BR" sz="2400" dirty="0">
                        <a:latin typeface="+mj-lt"/>
                      </a:endParaRPr>
                    </a:p>
                  </a:txBody>
                  <a:tcPr/>
                </a:tc>
                <a:tc>
                  <a:txBody>
                    <a:bodyPr/>
                    <a:lstStyle/>
                    <a:p>
                      <a:r>
                        <a:rPr lang="pt-BR" sz="2400" baseline="0" dirty="0" smtClean="0">
                          <a:latin typeface="+mj-lt"/>
                        </a:rPr>
                        <a:t>1264</a:t>
                      </a:r>
                      <a:endParaRPr lang="pt-BR" sz="2400" baseline="0" dirty="0">
                        <a:latin typeface="+mj-lt"/>
                      </a:endParaRPr>
                    </a:p>
                  </a:txBody>
                  <a:tcPr/>
                </a:tc>
                <a:tc>
                  <a:txBody>
                    <a:bodyPr/>
                    <a:lstStyle/>
                    <a:p>
                      <a:r>
                        <a:rPr lang="pt-BR" sz="2400" dirty="0" smtClean="0">
                          <a:latin typeface="+mj-lt"/>
                        </a:rPr>
                        <a:t>4,94</a:t>
                      </a:r>
                      <a:endParaRPr lang="pt-BR" sz="2400" dirty="0">
                        <a:latin typeface="+mj-lt"/>
                      </a:endParaRPr>
                    </a:p>
                  </a:txBody>
                  <a:tcPr/>
                </a:tc>
                <a:tc>
                  <a:txBody>
                    <a:bodyPr/>
                    <a:lstStyle/>
                    <a:p>
                      <a:r>
                        <a:rPr lang="pt-BR" sz="2400" dirty="0" smtClean="0">
                          <a:latin typeface="+mj-lt"/>
                        </a:rPr>
                        <a:t>5906</a:t>
                      </a:r>
                      <a:endParaRPr lang="pt-BR" sz="2400" dirty="0">
                        <a:latin typeface="+mj-lt"/>
                      </a:endParaRPr>
                    </a:p>
                  </a:txBody>
                  <a:tcPr/>
                </a:tc>
                <a:tc>
                  <a:txBody>
                    <a:bodyPr/>
                    <a:lstStyle/>
                    <a:p>
                      <a:r>
                        <a:rPr lang="pt-BR" sz="2400" dirty="0" smtClean="0">
                          <a:latin typeface="+mj-lt"/>
                        </a:rPr>
                        <a:t>26,21</a:t>
                      </a:r>
                      <a:endParaRPr lang="pt-BR" sz="2400" dirty="0">
                        <a:latin typeface="+mj-lt"/>
                      </a:endParaRPr>
                    </a:p>
                  </a:txBody>
                  <a:tcPr/>
                </a:tc>
                <a:tc>
                  <a:txBody>
                    <a:bodyPr/>
                    <a:lstStyle/>
                    <a:p>
                      <a:r>
                        <a:rPr lang="pt-BR" sz="2400" dirty="0" smtClean="0">
                          <a:latin typeface="+mj-lt"/>
                        </a:rPr>
                        <a:t>10659</a:t>
                      </a:r>
                      <a:endParaRPr lang="pt-BR" sz="2400" dirty="0">
                        <a:latin typeface="+mj-lt"/>
                      </a:endParaRPr>
                    </a:p>
                  </a:txBody>
                  <a:tcPr/>
                </a:tc>
                <a:tc>
                  <a:txBody>
                    <a:bodyPr/>
                    <a:lstStyle/>
                    <a:p>
                      <a:r>
                        <a:rPr lang="pt-BR" sz="2400" dirty="0" smtClean="0">
                          <a:latin typeface="+mj-lt"/>
                        </a:rPr>
                        <a:t>47,99</a:t>
                      </a:r>
                      <a:endParaRPr lang="pt-BR" sz="2400" dirty="0">
                        <a:latin typeface="+mj-lt"/>
                      </a:endParaRPr>
                    </a:p>
                  </a:txBody>
                  <a:tcPr/>
                </a:tc>
              </a:tr>
              <a:tr h="370840">
                <a:tc>
                  <a:txBody>
                    <a:bodyPr/>
                    <a:lstStyle/>
                    <a:p>
                      <a:pPr algn="ctr"/>
                      <a:r>
                        <a:rPr lang="pt-BR" sz="2400" dirty="0" smtClean="0">
                          <a:latin typeface="+mj-lt"/>
                        </a:rPr>
                        <a:t>2</a:t>
                      </a:r>
                      <a:endParaRPr lang="pt-BR" sz="2400" dirty="0">
                        <a:latin typeface="+mj-lt"/>
                      </a:endParaRPr>
                    </a:p>
                  </a:txBody>
                  <a:tcPr/>
                </a:tc>
                <a:tc>
                  <a:txBody>
                    <a:bodyPr/>
                    <a:lstStyle/>
                    <a:p>
                      <a:r>
                        <a:rPr lang="pt-BR" sz="2400" baseline="0" dirty="0" smtClean="0">
                          <a:latin typeface="+mj-lt"/>
                        </a:rPr>
                        <a:t>1265</a:t>
                      </a:r>
                      <a:endParaRPr lang="pt-BR" sz="2400" baseline="0" dirty="0">
                        <a:latin typeface="+mj-lt"/>
                      </a:endParaRPr>
                    </a:p>
                  </a:txBody>
                  <a:tcPr/>
                </a:tc>
                <a:tc>
                  <a:txBody>
                    <a:bodyPr/>
                    <a:lstStyle/>
                    <a:p>
                      <a:r>
                        <a:rPr lang="pt-BR" sz="2400" dirty="0" smtClean="0">
                          <a:latin typeface="+mj-lt"/>
                        </a:rPr>
                        <a:t>4,90</a:t>
                      </a:r>
                      <a:endParaRPr lang="pt-BR" sz="2400" dirty="0">
                        <a:latin typeface="+mj-lt"/>
                      </a:endParaRPr>
                    </a:p>
                  </a:txBody>
                  <a:tcPr/>
                </a:tc>
                <a:tc>
                  <a:txBody>
                    <a:bodyPr/>
                    <a:lstStyle/>
                    <a:p>
                      <a:r>
                        <a:rPr lang="pt-BR" sz="2400" dirty="0" smtClean="0">
                          <a:latin typeface="+mj-lt"/>
                        </a:rPr>
                        <a:t>5862</a:t>
                      </a:r>
                      <a:endParaRPr lang="pt-BR" sz="2400" dirty="0">
                        <a:latin typeface="+mj-lt"/>
                      </a:endParaRPr>
                    </a:p>
                  </a:txBody>
                  <a:tcPr/>
                </a:tc>
                <a:tc>
                  <a:txBody>
                    <a:bodyPr/>
                    <a:lstStyle/>
                    <a:p>
                      <a:r>
                        <a:rPr lang="pt-BR" sz="2400" dirty="0" smtClean="0">
                          <a:latin typeface="+mj-lt"/>
                        </a:rPr>
                        <a:t>25,78</a:t>
                      </a:r>
                      <a:endParaRPr lang="pt-BR" sz="2400" dirty="0">
                        <a:latin typeface="+mj-lt"/>
                      </a:endParaRPr>
                    </a:p>
                  </a:txBody>
                  <a:tcPr/>
                </a:tc>
                <a:tc>
                  <a:txBody>
                    <a:bodyPr/>
                    <a:lstStyle/>
                    <a:p>
                      <a:r>
                        <a:rPr lang="pt-BR" sz="2400" dirty="0" smtClean="0">
                          <a:latin typeface="+mj-lt"/>
                        </a:rPr>
                        <a:t>11106</a:t>
                      </a:r>
                      <a:endParaRPr lang="pt-BR" sz="2400" dirty="0">
                        <a:latin typeface="+mj-lt"/>
                      </a:endParaRPr>
                    </a:p>
                  </a:txBody>
                  <a:tcPr/>
                </a:tc>
                <a:tc>
                  <a:txBody>
                    <a:bodyPr/>
                    <a:lstStyle/>
                    <a:p>
                      <a:r>
                        <a:rPr lang="pt-BR" sz="2400" dirty="0" smtClean="0">
                          <a:latin typeface="+mj-lt"/>
                        </a:rPr>
                        <a:t>49,62</a:t>
                      </a:r>
                      <a:endParaRPr lang="pt-BR" sz="2400" dirty="0">
                        <a:latin typeface="+mj-lt"/>
                      </a:endParaRPr>
                    </a:p>
                  </a:txBody>
                  <a:tcPr/>
                </a:tc>
              </a:tr>
              <a:tr h="370840">
                <a:tc>
                  <a:txBody>
                    <a:bodyPr/>
                    <a:lstStyle/>
                    <a:p>
                      <a:pPr algn="ctr"/>
                      <a:r>
                        <a:rPr lang="pt-BR" sz="2400" dirty="0" smtClean="0">
                          <a:latin typeface="+mj-lt"/>
                        </a:rPr>
                        <a:t>3</a:t>
                      </a:r>
                      <a:endParaRPr lang="pt-BR" sz="2400" dirty="0">
                        <a:latin typeface="+mj-lt"/>
                      </a:endParaRPr>
                    </a:p>
                  </a:txBody>
                  <a:tcPr/>
                </a:tc>
                <a:tc>
                  <a:txBody>
                    <a:bodyPr/>
                    <a:lstStyle/>
                    <a:p>
                      <a:r>
                        <a:rPr lang="pt-BR" sz="2400" baseline="0" dirty="0" smtClean="0">
                          <a:latin typeface="+mj-lt"/>
                        </a:rPr>
                        <a:t>1292</a:t>
                      </a:r>
                      <a:endParaRPr lang="pt-BR" sz="2400" baseline="0" dirty="0">
                        <a:latin typeface="+mj-lt"/>
                      </a:endParaRPr>
                    </a:p>
                  </a:txBody>
                  <a:tcPr/>
                </a:tc>
                <a:tc>
                  <a:txBody>
                    <a:bodyPr/>
                    <a:lstStyle/>
                    <a:p>
                      <a:r>
                        <a:rPr lang="pt-BR" sz="2400" dirty="0" smtClean="0">
                          <a:latin typeface="+mj-lt"/>
                        </a:rPr>
                        <a:t>5,07</a:t>
                      </a:r>
                      <a:endParaRPr lang="pt-BR" sz="2400" dirty="0">
                        <a:latin typeface="+mj-lt"/>
                      </a:endParaRPr>
                    </a:p>
                  </a:txBody>
                  <a:tcPr/>
                </a:tc>
                <a:tc>
                  <a:txBody>
                    <a:bodyPr/>
                    <a:lstStyle/>
                    <a:p>
                      <a:r>
                        <a:rPr lang="pt-BR" sz="2400" dirty="0" smtClean="0">
                          <a:latin typeface="+mj-lt"/>
                        </a:rPr>
                        <a:t>5915</a:t>
                      </a:r>
                      <a:endParaRPr lang="pt-BR" sz="2400" dirty="0">
                        <a:latin typeface="+mj-lt"/>
                      </a:endParaRPr>
                    </a:p>
                  </a:txBody>
                  <a:tcPr/>
                </a:tc>
                <a:tc>
                  <a:txBody>
                    <a:bodyPr/>
                    <a:lstStyle/>
                    <a:p>
                      <a:r>
                        <a:rPr lang="pt-BR" sz="2400" dirty="0" smtClean="0">
                          <a:latin typeface="+mj-lt"/>
                        </a:rPr>
                        <a:t>26,25</a:t>
                      </a:r>
                      <a:endParaRPr lang="pt-BR" sz="2400" dirty="0">
                        <a:latin typeface="+mj-lt"/>
                      </a:endParaRPr>
                    </a:p>
                  </a:txBody>
                  <a:tcPr/>
                </a:tc>
                <a:tc>
                  <a:txBody>
                    <a:bodyPr/>
                    <a:lstStyle/>
                    <a:p>
                      <a:r>
                        <a:rPr lang="pt-BR" sz="2400" dirty="0" smtClean="0">
                          <a:latin typeface="+mj-lt"/>
                        </a:rPr>
                        <a:t>11060</a:t>
                      </a:r>
                      <a:endParaRPr lang="pt-BR" sz="2400" dirty="0">
                        <a:latin typeface="+mj-lt"/>
                      </a:endParaRPr>
                    </a:p>
                  </a:txBody>
                  <a:tcPr/>
                </a:tc>
                <a:tc>
                  <a:txBody>
                    <a:bodyPr/>
                    <a:lstStyle/>
                    <a:p>
                      <a:r>
                        <a:rPr lang="pt-BR" sz="2400" dirty="0" smtClean="0">
                          <a:latin typeface="+mj-lt"/>
                        </a:rPr>
                        <a:t>49,83</a:t>
                      </a:r>
                      <a:endParaRPr lang="pt-BR" sz="2400" dirty="0">
                        <a:latin typeface="+mj-lt"/>
                      </a:endParaRPr>
                    </a:p>
                  </a:txBody>
                  <a:tcPr/>
                </a:tc>
              </a:tr>
              <a:tr h="370840">
                <a:tc>
                  <a:txBody>
                    <a:bodyPr/>
                    <a:lstStyle/>
                    <a:p>
                      <a:pPr algn="ctr"/>
                      <a:r>
                        <a:rPr lang="pt-BR" sz="2400" dirty="0" smtClean="0">
                          <a:latin typeface="+mj-lt"/>
                        </a:rPr>
                        <a:t>4</a:t>
                      </a:r>
                      <a:endParaRPr lang="pt-BR" sz="2400" dirty="0">
                        <a:latin typeface="+mj-lt"/>
                      </a:endParaRPr>
                    </a:p>
                  </a:txBody>
                  <a:tcPr/>
                </a:tc>
                <a:tc>
                  <a:txBody>
                    <a:bodyPr/>
                    <a:lstStyle/>
                    <a:p>
                      <a:r>
                        <a:rPr lang="pt-BR" sz="2400" baseline="0" dirty="0" smtClean="0">
                          <a:latin typeface="+mj-lt"/>
                        </a:rPr>
                        <a:t>1328</a:t>
                      </a:r>
                      <a:endParaRPr lang="pt-BR" sz="2400" baseline="0" dirty="0">
                        <a:latin typeface="+mj-lt"/>
                      </a:endParaRPr>
                    </a:p>
                  </a:txBody>
                  <a:tcPr/>
                </a:tc>
                <a:tc>
                  <a:txBody>
                    <a:bodyPr/>
                    <a:lstStyle/>
                    <a:p>
                      <a:r>
                        <a:rPr lang="pt-BR" sz="2400" dirty="0" smtClean="0">
                          <a:latin typeface="+mj-lt"/>
                        </a:rPr>
                        <a:t>5,24</a:t>
                      </a:r>
                      <a:endParaRPr lang="pt-BR" sz="2400" dirty="0">
                        <a:latin typeface="+mj-lt"/>
                      </a:endParaRPr>
                    </a:p>
                  </a:txBody>
                  <a:tcPr/>
                </a:tc>
                <a:tc>
                  <a:txBody>
                    <a:bodyPr/>
                    <a:lstStyle/>
                    <a:p>
                      <a:r>
                        <a:rPr lang="pt-BR" sz="2400" dirty="0" smtClean="0">
                          <a:latin typeface="+mj-lt"/>
                        </a:rPr>
                        <a:t>537</a:t>
                      </a:r>
                      <a:r>
                        <a:rPr lang="pt-BR" sz="2400" baseline="0" dirty="0" smtClean="0">
                          <a:latin typeface="+mj-lt"/>
                        </a:rPr>
                        <a:t>6</a:t>
                      </a:r>
                      <a:endParaRPr lang="pt-BR" sz="2400" baseline="0" dirty="0">
                        <a:latin typeface="+mj-lt"/>
                      </a:endParaRPr>
                    </a:p>
                  </a:txBody>
                  <a:tcPr/>
                </a:tc>
                <a:tc>
                  <a:txBody>
                    <a:bodyPr/>
                    <a:lstStyle/>
                    <a:p>
                      <a:r>
                        <a:rPr lang="pt-BR" sz="2400" dirty="0" smtClean="0">
                          <a:latin typeface="+mj-lt"/>
                        </a:rPr>
                        <a:t>24,70</a:t>
                      </a:r>
                      <a:endParaRPr lang="pt-BR" sz="2400" dirty="0">
                        <a:latin typeface="+mj-lt"/>
                      </a:endParaRPr>
                    </a:p>
                  </a:txBody>
                  <a:tcPr/>
                </a:tc>
                <a:tc>
                  <a:txBody>
                    <a:bodyPr/>
                    <a:lstStyle/>
                    <a:p>
                      <a:r>
                        <a:rPr lang="pt-BR" sz="2400" dirty="0" smtClean="0">
                          <a:latin typeface="+mj-lt"/>
                        </a:rPr>
                        <a:t>11305</a:t>
                      </a:r>
                      <a:endParaRPr lang="pt-BR" sz="2400" dirty="0">
                        <a:latin typeface="+mj-lt"/>
                      </a:endParaRPr>
                    </a:p>
                  </a:txBody>
                  <a:tcPr/>
                </a:tc>
                <a:tc>
                  <a:txBody>
                    <a:bodyPr/>
                    <a:lstStyle/>
                    <a:p>
                      <a:r>
                        <a:rPr lang="pt-BR" sz="2400" dirty="0" smtClean="0">
                          <a:latin typeface="+mj-lt"/>
                        </a:rPr>
                        <a:t>51,01</a:t>
                      </a:r>
                      <a:endParaRPr lang="pt-BR" sz="2400" dirty="0">
                        <a:latin typeface="+mj-lt"/>
                      </a:endParaRPr>
                    </a:p>
                  </a:txBody>
                  <a:tcPr/>
                </a:tc>
              </a:tr>
              <a:tr h="370840">
                <a:tc>
                  <a:txBody>
                    <a:bodyPr/>
                    <a:lstStyle/>
                    <a:p>
                      <a:pPr algn="ctr"/>
                      <a:r>
                        <a:rPr lang="pt-BR" sz="2400" dirty="0" smtClean="0">
                          <a:latin typeface="+mj-lt"/>
                        </a:rPr>
                        <a:t>5</a:t>
                      </a:r>
                      <a:endParaRPr lang="pt-BR" sz="2400" dirty="0">
                        <a:latin typeface="+mj-lt"/>
                      </a:endParaRPr>
                    </a:p>
                  </a:txBody>
                  <a:tcPr/>
                </a:tc>
                <a:tc>
                  <a:txBody>
                    <a:bodyPr/>
                    <a:lstStyle/>
                    <a:p>
                      <a:r>
                        <a:rPr lang="pt-BR" sz="2400" baseline="0" dirty="0" smtClean="0">
                          <a:latin typeface="+mj-lt"/>
                        </a:rPr>
                        <a:t>1272</a:t>
                      </a:r>
                      <a:endParaRPr lang="pt-BR" sz="2400" baseline="0" dirty="0">
                        <a:latin typeface="+mj-lt"/>
                      </a:endParaRPr>
                    </a:p>
                  </a:txBody>
                  <a:tcPr/>
                </a:tc>
                <a:tc>
                  <a:txBody>
                    <a:bodyPr/>
                    <a:lstStyle/>
                    <a:p>
                      <a:r>
                        <a:rPr lang="pt-BR" sz="2400" dirty="0" smtClean="0">
                          <a:latin typeface="+mj-lt"/>
                        </a:rPr>
                        <a:t>5,02</a:t>
                      </a:r>
                      <a:endParaRPr lang="pt-BR" sz="2400" dirty="0">
                        <a:latin typeface="+mj-lt"/>
                      </a:endParaRPr>
                    </a:p>
                  </a:txBody>
                  <a:tcPr/>
                </a:tc>
                <a:tc>
                  <a:txBody>
                    <a:bodyPr/>
                    <a:lstStyle/>
                    <a:p>
                      <a:r>
                        <a:rPr lang="pt-BR" sz="2400" dirty="0" smtClean="0">
                          <a:latin typeface="+mj-lt"/>
                        </a:rPr>
                        <a:t>5906</a:t>
                      </a:r>
                      <a:endParaRPr lang="pt-BR" sz="2400" dirty="0">
                        <a:latin typeface="+mj-lt"/>
                      </a:endParaRPr>
                    </a:p>
                  </a:txBody>
                  <a:tcPr/>
                </a:tc>
                <a:tc>
                  <a:txBody>
                    <a:bodyPr/>
                    <a:lstStyle/>
                    <a:p>
                      <a:r>
                        <a:rPr lang="pt-BR" sz="2400" dirty="0" smtClean="0">
                          <a:latin typeface="+mj-lt"/>
                        </a:rPr>
                        <a:t>26,41</a:t>
                      </a:r>
                      <a:endParaRPr lang="pt-BR" sz="2400" dirty="0">
                        <a:latin typeface="+mj-lt"/>
                      </a:endParaRPr>
                    </a:p>
                  </a:txBody>
                  <a:tcPr/>
                </a:tc>
                <a:tc>
                  <a:txBody>
                    <a:bodyPr/>
                    <a:lstStyle/>
                    <a:p>
                      <a:r>
                        <a:rPr lang="pt-BR" sz="2400" dirty="0" smtClean="0">
                          <a:latin typeface="+mj-lt"/>
                        </a:rPr>
                        <a:t>10974</a:t>
                      </a:r>
                      <a:endParaRPr lang="pt-BR" sz="2400" dirty="0">
                        <a:latin typeface="+mj-lt"/>
                      </a:endParaRPr>
                    </a:p>
                  </a:txBody>
                  <a:tcPr/>
                </a:tc>
                <a:tc>
                  <a:txBody>
                    <a:bodyPr/>
                    <a:lstStyle/>
                    <a:p>
                      <a:r>
                        <a:rPr lang="pt-BR" sz="2400" dirty="0" smtClean="0">
                          <a:latin typeface="+mj-lt"/>
                        </a:rPr>
                        <a:t>49,81</a:t>
                      </a:r>
                      <a:endParaRPr lang="pt-BR" sz="2400" dirty="0">
                        <a:latin typeface="+mj-lt"/>
                      </a:endParaRPr>
                    </a:p>
                  </a:txBody>
                  <a:tcPr/>
                </a:tc>
              </a:tr>
              <a:tr h="370840">
                <a:tc>
                  <a:txBody>
                    <a:bodyPr/>
                    <a:lstStyle/>
                    <a:p>
                      <a:r>
                        <a:rPr lang="pt-BR" sz="2400" dirty="0" smtClean="0">
                          <a:latin typeface="+mj-lt"/>
                        </a:rPr>
                        <a:t>Média</a:t>
                      </a:r>
                      <a:endParaRPr lang="pt-BR" sz="2400" dirty="0">
                        <a:latin typeface="+mj-lt"/>
                      </a:endParaRPr>
                    </a:p>
                  </a:txBody>
                  <a:tcPr/>
                </a:tc>
                <a:tc>
                  <a:txBody>
                    <a:bodyPr/>
                    <a:lstStyle/>
                    <a:p>
                      <a:endParaRPr lang="pt-BR" sz="2400" baseline="0" dirty="0">
                        <a:latin typeface="+mj-lt"/>
                      </a:endParaRPr>
                    </a:p>
                  </a:txBody>
                  <a:tcPr/>
                </a:tc>
                <a:tc>
                  <a:txBody>
                    <a:bodyPr/>
                    <a:lstStyle/>
                    <a:p>
                      <a:r>
                        <a:rPr lang="pt-BR" sz="2400" dirty="0" smtClean="0">
                          <a:latin typeface="+mj-lt"/>
                        </a:rPr>
                        <a:t>5,03</a:t>
                      </a:r>
                      <a:endParaRPr lang="pt-BR" sz="2400" dirty="0">
                        <a:latin typeface="+mj-lt"/>
                      </a:endParaRPr>
                    </a:p>
                  </a:txBody>
                  <a:tcPr/>
                </a:tc>
                <a:tc>
                  <a:txBody>
                    <a:bodyPr/>
                    <a:lstStyle/>
                    <a:p>
                      <a:endParaRPr lang="pt-BR" sz="2400" dirty="0">
                        <a:latin typeface="+mj-lt"/>
                      </a:endParaRPr>
                    </a:p>
                  </a:txBody>
                  <a:tcPr/>
                </a:tc>
                <a:tc>
                  <a:txBody>
                    <a:bodyPr/>
                    <a:lstStyle/>
                    <a:p>
                      <a:r>
                        <a:rPr lang="pt-BR" sz="2400" dirty="0" smtClean="0">
                          <a:latin typeface="+mj-lt"/>
                        </a:rPr>
                        <a:t>25,87</a:t>
                      </a:r>
                      <a:endParaRPr lang="pt-BR" sz="2400" dirty="0">
                        <a:latin typeface="+mj-lt"/>
                      </a:endParaRPr>
                    </a:p>
                  </a:txBody>
                  <a:tcPr/>
                </a:tc>
                <a:tc>
                  <a:txBody>
                    <a:bodyPr/>
                    <a:lstStyle/>
                    <a:p>
                      <a:endParaRPr lang="pt-BR" sz="2400" dirty="0">
                        <a:latin typeface="+mj-lt"/>
                      </a:endParaRPr>
                    </a:p>
                  </a:txBody>
                  <a:tcPr/>
                </a:tc>
                <a:tc>
                  <a:txBody>
                    <a:bodyPr/>
                    <a:lstStyle/>
                    <a:p>
                      <a:r>
                        <a:rPr lang="pt-BR" sz="2400" dirty="0" smtClean="0">
                          <a:latin typeface="+mj-lt"/>
                        </a:rPr>
                        <a:t>49,65</a:t>
                      </a:r>
                      <a:endParaRPr lang="pt-BR" sz="2400" dirty="0">
                        <a:latin typeface="+mj-lt"/>
                      </a:endParaRPr>
                    </a:p>
                  </a:txBody>
                  <a:tcPr/>
                </a:tc>
              </a:tr>
              <a:tr h="370840">
                <a:tc>
                  <a:txBody>
                    <a:bodyPr/>
                    <a:lstStyle/>
                    <a:p>
                      <a:r>
                        <a:rPr lang="pt-BR" sz="2400" dirty="0" smtClean="0">
                          <a:latin typeface="+mj-lt"/>
                        </a:rPr>
                        <a:t>Desvio Padrão (s)</a:t>
                      </a:r>
                      <a:endParaRPr lang="pt-BR" sz="2400" dirty="0">
                        <a:latin typeface="+mj-lt"/>
                      </a:endParaRPr>
                    </a:p>
                  </a:txBody>
                  <a:tcPr/>
                </a:tc>
                <a:tc>
                  <a:txBody>
                    <a:bodyPr/>
                    <a:lstStyle/>
                    <a:p>
                      <a:endParaRPr lang="pt-BR" sz="2400" dirty="0">
                        <a:latin typeface="+mj-lt"/>
                      </a:endParaRPr>
                    </a:p>
                  </a:txBody>
                  <a:tcPr/>
                </a:tc>
                <a:tc>
                  <a:txBody>
                    <a:bodyPr/>
                    <a:lstStyle/>
                    <a:p>
                      <a:r>
                        <a:rPr lang="pt-BR" sz="2400" dirty="0" smtClean="0">
                          <a:latin typeface="+mj-lt"/>
                        </a:rPr>
                        <a:t>0,13</a:t>
                      </a:r>
                      <a:endParaRPr lang="pt-BR" sz="2400" dirty="0">
                        <a:latin typeface="+mj-lt"/>
                      </a:endParaRPr>
                    </a:p>
                  </a:txBody>
                  <a:tcPr/>
                </a:tc>
                <a:tc>
                  <a:txBody>
                    <a:bodyPr/>
                    <a:lstStyle/>
                    <a:p>
                      <a:endParaRPr lang="pt-BR" sz="2400" dirty="0">
                        <a:latin typeface="+mj-lt"/>
                      </a:endParaRPr>
                    </a:p>
                  </a:txBody>
                  <a:tcPr/>
                </a:tc>
                <a:tc>
                  <a:txBody>
                    <a:bodyPr/>
                    <a:lstStyle/>
                    <a:p>
                      <a:r>
                        <a:rPr lang="pt-BR" sz="2400" dirty="0" smtClean="0">
                          <a:latin typeface="+mj-lt"/>
                        </a:rPr>
                        <a:t>0,70</a:t>
                      </a:r>
                      <a:endParaRPr lang="pt-BR" sz="2400" dirty="0">
                        <a:latin typeface="+mj-lt"/>
                      </a:endParaRPr>
                    </a:p>
                  </a:txBody>
                  <a:tcPr/>
                </a:tc>
                <a:tc>
                  <a:txBody>
                    <a:bodyPr/>
                    <a:lstStyle/>
                    <a:p>
                      <a:endParaRPr lang="pt-BR" sz="2400" dirty="0">
                        <a:latin typeface="+mj-lt"/>
                      </a:endParaRPr>
                    </a:p>
                  </a:txBody>
                  <a:tcPr/>
                </a:tc>
                <a:tc>
                  <a:txBody>
                    <a:bodyPr/>
                    <a:lstStyle/>
                    <a:p>
                      <a:r>
                        <a:rPr lang="pt-BR" sz="2400" dirty="0" smtClean="0">
                          <a:latin typeface="+mj-lt"/>
                        </a:rPr>
                        <a:t>1,08</a:t>
                      </a:r>
                      <a:endParaRPr lang="pt-BR" sz="2400" dirty="0">
                        <a:latin typeface="+mj-lt"/>
                      </a:endParaRPr>
                    </a:p>
                  </a:txBody>
                  <a:tcPr/>
                </a:tc>
              </a:tr>
              <a:tr h="370840">
                <a:tc>
                  <a:txBody>
                    <a:bodyPr/>
                    <a:lstStyle/>
                    <a:p>
                      <a:r>
                        <a:rPr lang="pt-BR" sz="2400" dirty="0" smtClean="0">
                          <a:latin typeface="+mj-lt"/>
                        </a:rPr>
                        <a:t>CV (%)</a:t>
                      </a:r>
                      <a:endParaRPr lang="pt-BR" sz="2400" dirty="0">
                        <a:latin typeface="+mj-lt"/>
                      </a:endParaRPr>
                    </a:p>
                  </a:txBody>
                  <a:tcPr/>
                </a:tc>
                <a:tc>
                  <a:txBody>
                    <a:bodyPr/>
                    <a:lstStyle/>
                    <a:p>
                      <a:endParaRPr lang="pt-BR" sz="2400" dirty="0">
                        <a:latin typeface="+mj-lt"/>
                      </a:endParaRPr>
                    </a:p>
                  </a:txBody>
                  <a:tcPr/>
                </a:tc>
                <a:tc>
                  <a:txBody>
                    <a:bodyPr/>
                    <a:lstStyle/>
                    <a:p>
                      <a:r>
                        <a:rPr lang="pt-BR" sz="2400" dirty="0" smtClean="0">
                          <a:latin typeface="+mj-lt"/>
                        </a:rPr>
                        <a:t>2,65</a:t>
                      </a:r>
                      <a:endParaRPr lang="pt-BR" sz="2400" dirty="0">
                        <a:latin typeface="+mj-lt"/>
                      </a:endParaRPr>
                    </a:p>
                  </a:txBody>
                  <a:tcPr/>
                </a:tc>
                <a:tc>
                  <a:txBody>
                    <a:bodyPr/>
                    <a:lstStyle/>
                    <a:p>
                      <a:endParaRPr lang="pt-BR" sz="2400" dirty="0">
                        <a:latin typeface="+mj-lt"/>
                      </a:endParaRPr>
                    </a:p>
                  </a:txBody>
                  <a:tcPr/>
                </a:tc>
                <a:tc>
                  <a:txBody>
                    <a:bodyPr/>
                    <a:lstStyle/>
                    <a:p>
                      <a:r>
                        <a:rPr lang="pt-BR" sz="2400" dirty="0" smtClean="0">
                          <a:latin typeface="+mj-lt"/>
                        </a:rPr>
                        <a:t>2,36</a:t>
                      </a:r>
                      <a:endParaRPr lang="pt-BR" sz="2400" dirty="0">
                        <a:latin typeface="+mj-lt"/>
                      </a:endParaRPr>
                    </a:p>
                  </a:txBody>
                  <a:tcPr/>
                </a:tc>
                <a:tc>
                  <a:txBody>
                    <a:bodyPr/>
                    <a:lstStyle/>
                    <a:p>
                      <a:endParaRPr lang="pt-BR" sz="2400" dirty="0">
                        <a:latin typeface="+mj-lt"/>
                      </a:endParaRPr>
                    </a:p>
                  </a:txBody>
                  <a:tcPr/>
                </a:tc>
                <a:tc>
                  <a:txBody>
                    <a:bodyPr/>
                    <a:lstStyle/>
                    <a:p>
                      <a:r>
                        <a:rPr lang="pt-BR" sz="2400" dirty="0" smtClean="0">
                          <a:latin typeface="+mj-lt"/>
                        </a:rPr>
                        <a:t>2,17</a:t>
                      </a:r>
                      <a:endParaRPr lang="pt-BR" sz="2400" dirty="0">
                        <a:latin typeface="+mj-lt"/>
                      </a:endParaRPr>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857224" y="0"/>
            <a:ext cx="7715304" cy="584775"/>
          </a:xfrm>
          <a:prstGeom prst="rect">
            <a:avLst/>
          </a:prstGeom>
          <a:noFill/>
        </p:spPr>
        <p:txBody>
          <a:bodyPr wrap="square" rtlCol="0">
            <a:spAutoFit/>
          </a:bodyPr>
          <a:lstStyle/>
          <a:p>
            <a:pPr algn="ctr"/>
            <a:r>
              <a:rPr lang="pt-BR" sz="3200" b="1" dirty="0" smtClean="0"/>
              <a:t>Calculo do limite de confiança</a:t>
            </a:r>
            <a:endParaRPr lang="pt-BR" sz="3200" b="1" dirty="0"/>
          </a:p>
        </p:txBody>
      </p:sp>
      <p:sp>
        <p:nvSpPr>
          <p:cNvPr id="5" name="CaixaDeTexto 4"/>
          <p:cNvSpPr txBox="1"/>
          <p:nvPr/>
        </p:nvSpPr>
        <p:spPr>
          <a:xfrm>
            <a:off x="0" y="928670"/>
            <a:ext cx="9144000" cy="1815882"/>
          </a:xfrm>
          <a:prstGeom prst="rect">
            <a:avLst/>
          </a:prstGeom>
          <a:noFill/>
        </p:spPr>
        <p:txBody>
          <a:bodyPr wrap="square" rtlCol="0">
            <a:spAutoFit/>
          </a:bodyPr>
          <a:lstStyle/>
          <a:p>
            <a:pPr algn="just"/>
            <a:r>
              <a:rPr lang="pt-BR" sz="2800" b="1" dirty="0" smtClean="0">
                <a:solidFill>
                  <a:srgbClr val="C00000"/>
                </a:solidFill>
                <a:latin typeface="+mj-lt"/>
              </a:rPr>
              <a:t>O Guia ICH Q2B recomenda introduzir os intervalos da confiança no estudo de precisão. Os intervalos de confiança deve ser determinado para cada nível de concentração  estudado.</a:t>
            </a:r>
            <a:endParaRPr lang="pt-BR" sz="2800" b="1" dirty="0">
              <a:solidFill>
                <a:srgbClr val="C00000"/>
              </a:solidFill>
              <a:latin typeface="+mj-lt"/>
            </a:endParaRPr>
          </a:p>
        </p:txBody>
      </p:sp>
      <p:sp>
        <p:nvSpPr>
          <p:cNvPr id="6" name="CaixaDeTexto 5"/>
          <p:cNvSpPr txBox="1"/>
          <p:nvPr/>
        </p:nvSpPr>
        <p:spPr>
          <a:xfrm>
            <a:off x="357158" y="2928934"/>
            <a:ext cx="8786842" cy="523220"/>
          </a:xfrm>
          <a:prstGeom prst="rect">
            <a:avLst/>
          </a:prstGeom>
          <a:noFill/>
        </p:spPr>
        <p:txBody>
          <a:bodyPr wrap="square" rtlCol="0">
            <a:spAutoFit/>
          </a:bodyPr>
          <a:lstStyle/>
          <a:p>
            <a:r>
              <a:rPr lang="pt-BR" sz="2800" b="1" dirty="0" smtClean="0"/>
              <a:t>Os Intervalos de confiança se calculam a partir de:</a:t>
            </a:r>
            <a:endParaRPr lang="pt-BR" sz="2800" b="1" dirty="0"/>
          </a:p>
        </p:txBody>
      </p:sp>
      <p:sp>
        <p:nvSpPr>
          <p:cNvPr id="7" name="CaixaDeTexto 6"/>
          <p:cNvSpPr txBox="1"/>
          <p:nvPr/>
        </p:nvSpPr>
        <p:spPr>
          <a:xfrm>
            <a:off x="214282" y="4000504"/>
            <a:ext cx="3500462" cy="461665"/>
          </a:xfrm>
          <a:prstGeom prst="rect">
            <a:avLst/>
          </a:prstGeom>
          <a:noFill/>
        </p:spPr>
        <p:txBody>
          <a:bodyPr wrap="square" rtlCol="0">
            <a:spAutoFit/>
          </a:bodyPr>
          <a:lstStyle/>
          <a:p>
            <a:r>
              <a:rPr lang="pt-BR" sz="2400" b="1" dirty="0" smtClean="0"/>
              <a:t>Resultados Individuais</a:t>
            </a:r>
            <a:endParaRPr lang="pt-BR" sz="2400" b="1" dirty="0"/>
          </a:p>
        </p:txBody>
      </p:sp>
      <p:sp>
        <p:nvSpPr>
          <p:cNvPr id="8" name="CaixaDeTexto 7"/>
          <p:cNvSpPr txBox="1"/>
          <p:nvPr/>
        </p:nvSpPr>
        <p:spPr>
          <a:xfrm>
            <a:off x="3714744" y="4000504"/>
            <a:ext cx="4572032" cy="400110"/>
          </a:xfrm>
          <a:prstGeom prst="rect">
            <a:avLst/>
          </a:prstGeom>
          <a:noFill/>
        </p:spPr>
        <p:txBody>
          <a:bodyPr wrap="square" rtlCol="0">
            <a:spAutoFit/>
          </a:bodyPr>
          <a:lstStyle/>
          <a:p>
            <a:r>
              <a:rPr lang="pt-BR" sz="2000" b="1" dirty="0" smtClean="0"/>
              <a:t>= X </a:t>
            </a:r>
            <a:r>
              <a:rPr lang="pt-BR" sz="2000" b="1" dirty="0" smtClean="0">
                <a:latin typeface="Segoe UI Semibold"/>
                <a:cs typeface="Segoe UI Semibold"/>
              </a:rPr>
              <a:t>± t*S</a:t>
            </a:r>
            <a:endParaRPr lang="pt-BR" sz="2000" b="1" dirty="0"/>
          </a:p>
        </p:txBody>
      </p:sp>
      <p:cxnSp>
        <p:nvCxnSpPr>
          <p:cNvPr id="10" name="Conector reto 9"/>
          <p:cNvCxnSpPr/>
          <p:nvPr/>
        </p:nvCxnSpPr>
        <p:spPr>
          <a:xfrm>
            <a:off x="3929058" y="4000504"/>
            <a:ext cx="214314" cy="1588"/>
          </a:xfrm>
          <a:prstGeom prst="line">
            <a:avLst/>
          </a:prstGeom>
        </p:spPr>
        <p:style>
          <a:lnRef idx="1">
            <a:schemeClr val="accent1"/>
          </a:lnRef>
          <a:fillRef idx="0">
            <a:schemeClr val="accent1"/>
          </a:fillRef>
          <a:effectRef idx="0">
            <a:schemeClr val="accent1"/>
          </a:effectRef>
          <a:fontRef idx="minor">
            <a:schemeClr val="tx1"/>
          </a:fontRef>
        </p:style>
      </p:cxnSp>
      <p:sp>
        <p:nvSpPr>
          <p:cNvPr id="11" name="CaixaDeTexto 10"/>
          <p:cNvSpPr txBox="1"/>
          <p:nvPr/>
        </p:nvSpPr>
        <p:spPr>
          <a:xfrm>
            <a:off x="214282" y="4929198"/>
            <a:ext cx="3429024" cy="461665"/>
          </a:xfrm>
          <a:prstGeom prst="rect">
            <a:avLst/>
          </a:prstGeom>
          <a:noFill/>
        </p:spPr>
        <p:txBody>
          <a:bodyPr wrap="square" rtlCol="0">
            <a:spAutoFit/>
          </a:bodyPr>
          <a:lstStyle/>
          <a:p>
            <a:r>
              <a:rPr lang="pt-BR" sz="2400" b="1" dirty="0" smtClean="0"/>
              <a:t>Resultados </a:t>
            </a:r>
            <a:r>
              <a:rPr lang="pt-BR" sz="2400" b="1" dirty="0" err="1" smtClean="0"/>
              <a:t>promédios</a:t>
            </a:r>
            <a:endParaRPr lang="pt-BR" sz="2400" b="1" dirty="0"/>
          </a:p>
        </p:txBody>
      </p:sp>
      <p:sp>
        <p:nvSpPr>
          <p:cNvPr id="12" name="CaixaDeTexto 11"/>
          <p:cNvSpPr txBox="1"/>
          <p:nvPr/>
        </p:nvSpPr>
        <p:spPr>
          <a:xfrm>
            <a:off x="3857620" y="5000636"/>
            <a:ext cx="1500198" cy="369332"/>
          </a:xfrm>
          <a:prstGeom prst="rect">
            <a:avLst/>
          </a:prstGeom>
          <a:noFill/>
        </p:spPr>
        <p:txBody>
          <a:bodyPr wrap="square" rtlCol="0">
            <a:spAutoFit/>
          </a:bodyPr>
          <a:lstStyle/>
          <a:p>
            <a:r>
              <a:rPr lang="pt-BR" dirty="0" smtClean="0"/>
              <a:t>= X </a:t>
            </a:r>
            <a:r>
              <a:rPr lang="pt-BR" dirty="0" smtClean="0">
                <a:latin typeface="Segoe UI Semibold"/>
                <a:cs typeface="Segoe UI Semibold"/>
              </a:rPr>
              <a:t>± t * S</a:t>
            </a:r>
            <a:endParaRPr lang="pt-BR" dirty="0"/>
          </a:p>
        </p:txBody>
      </p:sp>
      <p:cxnSp>
        <p:nvCxnSpPr>
          <p:cNvPr id="19" name="Conector reto 18"/>
          <p:cNvCxnSpPr/>
          <p:nvPr/>
        </p:nvCxnSpPr>
        <p:spPr>
          <a:xfrm>
            <a:off x="4000496" y="5000636"/>
            <a:ext cx="357190" cy="1588"/>
          </a:xfrm>
          <a:prstGeom prst="line">
            <a:avLst/>
          </a:prstGeom>
        </p:spPr>
        <p:style>
          <a:lnRef idx="2">
            <a:schemeClr val="dk1"/>
          </a:lnRef>
          <a:fillRef idx="0">
            <a:schemeClr val="dk1"/>
          </a:fillRef>
          <a:effectRef idx="1">
            <a:schemeClr val="dk1"/>
          </a:effectRef>
          <a:fontRef idx="minor">
            <a:schemeClr val="tx1"/>
          </a:fontRef>
        </p:style>
      </p:cxnSp>
      <p:cxnSp>
        <p:nvCxnSpPr>
          <p:cNvPr id="22" name="Conector reto 21"/>
          <p:cNvCxnSpPr/>
          <p:nvPr/>
        </p:nvCxnSpPr>
        <p:spPr>
          <a:xfrm>
            <a:off x="4786314" y="5357826"/>
            <a:ext cx="285752" cy="1588"/>
          </a:xfrm>
          <a:prstGeom prst="line">
            <a:avLst/>
          </a:prstGeom>
        </p:spPr>
        <p:style>
          <a:lnRef idx="2">
            <a:schemeClr val="dk1"/>
          </a:lnRef>
          <a:fillRef idx="0">
            <a:schemeClr val="dk1"/>
          </a:fillRef>
          <a:effectRef idx="1">
            <a:schemeClr val="dk1"/>
          </a:effectRef>
          <a:fontRef idx="minor">
            <a:schemeClr val="tx1"/>
          </a:fontRef>
        </p:style>
      </p:cxnSp>
      <p:sp>
        <p:nvSpPr>
          <p:cNvPr id="23" name="CaixaDeTexto 22"/>
          <p:cNvSpPr txBox="1"/>
          <p:nvPr/>
        </p:nvSpPr>
        <p:spPr>
          <a:xfrm>
            <a:off x="4643438" y="5429264"/>
            <a:ext cx="714380" cy="369332"/>
          </a:xfrm>
          <a:prstGeom prst="rect">
            <a:avLst/>
          </a:prstGeom>
          <a:noFill/>
        </p:spPr>
        <p:txBody>
          <a:bodyPr wrap="square" rtlCol="0">
            <a:spAutoFit/>
          </a:bodyPr>
          <a:lstStyle/>
          <a:p>
            <a:r>
              <a:rPr lang="pt-BR" dirty="0" smtClean="0">
                <a:sym typeface="Symbol"/>
              </a:rPr>
              <a:t>n</a:t>
            </a:r>
            <a:endParaRPr lang="pt-BR" dirty="0"/>
          </a:p>
        </p:txBody>
      </p:sp>
      <p:sp>
        <p:nvSpPr>
          <p:cNvPr id="24" name="CaixaDeTexto 23"/>
          <p:cNvSpPr txBox="1"/>
          <p:nvPr/>
        </p:nvSpPr>
        <p:spPr>
          <a:xfrm>
            <a:off x="5286380" y="3786190"/>
            <a:ext cx="3643338" cy="2308324"/>
          </a:xfrm>
          <a:prstGeom prst="rect">
            <a:avLst/>
          </a:prstGeom>
          <a:noFill/>
        </p:spPr>
        <p:txBody>
          <a:bodyPr wrap="square" rtlCol="0">
            <a:spAutoFit/>
          </a:bodyPr>
          <a:lstStyle/>
          <a:p>
            <a:r>
              <a:rPr lang="pt-BR" dirty="0" smtClean="0"/>
              <a:t>Donde: X = média de uma série de resultados obtidos em um mesmo nível de concentração;</a:t>
            </a:r>
          </a:p>
          <a:p>
            <a:r>
              <a:rPr lang="pt-BR" dirty="0" smtClean="0"/>
              <a:t>t= valor de t de </a:t>
            </a:r>
            <a:r>
              <a:rPr lang="pt-BR" dirty="0" err="1" smtClean="0"/>
              <a:t>student</a:t>
            </a:r>
            <a:r>
              <a:rPr lang="pt-BR" dirty="0" smtClean="0"/>
              <a:t> de tabelas para n-1 graus de liberdade y </a:t>
            </a:r>
            <a:r>
              <a:rPr lang="pt-BR" dirty="0" smtClean="0">
                <a:sym typeface="Symbol"/>
              </a:rPr>
              <a:t>=0,05;</a:t>
            </a:r>
          </a:p>
          <a:p>
            <a:r>
              <a:rPr lang="pt-BR" dirty="0" smtClean="0">
                <a:sym typeface="Symbol"/>
              </a:rPr>
              <a:t>n= número de análises;</a:t>
            </a:r>
          </a:p>
          <a:p>
            <a:r>
              <a:rPr lang="pt-BR" dirty="0" smtClean="0">
                <a:sym typeface="Symbol"/>
              </a:rPr>
              <a:t>s = desvio padrão</a:t>
            </a:r>
            <a:endParaRPr lang="pt-BR" dirty="0"/>
          </a:p>
        </p:txBody>
      </p:sp>
      <p:cxnSp>
        <p:nvCxnSpPr>
          <p:cNvPr id="30" name="Conector reto 29"/>
          <p:cNvCxnSpPr/>
          <p:nvPr/>
        </p:nvCxnSpPr>
        <p:spPr>
          <a:xfrm>
            <a:off x="6143636" y="3786190"/>
            <a:ext cx="285752" cy="1588"/>
          </a:xfrm>
          <a:prstGeom prst="line">
            <a:avLst/>
          </a:prstGeom>
        </p:spPr>
        <p:style>
          <a:lnRef idx="2">
            <a:schemeClr val="dk1"/>
          </a:lnRef>
          <a:fillRef idx="0">
            <a:schemeClr val="dk1"/>
          </a:fillRef>
          <a:effectRef idx="1">
            <a:schemeClr val="dk1"/>
          </a:effectRef>
          <a:fontRef idx="minor">
            <a:schemeClr val="tx1"/>
          </a:fontRef>
        </p:style>
      </p:cxn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xo">
  <a:themeElements>
    <a:clrScheme name="Flux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x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x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1691</TotalTime>
  <Words>2595</Words>
  <Application>Microsoft Office PowerPoint</Application>
  <PresentationFormat>Apresentação na tela (4:3)</PresentationFormat>
  <Paragraphs>406</Paragraphs>
  <Slides>24</Slides>
  <Notes>20</Notes>
  <HiddenSlides>0</HiddenSlides>
  <MMClips>0</MMClips>
  <ScaleCrop>false</ScaleCrop>
  <HeadingPairs>
    <vt:vector size="4" baseType="variant">
      <vt:variant>
        <vt:lpstr>Tema</vt:lpstr>
      </vt:variant>
      <vt:variant>
        <vt:i4>1</vt:i4>
      </vt:variant>
      <vt:variant>
        <vt:lpstr>Títulos de slides</vt:lpstr>
      </vt:variant>
      <vt:variant>
        <vt:i4>24</vt:i4>
      </vt:variant>
    </vt:vector>
  </HeadingPairs>
  <TitlesOfParts>
    <vt:vector size="25" baseType="lpstr">
      <vt:lpstr>Fluxo</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Maria José V Fonseca</dc:creator>
  <cp:lastModifiedBy>Maria José V Fonseca</cp:lastModifiedBy>
  <cp:revision>138</cp:revision>
  <dcterms:created xsi:type="dcterms:W3CDTF">2020-09-08T22:51:36Z</dcterms:created>
  <dcterms:modified xsi:type="dcterms:W3CDTF">2020-09-10T03:20:31Z</dcterms:modified>
</cp:coreProperties>
</file>