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88" r:id="rId2"/>
    <p:sldId id="258" r:id="rId3"/>
    <p:sldId id="281" r:id="rId4"/>
    <p:sldId id="282" r:id="rId5"/>
    <p:sldId id="283" r:id="rId6"/>
    <p:sldId id="256" r:id="rId7"/>
    <p:sldId id="266" r:id="rId8"/>
    <p:sldId id="267" r:id="rId9"/>
    <p:sldId id="268" r:id="rId10"/>
    <p:sldId id="279" r:id="rId11"/>
    <p:sldId id="280" r:id="rId12"/>
    <p:sldId id="270" r:id="rId13"/>
    <p:sldId id="271" r:id="rId14"/>
    <p:sldId id="306" r:id="rId15"/>
    <p:sldId id="284" r:id="rId16"/>
    <p:sldId id="316" r:id="rId17"/>
    <p:sldId id="318" r:id="rId18"/>
    <p:sldId id="319" r:id="rId19"/>
    <p:sldId id="317" r:id="rId20"/>
    <p:sldId id="265" r:id="rId21"/>
    <p:sldId id="309" r:id="rId22"/>
    <p:sldId id="312" r:id="rId23"/>
    <p:sldId id="310" r:id="rId24"/>
    <p:sldId id="264" r:id="rId25"/>
    <p:sldId id="272" r:id="rId26"/>
    <p:sldId id="274" r:id="rId27"/>
    <p:sldId id="278" r:id="rId28"/>
    <p:sldId id="273" r:id="rId29"/>
    <p:sldId id="315" r:id="rId30"/>
    <p:sldId id="321" r:id="rId31"/>
    <p:sldId id="320" r:id="rId32"/>
    <p:sldId id="294" r:id="rId33"/>
    <p:sldId id="291" r:id="rId34"/>
    <p:sldId id="292" r:id="rId35"/>
    <p:sldId id="293" r:id="rId36"/>
    <p:sldId id="322" r:id="rId37"/>
    <p:sldId id="302" r:id="rId38"/>
    <p:sldId id="313" r:id="rId39"/>
    <p:sldId id="277" r:id="rId40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76" autoAdjust="0"/>
  </p:normalViewPr>
  <p:slideViewPr>
    <p:cSldViewPr>
      <p:cViewPr>
        <p:scale>
          <a:sx n="80" d="100"/>
          <a:sy n="80" d="100"/>
        </p:scale>
        <p:origin x="-1435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94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C785E3-6A17-4418-8134-FABFD1D37293}" type="datetimeFigureOut">
              <a:rPr lang="pt-BR" smtClean="0"/>
              <a:t>08/08/2017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C06695-3DEC-4B70-9ABA-8C0D990C8E2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767598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C06695-3DEC-4B70-9ABA-8C0D990C8E2E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388026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A6F14-2DC6-4E99-BD8F-D153CE8EA337}" type="datetimeFigureOut">
              <a:rPr lang="pt-BR" smtClean="0"/>
              <a:t>08/08/2017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4B1ED-73F0-4638-A209-A212F6BF1FF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35586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A6F14-2DC6-4E99-BD8F-D153CE8EA337}" type="datetimeFigureOut">
              <a:rPr lang="pt-BR" smtClean="0"/>
              <a:t>08/08/2017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4B1ED-73F0-4638-A209-A212F6BF1FF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74182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A6F14-2DC6-4E99-BD8F-D153CE8EA337}" type="datetimeFigureOut">
              <a:rPr lang="pt-BR" smtClean="0"/>
              <a:t>08/08/2017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4B1ED-73F0-4638-A209-A212F6BF1FF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926977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A6F14-2DC6-4E99-BD8F-D153CE8EA337}" type="datetimeFigureOut">
              <a:rPr lang="pt-BR" smtClean="0"/>
              <a:t>08/08/2017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4B1ED-73F0-4638-A209-A212F6BF1FF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13218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A6F14-2DC6-4E99-BD8F-D153CE8EA337}" type="datetimeFigureOut">
              <a:rPr lang="pt-BR" smtClean="0"/>
              <a:t>08/08/2017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4B1ED-73F0-4638-A209-A212F6BF1FF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469004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A6F14-2DC6-4E99-BD8F-D153CE8EA337}" type="datetimeFigureOut">
              <a:rPr lang="pt-BR" smtClean="0"/>
              <a:t>08/08/2017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4B1ED-73F0-4638-A209-A212F6BF1FF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756625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A6F14-2DC6-4E99-BD8F-D153CE8EA337}" type="datetimeFigureOut">
              <a:rPr lang="pt-BR" smtClean="0"/>
              <a:t>08/08/2017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4B1ED-73F0-4638-A209-A212F6BF1FF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22274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A6F14-2DC6-4E99-BD8F-D153CE8EA337}" type="datetimeFigureOut">
              <a:rPr lang="pt-BR" smtClean="0"/>
              <a:t>08/08/2017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4B1ED-73F0-4638-A209-A212F6BF1FF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73579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A6F14-2DC6-4E99-BD8F-D153CE8EA337}" type="datetimeFigureOut">
              <a:rPr lang="pt-BR" smtClean="0"/>
              <a:t>08/08/2017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4B1ED-73F0-4638-A209-A212F6BF1FF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39938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A6F14-2DC6-4E99-BD8F-D153CE8EA337}" type="datetimeFigureOut">
              <a:rPr lang="pt-BR" smtClean="0"/>
              <a:t>08/08/2017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4B1ED-73F0-4638-A209-A212F6BF1FF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697463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A6F14-2DC6-4E99-BD8F-D153CE8EA337}" type="datetimeFigureOut">
              <a:rPr lang="pt-BR" smtClean="0"/>
              <a:t>08/08/2017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4B1ED-73F0-4638-A209-A212F6BF1FF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693287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CA6F14-2DC6-4E99-BD8F-D153CE8EA337}" type="datetimeFigureOut">
              <a:rPr lang="pt-BR" smtClean="0"/>
              <a:t>08/08/2017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94B1ED-73F0-4638-A209-A212F6BF1FF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59775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www.eesc.usp.br/biblioteca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biblioteca.eesc.usp.br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www.biblioteca.eesc.usp.br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www.biblioteca.eesc.usp.br/index.php?option=com_content&amp;view=article&amp;id=30&amp;Itemid=271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www.biblioteca.eesc.usp.br/index.php?option=com_content&amp;view=article&amp;id=85&amp;Itemid=276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://www.biblioteca.eesc.usp.br/index.php?option=com_content&amp;view=article&amp;id=116&amp;Itemid=297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hyperlink" Target="http://www.escritacientifica.sc.usp.br/" TargetMode="External"/><Relationship Id="rId4" Type="http://schemas.openxmlformats.org/officeDocument/2006/relationships/image" Target="../media/image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hyperlink" Target="http://www.youtube.com/watch?feature=player_embedded&amp;v=d0iGFwqif5c#at=130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9.jpeg"/><Relationship Id="rId7" Type="http://schemas.openxmlformats.org/officeDocument/2006/relationships/image" Target="../media/image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30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899592" y="1628800"/>
            <a:ext cx="784887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Biblioteca EESC</a:t>
            </a:r>
          </a:p>
          <a:p>
            <a:pPr algn="ctr"/>
            <a:endParaRPr lang="pt-BR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t-BR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upo 3"/>
          <p:cNvGrpSpPr/>
          <p:nvPr/>
        </p:nvGrpSpPr>
        <p:grpSpPr>
          <a:xfrm>
            <a:off x="69850" y="33797"/>
            <a:ext cx="8919093" cy="514883"/>
            <a:chOff x="69850" y="33797"/>
            <a:chExt cx="8919093" cy="514883"/>
          </a:xfrm>
        </p:grpSpPr>
        <p:pic>
          <p:nvPicPr>
            <p:cNvPr id="7" name="Imagem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20272" y="33797"/>
              <a:ext cx="1065098" cy="4465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Pentágono 7"/>
            <p:cNvSpPr/>
            <p:nvPr/>
          </p:nvSpPr>
          <p:spPr>
            <a:xfrm>
              <a:off x="69850" y="166688"/>
              <a:ext cx="6806406" cy="274902"/>
            </a:xfrm>
            <a:prstGeom prst="homePlat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 dirty="0"/>
            </a:p>
          </p:txBody>
        </p:sp>
        <p:pic>
          <p:nvPicPr>
            <p:cNvPr id="9" name="Imagem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938" y="69850"/>
              <a:ext cx="655837" cy="4788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9" descr="C:\Users\Flavia\Desktop\Referencia\Logo\Transparentes\SBi (1)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20861" y="167564"/>
              <a:ext cx="668082" cy="2740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CaixaDeTexto 2"/>
          <p:cNvSpPr txBox="1"/>
          <p:nvPr/>
        </p:nvSpPr>
        <p:spPr>
          <a:xfrm>
            <a:off x="3995936" y="6165304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2017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366607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6" descr="MPj0409045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060848"/>
            <a:ext cx="4032448" cy="446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644422" y="980728"/>
            <a:ext cx="8229600" cy="527626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pt-BR" sz="3200" b="1" dirty="0" smtClean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28.700 produções </a:t>
            </a:r>
            <a:r>
              <a:rPr lang="pt-BR" sz="3200" b="1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científicas</a:t>
            </a:r>
            <a:endParaRPr lang="pt-BR" sz="3200" dirty="0">
              <a:solidFill>
                <a:schemeClr val="tx1"/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sp>
        <p:nvSpPr>
          <p:cNvPr id="2" name="Espaço Reservado para Conteúdo 1"/>
          <p:cNvSpPr>
            <a:spLocks noGrp="1"/>
          </p:cNvSpPr>
          <p:nvPr>
            <p:ph sz="half" idx="1"/>
          </p:nvPr>
        </p:nvSpPr>
        <p:spPr>
          <a:xfrm>
            <a:off x="462856" y="2038978"/>
            <a:ext cx="4038600" cy="1972816"/>
          </a:xfrm>
        </p:spPr>
        <p:txBody>
          <a:bodyPr/>
          <a:lstStyle/>
          <a:p>
            <a:pPr>
              <a:buClr>
                <a:schemeClr val="accent1"/>
              </a:buClr>
              <a:buSzPct val="85000"/>
              <a:buFont typeface="Arial" charset="0"/>
              <a:buChar char="•"/>
            </a:pPr>
            <a:r>
              <a:rPr lang="pt-BR" dirty="0">
                <a:latin typeface="Arial" charset="0"/>
              </a:rPr>
              <a:t>Desde 1985 </a:t>
            </a:r>
          </a:p>
          <a:p>
            <a:pPr>
              <a:buClr>
                <a:schemeClr val="accent1"/>
              </a:buClr>
              <a:buSzPct val="85000"/>
              <a:buFont typeface="Arial" charset="0"/>
              <a:buChar char="•"/>
            </a:pPr>
            <a:r>
              <a:rPr lang="pt-BR" dirty="0">
                <a:latin typeface="Arial" charset="0"/>
              </a:rPr>
              <a:t>Consulta local</a:t>
            </a:r>
          </a:p>
          <a:p>
            <a:pPr>
              <a:buClr>
                <a:schemeClr val="accent1"/>
              </a:buClr>
              <a:buSzPct val="85000"/>
              <a:buFont typeface="Arial" charset="0"/>
              <a:buChar char="•"/>
            </a:pPr>
            <a:r>
              <a:rPr lang="pt-BR" dirty="0">
                <a:latin typeface="Arial" charset="0"/>
              </a:rPr>
              <a:t>Original do documento ou cópia</a:t>
            </a:r>
          </a:p>
          <a:p>
            <a:endParaRPr lang="pt-BR" dirty="0"/>
          </a:p>
        </p:txBody>
      </p:sp>
      <p:grpSp>
        <p:nvGrpSpPr>
          <p:cNvPr id="10" name="Grupo 9"/>
          <p:cNvGrpSpPr/>
          <p:nvPr/>
        </p:nvGrpSpPr>
        <p:grpSpPr>
          <a:xfrm>
            <a:off x="69850" y="33797"/>
            <a:ext cx="8919093" cy="514883"/>
            <a:chOff x="69850" y="33797"/>
            <a:chExt cx="8919093" cy="514883"/>
          </a:xfrm>
        </p:grpSpPr>
        <p:pic>
          <p:nvPicPr>
            <p:cNvPr id="11" name="Imagem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20272" y="33797"/>
              <a:ext cx="1065098" cy="4465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Pentágono 11"/>
            <p:cNvSpPr/>
            <p:nvPr/>
          </p:nvSpPr>
          <p:spPr>
            <a:xfrm>
              <a:off x="69850" y="166688"/>
              <a:ext cx="6806406" cy="274902"/>
            </a:xfrm>
            <a:prstGeom prst="homePlat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 dirty="0"/>
            </a:p>
          </p:txBody>
        </p:sp>
        <p:pic>
          <p:nvPicPr>
            <p:cNvPr id="13" name="Imagem 1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938" y="69850"/>
              <a:ext cx="655837" cy="4788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9" descr="C:\Users\Flavia\Desktop\Referencia\Logo\Transparentes\SBi (1)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20861" y="167564"/>
              <a:ext cx="668082" cy="2740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07245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20688"/>
            <a:ext cx="8820472" cy="496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Conector de seta reta 4">
            <a:hlinkClick r:id="rId2"/>
          </p:cNvPr>
          <p:cNvCxnSpPr/>
          <p:nvPr/>
        </p:nvCxnSpPr>
        <p:spPr>
          <a:xfrm flipH="1">
            <a:off x="4139952" y="3356992"/>
            <a:ext cx="1440160" cy="0"/>
          </a:xfrm>
          <a:prstGeom prst="straightConnector1">
            <a:avLst/>
          </a:prstGeom>
          <a:ln w="698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upo 7"/>
          <p:cNvGrpSpPr/>
          <p:nvPr/>
        </p:nvGrpSpPr>
        <p:grpSpPr>
          <a:xfrm>
            <a:off x="69850" y="33797"/>
            <a:ext cx="8919093" cy="514883"/>
            <a:chOff x="69850" y="33797"/>
            <a:chExt cx="8919093" cy="514883"/>
          </a:xfrm>
        </p:grpSpPr>
        <p:pic>
          <p:nvPicPr>
            <p:cNvPr id="9" name="Imagem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20272" y="33797"/>
              <a:ext cx="1065098" cy="4465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Pentágono 9"/>
            <p:cNvSpPr/>
            <p:nvPr/>
          </p:nvSpPr>
          <p:spPr>
            <a:xfrm>
              <a:off x="69850" y="166688"/>
              <a:ext cx="6806406" cy="274902"/>
            </a:xfrm>
            <a:prstGeom prst="homePlat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 dirty="0"/>
            </a:p>
          </p:txBody>
        </p:sp>
        <p:pic>
          <p:nvPicPr>
            <p:cNvPr id="11" name="Imagem 1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938" y="69850"/>
              <a:ext cx="655837" cy="4788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9" descr="C:\Users\Flavia\Desktop\Referencia\Logo\Transparentes\SBi (1)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20861" y="167564"/>
              <a:ext cx="668082" cy="2740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71142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www.digitaltrends.com/wp-content/uploads/2012/04/e-boo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69008"/>
            <a:ext cx="3707904" cy="238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164645" y="1700808"/>
            <a:ext cx="885307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 milhões de livros impressos</a:t>
            </a:r>
          </a:p>
          <a:p>
            <a:pPr algn="r"/>
            <a:r>
              <a:rPr lang="pt-BR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218 bases de dados</a:t>
            </a:r>
          </a:p>
          <a:p>
            <a:pPr algn="r"/>
            <a:r>
              <a:rPr lang="pt-BR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95 mil revistas</a:t>
            </a:r>
          </a:p>
          <a:p>
            <a:pPr algn="r"/>
            <a:r>
              <a:rPr lang="pt-BR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149 mil teses e dissertações</a:t>
            </a:r>
          </a:p>
          <a:p>
            <a:pPr algn="r"/>
            <a:r>
              <a:rPr lang="pt-BR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395 mil e-books</a:t>
            </a:r>
            <a:endParaRPr lang="pt-BR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476380" y="441590"/>
            <a:ext cx="8229600" cy="1143000"/>
          </a:xfrm>
        </p:spPr>
        <p:txBody>
          <a:bodyPr/>
          <a:lstStyle/>
          <a:p>
            <a:r>
              <a:rPr lang="pt-BR" b="1" dirty="0" smtClean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USP – Acervo</a:t>
            </a:r>
            <a:endParaRPr lang="pt-BR" b="1" dirty="0"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upo 4"/>
          <p:cNvGrpSpPr/>
          <p:nvPr/>
        </p:nvGrpSpPr>
        <p:grpSpPr>
          <a:xfrm>
            <a:off x="69850" y="33797"/>
            <a:ext cx="8919093" cy="514883"/>
            <a:chOff x="69850" y="33797"/>
            <a:chExt cx="8919093" cy="514883"/>
          </a:xfrm>
        </p:grpSpPr>
        <p:pic>
          <p:nvPicPr>
            <p:cNvPr id="9" name="Imagem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20272" y="33797"/>
              <a:ext cx="1065098" cy="4465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Pentágono 9"/>
            <p:cNvSpPr/>
            <p:nvPr/>
          </p:nvSpPr>
          <p:spPr>
            <a:xfrm>
              <a:off x="69850" y="166688"/>
              <a:ext cx="6806406" cy="274902"/>
            </a:xfrm>
            <a:prstGeom prst="homePlat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 dirty="0"/>
            </a:p>
          </p:txBody>
        </p:sp>
        <p:pic>
          <p:nvPicPr>
            <p:cNvPr id="11" name="Imagem 1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938" y="69850"/>
              <a:ext cx="655837" cy="4788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9" descr="C:\Users\Flavia\Desktop\Referencia\Logo\Transparentes\SBi (1)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20861" y="167564"/>
              <a:ext cx="668082" cy="2740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97826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>
          <a:xfrm>
            <a:off x="467544" y="1916832"/>
            <a:ext cx="8229600" cy="1143000"/>
          </a:xfrm>
        </p:spPr>
        <p:txBody>
          <a:bodyPr>
            <a:normAutofit/>
          </a:bodyPr>
          <a:lstStyle/>
          <a:p>
            <a:r>
              <a:rPr lang="pt-BR" b="1" dirty="0" smtClean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Como acessar</a:t>
            </a:r>
            <a:endParaRPr lang="pt-BR" b="1" dirty="0"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upo 2"/>
          <p:cNvGrpSpPr/>
          <p:nvPr/>
        </p:nvGrpSpPr>
        <p:grpSpPr>
          <a:xfrm>
            <a:off x="69850" y="33797"/>
            <a:ext cx="8919093" cy="514883"/>
            <a:chOff x="69850" y="33797"/>
            <a:chExt cx="8919093" cy="514883"/>
          </a:xfrm>
        </p:grpSpPr>
        <p:pic>
          <p:nvPicPr>
            <p:cNvPr id="4" name="Imagem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20272" y="33797"/>
              <a:ext cx="1065098" cy="4465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Pentágono 4"/>
            <p:cNvSpPr/>
            <p:nvPr/>
          </p:nvSpPr>
          <p:spPr>
            <a:xfrm>
              <a:off x="69850" y="166688"/>
              <a:ext cx="6806406" cy="274902"/>
            </a:xfrm>
            <a:prstGeom prst="homePlat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 dirty="0"/>
            </a:p>
          </p:txBody>
        </p:sp>
        <p:pic>
          <p:nvPicPr>
            <p:cNvPr id="7" name="Imagem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938" y="69850"/>
              <a:ext cx="655837" cy="4788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9" descr="C:\Users\Flavia\Desktop\Referencia\Logo\Transparentes\SBi (1)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20861" y="167564"/>
              <a:ext cx="668082" cy="2740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43668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1988840"/>
            <a:ext cx="8589640" cy="1143000"/>
          </a:xfrm>
        </p:spPr>
        <p:txBody>
          <a:bodyPr>
            <a:normAutofit/>
          </a:bodyPr>
          <a:lstStyle/>
          <a:p>
            <a:r>
              <a:rPr lang="pt-BR" b="1" dirty="0" smtClean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  <a:hlinkClick r:id="rId2"/>
              </a:rPr>
              <a:t>www.biblioteca.eesc.usp.br</a:t>
            </a:r>
            <a:endParaRPr lang="pt-BR" b="1" dirty="0"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upo 2"/>
          <p:cNvGrpSpPr/>
          <p:nvPr/>
        </p:nvGrpSpPr>
        <p:grpSpPr>
          <a:xfrm>
            <a:off x="69850" y="33797"/>
            <a:ext cx="8919093" cy="514883"/>
            <a:chOff x="69850" y="33797"/>
            <a:chExt cx="8919093" cy="514883"/>
          </a:xfrm>
        </p:grpSpPr>
        <p:pic>
          <p:nvPicPr>
            <p:cNvPr id="4" name="Imagem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20272" y="33797"/>
              <a:ext cx="1065098" cy="4465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Pentágono 4"/>
            <p:cNvSpPr/>
            <p:nvPr/>
          </p:nvSpPr>
          <p:spPr>
            <a:xfrm>
              <a:off x="69850" y="166688"/>
              <a:ext cx="6806406" cy="274902"/>
            </a:xfrm>
            <a:prstGeom prst="homePlat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 dirty="0"/>
            </a:p>
          </p:txBody>
        </p:sp>
        <p:pic>
          <p:nvPicPr>
            <p:cNvPr id="6" name="Imagem 1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938" y="69850"/>
              <a:ext cx="655837" cy="4788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9" descr="C:\Users\Flavia\Desktop\Referencia\Logo\Transparentes\SBi (1)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20861" y="167564"/>
              <a:ext cx="668082" cy="2740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918359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92696"/>
            <a:ext cx="8242853" cy="5532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upo 2"/>
          <p:cNvGrpSpPr/>
          <p:nvPr/>
        </p:nvGrpSpPr>
        <p:grpSpPr>
          <a:xfrm>
            <a:off x="69850" y="33797"/>
            <a:ext cx="8919093" cy="514883"/>
            <a:chOff x="69850" y="33797"/>
            <a:chExt cx="8919093" cy="514883"/>
          </a:xfrm>
        </p:grpSpPr>
        <p:pic>
          <p:nvPicPr>
            <p:cNvPr id="4" name="Imagem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20272" y="33797"/>
              <a:ext cx="1065098" cy="4465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Pentágono 4"/>
            <p:cNvSpPr/>
            <p:nvPr/>
          </p:nvSpPr>
          <p:spPr>
            <a:xfrm>
              <a:off x="69850" y="166688"/>
              <a:ext cx="6806406" cy="274902"/>
            </a:xfrm>
            <a:prstGeom prst="homePlat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 dirty="0"/>
            </a:p>
          </p:txBody>
        </p:sp>
        <p:pic>
          <p:nvPicPr>
            <p:cNvPr id="6" name="Imagem 1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938" y="69850"/>
              <a:ext cx="655837" cy="4788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9" descr="C:\Users\Flavia\Desktop\Referencia\Logo\Transparentes\SBi (1)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20861" y="167564"/>
              <a:ext cx="668082" cy="2740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50110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814" y="692696"/>
            <a:ext cx="8473647" cy="6152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Conector reto 2"/>
          <p:cNvCxnSpPr/>
          <p:nvPr/>
        </p:nvCxnSpPr>
        <p:spPr>
          <a:xfrm>
            <a:off x="539552" y="5805264"/>
            <a:ext cx="2088232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to 9"/>
          <p:cNvCxnSpPr/>
          <p:nvPr/>
        </p:nvCxnSpPr>
        <p:spPr>
          <a:xfrm>
            <a:off x="2123728" y="1916832"/>
            <a:ext cx="1296144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upo 4"/>
          <p:cNvGrpSpPr/>
          <p:nvPr/>
        </p:nvGrpSpPr>
        <p:grpSpPr>
          <a:xfrm>
            <a:off x="69850" y="33797"/>
            <a:ext cx="8919093" cy="514883"/>
            <a:chOff x="69850" y="33797"/>
            <a:chExt cx="8919093" cy="514883"/>
          </a:xfrm>
        </p:grpSpPr>
        <p:pic>
          <p:nvPicPr>
            <p:cNvPr id="6" name="Imagem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20272" y="33797"/>
              <a:ext cx="1065098" cy="4465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Pentágono 6"/>
            <p:cNvSpPr/>
            <p:nvPr/>
          </p:nvSpPr>
          <p:spPr>
            <a:xfrm>
              <a:off x="69850" y="166688"/>
              <a:ext cx="6806406" cy="274902"/>
            </a:xfrm>
            <a:prstGeom prst="homePlat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 dirty="0"/>
            </a:p>
          </p:txBody>
        </p:sp>
        <p:pic>
          <p:nvPicPr>
            <p:cNvPr id="8" name="Imagem 1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938" y="69850"/>
              <a:ext cx="655837" cy="4788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9" descr="C:\Users\Flavia\Desktop\Referencia\Logo\Transparentes\SBi (1)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20861" y="167564"/>
              <a:ext cx="668082" cy="2740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22657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712968" cy="6120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Conector reto 4"/>
          <p:cNvCxnSpPr/>
          <p:nvPr/>
        </p:nvCxnSpPr>
        <p:spPr>
          <a:xfrm>
            <a:off x="2123728" y="1700808"/>
            <a:ext cx="122413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to 6"/>
          <p:cNvCxnSpPr/>
          <p:nvPr/>
        </p:nvCxnSpPr>
        <p:spPr>
          <a:xfrm>
            <a:off x="395536" y="2420888"/>
            <a:ext cx="2448272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to 8"/>
          <p:cNvCxnSpPr/>
          <p:nvPr/>
        </p:nvCxnSpPr>
        <p:spPr>
          <a:xfrm>
            <a:off x="755576" y="3356992"/>
            <a:ext cx="1368152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to 9"/>
          <p:cNvCxnSpPr/>
          <p:nvPr/>
        </p:nvCxnSpPr>
        <p:spPr>
          <a:xfrm>
            <a:off x="755576" y="4653136"/>
            <a:ext cx="3312368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6102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8640960" cy="5904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6450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1196" y="112474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BR" b="1" dirty="0" smtClean="0"/>
              <a:t>Normalização de trabalhos acadêmicos</a:t>
            </a:r>
            <a:endParaRPr lang="pt-BR" b="1" dirty="0"/>
          </a:p>
        </p:txBody>
      </p:sp>
      <p:pic>
        <p:nvPicPr>
          <p:cNvPr id="1026" name="Picture 2" descr="http://3.bp.blogspot.com/-WKsHdr6IXfc/TW6PeEIGibI/AAAAAAAAAkw/5UoW0SkMDto/s1600/escrevendo1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636912"/>
            <a:ext cx="4968552" cy="3980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upo 4"/>
          <p:cNvGrpSpPr/>
          <p:nvPr/>
        </p:nvGrpSpPr>
        <p:grpSpPr>
          <a:xfrm>
            <a:off x="69850" y="33797"/>
            <a:ext cx="8919093" cy="514883"/>
            <a:chOff x="69850" y="33797"/>
            <a:chExt cx="8919093" cy="514883"/>
          </a:xfrm>
        </p:grpSpPr>
        <p:pic>
          <p:nvPicPr>
            <p:cNvPr id="6" name="Imagem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20272" y="33797"/>
              <a:ext cx="1065098" cy="4465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Pentágono 6"/>
            <p:cNvSpPr/>
            <p:nvPr/>
          </p:nvSpPr>
          <p:spPr>
            <a:xfrm>
              <a:off x="69850" y="166688"/>
              <a:ext cx="6806406" cy="274902"/>
            </a:xfrm>
            <a:prstGeom prst="homePlat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 dirty="0"/>
            </a:p>
          </p:txBody>
        </p:sp>
        <p:pic>
          <p:nvPicPr>
            <p:cNvPr id="8" name="Imagem 1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938" y="69850"/>
              <a:ext cx="655837" cy="4788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9" descr="C:\Users\Flavia\Desktop\Referencia\Logo\Transparentes\SBi (1)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20861" y="167564"/>
              <a:ext cx="668082" cy="2740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26100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590872" y="710208"/>
            <a:ext cx="8229600" cy="9906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b="1" dirty="0" smtClean="0">
                <a:solidFill>
                  <a:schemeClr val="tx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Horário de atendimento</a:t>
            </a:r>
            <a:endParaRPr lang="pt-BR" b="1" dirty="0">
              <a:solidFill>
                <a:schemeClr val="tx1"/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>
          <a:xfrm>
            <a:off x="518864" y="1916832"/>
            <a:ext cx="8229600" cy="4416152"/>
          </a:xfrm>
        </p:spPr>
        <p:txBody>
          <a:bodyPr rtlCol="0">
            <a:normAutofit fontScale="700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pt-BR" sz="23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5700" b="1" dirty="0" smtClean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Segunda a Sexta-feira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5700" dirty="0" smtClean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das </a:t>
            </a:r>
            <a:r>
              <a:rPr lang="pt-BR" sz="5700" b="1" dirty="0" smtClean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8</a:t>
            </a:r>
            <a:r>
              <a:rPr lang="pt-BR" sz="5700" dirty="0" smtClean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 às </a:t>
            </a:r>
            <a:r>
              <a:rPr lang="pt-BR" sz="5700" b="1" dirty="0" smtClean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21h30</a:t>
            </a:r>
            <a:endParaRPr lang="pt-BR" sz="5700" dirty="0" smtClean="0"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pt-BR" sz="4000" b="1" dirty="0" smtClean="0"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pt-BR" b="1" dirty="0" smtClean="0"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pt-BR" b="1" dirty="0"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pt-BR" b="1" dirty="0" smtClean="0"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pt-BR" b="1" dirty="0" smtClean="0"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pt-BR" b="1" dirty="0"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  <a:p>
            <a:pPr marL="0" indent="0"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b="1" dirty="0" smtClean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Lembramos que o empréstimo dever ser efetuado</a:t>
            </a:r>
            <a:br>
              <a:rPr lang="pt-BR" b="1" dirty="0" smtClean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</a:br>
            <a:r>
              <a:rPr lang="pt-BR" b="1" dirty="0" smtClean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 </a:t>
            </a:r>
            <a:r>
              <a:rPr lang="pt-BR" b="1" dirty="0" smtClean="0">
                <a:solidFill>
                  <a:srgbClr val="FF0000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15</a:t>
            </a:r>
            <a:r>
              <a:rPr lang="pt-BR" b="1" dirty="0" smtClean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 minutos antes do encerramento do expediente!</a:t>
            </a:r>
            <a:endParaRPr lang="pt-BR" b="1" dirty="0"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upo 6"/>
          <p:cNvGrpSpPr/>
          <p:nvPr/>
        </p:nvGrpSpPr>
        <p:grpSpPr>
          <a:xfrm>
            <a:off x="69850" y="33797"/>
            <a:ext cx="8919093" cy="514883"/>
            <a:chOff x="69850" y="33797"/>
            <a:chExt cx="8919093" cy="514883"/>
          </a:xfrm>
        </p:grpSpPr>
        <p:pic>
          <p:nvPicPr>
            <p:cNvPr id="8" name="Imagem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20272" y="33797"/>
              <a:ext cx="1065098" cy="4465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Pentágono 11"/>
            <p:cNvSpPr/>
            <p:nvPr/>
          </p:nvSpPr>
          <p:spPr>
            <a:xfrm>
              <a:off x="69850" y="166688"/>
              <a:ext cx="6806406" cy="274902"/>
            </a:xfrm>
            <a:prstGeom prst="homePlat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 dirty="0"/>
            </a:p>
          </p:txBody>
        </p:sp>
        <p:pic>
          <p:nvPicPr>
            <p:cNvPr id="13" name="Imagem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938" y="69850"/>
              <a:ext cx="655837" cy="4788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9" descr="C:\Users\Flavia\Desktop\Referencia\Logo\Transparentes\SBi (1)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20861" y="167564"/>
              <a:ext cx="668082" cy="2740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86969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://www.hiperativo.com/wp-content/uploads/2013/11/Rede-de-internet-sem-fio-Como-melhorar-o-si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2708275"/>
            <a:ext cx="72771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95300" y="836712"/>
            <a:ext cx="8229600" cy="9906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b="1" dirty="0" smtClean="0">
                <a:solidFill>
                  <a:schemeClr val="tx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Internet sem fio</a:t>
            </a:r>
            <a:endParaRPr lang="pt-BR" dirty="0">
              <a:solidFill>
                <a:schemeClr val="tx1"/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upo 4"/>
          <p:cNvGrpSpPr/>
          <p:nvPr/>
        </p:nvGrpSpPr>
        <p:grpSpPr>
          <a:xfrm>
            <a:off x="69850" y="33797"/>
            <a:ext cx="8919093" cy="514883"/>
            <a:chOff x="69850" y="33797"/>
            <a:chExt cx="8919093" cy="514883"/>
          </a:xfrm>
        </p:grpSpPr>
        <p:pic>
          <p:nvPicPr>
            <p:cNvPr id="7" name="Imagem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20272" y="33797"/>
              <a:ext cx="1065098" cy="4465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Pentágono 7"/>
            <p:cNvSpPr/>
            <p:nvPr/>
          </p:nvSpPr>
          <p:spPr>
            <a:xfrm>
              <a:off x="69850" y="166688"/>
              <a:ext cx="6806406" cy="274902"/>
            </a:xfrm>
            <a:prstGeom prst="homePlat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 dirty="0"/>
            </a:p>
          </p:txBody>
        </p:sp>
        <p:pic>
          <p:nvPicPr>
            <p:cNvPr id="9" name="Imagem 1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938" y="69850"/>
              <a:ext cx="655837" cy="4788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9" descr="C:\Users\Flavia\Desktop\Referencia\Logo\Transparentes\SBi (1)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20861" y="167564"/>
              <a:ext cx="668082" cy="2740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80180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t-BR" altLang="pt-BR" b="1" dirty="0" smtClean="0"/>
              <a:t>Atendimento on-line</a:t>
            </a:r>
          </a:p>
        </p:txBody>
      </p:sp>
      <p:grpSp>
        <p:nvGrpSpPr>
          <p:cNvPr id="22" name="Grupo 21"/>
          <p:cNvGrpSpPr/>
          <p:nvPr/>
        </p:nvGrpSpPr>
        <p:grpSpPr>
          <a:xfrm>
            <a:off x="69850" y="69850"/>
            <a:ext cx="8919093" cy="514883"/>
            <a:chOff x="69850" y="33797"/>
            <a:chExt cx="8919093" cy="514883"/>
          </a:xfrm>
        </p:grpSpPr>
        <p:pic>
          <p:nvPicPr>
            <p:cNvPr id="23" name="Imagem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20272" y="33797"/>
              <a:ext cx="1065098" cy="4465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" name="Pentágono 23"/>
            <p:cNvSpPr/>
            <p:nvPr/>
          </p:nvSpPr>
          <p:spPr>
            <a:xfrm>
              <a:off x="69850" y="166688"/>
              <a:ext cx="6806406" cy="274902"/>
            </a:xfrm>
            <a:prstGeom prst="homePlat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 dirty="0"/>
            </a:p>
          </p:txBody>
        </p:sp>
        <p:pic>
          <p:nvPicPr>
            <p:cNvPr id="25" name="Imagem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938" y="69850"/>
              <a:ext cx="655837" cy="4788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9" descr="C:\Users\Flavia\Desktop\Referencia\Logo\Transparentes\SBi (1)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20861" y="167564"/>
              <a:ext cx="668082" cy="2740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12776"/>
            <a:ext cx="8496944" cy="5069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lipse 1"/>
          <p:cNvSpPr/>
          <p:nvPr/>
        </p:nvSpPr>
        <p:spPr>
          <a:xfrm>
            <a:off x="7380312" y="1484784"/>
            <a:ext cx="576064" cy="432048"/>
          </a:xfrm>
          <a:prstGeom prst="ellipse">
            <a:avLst/>
          </a:prstGeom>
          <a:noFill/>
          <a:ln w="412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28046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ítulo 1"/>
          <p:cNvSpPr txBox="1">
            <a:spLocks/>
          </p:cNvSpPr>
          <p:nvPr/>
        </p:nvSpPr>
        <p:spPr bwMode="auto">
          <a:xfrm>
            <a:off x="125413" y="1422400"/>
            <a:ext cx="2900362" cy="164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b="1">
                <a:latin typeface="Verdana" pitchFamily="34" charset="0"/>
                <a:ea typeface="Verdana" pitchFamily="34" charset="0"/>
                <a:cs typeface="Verdana" pitchFamily="34" charset="0"/>
              </a:rPr>
              <a:t>Caixa de devolução 24h</a:t>
            </a:r>
            <a:endParaRPr lang="pt-BR" altLang="pt-BR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171" name="CaixaDeTexto 1"/>
          <p:cNvSpPr txBox="1">
            <a:spLocks noChangeArrowheads="1"/>
          </p:cNvSpPr>
          <p:nvPr/>
        </p:nvSpPr>
        <p:spPr bwMode="auto">
          <a:xfrm>
            <a:off x="539750" y="4484688"/>
            <a:ext cx="24479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/>
              <a:t>O material depositado na caixa coletora será recolhido diariamente a partir das 8 horas.</a:t>
            </a:r>
          </a:p>
        </p:txBody>
      </p:sp>
      <p:pic>
        <p:nvPicPr>
          <p:cNvPr id="7172" name="Picture 11" descr="C:\Users\Flavia\Downloads\WP_20150225_0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8950" y="1090613"/>
            <a:ext cx="6111875" cy="576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Conector de seta reta 3"/>
          <p:cNvCxnSpPr/>
          <p:nvPr/>
        </p:nvCxnSpPr>
        <p:spPr>
          <a:xfrm>
            <a:off x="2813050" y="4929188"/>
            <a:ext cx="1008063" cy="0"/>
          </a:xfrm>
          <a:prstGeom prst="straightConnector1">
            <a:avLst/>
          </a:prstGeom>
          <a:ln w="698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upo 11"/>
          <p:cNvGrpSpPr/>
          <p:nvPr/>
        </p:nvGrpSpPr>
        <p:grpSpPr>
          <a:xfrm>
            <a:off x="69850" y="33797"/>
            <a:ext cx="8919093" cy="514883"/>
            <a:chOff x="69850" y="33797"/>
            <a:chExt cx="8919093" cy="514883"/>
          </a:xfrm>
        </p:grpSpPr>
        <p:pic>
          <p:nvPicPr>
            <p:cNvPr id="13" name="Imagem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20272" y="33797"/>
              <a:ext cx="1065098" cy="4465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Pentágono 13"/>
            <p:cNvSpPr/>
            <p:nvPr/>
          </p:nvSpPr>
          <p:spPr>
            <a:xfrm>
              <a:off x="69850" y="166688"/>
              <a:ext cx="6806406" cy="274902"/>
            </a:xfrm>
            <a:prstGeom prst="homePlat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 dirty="0"/>
            </a:p>
          </p:txBody>
        </p:sp>
        <p:pic>
          <p:nvPicPr>
            <p:cNvPr id="15" name="Imagem 1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938" y="69850"/>
              <a:ext cx="655837" cy="4788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9" descr="C:\Users\Flavia\Desktop\Referencia\Logo\Transparentes\SBi (1)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20861" y="167564"/>
              <a:ext cx="668082" cy="2740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51019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2430016"/>
            <a:ext cx="8229600" cy="1143000"/>
          </a:xfrm>
        </p:spPr>
        <p:txBody>
          <a:bodyPr/>
          <a:lstStyle/>
          <a:p>
            <a:r>
              <a:rPr lang="pt-BR" b="1" dirty="0" smtClean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Ambientes</a:t>
            </a:r>
            <a:endParaRPr lang="pt-BR" b="1" dirty="0"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rupo 9"/>
          <p:cNvGrpSpPr/>
          <p:nvPr/>
        </p:nvGrpSpPr>
        <p:grpSpPr>
          <a:xfrm>
            <a:off x="69850" y="33797"/>
            <a:ext cx="8919093" cy="514883"/>
            <a:chOff x="69850" y="33797"/>
            <a:chExt cx="8919093" cy="514883"/>
          </a:xfrm>
        </p:grpSpPr>
        <p:pic>
          <p:nvPicPr>
            <p:cNvPr id="11" name="Imagem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20272" y="33797"/>
              <a:ext cx="1065098" cy="4465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Pentágono 11"/>
            <p:cNvSpPr/>
            <p:nvPr/>
          </p:nvSpPr>
          <p:spPr>
            <a:xfrm>
              <a:off x="69850" y="166688"/>
              <a:ext cx="6806406" cy="274902"/>
            </a:xfrm>
            <a:prstGeom prst="homePlat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 dirty="0"/>
            </a:p>
          </p:txBody>
        </p:sp>
        <p:pic>
          <p:nvPicPr>
            <p:cNvPr id="13" name="Imagem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938" y="69850"/>
              <a:ext cx="655837" cy="4788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9" descr="C:\Users\Flavia\Desktop\Referencia\Logo\Transparentes\SBi (1)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20861" y="167564"/>
              <a:ext cx="668082" cy="2740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30996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490" y="2060848"/>
            <a:ext cx="7896225" cy="444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534802" y="764704"/>
            <a:ext cx="8229600" cy="9906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b="1" dirty="0" smtClean="0">
                <a:solidFill>
                  <a:schemeClr val="tx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Guarda-volumes</a:t>
            </a:r>
            <a:endParaRPr lang="pt-BR" dirty="0">
              <a:solidFill>
                <a:schemeClr val="tx1"/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Grupo 12"/>
          <p:cNvGrpSpPr/>
          <p:nvPr/>
        </p:nvGrpSpPr>
        <p:grpSpPr>
          <a:xfrm>
            <a:off x="69850" y="33797"/>
            <a:ext cx="8919093" cy="514883"/>
            <a:chOff x="69850" y="33797"/>
            <a:chExt cx="8919093" cy="514883"/>
          </a:xfrm>
        </p:grpSpPr>
        <p:pic>
          <p:nvPicPr>
            <p:cNvPr id="14" name="Imagem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20272" y="33797"/>
              <a:ext cx="1065098" cy="4465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Pentágono 14"/>
            <p:cNvSpPr/>
            <p:nvPr/>
          </p:nvSpPr>
          <p:spPr>
            <a:xfrm>
              <a:off x="69850" y="166688"/>
              <a:ext cx="6806406" cy="274902"/>
            </a:xfrm>
            <a:prstGeom prst="homePlat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 dirty="0"/>
            </a:p>
          </p:txBody>
        </p:sp>
        <p:pic>
          <p:nvPicPr>
            <p:cNvPr id="16" name="Imagem 1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938" y="69850"/>
              <a:ext cx="655837" cy="4788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9" descr="C:\Users\Flavia\Desktop\Referencia\Logo\Transparentes\SBi (1)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20861" y="167564"/>
              <a:ext cx="668082" cy="2740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78937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8"/>
          <p:cNvPicPr>
            <a:picLocks noGrp="1" noChangeAspect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5576" y="1313384"/>
            <a:ext cx="7632700" cy="5544616"/>
          </a:xfrm>
        </p:spPr>
      </p:pic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9906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b="1" dirty="0" smtClean="0">
                <a:solidFill>
                  <a:schemeClr val="tx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Ambientes para estudo</a:t>
            </a:r>
            <a:endParaRPr lang="pt-BR" dirty="0">
              <a:solidFill>
                <a:schemeClr val="tx1"/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Grupo 12"/>
          <p:cNvGrpSpPr/>
          <p:nvPr/>
        </p:nvGrpSpPr>
        <p:grpSpPr>
          <a:xfrm>
            <a:off x="69850" y="33797"/>
            <a:ext cx="8919093" cy="514883"/>
            <a:chOff x="69850" y="33797"/>
            <a:chExt cx="8919093" cy="514883"/>
          </a:xfrm>
        </p:grpSpPr>
        <p:pic>
          <p:nvPicPr>
            <p:cNvPr id="14" name="Imagem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20272" y="33797"/>
              <a:ext cx="1065098" cy="4465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Pentágono 14"/>
            <p:cNvSpPr/>
            <p:nvPr/>
          </p:nvSpPr>
          <p:spPr>
            <a:xfrm>
              <a:off x="69850" y="166688"/>
              <a:ext cx="6806406" cy="274902"/>
            </a:xfrm>
            <a:prstGeom prst="homePlat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 dirty="0"/>
            </a:p>
          </p:txBody>
        </p:sp>
        <p:pic>
          <p:nvPicPr>
            <p:cNvPr id="16" name="Imagem 1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938" y="69850"/>
              <a:ext cx="655837" cy="4788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9" descr="C:\Users\Flavia\Desktop\Referencia\Logo\Transparentes\SBi (1)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20861" y="167564"/>
              <a:ext cx="668082" cy="2740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05043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8"/>
          <p:cNvPicPr>
            <a:picLocks noGrp="1" noChangeAspect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552" y="1520825"/>
            <a:ext cx="8135937" cy="5337175"/>
          </a:xfrm>
        </p:spPr>
      </p:pic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9906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b="1" dirty="0" smtClean="0">
                <a:solidFill>
                  <a:schemeClr val="tx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Sala de videoconferência</a:t>
            </a:r>
            <a:endParaRPr lang="pt-BR" dirty="0">
              <a:solidFill>
                <a:schemeClr val="tx1"/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grpSp>
        <p:nvGrpSpPr>
          <p:cNvPr id="18" name="Grupo 17"/>
          <p:cNvGrpSpPr/>
          <p:nvPr/>
        </p:nvGrpSpPr>
        <p:grpSpPr>
          <a:xfrm>
            <a:off x="69850" y="33797"/>
            <a:ext cx="8919093" cy="514883"/>
            <a:chOff x="69850" y="33797"/>
            <a:chExt cx="8919093" cy="514883"/>
          </a:xfrm>
        </p:grpSpPr>
        <p:pic>
          <p:nvPicPr>
            <p:cNvPr id="19" name="Imagem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20272" y="33797"/>
              <a:ext cx="1065098" cy="4465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Pentágono 19"/>
            <p:cNvSpPr/>
            <p:nvPr/>
          </p:nvSpPr>
          <p:spPr>
            <a:xfrm>
              <a:off x="69850" y="166688"/>
              <a:ext cx="6806406" cy="274902"/>
            </a:xfrm>
            <a:prstGeom prst="homePlat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 dirty="0"/>
            </a:p>
          </p:txBody>
        </p:sp>
        <p:pic>
          <p:nvPicPr>
            <p:cNvPr id="21" name="Imagem 1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938" y="69850"/>
              <a:ext cx="655837" cy="4788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9" descr="C:\Users\Flavia\Desktop\Referencia\Logo\Transparentes\SBi (1)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20861" y="167564"/>
              <a:ext cx="668082" cy="2740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60666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2.bp.blogspot.com/-G3qk1X3fp9o/Ts_hcHQkd0I/AAAAAAAAD5U/vUNPNuKDCTE/s1600/24-11-11%2B0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526218"/>
            <a:ext cx="7920880" cy="532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457200" y="510502"/>
            <a:ext cx="8229600" cy="9906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b="1" dirty="0" smtClean="0">
                <a:solidFill>
                  <a:schemeClr val="tx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Sala de treinamento</a:t>
            </a:r>
            <a:endParaRPr lang="pt-BR" dirty="0">
              <a:solidFill>
                <a:schemeClr val="tx1"/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Grupo 12"/>
          <p:cNvGrpSpPr/>
          <p:nvPr/>
        </p:nvGrpSpPr>
        <p:grpSpPr>
          <a:xfrm>
            <a:off x="69850" y="33797"/>
            <a:ext cx="8919093" cy="514883"/>
            <a:chOff x="69850" y="33797"/>
            <a:chExt cx="8919093" cy="514883"/>
          </a:xfrm>
        </p:grpSpPr>
        <p:pic>
          <p:nvPicPr>
            <p:cNvPr id="14" name="Imagem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20272" y="33797"/>
              <a:ext cx="1065098" cy="4465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Pentágono 14"/>
            <p:cNvSpPr/>
            <p:nvPr/>
          </p:nvSpPr>
          <p:spPr>
            <a:xfrm>
              <a:off x="69850" y="166688"/>
              <a:ext cx="6806406" cy="274902"/>
            </a:xfrm>
            <a:prstGeom prst="homePlat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 dirty="0"/>
            </a:p>
          </p:txBody>
        </p:sp>
        <p:pic>
          <p:nvPicPr>
            <p:cNvPr id="16" name="Imagem 1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938" y="69850"/>
              <a:ext cx="655837" cy="4788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9" descr="C:\Users\Flavia\Desktop\Referencia\Logo\Transparentes\SBi (1)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20861" y="167564"/>
              <a:ext cx="668082" cy="2740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43300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8"/>
          <p:cNvPicPr>
            <a:picLocks noGrp="1" noChangeAspect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560" y="1453455"/>
            <a:ext cx="8064500" cy="5400599"/>
          </a:xfrm>
        </p:spPr>
      </p:pic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9906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b="1" dirty="0" smtClean="0">
                <a:solidFill>
                  <a:schemeClr val="tx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Sala de pesquisa</a:t>
            </a:r>
            <a:endParaRPr lang="pt-BR" dirty="0">
              <a:solidFill>
                <a:schemeClr val="tx1"/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Grupo 12"/>
          <p:cNvGrpSpPr/>
          <p:nvPr/>
        </p:nvGrpSpPr>
        <p:grpSpPr>
          <a:xfrm>
            <a:off x="69850" y="33797"/>
            <a:ext cx="8919093" cy="514883"/>
            <a:chOff x="69850" y="33797"/>
            <a:chExt cx="8919093" cy="514883"/>
          </a:xfrm>
        </p:grpSpPr>
        <p:pic>
          <p:nvPicPr>
            <p:cNvPr id="14" name="Imagem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20272" y="33797"/>
              <a:ext cx="1065098" cy="4465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Pentágono 14"/>
            <p:cNvSpPr/>
            <p:nvPr/>
          </p:nvSpPr>
          <p:spPr>
            <a:xfrm>
              <a:off x="69850" y="166688"/>
              <a:ext cx="6806406" cy="274902"/>
            </a:xfrm>
            <a:prstGeom prst="homePlat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 dirty="0"/>
            </a:p>
          </p:txBody>
        </p:sp>
        <p:pic>
          <p:nvPicPr>
            <p:cNvPr id="16" name="Imagem 1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938" y="69850"/>
              <a:ext cx="655837" cy="4788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9" descr="C:\Users\Flavia\Desktop\Referencia\Logo\Transparentes\SBi (1)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20861" y="167564"/>
              <a:ext cx="668082" cy="2740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78323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ítulo 1"/>
          <p:cNvSpPr txBox="1">
            <a:spLocks/>
          </p:cNvSpPr>
          <p:nvPr/>
        </p:nvSpPr>
        <p:spPr bwMode="auto">
          <a:xfrm>
            <a:off x="96838" y="735013"/>
            <a:ext cx="9047162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t-BR" altLang="pt-BR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Mostruário com novas aquisições</a:t>
            </a:r>
            <a:endParaRPr lang="pt-BR" altLang="pt-BR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13" name="Grupo 12"/>
          <p:cNvGrpSpPr/>
          <p:nvPr/>
        </p:nvGrpSpPr>
        <p:grpSpPr>
          <a:xfrm>
            <a:off x="69850" y="33797"/>
            <a:ext cx="8919093" cy="514883"/>
            <a:chOff x="69850" y="33797"/>
            <a:chExt cx="8919093" cy="514883"/>
          </a:xfrm>
        </p:grpSpPr>
        <p:pic>
          <p:nvPicPr>
            <p:cNvPr id="14" name="Imagem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20272" y="33797"/>
              <a:ext cx="1065098" cy="4465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Pentágono 14"/>
            <p:cNvSpPr/>
            <p:nvPr/>
          </p:nvSpPr>
          <p:spPr>
            <a:xfrm>
              <a:off x="69850" y="166688"/>
              <a:ext cx="6806406" cy="274902"/>
            </a:xfrm>
            <a:prstGeom prst="homePlat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 dirty="0"/>
            </a:p>
          </p:txBody>
        </p:sp>
        <p:pic>
          <p:nvPicPr>
            <p:cNvPr id="17" name="Imagem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938" y="69850"/>
              <a:ext cx="655837" cy="4788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9" descr="C:\Users\Flavia\Desktop\Referencia\Logo\Transparentes\SBi (1)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20861" y="167564"/>
              <a:ext cx="668082" cy="2740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050" name="Picture 2" descr="https://scontent-gru1-1.xx.fbcdn.net/hphotos-xpt1/t31.0-8/11703597_497298417101648_4984507459284584223_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510" y="2132856"/>
            <a:ext cx="8039537" cy="4243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6396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20571">
            <a:off x="2945442" y="970234"/>
            <a:ext cx="3187885" cy="5326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Grupo 6"/>
          <p:cNvGrpSpPr/>
          <p:nvPr/>
        </p:nvGrpSpPr>
        <p:grpSpPr>
          <a:xfrm>
            <a:off x="69850" y="33797"/>
            <a:ext cx="8919093" cy="514883"/>
            <a:chOff x="69850" y="33797"/>
            <a:chExt cx="8919093" cy="514883"/>
          </a:xfrm>
        </p:grpSpPr>
        <p:pic>
          <p:nvPicPr>
            <p:cNvPr id="8" name="Imagem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20272" y="33797"/>
              <a:ext cx="1065098" cy="4465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Pentágono 8"/>
            <p:cNvSpPr/>
            <p:nvPr/>
          </p:nvSpPr>
          <p:spPr>
            <a:xfrm>
              <a:off x="69850" y="166688"/>
              <a:ext cx="6806406" cy="274902"/>
            </a:xfrm>
            <a:prstGeom prst="homePlat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 dirty="0"/>
            </a:p>
          </p:txBody>
        </p:sp>
        <p:pic>
          <p:nvPicPr>
            <p:cNvPr id="10" name="Imagem 1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938" y="69850"/>
              <a:ext cx="655837" cy="4788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9" descr="C:\Users\Flavia\Desktop\Referencia\Logo\Transparentes\SBi (1)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20861" y="167564"/>
              <a:ext cx="668082" cy="2740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30539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2502024"/>
            <a:ext cx="8229600" cy="1143000"/>
          </a:xfrm>
        </p:spPr>
        <p:txBody>
          <a:bodyPr>
            <a:normAutofit/>
          </a:bodyPr>
          <a:lstStyle/>
          <a:p>
            <a:r>
              <a:rPr lang="pt-BR" b="1" dirty="0" smtClean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Fontes de pesquisa</a:t>
            </a:r>
            <a:endParaRPr lang="pt-BR" b="1" dirty="0"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rupo 9"/>
          <p:cNvGrpSpPr/>
          <p:nvPr/>
        </p:nvGrpSpPr>
        <p:grpSpPr>
          <a:xfrm>
            <a:off x="69850" y="33797"/>
            <a:ext cx="8919093" cy="514883"/>
            <a:chOff x="69850" y="33797"/>
            <a:chExt cx="8919093" cy="514883"/>
          </a:xfrm>
        </p:grpSpPr>
        <p:pic>
          <p:nvPicPr>
            <p:cNvPr id="11" name="Imagem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20272" y="33797"/>
              <a:ext cx="1065098" cy="4465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Pentágono 11"/>
            <p:cNvSpPr/>
            <p:nvPr/>
          </p:nvSpPr>
          <p:spPr>
            <a:xfrm>
              <a:off x="69850" y="166688"/>
              <a:ext cx="6806406" cy="274902"/>
            </a:xfrm>
            <a:prstGeom prst="homePlat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 dirty="0"/>
            </a:p>
          </p:txBody>
        </p:sp>
        <p:pic>
          <p:nvPicPr>
            <p:cNvPr id="13" name="Imagem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938" y="69850"/>
              <a:ext cx="655837" cy="4788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9" descr="C:\Users\Flavia\Desktop\Referencia\Logo\Transparentes\SBi (1)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20861" y="167564"/>
              <a:ext cx="668082" cy="2740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46116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14" y="260648"/>
            <a:ext cx="9012972" cy="619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Conector reto 4"/>
          <p:cNvCxnSpPr/>
          <p:nvPr/>
        </p:nvCxnSpPr>
        <p:spPr>
          <a:xfrm>
            <a:off x="3491880" y="1484784"/>
            <a:ext cx="1296144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5376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2502024"/>
            <a:ext cx="8229600" cy="1143000"/>
          </a:xfrm>
        </p:spPr>
        <p:txBody>
          <a:bodyPr>
            <a:normAutofit/>
          </a:bodyPr>
          <a:lstStyle/>
          <a:p>
            <a:r>
              <a:rPr lang="pt-BR" b="1" dirty="0" smtClean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Levantamento bibliográfico</a:t>
            </a:r>
            <a:endParaRPr lang="pt-BR" b="1" dirty="0"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rupo 9"/>
          <p:cNvGrpSpPr/>
          <p:nvPr/>
        </p:nvGrpSpPr>
        <p:grpSpPr>
          <a:xfrm>
            <a:off x="69850" y="33797"/>
            <a:ext cx="8919093" cy="514883"/>
            <a:chOff x="69850" y="33797"/>
            <a:chExt cx="8919093" cy="514883"/>
          </a:xfrm>
        </p:grpSpPr>
        <p:pic>
          <p:nvPicPr>
            <p:cNvPr id="11" name="Imagem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20272" y="33797"/>
              <a:ext cx="1065098" cy="4465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Pentágono 11"/>
            <p:cNvSpPr/>
            <p:nvPr/>
          </p:nvSpPr>
          <p:spPr>
            <a:xfrm>
              <a:off x="69850" y="166688"/>
              <a:ext cx="6806406" cy="274902"/>
            </a:xfrm>
            <a:prstGeom prst="homePlat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 dirty="0"/>
            </a:p>
          </p:txBody>
        </p:sp>
        <p:pic>
          <p:nvPicPr>
            <p:cNvPr id="13" name="Imagem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938" y="69850"/>
              <a:ext cx="655837" cy="4788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9" descr="C:\Users\Flavia\Desktop\Referencia\Logo\Transparentes\SBi (1)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20861" y="167564"/>
              <a:ext cx="668082" cy="2740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76604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1560" y="808414"/>
            <a:ext cx="8229600" cy="1143000"/>
          </a:xfrm>
        </p:spPr>
        <p:txBody>
          <a:bodyPr>
            <a:normAutofit/>
          </a:bodyPr>
          <a:lstStyle/>
          <a:p>
            <a:r>
              <a:rPr lang="pt-BR" sz="4000" b="1" dirty="0" smtClean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Definir o tema de pesquisa</a:t>
            </a:r>
            <a:endParaRPr lang="pt-BR" sz="4000" b="1" dirty="0"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2075958"/>
            <a:ext cx="8579296" cy="3052936"/>
          </a:xfrm>
        </p:spPr>
        <p:txBody>
          <a:bodyPr>
            <a:noAutofit/>
          </a:bodyPr>
          <a:lstStyle/>
          <a:p>
            <a:pPr algn="just"/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Definir o tema com o 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orientador.</a:t>
            </a:r>
            <a:endParaRPr lang="pt-BR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Buscar na literatura, palavras-chave mais comuns na 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área.</a:t>
            </a:r>
            <a:endParaRPr lang="pt-BR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Para pesquisas históricas, procurar por artigos que retratam o estado da arte.</a:t>
            </a:r>
            <a:endParaRPr lang="pt-BR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Grupo 10"/>
          <p:cNvGrpSpPr/>
          <p:nvPr/>
        </p:nvGrpSpPr>
        <p:grpSpPr>
          <a:xfrm>
            <a:off x="69850" y="33797"/>
            <a:ext cx="8919093" cy="514883"/>
            <a:chOff x="69850" y="33797"/>
            <a:chExt cx="8919093" cy="514883"/>
          </a:xfrm>
        </p:grpSpPr>
        <p:pic>
          <p:nvPicPr>
            <p:cNvPr id="12" name="Imagem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20272" y="33797"/>
              <a:ext cx="1065098" cy="4465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Pentágono 12"/>
            <p:cNvSpPr/>
            <p:nvPr/>
          </p:nvSpPr>
          <p:spPr>
            <a:xfrm>
              <a:off x="69850" y="166688"/>
              <a:ext cx="6806406" cy="274902"/>
            </a:xfrm>
            <a:prstGeom prst="homePlat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 dirty="0"/>
            </a:p>
          </p:txBody>
        </p:sp>
        <p:pic>
          <p:nvPicPr>
            <p:cNvPr id="14" name="Imagem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938" y="69850"/>
              <a:ext cx="655837" cy="4788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9" descr="C:\Users\Flavia\Desktop\Referencia\Logo\Transparentes\SBi (1)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20861" y="167564"/>
              <a:ext cx="668082" cy="2740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85373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873325"/>
            <a:ext cx="8229600" cy="4525963"/>
          </a:xfrm>
        </p:spPr>
        <p:txBody>
          <a:bodyPr/>
          <a:lstStyle/>
          <a:p>
            <a:pPr algn="just"/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Lógica booleana,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com os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conectores lógicos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, OR e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NOT.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457200" lvl="1" indent="0" algn="ctr">
              <a:buNone/>
            </a:pPr>
            <a:endParaRPr lang="pt-BR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 algn="ctr">
              <a:buNone/>
            </a:pP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ENGINEERING </a:t>
            </a:r>
            <a:r>
              <a:rPr lang="pt-BR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ENVIRONMENTAL </a:t>
            </a:r>
            <a:r>
              <a:rPr lang="pt-BR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ENVIRONMENT </a:t>
            </a:r>
            <a:r>
              <a:rPr lang="pt-BR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POLLUTION</a:t>
            </a:r>
            <a:endParaRPr lang="pt-BR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BR" dirty="0"/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611560" y="749797"/>
            <a:ext cx="8229600" cy="1143000"/>
          </a:xfrm>
        </p:spPr>
        <p:txBody>
          <a:bodyPr>
            <a:normAutofit/>
          </a:bodyPr>
          <a:lstStyle/>
          <a:p>
            <a:r>
              <a:rPr lang="pt-BR" sz="4000" b="1" dirty="0" smtClean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Estratégias</a:t>
            </a:r>
            <a:r>
              <a:rPr lang="pt-BR" b="1" dirty="0" smtClean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 de busca</a:t>
            </a:r>
            <a:endParaRPr lang="pt-BR" b="1" dirty="0"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grpSp>
        <p:nvGrpSpPr>
          <p:cNvPr id="12" name="Grupo 11"/>
          <p:cNvGrpSpPr/>
          <p:nvPr/>
        </p:nvGrpSpPr>
        <p:grpSpPr>
          <a:xfrm>
            <a:off x="69850" y="33797"/>
            <a:ext cx="8919093" cy="514883"/>
            <a:chOff x="69850" y="33797"/>
            <a:chExt cx="8919093" cy="514883"/>
          </a:xfrm>
        </p:grpSpPr>
        <p:pic>
          <p:nvPicPr>
            <p:cNvPr id="13" name="Imagem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20272" y="33797"/>
              <a:ext cx="1065098" cy="4465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Pentágono 13"/>
            <p:cNvSpPr/>
            <p:nvPr/>
          </p:nvSpPr>
          <p:spPr>
            <a:xfrm>
              <a:off x="69850" y="166688"/>
              <a:ext cx="6806406" cy="274902"/>
            </a:xfrm>
            <a:prstGeom prst="homePlat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 dirty="0"/>
            </a:p>
          </p:txBody>
        </p:sp>
        <p:pic>
          <p:nvPicPr>
            <p:cNvPr id="15" name="Imagem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938" y="69850"/>
              <a:ext cx="655837" cy="4788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9" descr="C:\Users\Flavia\Desktop\Referencia\Logo\Transparentes\SBi (1)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20861" y="167564"/>
              <a:ext cx="668082" cy="2740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74827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730825"/>
            <a:ext cx="8712968" cy="5141168"/>
          </a:xfrm>
        </p:spPr>
        <p:txBody>
          <a:bodyPr>
            <a:noAutofit/>
          </a:bodyPr>
          <a:lstStyle/>
          <a:p>
            <a:pPr algn="just"/>
            <a:r>
              <a:rPr lang="pt-BR" sz="2800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Recursos </a:t>
            </a:r>
            <a:r>
              <a:rPr lang="pt-BR" sz="2800" dirty="0" smtClean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de </a:t>
            </a:r>
            <a:r>
              <a:rPr lang="pt-BR" sz="2800" dirty="0" err="1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truncagem</a:t>
            </a:r>
            <a:r>
              <a:rPr lang="pt-BR" sz="2800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, representado pelo </a:t>
            </a:r>
            <a:r>
              <a:rPr lang="pt-BR" sz="2800" b="1" dirty="0" smtClean="0">
                <a:solidFill>
                  <a:srgbClr val="FF0000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* </a:t>
            </a:r>
            <a:r>
              <a:rPr lang="pt-BR" sz="2800" dirty="0" smtClean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(</a:t>
            </a:r>
            <a:r>
              <a:rPr lang="pt-BR" sz="2800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permite recuperar palavras do mesmo radical, singular e plural</a:t>
            </a:r>
            <a:r>
              <a:rPr lang="pt-BR" sz="2800" dirty="0" smtClean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).</a:t>
            </a:r>
            <a:endParaRPr lang="pt-BR" sz="2800" dirty="0"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t-BR" sz="2800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	</a:t>
            </a:r>
          </a:p>
          <a:p>
            <a:pPr marL="0" indent="0">
              <a:buNone/>
            </a:pPr>
            <a:r>
              <a:rPr lang="pt-BR" sz="2800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	</a:t>
            </a:r>
            <a:r>
              <a:rPr lang="pt-BR" sz="2800" dirty="0" smtClean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ENVIRONMENT*</a:t>
            </a:r>
            <a:endParaRPr lang="pt-BR" sz="2800" dirty="0"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t-BR" sz="2800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	</a:t>
            </a:r>
            <a:endParaRPr lang="pt-BR" sz="2800" dirty="0" smtClean="0"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t-BR" sz="2800" dirty="0" smtClean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RECUPERA</a:t>
            </a:r>
            <a:r>
              <a:rPr lang="pt-BR" sz="2800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: </a:t>
            </a:r>
            <a:r>
              <a:rPr lang="pt-BR" sz="2800" dirty="0" smtClean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/>
            </a:r>
            <a:br>
              <a:rPr lang="pt-BR" sz="2800" dirty="0" smtClean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</a:br>
            <a:r>
              <a:rPr lang="pt-BR" sz="2800" dirty="0" smtClean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		ENVIRONMENTS</a:t>
            </a:r>
            <a:br>
              <a:rPr lang="pt-BR" sz="2800" dirty="0" smtClean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</a:br>
            <a:r>
              <a:rPr lang="pt-BR" sz="2800" dirty="0" smtClean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		ENVIRONMENTAL</a:t>
            </a:r>
            <a:br>
              <a:rPr lang="pt-BR" sz="2800" dirty="0" smtClean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</a:br>
            <a:r>
              <a:rPr lang="pt-BR" sz="2800" dirty="0" smtClean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		ENVIRONMENTALS</a:t>
            </a:r>
            <a:endParaRPr lang="pt-BR" sz="2800" dirty="0"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  <a:p>
            <a:endParaRPr lang="pt-BR" sz="2800" dirty="0"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611560" y="607297"/>
            <a:ext cx="8229600" cy="1143000"/>
          </a:xfrm>
        </p:spPr>
        <p:txBody>
          <a:bodyPr>
            <a:normAutofit/>
          </a:bodyPr>
          <a:lstStyle/>
          <a:p>
            <a:r>
              <a:rPr lang="pt-BR" sz="4000" b="1" dirty="0" smtClean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Estratégias</a:t>
            </a:r>
            <a:r>
              <a:rPr lang="pt-BR" b="1" dirty="0" smtClean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 de busca</a:t>
            </a:r>
            <a:endParaRPr lang="pt-BR" b="1" dirty="0"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grpSp>
        <p:nvGrpSpPr>
          <p:cNvPr id="12" name="Grupo 11"/>
          <p:cNvGrpSpPr/>
          <p:nvPr/>
        </p:nvGrpSpPr>
        <p:grpSpPr>
          <a:xfrm>
            <a:off x="69850" y="33797"/>
            <a:ext cx="8919093" cy="514883"/>
            <a:chOff x="69850" y="33797"/>
            <a:chExt cx="8919093" cy="514883"/>
          </a:xfrm>
        </p:grpSpPr>
        <p:pic>
          <p:nvPicPr>
            <p:cNvPr id="13" name="Imagem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20272" y="33797"/>
              <a:ext cx="1065098" cy="4465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Pentágono 13"/>
            <p:cNvSpPr/>
            <p:nvPr/>
          </p:nvSpPr>
          <p:spPr>
            <a:xfrm>
              <a:off x="69850" y="166688"/>
              <a:ext cx="6806406" cy="274902"/>
            </a:xfrm>
            <a:prstGeom prst="homePlat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 dirty="0"/>
            </a:p>
          </p:txBody>
        </p:sp>
        <p:pic>
          <p:nvPicPr>
            <p:cNvPr id="15" name="Imagem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938" y="69850"/>
              <a:ext cx="655837" cy="4788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9" descr="C:\Users\Flavia\Desktop\Referencia\Logo\Transparentes\SBi (1)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20861" y="167564"/>
              <a:ext cx="668082" cy="2740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715904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upo 14"/>
          <p:cNvGrpSpPr/>
          <p:nvPr/>
        </p:nvGrpSpPr>
        <p:grpSpPr>
          <a:xfrm>
            <a:off x="69850" y="33797"/>
            <a:ext cx="8919093" cy="514883"/>
            <a:chOff x="69850" y="33797"/>
            <a:chExt cx="8919093" cy="514883"/>
          </a:xfrm>
        </p:grpSpPr>
        <p:pic>
          <p:nvPicPr>
            <p:cNvPr id="17" name="Imagem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20272" y="33797"/>
              <a:ext cx="1065098" cy="4465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Pentágono 17"/>
            <p:cNvSpPr/>
            <p:nvPr/>
          </p:nvSpPr>
          <p:spPr>
            <a:xfrm>
              <a:off x="69850" y="166688"/>
              <a:ext cx="6806406" cy="274902"/>
            </a:xfrm>
            <a:prstGeom prst="homePlat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 dirty="0"/>
            </a:p>
          </p:txBody>
        </p:sp>
        <p:pic>
          <p:nvPicPr>
            <p:cNvPr id="19" name="Imagem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938" y="69850"/>
              <a:ext cx="655837" cy="4788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9" descr="C:\Users\Flavia\Desktop\Referencia\Logo\Transparentes\SBi (1)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20861" y="167564"/>
              <a:ext cx="668082" cy="2740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" name="Título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pt-BR" sz="48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5"/>
              </a:rPr>
              <a:t>Portal da Escrita Científica</a:t>
            </a:r>
            <a:endParaRPr lang="pt-BR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linkClick r:id="rId5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309688"/>
            <a:ext cx="8642350" cy="551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6234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051720" y="2348880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/>
          </a:p>
        </p:txBody>
      </p:sp>
      <p:sp>
        <p:nvSpPr>
          <p:cNvPr id="3" name="CaixaDeTexto 2"/>
          <p:cNvSpPr txBox="1"/>
          <p:nvPr/>
        </p:nvSpPr>
        <p:spPr>
          <a:xfrm>
            <a:off x="611560" y="1916832"/>
            <a:ext cx="7776864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  <a:p>
            <a:endParaRPr lang="pt-BR" dirty="0" smtClean="0"/>
          </a:p>
          <a:p>
            <a:pPr marL="411480" lvl="1" indent="0" algn="ctr">
              <a:buNone/>
            </a:pPr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Todo tipo de documento, independente do suporte físico, tem que ser citado e referenciado!</a:t>
            </a:r>
          </a:p>
          <a:p>
            <a:pPr marL="411480" lvl="1" indent="0" algn="ctr">
              <a:buNone/>
            </a:pPr>
            <a:endParaRPr lang="pt-BR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11480" lvl="1" indent="0" algn="ctr">
              <a:buNone/>
            </a:pPr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“Lei dos Direitos Autorais, nº9610”</a:t>
            </a:r>
          </a:p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7" name="Picture 3" descr="C:\Users\Flavia\AppData\Local\Microsoft\Windows\Temporary Internet Files\Content.IE5\K7U5KYQD\MC900357397[1].wm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8528" y="4979691"/>
            <a:ext cx="1813255" cy="1571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580249" y="773832"/>
            <a:ext cx="8229600" cy="1143000"/>
          </a:xfrm>
        </p:spPr>
        <p:txBody>
          <a:bodyPr>
            <a:normAutofit/>
          </a:bodyPr>
          <a:lstStyle/>
          <a:p>
            <a:r>
              <a:rPr lang="pt-BR" sz="4000" b="1" dirty="0" smtClean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Plágio e direitos autorais</a:t>
            </a:r>
            <a:endParaRPr lang="pt-BR" b="1" dirty="0"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grpSp>
        <p:nvGrpSpPr>
          <p:cNvPr id="14" name="Grupo 13"/>
          <p:cNvGrpSpPr/>
          <p:nvPr/>
        </p:nvGrpSpPr>
        <p:grpSpPr>
          <a:xfrm>
            <a:off x="69850" y="33797"/>
            <a:ext cx="8919093" cy="514883"/>
            <a:chOff x="69850" y="33797"/>
            <a:chExt cx="8919093" cy="514883"/>
          </a:xfrm>
        </p:grpSpPr>
        <p:pic>
          <p:nvPicPr>
            <p:cNvPr id="15" name="Imagem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20272" y="33797"/>
              <a:ext cx="1065098" cy="4465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Pentágono 15"/>
            <p:cNvSpPr/>
            <p:nvPr/>
          </p:nvSpPr>
          <p:spPr>
            <a:xfrm>
              <a:off x="69850" y="166688"/>
              <a:ext cx="6806406" cy="274902"/>
            </a:xfrm>
            <a:prstGeom prst="homePlat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 dirty="0"/>
            </a:p>
          </p:txBody>
        </p:sp>
        <p:pic>
          <p:nvPicPr>
            <p:cNvPr id="17" name="Imagem 1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938" y="69850"/>
              <a:ext cx="655837" cy="4788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9" descr="C:\Users\Flavia\Desktop\Referencia\Logo\Transparentes\SBi (1)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20861" y="167564"/>
              <a:ext cx="668082" cy="2740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12596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Título 1"/>
          <p:cNvSpPr txBox="1">
            <a:spLocks/>
          </p:cNvSpPr>
          <p:nvPr/>
        </p:nvSpPr>
        <p:spPr bwMode="auto">
          <a:xfrm>
            <a:off x="139700" y="466725"/>
            <a:ext cx="1450975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4000" b="1"/>
              <a:t>EESC</a:t>
            </a:r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1146175" y="5386388"/>
            <a:ext cx="7775575" cy="1471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charset="0"/>
              <a:buNone/>
            </a:pPr>
            <a:r>
              <a:rPr lang="en-US" altLang="pt-BR" b="1"/>
              <a:t>biblioteca.atendimento@eesc.usp.br</a:t>
            </a:r>
            <a:endParaRPr lang="pt-BR" altLang="pt-BR"/>
          </a:p>
        </p:txBody>
      </p:sp>
      <p:pic>
        <p:nvPicPr>
          <p:cNvPr id="30725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" y="3429000"/>
            <a:ext cx="1006475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6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5659438"/>
            <a:ext cx="898525" cy="92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7" name="Imagem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620713"/>
            <a:ext cx="6027737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tângulo 25"/>
          <p:cNvSpPr/>
          <p:nvPr/>
        </p:nvSpPr>
        <p:spPr>
          <a:xfrm>
            <a:off x="3057525" y="4652963"/>
            <a:ext cx="5886450" cy="67786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pt-BR" altLang="pt-BR" sz="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www.eesc.usp.br/biblioteca</a:t>
            </a:r>
          </a:p>
        </p:txBody>
      </p:sp>
      <p:grpSp>
        <p:nvGrpSpPr>
          <p:cNvPr id="15" name="Grupo 14"/>
          <p:cNvGrpSpPr/>
          <p:nvPr/>
        </p:nvGrpSpPr>
        <p:grpSpPr>
          <a:xfrm>
            <a:off x="69850" y="33797"/>
            <a:ext cx="8919093" cy="514883"/>
            <a:chOff x="69850" y="33797"/>
            <a:chExt cx="8919093" cy="514883"/>
          </a:xfrm>
        </p:grpSpPr>
        <p:pic>
          <p:nvPicPr>
            <p:cNvPr id="17" name="Imagem 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20272" y="33797"/>
              <a:ext cx="1065098" cy="4465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Pentágono 17"/>
            <p:cNvSpPr/>
            <p:nvPr/>
          </p:nvSpPr>
          <p:spPr>
            <a:xfrm>
              <a:off x="69850" y="166688"/>
              <a:ext cx="6806406" cy="274902"/>
            </a:xfrm>
            <a:prstGeom prst="homePlat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 dirty="0"/>
            </a:p>
          </p:txBody>
        </p:sp>
        <p:pic>
          <p:nvPicPr>
            <p:cNvPr id="19" name="Imagem 1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938" y="69850"/>
              <a:ext cx="655837" cy="4788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9" descr="C:\Users\Flavia\Desktop\Referencia\Logo\Transparentes\SBi (1)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20861" y="167564"/>
              <a:ext cx="668082" cy="2740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26" name="Picture 2" descr="Resultado de imagem para twitter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" y="4499174"/>
            <a:ext cx="1013866" cy="1013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4538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2483768" y="1556792"/>
            <a:ext cx="36724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b="1" dirty="0" smtClean="0"/>
              <a:t>Obrigada!</a:t>
            </a:r>
            <a:endParaRPr lang="pt-BR" sz="4800" b="1" dirty="0"/>
          </a:p>
        </p:txBody>
      </p:sp>
      <p:grpSp>
        <p:nvGrpSpPr>
          <p:cNvPr id="3" name="Grupo 2"/>
          <p:cNvGrpSpPr/>
          <p:nvPr/>
        </p:nvGrpSpPr>
        <p:grpSpPr>
          <a:xfrm>
            <a:off x="69850" y="33797"/>
            <a:ext cx="8919093" cy="514883"/>
            <a:chOff x="69850" y="33797"/>
            <a:chExt cx="8919093" cy="514883"/>
          </a:xfrm>
        </p:grpSpPr>
        <p:pic>
          <p:nvPicPr>
            <p:cNvPr id="4" name="Imagem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20272" y="33797"/>
              <a:ext cx="1065098" cy="4465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Pentágono 4"/>
            <p:cNvSpPr/>
            <p:nvPr/>
          </p:nvSpPr>
          <p:spPr>
            <a:xfrm>
              <a:off x="69850" y="166688"/>
              <a:ext cx="6806406" cy="274902"/>
            </a:xfrm>
            <a:prstGeom prst="homePlat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 dirty="0"/>
            </a:p>
          </p:txBody>
        </p:sp>
        <p:pic>
          <p:nvPicPr>
            <p:cNvPr id="6" name="Imagem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938" y="69850"/>
              <a:ext cx="655837" cy="4788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9" descr="C:\Users\Flavia\Desktop\Referencia\Logo\Transparentes\SBi (1)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20861" y="167564"/>
              <a:ext cx="668082" cy="2740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47642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>
          <a:xfrm>
            <a:off x="322708" y="1340768"/>
            <a:ext cx="8713788" cy="4896544"/>
          </a:xfrm>
        </p:spPr>
        <p:txBody>
          <a:bodyPr>
            <a:noAutofit/>
          </a:bodyPr>
          <a:lstStyle/>
          <a:p>
            <a:pPr marL="0" indent="0" eaLnBrk="1" hangingPunct="1">
              <a:buFont typeface="Arial" charset="0"/>
              <a:buNone/>
              <a:defRPr/>
            </a:pPr>
            <a:endParaRPr lang="pt-BR" sz="1800" b="1" dirty="0" smtClean="0"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Font typeface="Arial" charset="0"/>
              <a:buNone/>
              <a:defRPr/>
            </a:pPr>
            <a:endParaRPr lang="pt-BR" sz="1800" b="1" dirty="0" smtClean="0"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Font typeface="Arial" charset="0"/>
              <a:buNone/>
              <a:defRPr/>
            </a:pPr>
            <a:r>
              <a:rPr lang="pt-BR" sz="2400" b="1" dirty="0" smtClean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Apresentar a carteirinha USP.</a:t>
            </a:r>
            <a:endParaRPr lang="pt-BR" sz="2400" b="1" dirty="0"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Font typeface="Arial" charset="0"/>
              <a:buNone/>
              <a:defRPr/>
            </a:pPr>
            <a:endParaRPr lang="pt-BR" sz="800" b="1" dirty="0" smtClean="0"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Font typeface="Arial" charset="0"/>
              <a:buNone/>
              <a:defRPr/>
            </a:pPr>
            <a:r>
              <a:rPr lang="pt-BR" sz="2400" b="1" dirty="0" smtClean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Atualizar os dados de  cadastro no Balcão de Atendimento.</a:t>
            </a:r>
            <a:endParaRPr lang="pt-BR" sz="2400" b="1" dirty="0"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Font typeface="Arial" charset="0"/>
              <a:buNone/>
              <a:defRPr/>
            </a:pPr>
            <a:endParaRPr lang="pt-BR" sz="800" b="1" dirty="0" smtClean="0"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Font typeface="Arial" charset="0"/>
              <a:buNone/>
              <a:defRPr/>
            </a:pPr>
            <a:r>
              <a:rPr lang="pt-BR" sz="2400" b="1" dirty="0" smtClean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Registrar </a:t>
            </a:r>
            <a:r>
              <a:rPr lang="pt-BR" sz="2400" b="1" dirty="0" smtClean="0">
                <a:solidFill>
                  <a:srgbClr val="FF0000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SENHA</a:t>
            </a:r>
            <a:r>
              <a:rPr lang="pt-BR" sz="2400" b="1" dirty="0" smtClean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 de 4 a 9 dígitos.</a:t>
            </a:r>
          </a:p>
          <a:p>
            <a:pPr marL="0" indent="0" eaLnBrk="1" hangingPunct="1">
              <a:buFont typeface="Arial" charset="0"/>
              <a:buNone/>
              <a:defRPr/>
            </a:pPr>
            <a:endParaRPr lang="pt-BR" sz="800" b="1" dirty="0" smtClean="0"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Font typeface="Arial" charset="0"/>
              <a:buNone/>
              <a:defRPr/>
            </a:pPr>
            <a:r>
              <a:rPr lang="pt-BR" sz="2400" b="1" dirty="0" smtClean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Empréstimo de </a:t>
            </a:r>
            <a:r>
              <a:rPr lang="pt-BR" sz="2400" b="1" dirty="0" smtClean="0">
                <a:solidFill>
                  <a:srgbClr val="FF0000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15</a:t>
            </a:r>
            <a:r>
              <a:rPr lang="pt-BR" sz="2400" b="1" dirty="0" smtClean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 itens por </a:t>
            </a:r>
            <a:r>
              <a:rPr lang="pt-BR" sz="2400" b="1" dirty="0" smtClean="0">
                <a:solidFill>
                  <a:srgbClr val="FF0000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21</a:t>
            </a:r>
            <a:r>
              <a:rPr lang="pt-BR" sz="2400" b="1" dirty="0" smtClean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 dias.</a:t>
            </a:r>
            <a:endParaRPr lang="pt-BR" sz="2400" b="1" dirty="0"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Font typeface="Arial" charset="0"/>
              <a:buNone/>
              <a:defRPr/>
            </a:pPr>
            <a:endParaRPr lang="pt-BR" sz="800" b="1" dirty="0" smtClean="0"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Font typeface="Arial" charset="0"/>
              <a:buNone/>
              <a:defRPr/>
            </a:pPr>
            <a:r>
              <a:rPr lang="pt-BR" sz="2400" b="1" dirty="0" smtClean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Usuário GLOBAL.</a:t>
            </a:r>
            <a:endParaRPr lang="pt-BR" sz="2400" b="1" dirty="0"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Font typeface="Arial" charset="0"/>
              <a:buNone/>
              <a:defRPr/>
            </a:pPr>
            <a:endParaRPr lang="pt-BR" sz="800" b="1" dirty="0" smtClean="0"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r>
              <a:rPr lang="pt-BR" sz="2400" b="1" dirty="0" smtClean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Atrasos na devolução geram a suspensão </a:t>
            </a:r>
            <a:r>
              <a:rPr lang="pt-BR" sz="2400" b="1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(impedimento</a:t>
            </a:r>
            <a:r>
              <a:rPr lang="pt-BR" sz="2400" b="1" dirty="0" smtClean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) do </a:t>
            </a:r>
            <a:r>
              <a:rPr lang="pt-BR" sz="2400" b="1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usuário</a:t>
            </a:r>
            <a:r>
              <a:rPr lang="pt-BR" sz="2400" b="1" dirty="0" smtClean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.</a:t>
            </a:r>
            <a:endParaRPr lang="pt-BR" sz="2400" dirty="0" smtClean="0"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sp>
        <p:nvSpPr>
          <p:cNvPr id="11" name="Título 1"/>
          <p:cNvSpPr>
            <a:spLocks noGrp="1"/>
          </p:cNvSpPr>
          <p:nvPr>
            <p:ph type="title"/>
          </p:nvPr>
        </p:nvSpPr>
        <p:spPr>
          <a:xfrm>
            <a:off x="590872" y="710208"/>
            <a:ext cx="8229600" cy="9906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b="1" dirty="0" smtClean="0">
                <a:solidFill>
                  <a:schemeClr val="tx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Empréstimo</a:t>
            </a:r>
            <a:endParaRPr lang="pt-BR" b="1" dirty="0">
              <a:solidFill>
                <a:schemeClr val="tx1"/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upo 8"/>
          <p:cNvGrpSpPr/>
          <p:nvPr/>
        </p:nvGrpSpPr>
        <p:grpSpPr>
          <a:xfrm>
            <a:off x="69850" y="33797"/>
            <a:ext cx="8919093" cy="514883"/>
            <a:chOff x="69850" y="33797"/>
            <a:chExt cx="8919093" cy="514883"/>
          </a:xfrm>
        </p:grpSpPr>
        <p:pic>
          <p:nvPicPr>
            <p:cNvPr id="10" name="Imagem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20272" y="33797"/>
              <a:ext cx="1065098" cy="4465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Pentágono 11"/>
            <p:cNvSpPr/>
            <p:nvPr/>
          </p:nvSpPr>
          <p:spPr>
            <a:xfrm>
              <a:off x="69850" y="166688"/>
              <a:ext cx="6806406" cy="274902"/>
            </a:xfrm>
            <a:prstGeom prst="homePlat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 dirty="0"/>
            </a:p>
          </p:txBody>
        </p:sp>
        <p:pic>
          <p:nvPicPr>
            <p:cNvPr id="13" name="Imagem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938" y="69850"/>
              <a:ext cx="655837" cy="4788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9" descr="C:\Users\Flavia\Desktop\Referencia\Logo\Transparentes\SBi (1)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20861" y="167564"/>
              <a:ext cx="668082" cy="2740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47885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>
          <a:xfrm>
            <a:off x="323850" y="1916931"/>
            <a:ext cx="8712200" cy="2016125"/>
          </a:xfrm>
        </p:spPr>
        <p:txBody>
          <a:bodyPr/>
          <a:lstStyle/>
          <a:p>
            <a:pPr eaLnBrk="1" hangingPunct="1">
              <a:defRPr/>
            </a:pPr>
            <a:r>
              <a:rPr lang="pt-BR" sz="2800" b="1" dirty="0" smtClean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Desde que não haja reserva, é possível efetuar a renovação.</a:t>
            </a:r>
          </a:p>
          <a:p>
            <a:pPr eaLnBrk="1" hangingPunct="1">
              <a:defRPr/>
            </a:pPr>
            <a:r>
              <a:rPr lang="pt-BR" sz="2800" b="1" dirty="0" smtClean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Depois que o item estiver emprestado, pode-se renovar por mais </a:t>
            </a:r>
            <a:r>
              <a:rPr lang="pt-BR" sz="2800" b="1" dirty="0" smtClean="0">
                <a:solidFill>
                  <a:srgbClr val="FF0000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3 vezes</a:t>
            </a:r>
            <a:r>
              <a:rPr lang="pt-BR" sz="2800" b="1" dirty="0" smtClean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.</a:t>
            </a:r>
          </a:p>
          <a:p>
            <a:pPr eaLnBrk="1" hangingPunct="1">
              <a:defRPr/>
            </a:pPr>
            <a:endParaRPr lang="pt-BR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eaLnBrk="1" hangingPunct="1">
              <a:defRPr/>
            </a:pPr>
            <a:endParaRPr lang="pt-BR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eaLnBrk="1" hangingPunct="1">
              <a:buFont typeface="Arial" charset="0"/>
              <a:buNone/>
              <a:defRPr/>
            </a:pPr>
            <a:endParaRPr lang="pt-BR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2" name="Título 1"/>
          <p:cNvSpPr txBox="1">
            <a:spLocks/>
          </p:cNvSpPr>
          <p:nvPr/>
        </p:nvSpPr>
        <p:spPr>
          <a:xfrm>
            <a:off x="590872" y="710208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pt-BR" b="1" dirty="0" smtClean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Renovação</a:t>
            </a:r>
            <a:endParaRPr lang="pt-BR" b="1" dirty="0"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upo 6"/>
          <p:cNvGrpSpPr/>
          <p:nvPr/>
        </p:nvGrpSpPr>
        <p:grpSpPr>
          <a:xfrm>
            <a:off x="69850" y="33797"/>
            <a:ext cx="8919093" cy="514883"/>
            <a:chOff x="69850" y="33797"/>
            <a:chExt cx="8919093" cy="514883"/>
          </a:xfrm>
        </p:grpSpPr>
        <p:pic>
          <p:nvPicPr>
            <p:cNvPr id="8" name="Imagem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20272" y="33797"/>
              <a:ext cx="1065098" cy="4465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Pentágono 12"/>
            <p:cNvSpPr/>
            <p:nvPr/>
          </p:nvSpPr>
          <p:spPr>
            <a:xfrm>
              <a:off x="69850" y="166688"/>
              <a:ext cx="6806406" cy="274902"/>
            </a:xfrm>
            <a:prstGeom prst="homePlat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 dirty="0"/>
            </a:p>
          </p:txBody>
        </p:sp>
        <p:pic>
          <p:nvPicPr>
            <p:cNvPr id="14" name="Imagem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938" y="69850"/>
              <a:ext cx="655837" cy="4788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9" descr="C:\Users\Flavia\Desktop\Referencia\Logo\Transparentes\SBi (1)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20861" y="167564"/>
              <a:ext cx="668082" cy="2740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93855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b="1" dirty="0" smtClean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EESC - Acervo</a:t>
            </a:r>
            <a:endParaRPr lang="pt-BR" b="1" dirty="0"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upo 5"/>
          <p:cNvGrpSpPr/>
          <p:nvPr/>
        </p:nvGrpSpPr>
        <p:grpSpPr>
          <a:xfrm>
            <a:off x="69850" y="33797"/>
            <a:ext cx="8919093" cy="514883"/>
            <a:chOff x="69850" y="33797"/>
            <a:chExt cx="8919093" cy="514883"/>
          </a:xfrm>
        </p:grpSpPr>
        <p:pic>
          <p:nvPicPr>
            <p:cNvPr id="7" name="Imagem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20272" y="33797"/>
              <a:ext cx="1065098" cy="4465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Pentágono 7"/>
            <p:cNvSpPr/>
            <p:nvPr/>
          </p:nvSpPr>
          <p:spPr>
            <a:xfrm>
              <a:off x="69850" y="166688"/>
              <a:ext cx="6806406" cy="274902"/>
            </a:xfrm>
            <a:prstGeom prst="homePlat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 dirty="0"/>
            </a:p>
          </p:txBody>
        </p:sp>
        <p:pic>
          <p:nvPicPr>
            <p:cNvPr id="9" name="Imagem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938" y="69850"/>
              <a:ext cx="655837" cy="4788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9" descr="C:\Users\Flavia\Desktop\Referencia\Logo\Transparentes\SBi (1)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20861" y="167564"/>
              <a:ext cx="668082" cy="2740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22075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539552" y="741134"/>
            <a:ext cx="8229600" cy="527626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pt-BR" sz="3200" b="1" dirty="0" smtClean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65.000 livros</a:t>
            </a:r>
            <a:endParaRPr lang="pt-BR" sz="3200" dirty="0">
              <a:solidFill>
                <a:schemeClr val="tx1"/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pic>
        <p:nvPicPr>
          <p:cNvPr id="5" name="Espaço Reservado para Conteúdo 6"/>
          <p:cNvPicPr>
            <a:picLocks noGrp="1" noChangeAspect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7544" y="1484138"/>
            <a:ext cx="8352928" cy="5185222"/>
          </a:xfrm>
        </p:spPr>
      </p:pic>
      <p:grpSp>
        <p:nvGrpSpPr>
          <p:cNvPr id="9" name="Grupo 8"/>
          <p:cNvGrpSpPr/>
          <p:nvPr/>
        </p:nvGrpSpPr>
        <p:grpSpPr>
          <a:xfrm>
            <a:off x="69850" y="33797"/>
            <a:ext cx="8919093" cy="514883"/>
            <a:chOff x="69850" y="33797"/>
            <a:chExt cx="8919093" cy="514883"/>
          </a:xfrm>
        </p:grpSpPr>
        <p:pic>
          <p:nvPicPr>
            <p:cNvPr id="10" name="Imagem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20272" y="33797"/>
              <a:ext cx="1065098" cy="4465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Pentágono 10"/>
            <p:cNvSpPr/>
            <p:nvPr/>
          </p:nvSpPr>
          <p:spPr>
            <a:xfrm>
              <a:off x="69850" y="166688"/>
              <a:ext cx="6806406" cy="274902"/>
            </a:xfrm>
            <a:prstGeom prst="homePlat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 dirty="0"/>
            </a:p>
          </p:txBody>
        </p:sp>
        <p:pic>
          <p:nvPicPr>
            <p:cNvPr id="12" name="Imagem 1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938" y="69850"/>
              <a:ext cx="655837" cy="4788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9" descr="C:\Users\Flavia\Desktop\Referencia\Logo\Transparentes\SBi (1)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20861" y="167564"/>
              <a:ext cx="668082" cy="2740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05517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8"/>
          <p:cNvPicPr>
            <a:picLocks noGrp="1" noChangeAspect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7544" y="1484784"/>
            <a:ext cx="8352928" cy="5184576"/>
          </a:xfrm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683568" y="741134"/>
            <a:ext cx="8012560" cy="599633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pt-BR" sz="3200" b="1" dirty="0" smtClean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220.000 revistas científicas</a:t>
            </a:r>
            <a:endParaRPr lang="pt-BR" sz="3200" dirty="0">
              <a:solidFill>
                <a:schemeClr val="tx1"/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upo 8"/>
          <p:cNvGrpSpPr/>
          <p:nvPr/>
        </p:nvGrpSpPr>
        <p:grpSpPr>
          <a:xfrm>
            <a:off x="69850" y="33797"/>
            <a:ext cx="8919093" cy="514883"/>
            <a:chOff x="69850" y="33797"/>
            <a:chExt cx="8919093" cy="514883"/>
          </a:xfrm>
        </p:grpSpPr>
        <p:pic>
          <p:nvPicPr>
            <p:cNvPr id="10" name="Imagem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20272" y="33797"/>
              <a:ext cx="1065098" cy="4465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Pentágono 10"/>
            <p:cNvSpPr/>
            <p:nvPr/>
          </p:nvSpPr>
          <p:spPr>
            <a:xfrm>
              <a:off x="69850" y="166688"/>
              <a:ext cx="6806406" cy="274902"/>
            </a:xfrm>
            <a:prstGeom prst="homePlat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 dirty="0"/>
            </a:p>
          </p:txBody>
        </p:sp>
        <p:pic>
          <p:nvPicPr>
            <p:cNvPr id="12" name="Imagem 1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938" y="69850"/>
              <a:ext cx="655837" cy="4788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9" descr="C:\Users\Flavia\Desktop\Referencia\Logo\Transparentes\SBi (1)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20861" y="167564"/>
              <a:ext cx="668082" cy="2740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15573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8"/>
          <p:cNvPicPr>
            <a:picLocks noGrp="1" noChangeAspect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7544" y="1484784"/>
            <a:ext cx="8352928" cy="5184576"/>
          </a:xfrm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467544" y="741134"/>
            <a:ext cx="8229600" cy="527626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pt-BR" sz="3600" b="1" dirty="0" smtClean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7.900 teses </a:t>
            </a:r>
            <a:r>
              <a:rPr lang="pt-BR" sz="3600" b="1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e dissertações</a:t>
            </a:r>
            <a:endParaRPr lang="pt-BR" sz="3600" dirty="0">
              <a:solidFill>
                <a:schemeClr val="tx1"/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upo 8"/>
          <p:cNvGrpSpPr/>
          <p:nvPr/>
        </p:nvGrpSpPr>
        <p:grpSpPr>
          <a:xfrm>
            <a:off x="69850" y="33797"/>
            <a:ext cx="8919093" cy="514883"/>
            <a:chOff x="69850" y="33797"/>
            <a:chExt cx="8919093" cy="514883"/>
          </a:xfrm>
        </p:grpSpPr>
        <p:pic>
          <p:nvPicPr>
            <p:cNvPr id="10" name="Imagem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20272" y="33797"/>
              <a:ext cx="1065098" cy="4465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Pentágono 10"/>
            <p:cNvSpPr/>
            <p:nvPr/>
          </p:nvSpPr>
          <p:spPr>
            <a:xfrm>
              <a:off x="69850" y="166688"/>
              <a:ext cx="6806406" cy="274902"/>
            </a:xfrm>
            <a:prstGeom prst="homePlat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 dirty="0"/>
            </a:p>
          </p:txBody>
        </p:sp>
        <p:pic>
          <p:nvPicPr>
            <p:cNvPr id="12" name="Imagem 1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938" y="69850"/>
              <a:ext cx="655837" cy="4788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9" descr="C:\Users\Flavia\Desktop\Referencia\Logo\Transparentes\SBi (1)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20861" y="167564"/>
              <a:ext cx="668082" cy="2740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68464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1082</TotalTime>
  <Words>308</Words>
  <Application>Microsoft Office PowerPoint</Application>
  <PresentationFormat>Apresentação na tela (4:3)</PresentationFormat>
  <Paragraphs>87</Paragraphs>
  <Slides>39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39</vt:i4>
      </vt:variant>
    </vt:vector>
  </HeadingPairs>
  <TitlesOfParts>
    <vt:vector size="40" baseType="lpstr">
      <vt:lpstr>Tema do Office</vt:lpstr>
      <vt:lpstr>Apresentação do PowerPoint</vt:lpstr>
      <vt:lpstr>Horário de atendimento</vt:lpstr>
      <vt:lpstr>Apresentação do PowerPoint</vt:lpstr>
      <vt:lpstr>Empréstimo</vt:lpstr>
      <vt:lpstr>Apresentação do PowerPoint</vt:lpstr>
      <vt:lpstr>EESC - Acervo</vt:lpstr>
      <vt:lpstr>65.000 livros</vt:lpstr>
      <vt:lpstr>220.000 revistas científicas</vt:lpstr>
      <vt:lpstr>7.900 teses e dissertações</vt:lpstr>
      <vt:lpstr>28.700 produções científicas</vt:lpstr>
      <vt:lpstr>Apresentação do PowerPoint</vt:lpstr>
      <vt:lpstr>USP – Acervo</vt:lpstr>
      <vt:lpstr>Como acessar</vt:lpstr>
      <vt:lpstr>www.biblioteca.eesc.usp.br</vt:lpstr>
      <vt:lpstr>Apresentação do PowerPoint</vt:lpstr>
      <vt:lpstr>Apresentação do PowerPoint</vt:lpstr>
      <vt:lpstr>Apresentação do PowerPoint</vt:lpstr>
      <vt:lpstr>Apresentação do PowerPoint</vt:lpstr>
      <vt:lpstr>Normalização de trabalhos acadêmicos</vt:lpstr>
      <vt:lpstr>Internet sem fio</vt:lpstr>
      <vt:lpstr>Atendimento on-line</vt:lpstr>
      <vt:lpstr>Apresentação do PowerPoint</vt:lpstr>
      <vt:lpstr>Ambientes</vt:lpstr>
      <vt:lpstr>Guarda-volumes</vt:lpstr>
      <vt:lpstr>Ambientes para estudo</vt:lpstr>
      <vt:lpstr>Sala de videoconferência</vt:lpstr>
      <vt:lpstr>Sala de treinamento</vt:lpstr>
      <vt:lpstr>Sala de pesquisa</vt:lpstr>
      <vt:lpstr>Apresentação do PowerPoint</vt:lpstr>
      <vt:lpstr>Fontes de pesquisa</vt:lpstr>
      <vt:lpstr>Apresentação do PowerPoint</vt:lpstr>
      <vt:lpstr>Levantamento bibliográfico</vt:lpstr>
      <vt:lpstr>Definir o tema de pesquisa</vt:lpstr>
      <vt:lpstr>Estratégias de busca</vt:lpstr>
      <vt:lpstr>Estratégias de busca</vt:lpstr>
      <vt:lpstr>Apresentação do PowerPoint</vt:lpstr>
      <vt:lpstr>Plágio e direitos autorais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Horário de atendimento</dc:title>
  <dc:creator>Flavia</dc:creator>
  <cp:lastModifiedBy>Elenise</cp:lastModifiedBy>
  <cp:revision>79</cp:revision>
  <dcterms:created xsi:type="dcterms:W3CDTF">2013-03-15T20:09:07Z</dcterms:created>
  <dcterms:modified xsi:type="dcterms:W3CDTF">2017-08-08T19:42:35Z</dcterms:modified>
</cp:coreProperties>
</file>