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62" r:id="rId5"/>
    <p:sldId id="318" r:id="rId6"/>
    <p:sldId id="317" r:id="rId7"/>
    <p:sldId id="312" r:id="rId8"/>
    <p:sldId id="268" r:id="rId9"/>
    <p:sldId id="264" r:id="rId10"/>
    <p:sldId id="311" r:id="rId11"/>
    <p:sldId id="315" r:id="rId12"/>
    <p:sldId id="316" r:id="rId13"/>
    <p:sldId id="270" r:id="rId14"/>
    <p:sldId id="271" r:id="rId15"/>
    <p:sldId id="273" r:id="rId16"/>
    <p:sldId id="274" r:id="rId17"/>
    <p:sldId id="275" r:id="rId18"/>
    <p:sldId id="272" r:id="rId19"/>
    <p:sldId id="276" r:id="rId20"/>
    <p:sldId id="277" r:id="rId21"/>
    <p:sldId id="280" r:id="rId22"/>
    <p:sldId id="281" r:id="rId23"/>
    <p:sldId id="283" r:id="rId24"/>
    <p:sldId id="305" r:id="rId25"/>
    <p:sldId id="306" r:id="rId26"/>
    <p:sldId id="307" r:id="rId27"/>
    <p:sldId id="291" r:id="rId28"/>
    <p:sldId id="310" r:id="rId29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0B846A"/>
    <a:srgbClr val="038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86A1-6192-4E12-9F86-D13819E62D6E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BBFB-67FF-4C5B-9344-6672735B00CB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55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19D8-B6E7-458A-9E99-2CF9D8275CD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9229-EB37-4378-8F43-BEC23FF254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5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939C-03DC-4B05-B03D-ED5392DC6BE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6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B2D7-141B-45F3-BA74-848E4921725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3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A30E-D70C-498A-969D-5E000D1E4BE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81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9F68-094E-47EA-B133-125CC3BE3D8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8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3A5C-2556-44AC-9364-7758EA51DE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6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9590-DFE8-43E8-914A-A1C06B94047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8475-1C98-4107-9409-476135890E2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A7C0-4F70-4DC2-880C-D8E425FCBEF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2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EBE0-61C0-4FFD-A933-10B7C9CDB7F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8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3BBA-183F-224C-918E-5A1FF2A35ED1}" type="datetimeFigureOut">
              <a:rPr lang="pt-BR" smtClean="0"/>
              <a:pPr/>
              <a:t>23/03/20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9BF0-633F-2E42-BDB7-0C3AF027E316}" type="slidenum">
              <a:rPr lang="pt-BR" smtClean="0"/>
              <a:pPr/>
              <a:t>‹Nr.›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58CBB9-0D7D-4E25-A75E-A5E868924919}" type="slidenum">
              <a:rPr lang="pt-B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ijs.sgmjournals.org/content/vol57/issue10/images/large/2199fig1.jpeg" TargetMode="External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37.g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gif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4221" y="3014468"/>
            <a:ext cx="735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B0F0"/>
                </a:solidFill>
                <a:latin typeface="Cambria" panose="02040503050406030204" pitchFamily="18" charset="0"/>
              </a:rPr>
              <a:t>BMM 0124 Microbiologia Básica </a:t>
            </a:r>
          </a:p>
          <a:p>
            <a:pPr algn="ctr"/>
            <a:r>
              <a:rPr lang="pt-BR" sz="2800" b="1" dirty="0">
                <a:solidFill>
                  <a:srgbClr val="00B0F0"/>
                </a:solidFill>
                <a:latin typeface="Cambria" panose="02040503050406030204" pitchFamily="18" charset="0"/>
              </a:rPr>
              <a:t>Química Ambiental</a:t>
            </a:r>
          </a:p>
          <a:p>
            <a:pPr algn="ctr"/>
            <a:endParaRPr lang="pt-BR" sz="28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36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2020</a:t>
            </a:r>
            <a:endParaRPr lang="pt-BR" sz="3600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3" y="366337"/>
            <a:ext cx="1306903" cy="15614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237" y="962706"/>
            <a:ext cx="3526320" cy="944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Cambria" pitchFamily="18" charset="0"/>
              </a:rPr>
              <a:t>Origem dos Micro-organismos</a:t>
            </a: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2272" y="864275"/>
            <a:ext cx="4819936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5288" indent="-395288" algn="just">
              <a:buFont typeface="Wingdings" pitchFamily="2" charset="2"/>
              <a:buChar char="Ø"/>
            </a:pPr>
            <a:r>
              <a:rPr lang="pt-BR" b="1" dirty="0">
                <a:latin typeface="Cambria" pitchFamily="18" charset="0"/>
              </a:rPr>
              <a:t>Origem: </a:t>
            </a:r>
            <a:r>
              <a:rPr lang="pt-BR" dirty="0">
                <a:latin typeface="Cambria" pitchFamily="18" charset="0"/>
              </a:rPr>
              <a:t>em ambientes extremos da terra primitiva</a:t>
            </a:r>
          </a:p>
          <a:p>
            <a:pPr marL="395288" indent="-395288" algn="just">
              <a:buFont typeface="Wingdings" pitchFamily="2" charset="2"/>
              <a:buChar char="Ø"/>
            </a:pPr>
            <a:endParaRPr lang="pt-BR" b="1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r>
              <a:rPr lang="pt-BR" b="1" dirty="0">
                <a:latin typeface="Cambria" pitchFamily="18" charset="0"/>
              </a:rPr>
              <a:t>Evolução:  </a:t>
            </a:r>
            <a:r>
              <a:rPr lang="pt-BR" b="1" dirty="0">
                <a:latin typeface="Cambria" pitchFamily="18" charset="0"/>
                <a:sym typeface="Symbol" pitchFamily="18" charset="2"/>
              </a:rPr>
              <a:t></a:t>
            </a:r>
            <a:r>
              <a:rPr lang="pt-BR" dirty="0">
                <a:latin typeface="Cambria" pitchFamily="18" charset="0"/>
              </a:rPr>
              <a:t>3,5 bilhões de anos </a:t>
            </a:r>
            <a:r>
              <a:rPr lang="pt-BR" dirty="0" smtClean="0">
                <a:latin typeface="Cambria" pitchFamily="18" charset="0"/>
              </a:rPr>
              <a:t>(BA)</a:t>
            </a:r>
            <a:endParaRPr lang="pt-BR" b="1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endParaRPr lang="pt-BR" b="1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r>
              <a:rPr lang="pt-BR" b="1" dirty="0">
                <a:latin typeface="Cambria" pitchFamily="18" charset="0"/>
              </a:rPr>
              <a:t>Diversidade: </a:t>
            </a:r>
            <a:r>
              <a:rPr lang="pt-BR" dirty="0">
                <a:latin typeface="Cambria" pitchFamily="18" charset="0"/>
              </a:rPr>
              <a:t>ocupam todos os nichos disponíveis</a:t>
            </a:r>
          </a:p>
          <a:p>
            <a:pPr marL="395288" indent="-395288" algn="just">
              <a:buFont typeface="Wingdings" pitchFamily="2" charset="2"/>
              <a:buChar char="Ø"/>
            </a:pPr>
            <a:endParaRPr lang="pt-BR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r>
              <a:rPr lang="pt-BR" dirty="0">
                <a:latin typeface="Cambria" pitchFamily="18" charset="0"/>
              </a:rPr>
              <a:t>Interagem com diferentes espécies</a:t>
            </a:r>
          </a:p>
        </p:txBody>
      </p:sp>
      <p:pic>
        <p:nvPicPr>
          <p:cNvPr id="5126" name="Picture 6" descr="http://www.nature.com/nature/journal/v448/n7152/images/448413a-i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362" y="1010295"/>
            <a:ext cx="39986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http://www.astronoo.com/images/images_articles/StromatolitheAustralie.jpg"/>
          <p:cNvPicPr>
            <a:picLocks noChangeAspect="1" noChangeArrowheads="1"/>
          </p:cNvPicPr>
          <p:nvPr/>
        </p:nvPicPr>
        <p:blipFill rotWithShape="1">
          <a:blip r:embed="rId3" cstate="print"/>
          <a:srcRect b="10942"/>
          <a:stretch/>
        </p:blipFill>
        <p:spPr bwMode="auto">
          <a:xfrm>
            <a:off x="172412" y="3423822"/>
            <a:ext cx="4495800" cy="30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75018" y="6459794"/>
            <a:ext cx="4230687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Cambria" pitchFamily="18" charset="0"/>
              </a:rPr>
              <a:t>Estromatólito (3,5 bilhões de anos)  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91429" y="3558877"/>
            <a:ext cx="43434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5288" indent="-395288" algn="just">
              <a:buFont typeface="Wingdings" pitchFamily="2" charset="2"/>
              <a:buChar char="Ø"/>
            </a:pPr>
            <a:r>
              <a:rPr lang="pt-BR" b="1" dirty="0">
                <a:latin typeface="Cambria" pitchFamily="18" charset="0"/>
              </a:rPr>
              <a:t>2.7 BA atrás: </a:t>
            </a:r>
            <a:r>
              <a:rPr lang="pt-BR" dirty="0">
                <a:latin typeface="Cambria" pitchFamily="18" charset="0"/>
              </a:rPr>
              <a:t>metano de origem biológica</a:t>
            </a:r>
          </a:p>
          <a:p>
            <a:pPr marL="395288" indent="-395288" algn="just">
              <a:buFont typeface="Wingdings" pitchFamily="2" charset="2"/>
              <a:buChar char="Ø"/>
            </a:pPr>
            <a:endParaRPr lang="pt-BR" b="1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r>
              <a:rPr lang="pt-BR" b="1" dirty="0">
                <a:latin typeface="Cambria" pitchFamily="18" charset="0"/>
              </a:rPr>
              <a:t>3.4 BA atrás: </a:t>
            </a:r>
            <a:r>
              <a:rPr lang="pt-BR" dirty="0">
                <a:latin typeface="Cambria" pitchFamily="18" charset="0"/>
              </a:rPr>
              <a:t>evidências de sulfato reduzido</a:t>
            </a:r>
            <a:endParaRPr lang="pt-BR" b="1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endParaRPr lang="pt-BR" b="1" dirty="0">
              <a:latin typeface="Cambria" pitchFamily="18" charset="0"/>
            </a:endParaRPr>
          </a:p>
          <a:p>
            <a:pPr marL="395288" indent="-395288" algn="just">
              <a:buFont typeface="Wingdings" pitchFamily="2" charset="2"/>
              <a:buChar char="Ø"/>
            </a:pPr>
            <a:r>
              <a:rPr lang="pt-BR" b="1" dirty="0">
                <a:latin typeface="Cambria" pitchFamily="18" charset="0"/>
              </a:rPr>
              <a:t>Consórcio anaeróbio: </a:t>
            </a:r>
            <a:r>
              <a:rPr lang="pt-BR" dirty="0">
                <a:latin typeface="Cambria" pitchFamily="18" charset="0"/>
              </a:rPr>
              <a:t>arqueias </a:t>
            </a:r>
            <a:r>
              <a:rPr lang="pt-BR" dirty="0" err="1">
                <a:latin typeface="Cambria" pitchFamily="18" charset="0"/>
              </a:rPr>
              <a:t>metanogênicas</a:t>
            </a:r>
            <a:r>
              <a:rPr lang="pt-BR" dirty="0">
                <a:latin typeface="Cambria" pitchFamily="18" charset="0"/>
              </a:rPr>
              <a:t> e </a:t>
            </a:r>
            <a:r>
              <a:rPr lang="pt-BR" dirty="0" err="1">
                <a:latin typeface="Cambria" pitchFamily="18" charset="0"/>
              </a:rPr>
              <a:t>metanotróficas</a:t>
            </a:r>
            <a:r>
              <a:rPr lang="pt-BR" dirty="0">
                <a:latin typeface="Cambria" pitchFamily="18" charset="0"/>
              </a:rPr>
              <a:t>, juntamente com bactérias sulfato redutoras</a:t>
            </a:r>
            <a:endParaRPr lang="pt-BR" dirty="0">
              <a:solidFill>
                <a:srgbClr val="A40000"/>
              </a:solidFill>
              <a:latin typeface="Cambria" pitchFamily="18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0" y="6764031"/>
            <a:ext cx="9145588" cy="101332"/>
            <a:chOff x="0" y="6715393"/>
            <a:chExt cx="9145588" cy="101332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0" y="6816725"/>
              <a:ext cx="9143316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2272" y="6715393"/>
              <a:ext cx="9143316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90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2103437" y="1047750"/>
            <a:ext cx="16303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Cambria" pitchFamily="18" charset="0"/>
              </a:rPr>
              <a:t>Procariotos</a:t>
            </a:r>
            <a:endParaRPr lang="en-GB" sz="2000" dirty="0">
              <a:latin typeface="Cambria" pitchFamily="18" charset="0"/>
            </a:endParaRP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6274336" y="1045272"/>
            <a:ext cx="1447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latin typeface="Cambria" pitchFamily="18" charset="0"/>
              </a:rPr>
              <a:t>Eucariotos</a:t>
            </a:r>
            <a:endParaRPr lang="en-GB" sz="2000" dirty="0">
              <a:latin typeface="Cambria" pitchFamily="18" charset="0"/>
            </a:endParaRP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98425" y="5921375"/>
            <a:ext cx="8945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51000" indent="-1651000" algn="just"/>
            <a:r>
              <a:rPr lang="en-US" sz="2000" b="1" dirty="0" err="1">
                <a:latin typeface="Cambria" pitchFamily="18" charset="0"/>
              </a:rPr>
              <a:t>Procariotos</a:t>
            </a:r>
            <a:r>
              <a:rPr lang="en-US" sz="2000" b="1" dirty="0">
                <a:latin typeface="Cambria" pitchFamily="18" charset="0"/>
              </a:rPr>
              <a:t>: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diferem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dos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eucariotos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por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não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apresentarem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funções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metabólicas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compartimentalizadas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(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sistemas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 de </a:t>
            </a:r>
            <a:r>
              <a:rPr lang="en-US" sz="2000" dirty="0" err="1">
                <a:solidFill>
                  <a:srgbClr val="A40000"/>
                </a:solidFill>
                <a:latin typeface="Cambria" pitchFamily="18" charset="0"/>
              </a:rPr>
              <a:t>membranas</a:t>
            </a:r>
            <a:r>
              <a:rPr lang="en-US" sz="2000" dirty="0">
                <a:solidFill>
                  <a:srgbClr val="A40000"/>
                </a:solidFill>
                <a:latin typeface="Cambria" pitchFamily="18" charset="0"/>
              </a:rPr>
              <a:t>)</a:t>
            </a:r>
            <a:endParaRPr lang="en-GB" sz="2000" dirty="0">
              <a:solidFill>
                <a:srgbClr val="A40000"/>
              </a:solidFill>
              <a:latin typeface="Cambria" pitchFamily="18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0" y="6715393"/>
            <a:ext cx="9145588" cy="101332"/>
            <a:chOff x="0" y="6715393"/>
            <a:chExt cx="9145588" cy="101332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0" y="6816725"/>
              <a:ext cx="9143316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272" y="6715393"/>
              <a:ext cx="9143316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4546" name="Picture 2" descr="http://biology-forums.com/gallery/9828_12_01_13_1_40_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53236"/>
            <a:ext cx="8664575" cy="44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 flipV="1">
            <a:off x="533400" y="1447800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5486400" y="1447800"/>
            <a:ext cx="33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Cambria" pitchFamily="18" charset="0"/>
              </a:rPr>
              <a:t>Os três domínios da vida</a:t>
            </a:r>
          </a:p>
        </p:txBody>
      </p:sp>
    </p:spTree>
    <p:extLst>
      <p:ext uri="{BB962C8B-B14F-4D97-AF65-F5344CB8AC3E}">
        <p14:creationId xmlns:p14="http://schemas.microsoft.com/office/powerpoint/2010/main" val="145024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2400" y="969611"/>
            <a:ext cx="8893175" cy="549381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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São organismos unicelulares procarióticos e que podem viver na forma isolada ou compondo comunidades nos diferentes ambientes.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Cambria" pitchFamily="18" charset="0"/>
            </a:endParaRPr>
          </a:p>
          <a:p>
            <a:pPr marL="1878013" indent="-187801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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Grande diversidade no domínio Bactéria: grande diversidade genética e morfológica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Cambria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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Características genéticas de bactérias: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Cambria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pt-BR" b="1" dirty="0">
                <a:solidFill>
                  <a:srgbClr val="000000"/>
                </a:solidFill>
                <a:latin typeface="Cambria" pitchFamily="18" charset="0"/>
              </a:rPr>
              <a:t>Tamanho do genoma: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entre 0,5 e 10,0 Mb.</a:t>
            </a:r>
          </a:p>
          <a:p>
            <a:pPr marL="1878013" indent="-1878013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ambria" pitchFamily="18" charset="0"/>
              </a:rPr>
              <a:t>Cromossomos: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normalmente 1, mas ocorrem exceções </a:t>
            </a:r>
            <a:r>
              <a:rPr lang="pt-BR" i="1" dirty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pt-BR" i="1" dirty="0" err="1">
                <a:solidFill>
                  <a:srgbClr val="000000"/>
                </a:solidFill>
                <a:latin typeface="Cambria" pitchFamily="18" charset="0"/>
              </a:rPr>
              <a:t>Burkholderia</a:t>
            </a:r>
            <a:r>
              <a:rPr lang="pt-BR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complexo </a:t>
            </a:r>
            <a:r>
              <a:rPr lang="pt-BR" i="1" dirty="0" err="1">
                <a:solidFill>
                  <a:srgbClr val="000000"/>
                </a:solidFill>
                <a:latin typeface="Cambria" pitchFamily="18" charset="0"/>
              </a:rPr>
              <a:t>cepacia</a:t>
            </a:r>
            <a:r>
              <a:rPr lang="pt-BR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pode apresentar 3 cromossomos)</a:t>
            </a:r>
            <a:r>
              <a:rPr lang="pt-BR" i="1" dirty="0">
                <a:solidFill>
                  <a:srgbClr val="000000"/>
                </a:solidFill>
                <a:latin typeface="Cambria" pitchFamily="18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presença de </a:t>
            </a:r>
            <a:r>
              <a:rPr lang="pt-BR" dirty="0" err="1">
                <a:solidFill>
                  <a:srgbClr val="000000"/>
                </a:solidFill>
                <a:latin typeface="Cambria" pitchFamily="18" charset="0"/>
              </a:rPr>
              <a:t>plasmídios</a:t>
            </a:r>
            <a:endParaRPr lang="pt-BR" dirty="0">
              <a:solidFill>
                <a:srgbClr val="000000"/>
              </a:solidFill>
              <a:latin typeface="Cambria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ambria" pitchFamily="18" charset="0"/>
              </a:rPr>
              <a:t>Tamanho médio de genes: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1 </a:t>
            </a:r>
            <a:r>
              <a:rPr lang="pt-BR" dirty="0" err="1">
                <a:solidFill>
                  <a:srgbClr val="000000"/>
                </a:solidFill>
                <a:latin typeface="Cambria" pitchFamily="18" charset="0"/>
              </a:rPr>
              <a:t>kb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Cambria" pitchFamily="18" charset="0"/>
              </a:rPr>
              <a:t>íntrons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 são raros (quase sempre ausente)</a:t>
            </a:r>
          </a:p>
          <a:p>
            <a:pPr marL="28575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pt-BR" b="1" dirty="0">
                <a:solidFill>
                  <a:srgbClr val="000000"/>
                </a:solidFill>
                <a:latin typeface="Cambria" pitchFamily="18" charset="0"/>
              </a:rPr>
              <a:t>Recombinação em bactérias</a:t>
            </a:r>
            <a:r>
              <a:rPr lang="pt-BR" dirty="0">
                <a:solidFill>
                  <a:srgbClr val="000000"/>
                </a:solidFill>
                <a:latin typeface="Cambria" pitchFamily="18" charset="0"/>
              </a:rPr>
              <a:t>: conjugação, transformação e transdução</a:t>
            </a:r>
          </a:p>
          <a:p>
            <a:pPr marL="28575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pt-BR" b="1" dirty="0">
                <a:solidFill>
                  <a:srgbClr val="000000"/>
                </a:solidFill>
                <a:latin typeface="Cambria" pitchFamily="18" charset="0"/>
              </a:rPr>
              <a:t>Apresentam parede celular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>
                <a:solidFill>
                  <a:srgbClr val="FFFFFF"/>
                </a:solidFill>
                <a:latin typeface="Cambria" pitchFamily="18" charset="0"/>
              </a:rPr>
              <a:t>Bact</a:t>
            </a:r>
            <a:r>
              <a:rPr lang="en-US" sz="2800">
                <a:solidFill>
                  <a:srgbClr val="FFFFFF"/>
                </a:solidFill>
                <a:latin typeface="Cambria" pitchFamily="18" charset="0"/>
              </a:rPr>
              <a:t>érias</a:t>
            </a:r>
            <a:endParaRPr lang="pt-BR" sz="280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8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ra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725" y="990600"/>
            <a:ext cx="4968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Coloração de colônias bacterianas</a:t>
            </a:r>
          </a:p>
        </p:txBody>
      </p:sp>
      <p:pic>
        <p:nvPicPr>
          <p:cNvPr id="12292" name="Picture 2" descr="http://uqu.edu.sa/files2/tiny_mce/plugins/imagemanager/files/4180164/E.coli_EMB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736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bp1.blogger.com/_1rarFhxmnwM/RXkubACudcI/AAAAAAAAAC8/7OZ7mUmvPtU/s320/2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9188" y="48910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user.cvm.msu.edu/~sears/Biplate%20culture%20icon/Slide3.JPG"/>
          <p:cNvPicPr>
            <a:picLocks noChangeAspect="1" noChangeArrowheads="1"/>
          </p:cNvPicPr>
          <p:nvPr/>
        </p:nvPicPr>
        <p:blipFill>
          <a:blip r:embed="rId5" cstate="print"/>
          <a:srcRect l="12500" r="12500"/>
          <a:stretch>
            <a:fillRect/>
          </a:stretch>
        </p:blipFill>
        <p:spPr bwMode="auto">
          <a:xfrm>
            <a:off x="4633913" y="48958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http://bp3.blogger.com/_8zA0UAJjJ5s/R1_NVtIATEI/AAAAAAAAAOI/Fpn7brt3MnY/s320/Pseudomonas+aeruginosa+M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9413" y="4876800"/>
            <a:ext cx="21097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4593" y="2495550"/>
            <a:ext cx="3485020" cy="707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Cambria" pitchFamily="18" charset="0"/>
              </a:rPr>
              <a:t>Variação determinada por fatores ambientais e genéticos</a:t>
            </a:r>
          </a:p>
        </p:txBody>
      </p:sp>
    </p:spTree>
    <p:extLst>
      <p:ext uri="{BB962C8B-B14F-4D97-AF65-F5344CB8AC3E}">
        <p14:creationId xmlns:p14="http://schemas.microsoft.com/office/powerpoint/2010/main" val="386834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Célula bacteriana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937" y="990600"/>
            <a:ext cx="8915400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65138" indent="-465138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dirty="0">
                <a:solidFill>
                  <a:srgbClr val="000000"/>
                </a:solidFill>
                <a:latin typeface="Cambria" pitchFamily="18" charset="0"/>
              </a:rPr>
              <a:t>Citoplasma</a:t>
            </a:r>
          </a:p>
          <a:p>
            <a:pPr marL="465138" indent="-465138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dirty="0">
                <a:solidFill>
                  <a:srgbClr val="000000"/>
                </a:solidFill>
                <a:latin typeface="Cambria" pitchFamily="18" charset="0"/>
              </a:rPr>
              <a:t>Membrana citoplasmática</a:t>
            </a:r>
          </a:p>
          <a:p>
            <a:pPr marL="465138" indent="-465138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dirty="0">
                <a:solidFill>
                  <a:srgbClr val="000000"/>
                </a:solidFill>
                <a:latin typeface="Cambria" pitchFamily="18" charset="0"/>
              </a:rPr>
              <a:t>Parede celular</a:t>
            </a:r>
          </a:p>
          <a:p>
            <a:pPr marL="465138" indent="-465138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dirty="0" err="1">
                <a:solidFill>
                  <a:srgbClr val="000000"/>
                </a:solidFill>
                <a:latin typeface="Cambria" pitchFamily="18" charset="0"/>
              </a:rPr>
              <a:t>Lipopolissacarideos</a:t>
            </a:r>
            <a:r>
              <a:rPr lang="pt-BR" sz="2000" dirty="0">
                <a:solidFill>
                  <a:srgbClr val="000000"/>
                </a:solidFill>
                <a:latin typeface="Cambria" pitchFamily="18" charset="0"/>
              </a:rPr>
              <a:t> (LPS)</a:t>
            </a:r>
          </a:p>
          <a:p>
            <a:pPr marL="465138" indent="-465138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000" dirty="0" err="1">
                <a:solidFill>
                  <a:srgbClr val="000000"/>
                </a:solidFill>
                <a:latin typeface="Cambria" pitchFamily="18" charset="0"/>
              </a:rPr>
              <a:t>Glicocálice</a:t>
            </a:r>
            <a:r>
              <a:rPr lang="pt-BR" sz="2000" dirty="0">
                <a:solidFill>
                  <a:srgbClr val="000000"/>
                </a:solidFill>
                <a:latin typeface="Cambria" pitchFamily="18" charset="0"/>
              </a:rPr>
              <a:t> (cápsula)</a:t>
            </a:r>
          </a:p>
        </p:txBody>
      </p:sp>
      <p:pic>
        <p:nvPicPr>
          <p:cNvPr id="16" name="Picture 5" descr="14_1"/>
          <p:cNvPicPr>
            <a:picLocks noChangeAspect="1" noChangeArrowheads="1"/>
          </p:cNvPicPr>
          <p:nvPr/>
        </p:nvPicPr>
        <p:blipFill>
          <a:blip r:embed="rId3" cstate="print"/>
          <a:srcRect l="1986" r="4682"/>
          <a:stretch>
            <a:fillRect/>
          </a:stretch>
        </p:blipFill>
        <p:spPr bwMode="auto">
          <a:xfrm>
            <a:off x="7960" y="3048000"/>
            <a:ext cx="3581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micro.digitalproteus.com/pics/grambacter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944" y="1374452"/>
            <a:ext cx="5638800" cy="357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85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Célula bacteriana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200" y="1706940"/>
            <a:ext cx="813752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8000"/>
                </a:solidFill>
                <a:latin typeface="Cambria" pitchFamily="18" charset="0"/>
              </a:rPr>
              <a:t>Cromossomo circular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- Informações essenciais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pt-BR" sz="2400" dirty="0">
              <a:solidFill>
                <a:srgbClr val="FF9900"/>
              </a:solidFill>
              <a:latin typeface="Cambria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0360" y="3092946"/>
            <a:ext cx="80645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 err="1">
                <a:solidFill>
                  <a:srgbClr val="008000"/>
                </a:solidFill>
                <a:latin typeface="Cambria" pitchFamily="18" charset="0"/>
              </a:rPr>
              <a:t>Plasmídio</a:t>
            </a:r>
            <a:endParaRPr lang="pt-BR" sz="2400" b="1" dirty="0">
              <a:solidFill>
                <a:srgbClr val="008000"/>
              </a:solidFill>
              <a:latin typeface="Cambri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DNA circular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não carregam informações essenciais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número variável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resistência a antibióticos, fixação de N</a:t>
            </a:r>
            <a:r>
              <a:rPr lang="pt-BR" sz="2400" baseline="-25000" dirty="0">
                <a:solidFill>
                  <a:srgbClr val="000000"/>
                </a:solidFill>
                <a:latin typeface="Cambria" pitchFamily="18" charset="0"/>
              </a:rPr>
              <a:t>2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pt-BR" sz="2400" dirty="0" err="1">
                <a:solidFill>
                  <a:srgbClr val="000000"/>
                </a:solidFill>
                <a:latin typeface="Cambria" pitchFamily="18" charset="0"/>
              </a:rPr>
              <a:t>etc</a:t>
            </a:r>
            <a:endParaRPr lang="pt-BR" sz="2400" dirty="0">
              <a:solidFill>
                <a:srgbClr val="000000"/>
              </a:solidFill>
              <a:latin typeface="Cambria" pitchFamily="18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Degradação de compostos persistentes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engenharia genética</a:t>
            </a:r>
          </a:p>
        </p:txBody>
      </p:sp>
      <p:pic>
        <p:nvPicPr>
          <p:cNvPr id="9" name="Picture 9" descr="plasm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1409700"/>
            <a:ext cx="3143250" cy="3848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87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Célula bacteriana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2413" y="1019175"/>
            <a:ext cx="201612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8000"/>
                </a:solidFill>
                <a:latin typeface="Cambria" pitchFamily="18" charset="0"/>
              </a:rPr>
              <a:t>Ribossomos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5212140"/>
            <a:ext cx="813752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8000"/>
                </a:solidFill>
                <a:latin typeface="Cambria" pitchFamily="18" charset="0"/>
              </a:rPr>
              <a:t>Vacúolos Gasosos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flutuação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membrana protéica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5438" y="1666875"/>
            <a:ext cx="19431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-70S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2412" y="3048000"/>
            <a:ext cx="8137525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8000"/>
                </a:solidFill>
                <a:latin typeface="Cambria" pitchFamily="18" charset="0"/>
              </a:rPr>
              <a:t>Grânulos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reserva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Cambria" pitchFamily="18" charset="0"/>
              </a:rPr>
              <a:t>PHAs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(</a:t>
            </a:r>
            <a:r>
              <a:rPr lang="pt-BR" sz="2400" dirty="0" err="1">
                <a:solidFill>
                  <a:srgbClr val="000000"/>
                </a:solidFill>
                <a:latin typeface="Cambria" pitchFamily="18" charset="0"/>
              </a:rPr>
              <a:t>poli-hidroxialcanoatos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096" y="981496"/>
            <a:ext cx="2612254" cy="258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" name="Picture 2" descr="http://assets.inhabitat.com/wp-content/blogs.dir/1/files/2011/03/bio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64" y="3524934"/>
            <a:ext cx="3127260" cy="22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4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Distinções  estruturais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3825" y="1179512"/>
            <a:ext cx="8915400" cy="32747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000000"/>
                </a:solidFill>
                <a:latin typeface="Cambria" pitchFamily="18" charset="0"/>
              </a:rPr>
              <a:t>Parede celular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 Bactéria:	</a:t>
            </a: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peptidioglicanos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 (</a:t>
            </a: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mureína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 lvl="4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200" i="1" dirty="0" err="1">
                <a:solidFill>
                  <a:srgbClr val="000000"/>
                </a:solidFill>
                <a:latin typeface="Cambria" pitchFamily="18" charset="0"/>
              </a:rPr>
              <a:t>Mycoplasma</a:t>
            </a:r>
            <a:r>
              <a:rPr lang="pt-BR" sz="22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spp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. não tem parede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Archaea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:	</a:t>
            </a: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pseudopeptidioglicanos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 ou somente proteínas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 Eucariotos: 	Fungos: quitina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			</a:t>
            </a: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Oomicetos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: polissacarídeos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			Animais: ausente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			Plantas: polissacarídeos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2875" y="4479925"/>
            <a:ext cx="8915400" cy="192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85763" indent="-385763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000000"/>
                </a:solidFill>
                <a:latin typeface="Cambria" pitchFamily="18" charset="0"/>
              </a:rPr>
              <a:t>Membrana plasmática</a:t>
            </a:r>
          </a:p>
          <a:p>
            <a:pPr marL="385763" indent="-385763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Bactérias e eucariotos:	cadeias de ácidos graxos ligados a moléculas de glicerol por ligações de éster.</a:t>
            </a:r>
          </a:p>
          <a:p>
            <a:pPr marL="385763" indent="-385763" defTabSz="9144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200" dirty="0" err="1">
                <a:solidFill>
                  <a:srgbClr val="000000"/>
                </a:solidFill>
                <a:latin typeface="Cambria" pitchFamily="18" charset="0"/>
              </a:rPr>
              <a:t>Archaea</a:t>
            </a:r>
            <a:r>
              <a:rPr lang="pt-BR" sz="2200" dirty="0">
                <a:solidFill>
                  <a:srgbClr val="000000"/>
                </a:solidFill>
                <a:latin typeface="Cambria" pitchFamily="18" charset="0"/>
              </a:rPr>
              <a:t>:	 ramos de cadeias de hidrocarbonetos ligados a moléculas de glicerol por ligações de éter. Ácidos graxos não são encontrados.</a:t>
            </a:r>
          </a:p>
        </p:txBody>
      </p:sp>
    </p:spTree>
    <p:extLst>
      <p:ext uri="{BB962C8B-B14F-4D97-AF65-F5344CB8AC3E}">
        <p14:creationId xmlns:p14="http://schemas.microsoft.com/office/powerpoint/2010/main" val="290884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 cstate="print"/>
          <a:srcRect l="54375" t="31897" r="21249" b="29411"/>
          <a:stretch>
            <a:fillRect/>
          </a:stretch>
        </p:blipFill>
        <p:spPr bwMode="auto">
          <a:xfrm>
            <a:off x="2559050" y="1219200"/>
            <a:ext cx="4070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Membrana celular</a:t>
            </a:r>
          </a:p>
        </p:txBody>
      </p:sp>
      <p:grpSp>
        <p:nvGrpSpPr>
          <p:cNvPr id="36868" name="Group 12"/>
          <p:cNvGrpSpPr>
            <a:grpSpLocks/>
          </p:cNvGrpSpPr>
          <p:nvPr/>
        </p:nvGrpSpPr>
        <p:grpSpPr bwMode="auto">
          <a:xfrm>
            <a:off x="381000" y="1414463"/>
            <a:ext cx="2133600" cy="1093787"/>
            <a:chOff x="1600200" y="1414816"/>
            <a:chExt cx="2133600" cy="109409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600200" y="1414816"/>
              <a:ext cx="2133600" cy="2461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1 - Cadeia de </a:t>
              </a:r>
              <a:r>
                <a:rPr lang="pt-BR" sz="1600" dirty="0" err="1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isoprenos</a:t>
              </a:r>
              <a:endParaRPr lang="pt-BR" sz="16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00200" y="1695882"/>
              <a:ext cx="2133600" cy="246133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2 – Ligação Éter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00200" y="1973774"/>
              <a:ext cx="2133600" cy="246132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3 – L-Glicerol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00200" y="2262780"/>
              <a:ext cx="2133600" cy="246132"/>
            </a:xfrm>
            <a:prstGeom prst="rect">
              <a:avLst/>
            </a:prstGeom>
            <a:solidFill>
              <a:srgbClr val="00FF00">
                <a:alpha val="6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3, 4 – Glicerol-1-fosfato</a:t>
              </a:r>
            </a:p>
          </p:txBody>
        </p:sp>
      </p:grpSp>
      <p:grpSp>
        <p:nvGrpSpPr>
          <p:cNvPr id="36869" name="Group 11"/>
          <p:cNvGrpSpPr>
            <a:grpSpLocks/>
          </p:cNvGrpSpPr>
          <p:nvPr/>
        </p:nvGrpSpPr>
        <p:grpSpPr bwMode="auto">
          <a:xfrm>
            <a:off x="388938" y="2667000"/>
            <a:ext cx="2139950" cy="1071563"/>
            <a:chOff x="1608160" y="2667571"/>
            <a:chExt cx="2139288" cy="107077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14508" y="2667571"/>
              <a:ext cx="2132940" cy="2458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5 – Ácidos graxos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14508" y="2953110"/>
              <a:ext cx="2132940" cy="24588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6 – Ligação Éster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14508" y="3222786"/>
              <a:ext cx="2132940" cy="245882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3 – </a:t>
              </a:r>
              <a:r>
                <a:rPr lang="pt-BR" sz="1600" dirty="0" err="1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D-Glicerol</a:t>
              </a:r>
              <a:endParaRPr lang="pt-BR" sz="16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08160" y="3492462"/>
              <a:ext cx="2132940" cy="245882"/>
            </a:xfrm>
            <a:prstGeom prst="rect">
              <a:avLst/>
            </a:prstGeom>
            <a:solidFill>
              <a:srgbClr val="00FF00">
                <a:alpha val="6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287338" indent="-287338"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dirty="0">
                  <a:solidFill>
                    <a:srgbClr val="DAEDEF">
                      <a:lumMod val="10000"/>
                    </a:srgbClr>
                  </a:solidFill>
                  <a:latin typeface="Cambria" pitchFamily="18" charset="0"/>
                </a:rPr>
                <a:t>3, 4 – Glicerol-3-fosfato</a:t>
              </a: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05600" y="1722438"/>
            <a:ext cx="2133600" cy="306387"/>
          </a:xfrm>
          <a:prstGeom prst="rect">
            <a:avLst/>
          </a:prstGeom>
          <a:solidFill>
            <a:srgbClr val="00B0F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87338" indent="-287338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 err="1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Arquéias</a:t>
            </a:r>
            <a:endParaRPr lang="pt-BR" sz="2000" dirty="0">
              <a:solidFill>
                <a:srgbClr val="DAEDEF">
                  <a:lumMod val="10000"/>
                </a:srgb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43688" y="2970213"/>
            <a:ext cx="2133600" cy="614362"/>
          </a:xfrm>
          <a:prstGeom prst="rect">
            <a:avLst/>
          </a:prstGeom>
          <a:solidFill>
            <a:srgbClr val="00B0F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Bactérias e Eucariotos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68575" y="5286375"/>
            <a:ext cx="2044700" cy="831850"/>
          </a:xfrm>
          <a:prstGeom prst="rect">
            <a:avLst/>
          </a:prstGeom>
          <a:solidFill>
            <a:srgbClr val="00B0F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Bactérias e Eucariotos: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Bi-camada lipídica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0600" y="5389563"/>
            <a:ext cx="1828800" cy="554037"/>
          </a:xfrm>
          <a:prstGeom prst="rect">
            <a:avLst/>
          </a:prstGeom>
          <a:solidFill>
            <a:srgbClr val="00B0F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err="1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Arquéias</a:t>
            </a:r>
            <a:r>
              <a:rPr lang="pt-BR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: monocamada</a:t>
            </a:r>
          </a:p>
        </p:txBody>
      </p:sp>
    </p:spTree>
    <p:extLst>
      <p:ext uri="{BB962C8B-B14F-4D97-AF65-F5344CB8AC3E}">
        <p14:creationId xmlns:p14="http://schemas.microsoft.com/office/powerpoint/2010/main" val="367464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61665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latin typeface="Cambria" pitchFamily="18" charset="0"/>
              </a:rPr>
              <a:t>Membrana Plasmática – Bactérias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783271"/>
            <a:ext cx="8591550" cy="30315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indent="-341313" algn="just" defTabSz="91440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8 </a:t>
            </a:r>
            <a:r>
              <a:rPr lang="pt-BR" sz="2400" dirty="0" err="1">
                <a:solidFill>
                  <a:srgbClr val="000000"/>
                </a:solidFill>
                <a:latin typeface="Cambria" pitchFamily="18" charset="0"/>
              </a:rPr>
              <a:t>nm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de espessura</a:t>
            </a:r>
          </a:p>
          <a:p>
            <a:pPr marL="341313" indent="-341313" algn="just" defTabSz="91440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bicamada </a:t>
            </a:r>
            <a:r>
              <a:rPr lang="pt-BR" sz="2400" dirty="0" err="1">
                <a:solidFill>
                  <a:srgbClr val="000000"/>
                </a:solidFill>
                <a:latin typeface="Cambria" pitchFamily="18" charset="0"/>
              </a:rPr>
              <a:t>fosfolipídica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(≅ 60% proteínas)</a:t>
            </a:r>
          </a:p>
          <a:p>
            <a:pPr marL="341313" indent="-341313" algn="just" defTabSz="91440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interações hidrofóbicas de ácidos graxos, pontes de H, e Mg</a:t>
            </a:r>
            <a:r>
              <a:rPr lang="pt-BR" sz="2400" baseline="30000" dirty="0">
                <a:solidFill>
                  <a:srgbClr val="000000"/>
                </a:solidFill>
                <a:latin typeface="Cambria" pitchFamily="18" charset="0"/>
              </a:rPr>
              <a:t>2+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e Ca</a:t>
            </a:r>
            <a:r>
              <a:rPr lang="pt-BR" sz="2400" baseline="30000" dirty="0">
                <a:solidFill>
                  <a:srgbClr val="000000"/>
                </a:solidFill>
                <a:latin typeface="Cambria" pitchFamily="18" charset="0"/>
              </a:rPr>
              <a:t>2+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: integridade</a:t>
            </a:r>
          </a:p>
          <a:p>
            <a:pPr marL="341313" indent="-341313" algn="just" defTabSz="91440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não contém esteróis – pode conter </a:t>
            </a:r>
            <a:r>
              <a:rPr lang="pt-BR" sz="2400" dirty="0" err="1" smtClean="0">
                <a:solidFill>
                  <a:srgbClr val="000000"/>
                </a:solidFill>
                <a:latin typeface="Cambria" pitchFamily="18" charset="0"/>
              </a:rPr>
              <a:t>hopanóides</a:t>
            </a:r>
            <a:r>
              <a:rPr lang="pt-BR" sz="24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marL="3998913" lvl="8" indent="-341313" algn="just" defTabSz="914400" fontAlgn="base">
              <a:spcBef>
                <a:spcPts val="6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Cambria" pitchFamily="18" charset="0"/>
              </a:rPr>
              <a:t>             (</a:t>
            </a:r>
            <a:r>
              <a:rPr lang="pt-BR" sz="2000" dirty="0" err="1" smtClean="0">
                <a:solidFill>
                  <a:srgbClr val="000000"/>
                </a:solidFill>
                <a:latin typeface="Cambria" pitchFamily="18" charset="0"/>
              </a:rPr>
              <a:t>pentacíclicos</a:t>
            </a:r>
            <a:r>
              <a:rPr lang="pt-BR" sz="24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</a:p>
          <a:p>
            <a:pPr marL="341313" indent="-341313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duplicação do DNA</a:t>
            </a:r>
          </a:p>
        </p:txBody>
      </p:sp>
      <p:pic>
        <p:nvPicPr>
          <p:cNvPr id="5" name="Picture 6" descr="mosaico flui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265" y="3838575"/>
            <a:ext cx="4900535" cy="2943225"/>
          </a:xfrm>
          <a:prstGeom prst="rect">
            <a:avLst/>
          </a:prstGeom>
          <a:noFill/>
        </p:spPr>
      </p:pic>
      <p:pic>
        <p:nvPicPr>
          <p:cNvPr id="6" name="Picture 4" descr="http://homepage.ntlworld.com/diamonddove/04a_Gram/Gram.h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64" y="3733800"/>
            <a:ext cx="3350236" cy="302070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8" y="2483626"/>
            <a:ext cx="1250174" cy="12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467753" y="3385301"/>
            <a:ext cx="231630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dirty="0">
                <a:solidFill>
                  <a:srgbClr val="E46C0A"/>
                </a:solidFill>
                <a:latin typeface="Cambria" panose="02040503050406030204" pitchFamily="18" charset="0"/>
              </a:rPr>
              <a:t>Dra. Luiziana F. da Silva</a:t>
            </a:r>
          </a:p>
          <a:p>
            <a:pPr>
              <a:spcBef>
                <a:spcPct val="50000"/>
              </a:spcBef>
            </a:pPr>
            <a:r>
              <a:rPr lang="pt-BR" sz="1400" dirty="0">
                <a:solidFill>
                  <a:srgbClr val="E46C0A"/>
                </a:solidFill>
                <a:latin typeface="Cambria" panose="02040503050406030204" pitchFamily="18" charset="0"/>
              </a:rPr>
              <a:t>		 (LS)</a:t>
            </a:r>
          </a:p>
        </p:txBody>
      </p:sp>
      <p:sp>
        <p:nvSpPr>
          <p:cNvPr id="21" name="Rectangle 27"/>
          <p:cNvSpPr/>
          <p:nvPr/>
        </p:nvSpPr>
        <p:spPr>
          <a:xfrm>
            <a:off x="100" y="3267317"/>
            <a:ext cx="2416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E46C0A"/>
                </a:solidFill>
                <a:latin typeface="Cambria" panose="02040503050406030204" pitchFamily="18" charset="0"/>
              </a:rPr>
              <a:t>Dr. Gabriel </a:t>
            </a:r>
            <a:r>
              <a:rPr lang="pt-BR" sz="1400" dirty="0" err="1" smtClean="0">
                <a:solidFill>
                  <a:srgbClr val="E46C0A"/>
                </a:solidFill>
                <a:latin typeface="Cambria" panose="02040503050406030204" pitchFamily="18" charset="0"/>
              </a:rPr>
              <a:t>Padilla</a:t>
            </a:r>
            <a:endParaRPr lang="pt-BR" sz="1400" dirty="0" smtClean="0">
              <a:solidFill>
                <a:srgbClr val="E46C0A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1400" dirty="0">
                <a:solidFill>
                  <a:srgbClr val="E46C0A"/>
                </a:solidFill>
                <a:latin typeface="Cambria" panose="02040503050406030204" pitchFamily="18" charset="0"/>
              </a:rPr>
              <a:t> </a:t>
            </a:r>
            <a:r>
              <a:rPr lang="pt-BR" sz="1400" dirty="0" smtClean="0">
                <a:solidFill>
                  <a:srgbClr val="E46C0A"/>
                </a:solidFill>
                <a:latin typeface="Cambria" panose="02040503050406030204" pitchFamily="18" charset="0"/>
              </a:rPr>
              <a:t>(GP) </a:t>
            </a:r>
            <a:r>
              <a:rPr lang="pt-BR" sz="1400" dirty="0">
                <a:solidFill>
                  <a:srgbClr val="E46C0A"/>
                </a:solidFill>
                <a:latin typeface="Cambria" panose="02040503050406030204" pitchFamily="18" charset="0"/>
              </a:rPr>
              <a:t>Responsável</a:t>
            </a:r>
            <a:endParaRPr lang="pt-BR" sz="1400" dirty="0" smtClean="0">
              <a:solidFill>
                <a:srgbClr val="E46C0A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1400" dirty="0" smtClean="0">
                <a:solidFill>
                  <a:srgbClr val="E46C0A"/>
                </a:solidFill>
                <a:latin typeface="Cambria" panose="02040503050406030204" pitchFamily="18" charset="0"/>
              </a:rPr>
              <a:t>gpadilla@icb.usp.br</a:t>
            </a:r>
            <a:endParaRPr lang="en-US" sz="1400" dirty="0">
              <a:solidFill>
                <a:srgbClr val="E46C0A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900709" y="3392744"/>
            <a:ext cx="23161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rgbClr val="E46C0A"/>
                </a:solidFill>
                <a:latin typeface="Cambria" panose="02040503050406030204" pitchFamily="18" charset="0"/>
              </a:rPr>
              <a:t>Dr. Mario H. de Barros</a:t>
            </a:r>
          </a:p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rgbClr val="E46C0A"/>
                </a:solidFill>
                <a:latin typeface="Cambria" panose="02040503050406030204" pitchFamily="18" charset="0"/>
              </a:rPr>
              <a:t> (MHB)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772444" y="3391309"/>
            <a:ext cx="242862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Dr. Paolo Zanotto</a:t>
            </a:r>
          </a:p>
          <a:p>
            <a:pPr algn="ctr">
              <a:spcBef>
                <a:spcPct val="50000"/>
              </a:spcBef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(PZ)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7592" y="574175"/>
            <a:ext cx="3382442" cy="3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</a:rPr>
              <a:t>Bacteriologia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0381" y="598588"/>
            <a:ext cx="1621699" cy="3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</a:rPr>
              <a:t>Micologia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1090" y="593186"/>
            <a:ext cx="1304722" cy="37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</a:rPr>
              <a:t>Virologia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748" y="1041913"/>
            <a:ext cx="178622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cb.usp.br/bmm/arquivos/imagens/docentes/mariohenri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82" y="1035317"/>
            <a:ext cx="1577384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7"/>
          <p:cNvSpPr txBox="1"/>
          <p:nvPr/>
        </p:nvSpPr>
        <p:spPr>
          <a:xfrm>
            <a:off x="2818136" y="-20675"/>
            <a:ext cx="338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E46C0A"/>
                </a:solidFill>
                <a:latin typeface="Cambria" panose="02040503050406030204" pitchFamily="18" charset="0"/>
              </a:rPr>
              <a:t>Professores</a:t>
            </a:r>
          </a:p>
        </p:txBody>
      </p:sp>
      <p:pic>
        <p:nvPicPr>
          <p:cNvPr id="15" name="Imagem 14" descr="C:\Users\Welington\Desktop\Welington\Pessoal\Fotos\Camera\20150630_0255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r="30734" b="7143"/>
          <a:stretch/>
        </p:blipFill>
        <p:spPr bwMode="auto">
          <a:xfrm>
            <a:off x="1755009" y="4118834"/>
            <a:ext cx="1656000" cy="21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724233" y="6219828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Dr. Leandro Garrido</a:t>
            </a:r>
          </a:p>
          <a:p>
            <a:pPr algn="ctr">
              <a:spcAft>
                <a:spcPts val="0"/>
              </a:spcAft>
            </a:pPr>
            <a:r>
              <a:rPr lang="pt-BR" sz="140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Apoio Técnico</a:t>
            </a: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8525FF74-B166-448E-BD50-A7AE23447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1" r="27565" b="40894"/>
          <a:stretch/>
        </p:blipFill>
        <p:spPr bwMode="auto">
          <a:xfrm>
            <a:off x="7079287" y="1030632"/>
            <a:ext cx="1713339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876DB49-7DD7-43A0-97C9-F31FE072F41C}"/>
              </a:ext>
            </a:extLst>
          </p:cNvPr>
          <p:cNvSpPr/>
          <p:nvPr/>
        </p:nvSpPr>
        <p:spPr>
          <a:xfrm>
            <a:off x="5365232" y="5890080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Monitor</a:t>
            </a:r>
            <a:endParaRPr lang="pt-BR" sz="1400" dirty="0">
              <a:solidFill>
                <a:schemeClr val="accent6">
                  <a:lumMod val="7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E73327B5-BA08-43CB-9533-04A21836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 descr="Captura de Tela 2020-02-20 às 13.00.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" y="938532"/>
            <a:ext cx="222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Morfologia da célula bacteriana</a:t>
            </a:r>
          </a:p>
        </p:txBody>
      </p:sp>
      <p:pic>
        <p:nvPicPr>
          <p:cNvPr id="5" name="Picture 4" descr="coc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2" y="1671638"/>
            <a:ext cx="3868738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1367135"/>
            <a:ext cx="4419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Arranjos</a:t>
            </a: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cocos</a:t>
            </a:r>
            <a:endParaRPr lang="pt-BR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7" name="Picture 6" descr="u1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494" y="1364785"/>
            <a:ext cx="3949306" cy="23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53000" y="986135"/>
            <a:ext cx="3886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Arranjos</a:t>
            </a: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bacilos</a:t>
            </a:r>
            <a:endParaRPr lang="pt-BR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9" name="Picture 8" descr="u1spi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21150"/>
            <a:ext cx="3581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05400" y="3985038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Formas</a:t>
            </a:r>
            <a:r>
              <a:rPr lang="en-US" sz="24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espiraladas</a:t>
            </a:r>
            <a:endParaRPr lang="pt-BR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45C2D73-9616-43DA-81E9-20CDA34F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48" y="5993209"/>
            <a:ext cx="513489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Cambria" pitchFamily="18" charset="0"/>
              </a:rPr>
              <a:t>Morfologia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latin typeface="Cambria" pitchFamily="18" charset="0"/>
              </a:rPr>
              <a:t>célula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mbria" pitchFamily="18" charset="0"/>
              </a:rPr>
              <a:t>está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mbria" pitchFamily="18" charset="0"/>
              </a:rPr>
              <a:t>associada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 à </a:t>
            </a:r>
            <a:r>
              <a:rPr lang="en-US" sz="2000" b="1" dirty="0" err="1">
                <a:solidFill>
                  <a:srgbClr val="000000"/>
                </a:solidFill>
                <a:latin typeface="Cambria" pitchFamily="18" charset="0"/>
              </a:rPr>
              <a:t>parede</a:t>
            </a:r>
            <a:endParaRPr lang="pt-BR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5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Formação dos diferentes arranjos celulares - cocos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98425" y="5913438"/>
            <a:ext cx="89455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87488" indent="-1487488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Cambria" pitchFamily="18" charset="0"/>
              </a:rPr>
              <a:t>Relação com o plano de divisão celular</a:t>
            </a:r>
            <a:endParaRPr lang="pt-BR" sz="2000" dirty="0">
              <a:solidFill>
                <a:srgbClr val="A40000"/>
              </a:solidFill>
              <a:latin typeface="Cambria" pitchFamily="18" charset="0"/>
            </a:endParaRPr>
          </a:p>
        </p:txBody>
      </p:sp>
      <p:pic>
        <p:nvPicPr>
          <p:cNvPr id="124930" name="Picture 2" descr="http://faculty.ccri.edu/lmfrolich/Microbiology/11-06_cocci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99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4625" y="1090613"/>
            <a:ext cx="8893175" cy="3170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lang="pt-BR" sz="20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Bastonetes</a:t>
            </a: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endParaRPr lang="pt-BR" sz="2000" dirty="0">
              <a:solidFill>
                <a:srgbClr val="DAEDEF">
                  <a:lumMod val="10000"/>
                </a:srgbClr>
              </a:solidFill>
              <a:latin typeface="Cambria" pitchFamily="18" charset="0"/>
            </a:endParaRP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lang="pt-BR" sz="20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Espirilo</a:t>
            </a: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endParaRPr lang="pt-BR" sz="2000" dirty="0">
              <a:solidFill>
                <a:srgbClr val="DAEDEF">
                  <a:lumMod val="10000"/>
                </a:srgbClr>
              </a:solidFill>
              <a:latin typeface="Cambria" pitchFamily="18" charset="0"/>
            </a:endParaRP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lang="pt-BR" sz="20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Cocos</a:t>
            </a: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endParaRPr lang="pt-BR" sz="2000" dirty="0">
              <a:solidFill>
                <a:srgbClr val="DAEDEF">
                  <a:lumMod val="10000"/>
                </a:srgbClr>
              </a:solidFill>
              <a:latin typeface="Cambria" pitchFamily="18" charset="0"/>
            </a:endParaRP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lang="pt-BR" sz="20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Células na forma de discos conectados por túbulos (cânulas)</a:t>
            </a: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endParaRPr lang="pt-BR" sz="2000" dirty="0">
              <a:solidFill>
                <a:srgbClr val="DAEDEF">
                  <a:lumMod val="10000"/>
                </a:srgbClr>
              </a:solidFill>
              <a:latin typeface="Cambria" pitchFamily="18" charset="0"/>
            </a:endParaRPr>
          </a:p>
          <a:p>
            <a:pPr marL="736600" indent="-341313" defTabSz="91440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tabLst>
                <a:tab pos="682625" algn="l"/>
              </a:tabLst>
              <a:defRPr/>
            </a:pPr>
            <a:r>
              <a:rPr lang="pt-BR" sz="2000" dirty="0">
                <a:solidFill>
                  <a:srgbClr val="DAEDEF">
                    <a:lumMod val="10000"/>
                  </a:srgbClr>
                </a:solidFill>
                <a:latin typeface="Cambria" pitchFamily="18" charset="0"/>
              </a:rPr>
              <a:t>Irregulares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pt-BR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solidFill>
            <a:srgbClr val="A4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srgbClr val="FFFFFF"/>
                </a:solidFill>
                <a:latin typeface="Cambria" pitchFamily="18" charset="0"/>
              </a:rPr>
              <a:t>Curiosidade – Tipos celulares de </a:t>
            </a:r>
            <a:r>
              <a:rPr lang="pt-BR" sz="3600" dirty="0" err="1">
                <a:solidFill>
                  <a:srgbClr val="FFFFFF"/>
                </a:solidFill>
                <a:latin typeface="Cambria" pitchFamily="18" charset="0"/>
              </a:rPr>
              <a:t>Arquéias</a:t>
            </a:r>
            <a:endParaRPr lang="pt-BR" sz="3600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21478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3797" name="Picture 2" descr="http://microbewiki.kenyon.edu/images/e/e3/Pyrodict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263" y="3609975"/>
            <a:ext cx="1673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78238" y="5254625"/>
            <a:ext cx="1808162" cy="307975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Pyrodictium</a:t>
            </a:r>
            <a:r>
              <a:rPr lang="en-US" sz="14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abyssi</a:t>
            </a:r>
            <a:endParaRPr lang="en-US" sz="1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3799" name="Picture 4" descr="http://scienceblogs.com/clock/salinarium%20micro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2558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87738" y="2414588"/>
            <a:ext cx="2017712" cy="307975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Halobacterium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 sp.</a:t>
            </a:r>
          </a:p>
        </p:txBody>
      </p:sp>
      <p:pic>
        <p:nvPicPr>
          <p:cNvPr id="33801" name="Picture 6" descr="Fig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238625"/>
            <a:ext cx="2590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02350" y="6245225"/>
            <a:ext cx="2549525" cy="307975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Halococcus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thailandensis</a:t>
            </a:r>
            <a:endParaRPr lang="en-US" sz="14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3803" name="Picture 8" descr="http://nature.cc.hirosaki-u.ac.jp/lab/2/microbio/figure/spirill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055688"/>
            <a:ext cx="20208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16688" y="2511425"/>
            <a:ext cx="1939925" cy="307975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Methanospirillum</a:t>
            </a:r>
            <a:r>
              <a:rPr lang="en-US" sz="14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sp.</a:t>
            </a:r>
          </a:p>
        </p:txBody>
      </p:sp>
      <p:pic>
        <p:nvPicPr>
          <p:cNvPr id="33805" name="Picture 10" descr="Cover Fig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925" y="4191000"/>
            <a:ext cx="19034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6294438"/>
            <a:ext cx="2016125" cy="307975"/>
          </a:xfrm>
          <a:prstGeom prst="rect">
            <a:avLst/>
          </a:prstGeom>
          <a:solidFill>
            <a:schemeClr val="accent1">
              <a:lumMod val="75000"/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 err="1">
                <a:solidFill>
                  <a:srgbClr val="000000"/>
                </a:solidFill>
                <a:latin typeface="Cambria" pitchFamily="18" charset="0"/>
              </a:rPr>
              <a:t>Sulfolobus</a:t>
            </a:r>
            <a:r>
              <a:rPr lang="en-US" sz="14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sp.</a:t>
            </a:r>
          </a:p>
        </p:txBody>
      </p:sp>
    </p:spTree>
    <p:extLst>
      <p:ext uri="{BB962C8B-B14F-4D97-AF65-F5344CB8AC3E}">
        <p14:creationId xmlns:p14="http://schemas.microsoft.com/office/powerpoint/2010/main" val="42637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Endósporos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9538" y="1294358"/>
            <a:ext cx="8991600" cy="49121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339725" indent="-339725" algn="just" defTabSz="914400" fontAlgn="base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Estrutura produzida por bactérias como o objetivo de sobreviver em condições adversas. </a:t>
            </a:r>
          </a:p>
          <a:p>
            <a:pPr marL="339725" indent="-339725" algn="just" defTabSz="914400" fontAlgn="base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Gêneros mais importantes: </a:t>
            </a:r>
            <a:r>
              <a:rPr lang="pt-BR" sz="2400" i="1" dirty="0" err="1">
                <a:solidFill>
                  <a:srgbClr val="000000"/>
                </a:solidFill>
                <a:latin typeface="Cambria" pitchFamily="18" charset="0"/>
              </a:rPr>
              <a:t>Bacillus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e </a:t>
            </a:r>
            <a:r>
              <a:rPr lang="pt-BR" sz="2400" i="1" dirty="0" err="1">
                <a:solidFill>
                  <a:srgbClr val="000000"/>
                </a:solidFill>
                <a:latin typeface="Cambria" pitchFamily="18" charset="0"/>
              </a:rPr>
              <a:t>Clostridium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. </a:t>
            </a:r>
          </a:p>
          <a:p>
            <a:pPr marL="339725" indent="-339725" algn="just" defTabSz="914400" fontAlgn="base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A esporulação inicia quando a célula vegetativa utiliza todos os nutrientes disponíveis ou o meio apresenta-se adverso.</a:t>
            </a:r>
          </a:p>
          <a:p>
            <a:pPr marL="339725" indent="-339725" algn="just" defTabSz="914400" fontAlgn="base">
              <a:lnSpc>
                <a:spcPct val="150000"/>
              </a:lnSpc>
              <a:spcBef>
                <a:spcPct val="35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Os esporos conferem resistência à bactéria, a qual pode voltar a se desenvolver quando as condições ambientais são novamente favoráveis.</a:t>
            </a:r>
          </a:p>
        </p:txBody>
      </p:sp>
    </p:spTree>
    <p:extLst>
      <p:ext uri="{BB962C8B-B14F-4D97-AF65-F5344CB8AC3E}">
        <p14:creationId xmlns:p14="http://schemas.microsoft.com/office/powerpoint/2010/main" val="429302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Formação do endósporo</a:t>
            </a:r>
          </a:p>
        </p:txBody>
      </p:sp>
      <p:pic>
        <p:nvPicPr>
          <p:cNvPr id="4" name="Picture 2" descr="04-21_sporulatio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48" y="906100"/>
            <a:ext cx="7696200" cy="594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11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Endósporos</a:t>
            </a:r>
          </a:p>
        </p:txBody>
      </p:sp>
      <p:pic>
        <p:nvPicPr>
          <p:cNvPr id="12" name="Picture 2" descr="http://www.textbookofbacteriology.net/B.anthracis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36" y="3889176"/>
            <a:ext cx="3243764" cy="2590800"/>
          </a:xfrm>
          <a:prstGeom prst="rect">
            <a:avLst/>
          </a:prstGeom>
          <a:noFill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13836" y="6381690"/>
            <a:ext cx="3124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Bacillus</a:t>
            </a:r>
            <a:r>
              <a:rPr lang="pt-BR" sz="2000" b="1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anthracis</a:t>
            </a:r>
            <a:endParaRPr lang="pt-BR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724400" y="6381690"/>
            <a:ext cx="3352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Clostridium</a:t>
            </a:r>
            <a:r>
              <a:rPr lang="pt-BR" sz="2000" b="1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botulinum</a:t>
            </a:r>
            <a:endParaRPr lang="pt-BR" sz="2000" i="1" dirty="0">
              <a:solidFill>
                <a:srgbClr val="A40000"/>
              </a:solidFill>
              <a:latin typeface="Cambria" pitchFamily="18" charset="0"/>
            </a:endParaRPr>
          </a:p>
        </p:txBody>
      </p:sp>
      <p:pic>
        <p:nvPicPr>
          <p:cNvPr id="130050" name="Picture 2" descr="http://knol.google.com/k/-/-/1yexqll01wr4o/7b70yi/accouchemen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704" y="3943290"/>
            <a:ext cx="2794696" cy="2390776"/>
          </a:xfrm>
          <a:prstGeom prst="rect">
            <a:avLst/>
          </a:prstGeom>
          <a:noFill/>
        </p:spPr>
      </p:pic>
      <p:pic>
        <p:nvPicPr>
          <p:cNvPr id="130052" name="Picture 4" descr="http://faculty.ccbcmd.edu/courses/bio141/labmanua/lab7/images/Bmeg_spor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990600"/>
            <a:ext cx="3352799" cy="2514600"/>
          </a:xfrm>
          <a:prstGeom prst="rect">
            <a:avLst/>
          </a:prstGeom>
          <a:noFill/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724399" y="3486090"/>
            <a:ext cx="3124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Bacillus</a:t>
            </a:r>
            <a:r>
              <a:rPr lang="pt-BR" sz="2000" b="1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megaterium</a:t>
            </a:r>
            <a:endParaRPr lang="pt-BR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50825" y="1575137"/>
            <a:ext cx="5006975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 indent="-341313" defTabSz="914400"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pt-BR" sz="2400" dirty="0" err="1">
                <a:solidFill>
                  <a:srgbClr val="000000"/>
                </a:solidFill>
                <a:latin typeface="Cambria" pitchFamily="18" charset="0"/>
              </a:rPr>
              <a:t>Gram</a:t>
            </a: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 positivas </a:t>
            </a:r>
          </a:p>
          <a:p>
            <a:pPr marL="341313" indent="-341313" defTabSz="914400" fontAlgn="base">
              <a:spcBef>
                <a:spcPct val="5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pt-BR" sz="2400" dirty="0">
                <a:solidFill>
                  <a:srgbClr val="000000"/>
                </a:solidFill>
                <a:latin typeface="Cambria" pitchFamily="18" charset="0"/>
              </a:rPr>
              <a:t>Resistência à condições ambientais adversas</a:t>
            </a:r>
          </a:p>
        </p:txBody>
      </p:sp>
    </p:spTree>
    <p:extLst>
      <p:ext uri="{BB962C8B-B14F-4D97-AF65-F5344CB8AC3E}">
        <p14:creationId xmlns:p14="http://schemas.microsoft.com/office/powerpoint/2010/main" val="329789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523220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Coloração de </a:t>
            </a:r>
            <a:r>
              <a:rPr lang="pt-BR" sz="2800" dirty="0" err="1">
                <a:solidFill>
                  <a:srgbClr val="FFFFFF"/>
                </a:solidFill>
                <a:latin typeface="Cambria" pitchFamily="18" charset="0"/>
              </a:rPr>
              <a:t>Gram</a:t>
            </a:r>
            <a:r>
              <a:rPr lang="pt-BR" sz="2800" dirty="0">
                <a:solidFill>
                  <a:srgbClr val="FFFFFF"/>
                </a:solidFill>
                <a:latin typeface="Cambria" pitchFamily="18" charset="0"/>
              </a:rPr>
              <a:t> de cultura mista</a:t>
            </a:r>
          </a:p>
        </p:txBody>
      </p:sp>
      <p:pic>
        <p:nvPicPr>
          <p:cNvPr id="129026" name="Picture 2" descr="http://www.micro.iastate.edu/images/r-mi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39634"/>
            <a:ext cx="4495800" cy="4475366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9600" y="5943600"/>
            <a:ext cx="7924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Streptococcus</a:t>
            </a:r>
            <a:r>
              <a:rPr lang="pt-BR" sz="2000" b="1" dirty="0">
                <a:solidFill>
                  <a:srgbClr val="000000"/>
                </a:solidFill>
                <a:latin typeface="Cambria" pitchFamily="18" charset="0"/>
              </a:rPr>
              <a:t>  (</a:t>
            </a:r>
            <a:r>
              <a:rPr lang="pt-BR" sz="2000" b="1" dirty="0" err="1">
                <a:solidFill>
                  <a:srgbClr val="000000"/>
                </a:solidFill>
                <a:latin typeface="Cambria" pitchFamily="18" charset="0"/>
              </a:rPr>
              <a:t>Gram</a:t>
            </a:r>
            <a:r>
              <a:rPr lang="pt-BR" sz="2000" b="1" dirty="0">
                <a:solidFill>
                  <a:srgbClr val="000000"/>
                </a:solidFill>
                <a:latin typeface="Cambria" pitchFamily="18" charset="0"/>
              </a:rPr>
              <a:t> positiva) e </a:t>
            </a: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Escherichia</a:t>
            </a:r>
            <a:r>
              <a:rPr lang="pt-BR" sz="2000" b="1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000" b="1" i="1" dirty="0" err="1">
                <a:solidFill>
                  <a:srgbClr val="000000"/>
                </a:solidFill>
                <a:latin typeface="Cambria" pitchFamily="18" charset="0"/>
              </a:rPr>
              <a:t>coli</a:t>
            </a:r>
            <a:r>
              <a:rPr lang="pt-BR" sz="2000" b="1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Cambria" pitchFamily="18" charset="0"/>
              </a:rPr>
              <a:t>(</a:t>
            </a:r>
            <a:r>
              <a:rPr lang="pt-BR" sz="2000" b="1" dirty="0" err="1">
                <a:solidFill>
                  <a:srgbClr val="000000"/>
                </a:solidFill>
                <a:latin typeface="Cambria" pitchFamily="18" charset="0"/>
              </a:rPr>
              <a:t>Gram</a:t>
            </a:r>
            <a:r>
              <a:rPr lang="pt-BR" sz="2000" b="1" dirty="0">
                <a:solidFill>
                  <a:srgbClr val="000000"/>
                </a:solidFill>
                <a:latin typeface="Cambria" pitchFamily="18" charset="0"/>
              </a:rPr>
              <a:t> negativa)</a:t>
            </a:r>
            <a:endParaRPr lang="pt-BR" sz="2000" dirty="0">
              <a:solidFill>
                <a:srgbClr val="A4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2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Dexter's laboratory + cartoon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C1C6D91-E43D-4406-A393-AD384360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35" y="3768874"/>
            <a:ext cx="3485486" cy="30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" pitchFamily="18" charset="0"/>
              </a:rPr>
              <a:t>Hora da aula </a:t>
            </a:r>
            <a:r>
              <a:rPr lang="en-US" sz="3600" b="1" dirty="0" err="1">
                <a:solidFill>
                  <a:schemeClr val="bg1"/>
                </a:solidFill>
                <a:latin typeface="Cambria" pitchFamily="18" charset="0"/>
              </a:rPr>
              <a:t>prática</a:t>
            </a:r>
            <a:endParaRPr lang="pt-BR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Picture 2" descr="Resultado de imagem para microbiologia do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6" y="1138977"/>
            <a:ext cx="3087276" cy="29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2F3C90E-F273-48D7-BF42-0BABB69D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18" y="1134946"/>
            <a:ext cx="3261851" cy="326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4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560"/>
            <a:ext cx="8221980" cy="649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1301750"/>
            <a:ext cx="831342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235670" y="768107"/>
            <a:ext cx="87857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2"/>
                </a:solidFill>
                <a:latin typeface="Cambria" panose="02040503050406030204" pitchFamily="18" charset="0"/>
              </a:rPr>
              <a:t>Métodos de Avaliação</a:t>
            </a:r>
          </a:p>
          <a:p>
            <a:pPr algn="ctr"/>
            <a:endParaRPr lang="pt-BR" sz="2400" b="1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pt-BR" sz="2800" u="sng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Nota Final</a:t>
            </a:r>
            <a:r>
              <a:rPr lang="pt-BR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=</a:t>
            </a:r>
            <a:r>
              <a:rPr lang="pt-BR" sz="2800" dirty="0">
                <a:solidFill>
                  <a:srgbClr val="00B0F0"/>
                </a:solidFill>
                <a:latin typeface="Cambria" panose="02040503050406030204" pitchFamily="18" charset="0"/>
              </a:rPr>
              <a:t>Prova 01 (35%) + Prova 02 (35%) + Relatório das práticas de bactérias e fungos (15%) + Relatório de Virologia (10%) +Exercícios (5%)</a:t>
            </a:r>
          </a:p>
          <a:p>
            <a:endParaRPr lang="pt-BR" sz="2400" b="1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endParaRPr lang="pt-BR" sz="2400" b="1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Atenção</a:t>
            </a:r>
          </a:p>
          <a:p>
            <a:endParaRPr lang="pt-BR" sz="2400" b="1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Não será aplicada prova para faltantes, salvo com apresentação de atestado médico emitido pelo HU</a:t>
            </a:r>
            <a:r>
              <a:rPr lang="pt-BR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.</a:t>
            </a:r>
          </a:p>
          <a:p>
            <a:pPr algn="ctr"/>
            <a:endParaRPr lang="pt-BR" sz="2400" b="1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Uso obrigatório de jaleco nas aulas práticas</a:t>
            </a:r>
          </a:p>
        </p:txBody>
      </p:sp>
    </p:spTree>
    <p:extLst>
      <p:ext uri="{BB962C8B-B14F-4D97-AF65-F5344CB8AC3E}">
        <p14:creationId xmlns:p14="http://schemas.microsoft.com/office/powerpoint/2010/main" val="81596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887438"/>
            <a:ext cx="9144000" cy="14478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4400" dirty="0">
                <a:solidFill>
                  <a:srgbClr val="FFFFFF"/>
                </a:solidFill>
                <a:latin typeface="Cambria" pitchFamily="18" charset="0"/>
              </a:rPr>
              <a:t>Porque estudar microbiologia?</a:t>
            </a:r>
          </a:p>
        </p:txBody>
      </p:sp>
      <p:pic>
        <p:nvPicPr>
          <p:cNvPr id="1026" name="Picture 2" descr="http://www.icb.usp.br/infoicb/2014/ICB45anos2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" y="93090"/>
            <a:ext cx="1711334" cy="1761423"/>
          </a:xfrm>
          <a:prstGeom prst="rect">
            <a:avLst/>
          </a:prstGeom>
          <a:noFill/>
        </p:spPr>
      </p:pic>
      <p:pic>
        <p:nvPicPr>
          <p:cNvPr id="2" name="Picture 2" descr="Resultado de imagem para microbiologia + cartoon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F90EEAB-6D25-4F07-952A-A9F6D61E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80" y="3429000"/>
            <a:ext cx="4404852" cy="33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25412" y="1102511"/>
            <a:ext cx="8893175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Por que estudar bactérias? </a:t>
            </a:r>
            <a:endParaRPr lang="pt-PT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Muitas bactérias são </a:t>
            </a:r>
            <a:r>
              <a:rPr lang="pt-P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patogênicas</a:t>
            </a: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, podendo causar doenças no homem, animais e plantas. </a:t>
            </a:r>
          </a:p>
          <a:p>
            <a:pPr marL="342900" indent="-34290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Outras colonizam diferentes ambientes causando problemas como </a:t>
            </a:r>
            <a:r>
              <a:rPr lang="pt-P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biocorrosão e biodeterioração</a:t>
            </a: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. Embora a biodeterioração/</a:t>
            </a:r>
            <a:r>
              <a:rPr lang="pt-P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biodegradação</a:t>
            </a: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 sejam eventos importantes na natureza, podem resultar em danos econômicos importantes. </a:t>
            </a:r>
          </a:p>
          <a:p>
            <a:pPr marL="342900" indent="-34290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Diferentes moléculas foram desenvolvidas e apresentam sucesso no </a:t>
            </a:r>
            <a:r>
              <a:rPr lang="pt-P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controle microbiano</a:t>
            </a: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, mas genótipos resistentes são selecionados</a:t>
            </a:r>
          </a:p>
          <a:p>
            <a:pPr marL="342900" indent="-34290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Bactérias são importantes para a </a:t>
            </a:r>
            <a:r>
              <a:rPr lang="pt-P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produção de moléculas</a:t>
            </a: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 de interesse industrial e ambiental</a:t>
            </a:r>
          </a:p>
          <a:p>
            <a:pPr marL="342900" indent="-34290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rgbClr val="000000"/>
                </a:solidFill>
                <a:latin typeface="Cambria" panose="02040503050406030204" pitchFamily="18" charset="0"/>
              </a:rPr>
              <a:t>Potencial Biotecnológico - processos</a:t>
            </a:r>
            <a:endParaRPr lang="pt-BR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800">
                <a:solidFill>
                  <a:srgbClr val="FFFFFF"/>
                </a:solidFill>
                <a:latin typeface="Cambria" pitchFamily="18" charset="0"/>
              </a:rPr>
              <a:t>Bact</a:t>
            </a:r>
            <a:r>
              <a:rPr lang="en-US" sz="2800">
                <a:solidFill>
                  <a:srgbClr val="FFFFFF"/>
                </a:solidFill>
                <a:latin typeface="Cambria" pitchFamily="18" charset="0"/>
              </a:rPr>
              <a:t>érias</a:t>
            </a:r>
            <a:endParaRPr lang="pt-BR" sz="280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9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1" y="1804963"/>
            <a:ext cx="2758196" cy="2758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319" y="2105266"/>
            <a:ext cx="2568207" cy="19360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1284" y="178134"/>
            <a:ext cx="8754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2"/>
                </a:solidFill>
                <a:latin typeface="Cambria" panose="02040503050406030204" pitchFamily="18" charset="0"/>
              </a:rPr>
              <a:t>BMM0124 </a:t>
            </a:r>
          </a:p>
          <a:p>
            <a:pPr algn="ctr"/>
            <a:r>
              <a:rPr lang="pt-BR" sz="3200" b="1" dirty="0">
                <a:solidFill>
                  <a:schemeClr val="accent2"/>
                </a:solidFill>
                <a:latin typeface="Cambria" panose="02040503050406030204" pitchFamily="18" charset="0"/>
              </a:rPr>
              <a:t>Microbiologia de Básica  - Química Ambiental</a:t>
            </a:r>
          </a:p>
        </p:txBody>
      </p:sp>
      <p:pic>
        <p:nvPicPr>
          <p:cNvPr id="1026" name="Picture 2" descr="http://2.bp.blogspot.com/_d6z6xQP3Ljk/TQI-qE4TeHI/AAAAAAAACW0/d46KF3b7Lkw/s320/titanic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0" y="4677914"/>
            <a:ext cx="2762238" cy="20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seuhoje.com/app/v1/images/stories/danos%20causados%20por%20microorganismo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68" y="4232635"/>
            <a:ext cx="3586300" cy="24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2.rgu.ac.uk/schools/mcrg/MCRG%20ange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82" y="3723588"/>
            <a:ext cx="1960508" cy="30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rden.ie/img/troubles/2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83" y="1666014"/>
            <a:ext cx="1960508" cy="19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74650" y="51670"/>
            <a:ext cx="69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latin typeface="Cambria" panose="02040503050406030204" pitchFamily="18" charset="0"/>
              </a:rPr>
              <a:t>BMM0124 </a:t>
            </a:r>
          </a:p>
          <a:p>
            <a:pPr algn="ctr"/>
            <a:r>
              <a:rPr lang="pt-BR" sz="2400" b="1" dirty="0">
                <a:solidFill>
                  <a:schemeClr val="accent2"/>
                </a:solidFill>
                <a:latin typeface="Cambria" panose="02040503050406030204" pitchFamily="18" charset="0"/>
              </a:rPr>
              <a:t>Microbiologia de Básica  - Química Ambiental</a:t>
            </a:r>
          </a:p>
        </p:txBody>
      </p:sp>
      <p:pic>
        <p:nvPicPr>
          <p:cNvPr id="1034" name="Picture 10" descr="http://www.patriagrande.com.ve/wp-content/uploads/2013/01/Biopol%C3%ADmeros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61" y="4506013"/>
            <a:ext cx="2149310" cy="16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co4u.files.wordpress.com/2011/08/biocombustiv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4172014"/>
            <a:ext cx="2382151" cy="24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lsevier-ABLCN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58" y="4040775"/>
            <a:ext cx="3676647" cy="27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ssets.inhabitat.com/wp-content/blogs.dir/1/files/2011/03/bioplas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229558"/>
            <a:ext cx="3579356" cy="25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businessweek.com/ss/09/12/1204_tech_pioneers_2010/image/016_metaboli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23" y="1214129"/>
            <a:ext cx="4367782" cy="25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9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798</Words>
  <Application>Microsoft Macintosh PowerPoint</Application>
  <PresentationFormat>Presentación en pantalla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Office Theme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Sao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Luiziana Silva</dc:creator>
  <cp:lastModifiedBy>Gabriel Padilla</cp:lastModifiedBy>
  <cp:revision>61</cp:revision>
  <dcterms:created xsi:type="dcterms:W3CDTF">2020-02-20T15:38:38Z</dcterms:created>
  <dcterms:modified xsi:type="dcterms:W3CDTF">2020-03-23T12:21:46Z</dcterms:modified>
</cp:coreProperties>
</file>