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327" r:id="rId3"/>
    <p:sldId id="329" r:id="rId4"/>
    <p:sldId id="345" r:id="rId5"/>
    <p:sldId id="330" r:id="rId6"/>
    <p:sldId id="343" r:id="rId7"/>
    <p:sldId id="328" r:id="rId8"/>
    <p:sldId id="344" r:id="rId9"/>
    <p:sldId id="365" r:id="rId10"/>
    <p:sldId id="351" r:id="rId11"/>
    <p:sldId id="359" r:id="rId12"/>
    <p:sldId id="354" r:id="rId13"/>
    <p:sldId id="355" r:id="rId14"/>
    <p:sldId id="356" r:id="rId15"/>
    <p:sldId id="357" r:id="rId16"/>
    <p:sldId id="363" r:id="rId17"/>
    <p:sldId id="361" r:id="rId18"/>
    <p:sldId id="362" r:id="rId19"/>
    <p:sldId id="364" r:id="rId20"/>
    <p:sldId id="331" r:id="rId21"/>
    <p:sldId id="332" r:id="rId22"/>
    <p:sldId id="333" r:id="rId23"/>
    <p:sldId id="334" r:id="rId24"/>
    <p:sldId id="336" r:id="rId25"/>
    <p:sldId id="337" r:id="rId26"/>
    <p:sldId id="346" r:id="rId27"/>
    <p:sldId id="338" r:id="rId28"/>
    <p:sldId id="339" r:id="rId29"/>
    <p:sldId id="341" r:id="rId30"/>
    <p:sldId id="350" r:id="rId31"/>
    <p:sldId id="349" r:id="rId32"/>
    <p:sldId id="347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40" r:id="rId43"/>
    <p:sldId id="32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68200-5365-4DF8-A355-C1CC0E59121D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02435-0BF2-441B-87E4-337AB8E98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55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FD00F-6ABE-464B-82EE-5CFE70CF02B9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26684-6241-4F9B-91E8-7D9C64D461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4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BA520-3835-4A66-A44C-D8789A25B34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9300"/>
            <a:ext cx="4929187" cy="36957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699000"/>
            <a:ext cx="4868862" cy="4449763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77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67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0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86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09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2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055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1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66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06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0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76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06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06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01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37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6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0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87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8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0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AA7D1-D187-4665-AC49-A851B041591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8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0125" y="6492875"/>
            <a:ext cx="2057400" cy="365125"/>
          </a:xfrm>
        </p:spPr>
        <p:txBody>
          <a:bodyPr/>
          <a:lstStyle/>
          <a:p>
            <a:fld id="{99916976-5D93-46E4-A98A-FAD63E4D0EA8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4848" y="62599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Picture 11" descr="logo_bx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3" y="50347"/>
            <a:ext cx="10128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" y="50347"/>
            <a:ext cx="7096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4697413" y="6528708"/>
            <a:ext cx="4446587" cy="304800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400" dirty="0" err="1">
                <a:solidFill>
                  <a:schemeClr val="accent1"/>
                </a:solidFill>
                <a:latin typeface="Arial Narrow" pitchFamily="34" charset="0"/>
              </a:rPr>
              <a:t>Lab</a:t>
            </a:r>
            <a:r>
              <a:rPr lang="pt-BR" sz="1400" dirty="0">
                <a:solidFill>
                  <a:schemeClr val="accent1"/>
                </a:solidFill>
                <a:latin typeface="Arial Narrow" pitchFamily="34" charset="0"/>
              </a:rPr>
              <a:t> de Interação Fluido-Estrutura e Mecânica Offshore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0" y="6528708"/>
            <a:ext cx="4446588" cy="304800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400" dirty="0">
                <a:solidFill>
                  <a:schemeClr val="accent1"/>
                </a:solidFill>
                <a:latin typeface="Arial Narrow" pitchFamily="34" charset="0"/>
              </a:rPr>
              <a:t>Escola Politécnica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5.emf"/><Relationship Id="rId9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4695827" y="6530975"/>
            <a:ext cx="4448175" cy="304800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Lab de Interação Fluido-Estrutura e Mecânica Offshore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490331" y="1631387"/>
            <a:ext cx="8653669" cy="52014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5">
                    <a:lumMod val="90000"/>
                  </a:schemeClr>
                </a:solidFill>
              </a:rPr>
              <a:t>Experimental investigations on Vortex-Induced Vibrations with a long flexible cylinder. Part III: modal-amplitude analysis with a </a:t>
            </a:r>
            <a:r>
              <a:rPr lang="pt-BR" sz="2400" dirty="0" err="1">
                <a:solidFill>
                  <a:schemeClr val="accent5">
                    <a:lumMod val="90000"/>
                  </a:schemeClr>
                </a:solidFill>
              </a:rPr>
              <a:t>catenary</a:t>
            </a:r>
            <a:r>
              <a:rPr lang="pt-BR" sz="2400" dirty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accent5">
                    <a:lumMod val="90000"/>
                  </a:schemeClr>
                </a:solidFill>
              </a:rPr>
              <a:t>configuration</a:t>
            </a:r>
            <a:endParaRPr lang="pt-BR" sz="2400" dirty="0">
              <a:solidFill>
                <a:schemeClr val="accent5">
                  <a:lumMod val="90000"/>
                </a:schemeClr>
              </a:solidFill>
            </a:endParaRPr>
          </a:p>
          <a:p>
            <a:pPr eaLnBrk="0" hangingPunct="0"/>
            <a:endParaRPr lang="pt-BR" sz="2800" dirty="0">
              <a:solidFill>
                <a:schemeClr val="accent5">
                  <a:lumMod val="90000"/>
                </a:schemeClr>
              </a:solidFill>
            </a:endParaRPr>
          </a:p>
          <a:p>
            <a:pPr eaLnBrk="0" hangingPunct="0"/>
            <a:r>
              <a:rPr lang="pt-BR" sz="2200" i="1" dirty="0"/>
              <a:t>Felipe Rateiro, </a:t>
            </a:r>
            <a:r>
              <a:rPr lang="pt-BR" sz="2200" i="1" dirty="0">
                <a:solidFill>
                  <a:srgbClr val="00FF00"/>
                </a:solidFill>
              </a:rPr>
              <a:t>Celso </a:t>
            </a:r>
            <a:r>
              <a:rPr lang="pt-BR" sz="2200" i="1" dirty="0" err="1">
                <a:solidFill>
                  <a:srgbClr val="00FF00"/>
                </a:solidFill>
              </a:rPr>
              <a:t>Pesce</a:t>
            </a:r>
            <a:r>
              <a:rPr lang="pt-BR" sz="2200" i="1" dirty="0"/>
              <a:t>,  Rodolfo Gonçalves, Guilherme </a:t>
            </a:r>
            <a:r>
              <a:rPr lang="pt-BR" sz="2200" i="1" dirty="0" err="1"/>
              <a:t>Franzini</a:t>
            </a:r>
            <a:r>
              <a:rPr lang="pt-BR" sz="2200" i="1" dirty="0"/>
              <a:t>,</a:t>
            </a:r>
          </a:p>
          <a:p>
            <a:pPr eaLnBrk="0" hangingPunct="0"/>
            <a:r>
              <a:rPr lang="pt-BR" sz="2000" b="1" dirty="0">
                <a:solidFill>
                  <a:schemeClr val="accent1"/>
                </a:solidFill>
              </a:rPr>
              <a:t>LIFE&amp;MO – </a:t>
            </a:r>
            <a:r>
              <a:rPr lang="pt-BR" sz="2000" b="1" dirty="0" err="1">
                <a:solidFill>
                  <a:schemeClr val="accent1"/>
                </a:solidFill>
              </a:rPr>
              <a:t>Fluid-Struture</a:t>
            </a:r>
            <a:r>
              <a:rPr lang="pt-BR" sz="2000" b="1" dirty="0">
                <a:solidFill>
                  <a:schemeClr val="accent1"/>
                </a:solidFill>
              </a:rPr>
              <a:t> </a:t>
            </a:r>
            <a:r>
              <a:rPr lang="pt-BR" sz="2000" b="1" dirty="0" err="1">
                <a:solidFill>
                  <a:schemeClr val="accent1"/>
                </a:solidFill>
              </a:rPr>
              <a:t>Interaction</a:t>
            </a:r>
            <a:r>
              <a:rPr lang="pt-BR" sz="2000" b="1" dirty="0">
                <a:solidFill>
                  <a:schemeClr val="accent1"/>
                </a:solidFill>
              </a:rPr>
              <a:t> </a:t>
            </a:r>
            <a:r>
              <a:rPr lang="pt-BR" sz="2000" b="1" dirty="0" err="1">
                <a:solidFill>
                  <a:schemeClr val="accent1"/>
                </a:solidFill>
              </a:rPr>
              <a:t>and</a:t>
            </a:r>
            <a:r>
              <a:rPr lang="pt-BR" sz="2000" b="1" dirty="0">
                <a:solidFill>
                  <a:schemeClr val="accent1"/>
                </a:solidFill>
              </a:rPr>
              <a:t> Offshore </a:t>
            </a:r>
            <a:r>
              <a:rPr lang="pt-BR" sz="2000" b="1" dirty="0" err="1">
                <a:solidFill>
                  <a:schemeClr val="accent1"/>
                </a:solidFill>
              </a:rPr>
              <a:t>Mechanics</a:t>
            </a:r>
            <a:r>
              <a:rPr lang="pt-BR" sz="2000" b="1" dirty="0">
                <a:solidFill>
                  <a:schemeClr val="accent1"/>
                </a:solidFill>
              </a:rPr>
              <a:t> </a:t>
            </a:r>
            <a:r>
              <a:rPr lang="pt-BR" sz="2000" b="1" dirty="0" err="1">
                <a:solidFill>
                  <a:schemeClr val="accent1"/>
                </a:solidFill>
              </a:rPr>
              <a:t>Laboratory</a:t>
            </a:r>
            <a:endParaRPr lang="pt-BR" sz="2000" b="1" dirty="0">
              <a:solidFill>
                <a:schemeClr val="accent1"/>
              </a:solidFill>
            </a:endParaRPr>
          </a:p>
          <a:p>
            <a:pPr eaLnBrk="0" hangingPunct="0"/>
            <a:r>
              <a:rPr lang="pt-BR" sz="2000" b="1" dirty="0"/>
              <a:t>Escola Politécnica,  </a:t>
            </a:r>
            <a:r>
              <a:rPr lang="pt-BR" sz="2000" b="1" dirty="0" err="1"/>
              <a:t>University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São Paulo</a:t>
            </a:r>
          </a:p>
          <a:p>
            <a:pPr eaLnBrk="0" hangingPunct="0"/>
            <a:endParaRPr lang="pt-BR" sz="2000" dirty="0"/>
          </a:p>
          <a:p>
            <a:pPr eaLnBrk="0" hangingPunct="0"/>
            <a:r>
              <a:rPr lang="pt-BR" sz="2200" i="1" dirty="0"/>
              <a:t>André </a:t>
            </a:r>
            <a:r>
              <a:rPr lang="pt-BR" sz="2200" i="1" dirty="0" err="1"/>
              <a:t>Fujarra</a:t>
            </a:r>
            <a:endParaRPr lang="pt-BR" sz="2200" i="1" dirty="0"/>
          </a:p>
          <a:p>
            <a:pPr eaLnBrk="0" hangingPunct="0"/>
            <a:r>
              <a:rPr lang="pt-BR" sz="2000" b="1" dirty="0" err="1">
                <a:solidFill>
                  <a:schemeClr val="accent1"/>
                </a:solidFill>
              </a:rPr>
              <a:t>Department</a:t>
            </a:r>
            <a:r>
              <a:rPr lang="pt-BR" sz="2000" b="1" dirty="0">
                <a:solidFill>
                  <a:schemeClr val="accent1"/>
                </a:solidFill>
              </a:rPr>
              <a:t> </a:t>
            </a:r>
            <a:r>
              <a:rPr lang="pt-BR" sz="2000" b="1" dirty="0" err="1">
                <a:solidFill>
                  <a:schemeClr val="accent1"/>
                </a:solidFill>
              </a:rPr>
              <a:t>of</a:t>
            </a:r>
            <a:r>
              <a:rPr lang="pt-BR" sz="2000" b="1" dirty="0">
                <a:solidFill>
                  <a:schemeClr val="accent1"/>
                </a:solidFill>
              </a:rPr>
              <a:t> </a:t>
            </a:r>
            <a:r>
              <a:rPr lang="pt-BR" sz="2000" b="1" dirty="0" err="1">
                <a:solidFill>
                  <a:schemeClr val="accent1"/>
                </a:solidFill>
              </a:rPr>
              <a:t>Mobility</a:t>
            </a:r>
            <a:r>
              <a:rPr lang="pt-BR" sz="2000" b="1" dirty="0">
                <a:solidFill>
                  <a:schemeClr val="accent1"/>
                </a:solidFill>
              </a:rPr>
              <a:t> </a:t>
            </a:r>
            <a:r>
              <a:rPr lang="pt-BR" sz="2000" b="1" dirty="0" err="1">
                <a:solidFill>
                  <a:schemeClr val="accent1"/>
                </a:solidFill>
              </a:rPr>
              <a:t>Engineering</a:t>
            </a:r>
            <a:endParaRPr lang="pt-BR" sz="2000" b="1" dirty="0">
              <a:solidFill>
                <a:schemeClr val="accent1"/>
              </a:solidFill>
            </a:endParaRPr>
          </a:p>
          <a:p>
            <a:pPr eaLnBrk="0" hangingPunct="0"/>
            <a:r>
              <a:rPr lang="pt-BR" sz="2000" b="1" dirty="0"/>
              <a:t>Federal </a:t>
            </a:r>
            <a:r>
              <a:rPr lang="pt-BR" sz="2000" b="1" dirty="0" err="1"/>
              <a:t>University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Santa Catarina</a:t>
            </a:r>
          </a:p>
          <a:p>
            <a:pPr eaLnBrk="0" hangingPunct="0"/>
            <a:endParaRPr lang="pt-BR" sz="2000" dirty="0"/>
          </a:p>
          <a:p>
            <a:pPr eaLnBrk="0" hangingPunct="0"/>
            <a:r>
              <a:rPr lang="pt-BR" sz="2200" i="1" dirty="0"/>
              <a:t>Pedro Mendes</a:t>
            </a:r>
          </a:p>
          <a:p>
            <a:pPr eaLnBrk="0" hangingPunct="0"/>
            <a:r>
              <a:rPr lang="pt-BR" sz="2000" b="1" dirty="0">
                <a:solidFill>
                  <a:schemeClr val="accent1"/>
                </a:solidFill>
              </a:rPr>
              <a:t>CENPES </a:t>
            </a:r>
          </a:p>
          <a:p>
            <a:pPr eaLnBrk="0" hangingPunct="0"/>
            <a:r>
              <a:rPr lang="pt-BR" sz="2000" b="1" dirty="0"/>
              <a:t>Petrobras</a:t>
            </a:r>
          </a:p>
        </p:txBody>
      </p:sp>
      <p:pic>
        <p:nvPicPr>
          <p:cNvPr id="6" name="Picture 2" descr="http://www.fiv2016.com/img/fiv_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76" y="43695"/>
            <a:ext cx="6256957" cy="16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829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:\cppesce\Bckup desktop\2 - WORK\Convenios\PETROBRAS\DinNLRisers\RT 3\Ensaios no IPT\Catenária\DVDs\IPT Cat Long - sem correnteza CD01\LONG-KC05\IPT-LONG-KC05-ID00-Catenary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856" y="990365"/>
            <a:ext cx="6354343" cy="508164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864" y="128866"/>
            <a:ext cx="8229600" cy="1143000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Longitudinal </a:t>
            </a:r>
            <a:r>
              <a:rPr lang="pt-BR" sz="2400" dirty="0" err="1">
                <a:solidFill>
                  <a:srgbClr val="FFFF00"/>
                </a:solidFill>
              </a:rPr>
              <a:t>Configuration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00FF00"/>
                </a:solidFill>
              </a:rPr>
              <a:t>static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configurations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and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targets</a:t>
            </a:r>
            <a:endParaRPr lang="pt-BR" sz="2400" dirty="0">
              <a:solidFill>
                <a:srgbClr val="00FF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066132" y="2016035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Longitudinal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963247" y="6072005"/>
            <a:ext cx="6630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99"/>
                </a:solidFill>
              </a:rPr>
              <a:t>49 targets: 44 underwater; 5 above water</a:t>
            </a:r>
          </a:p>
        </p:txBody>
      </p:sp>
    </p:spTree>
    <p:extLst>
      <p:ext uri="{BB962C8B-B14F-4D97-AF65-F5344CB8AC3E}">
        <p14:creationId xmlns:p14="http://schemas.microsoft.com/office/powerpoint/2010/main" val="335394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:\cppesce\Bckup desktop\2 - WORK\Convenios\PETROBRAS\DinNLRisers\RT 3\Ensaios no IPT\Catenária\DVDs\IPT Cat Long - com correnteza CD01\LONG-NEAR-F0-KC00\IPT-LONG-NEAR-F0-KC00-ID04-3D-1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86" y="1233961"/>
            <a:ext cx="4399161" cy="3518058"/>
          </a:xfrm>
          <a:prstGeom prst="rect">
            <a:avLst/>
          </a:prstGeom>
          <a:noFill/>
        </p:spPr>
      </p:pic>
      <p:pic>
        <p:nvPicPr>
          <p:cNvPr id="154627" name="Picture 3" descr="C:\cppesce\Bckup desktop\2 - WORK\Convenios\PETROBRAS\DinNLRisers\RT 3\Ensaios no IPT\Catenária\DVDs\IPT Cat Long - com correnteza CD01\LONG-NEAR-F0-KC00\IPT-LONG-NEAR-F0-KC00-ID04-3D-2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2290" y="2754438"/>
            <a:ext cx="4399161" cy="351805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830785" y="2042556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V</a:t>
            </a:r>
            <a:r>
              <a:rPr lang="pt-BR" sz="1400" dirty="0">
                <a:solidFill>
                  <a:srgbClr val="FFFF00"/>
                </a:solidFill>
              </a:rPr>
              <a:t>r,1</a:t>
            </a:r>
            <a:r>
              <a:rPr lang="pt-BR" dirty="0">
                <a:solidFill>
                  <a:srgbClr val="FFFF00"/>
                </a:solidFill>
              </a:rPr>
              <a:t> = 6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56905" y="5284518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Longitudinal Catenary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79524" y="1460666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VIV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75641" y="135103"/>
            <a:ext cx="7886700" cy="1325563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Catenary </a:t>
            </a:r>
            <a:r>
              <a:rPr lang="pt-BR" sz="2400" dirty="0" err="1">
                <a:solidFill>
                  <a:srgbClr val="FFFF00"/>
                </a:solidFill>
              </a:rPr>
              <a:t>Model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00FF00"/>
                </a:solidFill>
              </a:rPr>
              <a:t>current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by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the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dorse</a:t>
            </a:r>
            <a:r>
              <a:rPr lang="pt-BR" sz="2400" dirty="0">
                <a:solidFill>
                  <a:srgbClr val="00FF00"/>
                </a:solidFill>
              </a:rPr>
              <a:t> - </a:t>
            </a:r>
            <a:r>
              <a:rPr lang="pt-BR" sz="2400" dirty="0" err="1">
                <a:solidFill>
                  <a:srgbClr val="00FF00"/>
                </a:solidFill>
              </a:rPr>
              <a:t>convex</a:t>
            </a:r>
            <a:endParaRPr lang="pt-BR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6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645725" y="1128155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V</a:t>
            </a:r>
            <a:r>
              <a:rPr lang="pt-BR" sz="1400" dirty="0">
                <a:solidFill>
                  <a:srgbClr val="FFFF00"/>
                </a:solidFill>
              </a:rPr>
              <a:t>r,1</a:t>
            </a:r>
            <a:r>
              <a:rPr lang="pt-BR" dirty="0">
                <a:solidFill>
                  <a:srgbClr val="FFFF00"/>
                </a:solidFill>
              </a:rPr>
              <a:t> = 6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0089" y="6068289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Longitudinal Catenary</a:t>
            </a:r>
          </a:p>
        </p:txBody>
      </p:sp>
      <p:pic>
        <p:nvPicPr>
          <p:cNvPr id="155650" name="Picture 2" descr="C:\cppesce\Bckup desktop\2 - WORK\Convenios\PETROBRAS\DinNLRisers\RT 3\Ensaios no IPT\Catenária\DVDs\IPT Cat Long - com correnteza CD01\LONG-NEAR-F0-KC00\IPT-LONG-NEAR-F0-KC00-ID04-PSD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84" y="1463389"/>
            <a:ext cx="3910365" cy="4680591"/>
          </a:xfrm>
          <a:prstGeom prst="rect">
            <a:avLst/>
          </a:prstGeom>
          <a:noFill/>
        </p:spPr>
      </p:pic>
      <p:pic>
        <p:nvPicPr>
          <p:cNvPr id="155651" name="Picture 3" descr="C:\cppesce\Bckup desktop\2 - WORK\Convenios\PETROBRAS\DinNLRisers\RT 3\Ensaios no IPT\Catenária\DVDs\IPT Cat Long - com correnteza CD01\LONG-NEAR-F0-KC00\IPT-LONG-NEAR-F0-KC00-ID04-Traveling Waves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2108" y="1475389"/>
            <a:ext cx="3910365" cy="4680591"/>
          </a:xfrm>
          <a:prstGeom prst="rect">
            <a:avLst/>
          </a:prstGeom>
          <a:noFill/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75641" y="135103"/>
            <a:ext cx="7886700" cy="1325563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Catenary </a:t>
            </a:r>
            <a:r>
              <a:rPr lang="pt-BR" sz="2400" dirty="0" err="1">
                <a:solidFill>
                  <a:srgbClr val="FFFF00"/>
                </a:solidFill>
              </a:rPr>
              <a:t>Model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00FF00"/>
                </a:solidFill>
              </a:rPr>
              <a:t>current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by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the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dorse</a:t>
            </a:r>
            <a:r>
              <a:rPr lang="pt-BR" sz="2400" dirty="0">
                <a:solidFill>
                  <a:srgbClr val="00FF00"/>
                </a:solidFill>
              </a:rPr>
              <a:t> - </a:t>
            </a:r>
            <a:r>
              <a:rPr lang="pt-BR" sz="2400" dirty="0" err="1">
                <a:solidFill>
                  <a:srgbClr val="00FF00"/>
                </a:solidFill>
              </a:rPr>
              <a:t>convex</a:t>
            </a:r>
            <a:endParaRPr lang="pt-BR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8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830785" y="2042556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FF00"/>
                </a:solidFill>
              </a:rPr>
              <a:t>V</a:t>
            </a:r>
            <a:r>
              <a:rPr lang="pt-BR" sz="1400" dirty="0" err="1">
                <a:solidFill>
                  <a:srgbClr val="FFFF00"/>
                </a:solidFill>
              </a:rPr>
              <a:t>r</a:t>
            </a:r>
            <a:r>
              <a:rPr lang="pt-BR" dirty="0">
                <a:solidFill>
                  <a:srgbClr val="FFFF00"/>
                </a:solidFill>
              </a:rPr>
              <a:t> ,1= 10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56905" y="5284518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Longitudinal Catenary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79524" y="1460666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VIV</a:t>
            </a:r>
          </a:p>
        </p:txBody>
      </p:sp>
      <p:pic>
        <p:nvPicPr>
          <p:cNvPr id="150530" name="Picture 2" descr="C:\cppesce\Bckup desktop\2 - WORK\Convenios\PETROBRAS\DinNLRisers\RT 3\Ensaios no IPT\Catenária\DVDs\IPT Cat Long - com correnteza CD01\LONG-NEAR-F0-KC00\IPT-LONG-NEAR-F0-KC00-ID08-3D-1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076" y="1678532"/>
            <a:ext cx="4399161" cy="3518058"/>
          </a:xfrm>
          <a:prstGeom prst="rect">
            <a:avLst/>
          </a:prstGeom>
          <a:noFill/>
        </p:spPr>
      </p:pic>
      <p:pic>
        <p:nvPicPr>
          <p:cNvPr id="150531" name="Picture 3" descr="C:\cppesce\Bckup desktop\2 - WORK\Convenios\PETROBRAS\DinNLRisers\RT 3\Ensaios no IPT\Catenária\DVDs\IPT Cat Long - com correnteza CD01\LONG-NEAR-F0-KC00\IPT-LONG-NEAR-F0-KC00-ID08-3D-2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962" y="2730808"/>
            <a:ext cx="4399161" cy="3518058"/>
          </a:xfrm>
          <a:prstGeom prst="rect">
            <a:avLst/>
          </a:prstGeom>
          <a:noFill/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75641" y="135103"/>
            <a:ext cx="7886700" cy="1325563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Catenary </a:t>
            </a:r>
            <a:r>
              <a:rPr lang="pt-BR" sz="2400" dirty="0" err="1">
                <a:solidFill>
                  <a:srgbClr val="FFFF00"/>
                </a:solidFill>
              </a:rPr>
              <a:t>Model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00FF00"/>
                </a:solidFill>
              </a:rPr>
              <a:t>current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by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the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dorse</a:t>
            </a:r>
            <a:r>
              <a:rPr lang="pt-BR" sz="2400" dirty="0">
                <a:solidFill>
                  <a:srgbClr val="00FF00"/>
                </a:solidFill>
              </a:rPr>
              <a:t> - </a:t>
            </a:r>
            <a:r>
              <a:rPr lang="pt-BR" sz="2400" dirty="0" err="1">
                <a:solidFill>
                  <a:srgbClr val="00FF00"/>
                </a:solidFill>
              </a:rPr>
              <a:t>convex</a:t>
            </a:r>
            <a:endParaRPr lang="pt-BR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645725" y="1128155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V</a:t>
            </a:r>
            <a:r>
              <a:rPr lang="pt-BR" sz="1400" dirty="0">
                <a:solidFill>
                  <a:srgbClr val="FFFF00"/>
                </a:solidFill>
              </a:rPr>
              <a:t>r,1</a:t>
            </a:r>
            <a:r>
              <a:rPr lang="pt-BR" dirty="0">
                <a:solidFill>
                  <a:srgbClr val="FFFF00"/>
                </a:solidFill>
              </a:rPr>
              <a:t> = 10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0089" y="6081937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Longitudinal Catenary</a:t>
            </a:r>
          </a:p>
        </p:txBody>
      </p:sp>
      <p:pic>
        <p:nvPicPr>
          <p:cNvPr id="151554" name="Picture 2" descr="C:\cppesce\Bckup desktop\2 - WORK\Convenios\PETROBRAS\DinNLRisers\RT 3\Ensaios no IPT\Catenária\DVDs\IPT Cat Long - com correnteza CD01\LONG-NEAR-F0-KC00\IPT-LONG-NEAR-F0-KC00-ID08-PSD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600" y="1463678"/>
            <a:ext cx="3910365" cy="4680591"/>
          </a:xfrm>
          <a:prstGeom prst="rect">
            <a:avLst/>
          </a:prstGeom>
          <a:noFill/>
        </p:spPr>
      </p:pic>
      <p:pic>
        <p:nvPicPr>
          <p:cNvPr id="151555" name="Picture 3" descr="C:\cppesce\Bckup desktop\2 - WORK\Convenios\PETROBRAS\DinNLRisers\RT 3\Ensaios no IPT\Catenária\DVDs\IPT Cat Long - com correnteza CD01\LONG-NEAR-F0-KC00\IPT-LONG-NEAR-F0-KC00-ID08-Traveling Waves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7981" y="1464034"/>
            <a:ext cx="3910365" cy="4680591"/>
          </a:xfrm>
          <a:prstGeom prst="rect">
            <a:avLst/>
          </a:prstGeom>
          <a:noFill/>
        </p:spPr>
      </p:pic>
      <p:sp>
        <p:nvSpPr>
          <p:cNvPr id="9" name="Texto explicativo em elipse 8"/>
          <p:cNvSpPr/>
          <p:nvPr/>
        </p:nvSpPr>
        <p:spPr bwMode="auto">
          <a:xfrm>
            <a:off x="6946714" y="2538484"/>
            <a:ext cx="2019868" cy="900752"/>
          </a:xfrm>
          <a:prstGeom prst="wedgeEllipseCallout">
            <a:avLst>
              <a:gd name="adj1" fmla="val -52060"/>
              <a:gd name="adj2" fmla="val 54923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err="1">
                <a:latin typeface="Arial" charset="0"/>
                <a:cs typeface="Arial" charset="0"/>
              </a:rPr>
              <a:t>Nitid</a:t>
            </a:r>
            <a:r>
              <a:rPr lang="pt-BR" sz="1600" dirty="0">
                <a:latin typeface="Arial" charset="0"/>
                <a:cs typeface="Arial" charset="0"/>
              </a:rPr>
              <a:t> </a:t>
            </a:r>
            <a:r>
              <a:rPr lang="pt-BR" sz="1600" dirty="0" err="1">
                <a:latin typeface="Arial" charset="0"/>
                <a:cs typeface="Arial" charset="0"/>
              </a:rPr>
              <a:t>travelling</a:t>
            </a:r>
            <a:r>
              <a:rPr lang="pt-BR" sz="1600" dirty="0">
                <a:latin typeface="Arial" charset="0"/>
                <a:cs typeface="Arial" charset="0"/>
              </a:rPr>
              <a:t> </a:t>
            </a:r>
            <a:r>
              <a:rPr lang="pt-BR" sz="1600" dirty="0" err="1">
                <a:latin typeface="Arial" charset="0"/>
                <a:cs typeface="Arial" charset="0"/>
              </a:rPr>
              <a:t>waves</a:t>
            </a:r>
            <a:endParaRPr lang="pt-BR" sz="1600" dirty="0">
              <a:latin typeface="Arial" charset="0"/>
              <a:cs typeface="Arial" charset="0"/>
            </a:endParaRPr>
          </a:p>
        </p:txBody>
      </p:sp>
      <p:sp>
        <p:nvSpPr>
          <p:cNvPr id="10" name="Texto explicativo em elipse 9"/>
          <p:cNvSpPr/>
          <p:nvPr/>
        </p:nvSpPr>
        <p:spPr bwMode="auto">
          <a:xfrm>
            <a:off x="3234521" y="1473960"/>
            <a:ext cx="1719617" cy="764275"/>
          </a:xfrm>
          <a:prstGeom prst="wedgeEllipseCallout">
            <a:avLst>
              <a:gd name="adj1" fmla="val -40708"/>
              <a:gd name="adj2" fmla="val 81508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err="1">
                <a:latin typeface="Arial" charset="0"/>
                <a:cs typeface="Arial" charset="0"/>
              </a:rPr>
              <a:t>Rich</a:t>
            </a:r>
            <a:r>
              <a:rPr lang="pt-BR" sz="1600" dirty="0">
                <a:latin typeface="Arial" charset="0"/>
                <a:cs typeface="Arial" charset="0"/>
              </a:rPr>
              <a:t> </a:t>
            </a:r>
            <a:r>
              <a:rPr lang="pt-BR" sz="1600" dirty="0" err="1">
                <a:latin typeface="Arial" charset="0"/>
                <a:cs typeface="Arial" charset="0"/>
              </a:rPr>
              <a:t>spectrum</a:t>
            </a:r>
            <a:endParaRPr lang="pt-BR" sz="1600" dirty="0">
              <a:latin typeface="Arial" charset="0"/>
              <a:cs typeface="Arial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75641" y="135103"/>
            <a:ext cx="7886700" cy="1325563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Catenary </a:t>
            </a:r>
            <a:r>
              <a:rPr lang="pt-BR" sz="2400" dirty="0" err="1">
                <a:solidFill>
                  <a:srgbClr val="FFFF00"/>
                </a:solidFill>
              </a:rPr>
              <a:t>Model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00FF00"/>
                </a:solidFill>
              </a:rPr>
              <a:t>current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by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the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dorse</a:t>
            </a:r>
            <a:r>
              <a:rPr lang="pt-BR" sz="2400" dirty="0">
                <a:solidFill>
                  <a:srgbClr val="00FF00"/>
                </a:solidFill>
              </a:rPr>
              <a:t> - </a:t>
            </a:r>
            <a:r>
              <a:rPr lang="pt-BR" sz="2400" dirty="0" err="1">
                <a:solidFill>
                  <a:srgbClr val="00FF00"/>
                </a:solidFill>
              </a:rPr>
              <a:t>convex</a:t>
            </a:r>
            <a:endParaRPr lang="pt-BR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488" y="92544"/>
            <a:ext cx="8229600" cy="1143000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Catenary </a:t>
            </a:r>
            <a:r>
              <a:rPr lang="pt-BR" sz="2400" dirty="0" err="1">
                <a:solidFill>
                  <a:srgbClr val="FFFF00"/>
                </a:solidFill>
              </a:rPr>
              <a:t>Model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sz="2400" dirty="0" err="1">
                <a:solidFill>
                  <a:srgbClr val="00FF00"/>
                </a:solidFill>
              </a:rPr>
              <a:t>current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by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dorse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and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intradorse</a:t>
            </a:r>
            <a:endParaRPr lang="pt-BR" sz="2400" dirty="0">
              <a:solidFill>
                <a:srgbClr val="00FF00"/>
              </a:solidFill>
            </a:endParaRPr>
          </a:p>
        </p:txBody>
      </p:sp>
      <p:pic>
        <p:nvPicPr>
          <p:cNvPr id="148482" name="Picture 2" descr="C:\cppesce\Bckup desktop\2 - WORK\Convenios\PETROBRAS\DinNLRisers\Seminários\LabOceano10anos\Figuras catenária\Results-LONG-cCdorso-GLOBAIS_Fig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929" y="1402973"/>
            <a:ext cx="3840163" cy="480020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0089" y="6150177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Longitudinal Catenary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98295" y="5786654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</a:t>
            </a:r>
            <a:r>
              <a:rPr lang="pt-BR" sz="1400" dirty="0"/>
              <a:t>r</a:t>
            </a:r>
            <a:r>
              <a:rPr lang="pt-BR" sz="1050" dirty="0"/>
              <a:t>1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78424" y="1050878"/>
            <a:ext cx="681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Dominant</a:t>
            </a:r>
            <a:r>
              <a:rPr lang="pt-BR" dirty="0"/>
              <a:t> </a:t>
            </a:r>
            <a:r>
              <a:rPr lang="pt-BR" dirty="0" err="1"/>
              <a:t>response</a:t>
            </a:r>
            <a:r>
              <a:rPr lang="pt-BR" dirty="0"/>
              <a:t> </a:t>
            </a:r>
            <a:r>
              <a:rPr lang="pt-BR" dirty="0" err="1"/>
              <a:t>frequencies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transversal amplitude</a:t>
            </a:r>
          </a:p>
        </p:txBody>
      </p:sp>
      <p:pic>
        <p:nvPicPr>
          <p:cNvPr id="148483" name="Picture 3" descr="C:\cppesce\Bckup desktop\2 - WORK\Convenios\PETROBRAS\DinNLRisers\Seminários\LabOceano10anos\Figuras catenária\Results-LONG-cCintra-GLOBAIS_Fig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3288" y="1415530"/>
            <a:ext cx="3840163" cy="4800204"/>
          </a:xfrm>
          <a:prstGeom prst="rect">
            <a:avLst/>
          </a:prstGeom>
          <a:noFill/>
        </p:spPr>
      </p:pic>
      <p:sp>
        <p:nvSpPr>
          <p:cNvPr id="10" name="Texto explicativo em elipse 9"/>
          <p:cNvSpPr/>
          <p:nvPr/>
        </p:nvSpPr>
        <p:spPr bwMode="auto">
          <a:xfrm>
            <a:off x="2920621" y="4299048"/>
            <a:ext cx="1446662" cy="641445"/>
          </a:xfrm>
          <a:prstGeom prst="wedgeEllipseCallout">
            <a:avLst>
              <a:gd name="adj1" fmla="val -53760"/>
              <a:gd name="adj2" fmla="val 64628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err="1"/>
              <a:t>Dorse</a:t>
            </a:r>
            <a:endParaRPr lang="pt-BR" sz="1600" dirty="0"/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Arial" charset="0"/>
                <a:cs typeface="Arial" charset="0"/>
              </a:rPr>
              <a:t>(</a:t>
            </a:r>
            <a:r>
              <a:rPr lang="pt-BR" sz="1600" dirty="0" err="1">
                <a:latin typeface="Arial" charset="0"/>
                <a:cs typeface="Arial" charset="0"/>
              </a:rPr>
              <a:t>Convex</a:t>
            </a:r>
            <a:r>
              <a:rPr lang="pt-BR" sz="1600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1" name="Texto explicativo em elipse 10"/>
          <p:cNvSpPr/>
          <p:nvPr/>
        </p:nvSpPr>
        <p:spPr bwMode="auto">
          <a:xfrm>
            <a:off x="6960360" y="3919186"/>
            <a:ext cx="1787857" cy="641445"/>
          </a:xfrm>
          <a:prstGeom prst="wedgeEllipseCallout">
            <a:avLst>
              <a:gd name="adj1" fmla="val -53760"/>
              <a:gd name="adj2" fmla="val 113564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err="1"/>
              <a:t>Intradorse</a:t>
            </a:r>
            <a:endParaRPr lang="pt-BR" sz="1600" dirty="0"/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Arial" charset="0"/>
                <a:cs typeface="Arial" charset="0"/>
              </a:rPr>
              <a:t>(</a:t>
            </a:r>
            <a:r>
              <a:rPr lang="pt-BR" sz="1600" dirty="0" err="1">
                <a:latin typeface="Arial" charset="0"/>
                <a:cs typeface="Arial" charset="0"/>
              </a:rPr>
              <a:t>Concave</a:t>
            </a:r>
            <a:r>
              <a:rPr lang="pt-BR" sz="1600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67853" y="5788928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</a:t>
            </a:r>
            <a:r>
              <a:rPr lang="pt-BR" sz="1400" dirty="0"/>
              <a:t>r</a:t>
            </a:r>
            <a:r>
              <a:rPr lang="pt-BR" sz="1050" dirty="0"/>
              <a:t>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7050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C:\cppesce\Bckup desktop\2 - WORK\Convenios\PETROBRAS\DinNLRisers\RT 3\Ensaios no IPT\Catenária\DVDs\IPT Cat Transv - solo rígido CD01\TRANS-NEAR-F0-KC00\IPT-TRANS-NEAR-F0-KC00-ID01-Catenary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094" y="991573"/>
            <a:ext cx="6354343" cy="5081640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4062420" y="1975092"/>
            <a:ext cx="126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Transversal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02864" y="128866"/>
            <a:ext cx="8229600" cy="1143000"/>
          </a:xfrm>
        </p:spPr>
        <p:txBody>
          <a:bodyPr/>
          <a:lstStyle/>
          <a:p>
            <a:pPr algn="ctr"/>
            <a:r>
              <a:rPr lang="pt-BR" sz="2400" dirty="0" err="1">
                <a:solidFill>
                  <a:srgbClr val="FFFF00"/>
                </a:solidFill>
              </a:rPr>
              <a:t>Transverse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 err="1">
                <a:solidFill>
                  <a:srgbClr val="FFFF00"/>
                </a:solidFill>
              </a:rPr>
              <a:t>Configuration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00FF00"/>
                </a:solidFill>
              </a:rPr>
              <a:t>static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configurations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and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targets</a:t>
            </a:r>
            <a:endParaRPr lang="pt-BR" sz="2400" dirty="0">
              <a:solidFill>
                <a:srgbClr val="00FF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63247" y="6072005"/>
            <a:ext cx="6630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99"/>
                </a:solidFill>
              </a:rPr>
              <a:t>34 targets: 29 underwater; 5 above water</a:t>
            </a:r>
          </a:p>
        </p:txBody>
      </p:sp>
    </p:spTree>
    <p:extLst>
      <p:ext uri="{BB962C8B-B14F-4D97-AF65-F5344CB8AC3E}">
        <p14:creationId xmlns:p14="http://schemas.microsoft.com/office/powerpoint/2010/main" val="110336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574" y="17881"/>
            <a:ext cx="7886700" cy="1095746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Catenary </a:t>
            </a:r>
            <a:r>
              <a:rPr lang="pt-BR" sz="2400" dirty="0" err="1">
                <a:solidFill>
                  <a:srgbClr val="FFFF00"/>
                </a:solidFill>
              </a:rPr>
              <a:t>Model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FF3399"/>
                </a:solidFill>
              </a:rPr>
              <a:t>transverse</a:t>
            </a:r>
            <a:r>
              <a:rPr lang="pt-BR" sz="2400" dirty="0">
                <a:solidFill>
                  <a:srgbClr val="FF3399"/>
                </a:solidFill>
              </a:rPr>
              <a:t> </a:t>
            </a:r>
            <a:r>
              <a:rPr lang="pt-BR" sz="2400" dirty="0" err="1">
                <a:solidFill>
                  <a:srgbClr val="FF3399"/>
                </a:solidFill>
              </a:rPr>
              <a:t>to</a:t>
            </a:r>
            <a:r>
              <a:rPr lang="pt-BR" sz="2400" dirty="0">
                <a:solidFill>
                  <a:srgbClr val="FF3399"/>
                </a:solidFill>
              </a:rPr>
              <a:t> </a:t>
            </a:r>
            <a:r>
              <a:rPr lang="pt-BR" sz="2400" dirty="0" err="1">
                <a:solidFill>
                  <a:srgbClr val="FF3399"/>
                </a:solidFill>
              </a:rPr>
              <a:t>the</a:t>
            </a:r>
            <a:r>
              <a:rPr lang="pt-BR" sz="2400" dirty="0">
                <a:solidFill>
                  <a:srgbClr val="FF3399"/>
                </a:solidFill>
              </a:rPr>
              <a:t> </a:t>
            </a:r>
            <a:r>
              <a:rPr lang="pt-BR" sz="2400" dirty="0" err="1">
                <a:solidFill>
                  <a:srgbClr val="FF3399"/>
                </a:solidFill>
              </a:rPr>
              <a:t>current</a:t>
            </a:r>
            <a:endParaRPr lang="pt-BR" sz="2400" dirty="0">
              <a:solidFill>
                <a:srgbClr val="FF339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902037" y="2051419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V</a:t>
            </a:r>
            <a:r>
              <a:rPr lang="pt-BR" sz="1400" dirty="0">
                <a:solidFill>
                  <a:srgbClr val="FFFF00"/>
                </a:solidFill>
              </a:rPr>
              <a:t>r,1</a:t>
            </a:r>
            <a:r>
              <a:rPr lang="pt-BR" dirty="0">
                <a:solidFill>
                  <a:srgbClr val="FFFF00"/>
                </a:solidFill>
              </a:rPr>
              <a:t> = 12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56905" y="5284518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Tranversal</a:t>
            </a:r>
            <a:r>
              <a:rPr lang="pt-BR" dirty="0"/>
              <a:t> Catenary</a:t>
            </a:r>
          </a:p>
        </p:txBody>
      </p:sp>
      <p:pic>
        <p:nvPicPr>
          <p:cNvPr id="158722" name="Picture 2" descr="C:\cppesce\Bckup desktop\2 - WORK\Convenios\PETROBRAS\DinNLRisers\RT 3\Ensaios no IPT\Catenária\DVDs\IPT Cat Transv - solo rígido CD01\TRANS-FAR-F0-KC00\IPT-TRANS-FAR-F0-KC00-ID22-3D-1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63" y="1460872"/>
            <a:ext cx="4399161" cy="3518058"/>
          </a:xfrm>
          <a:prstGeom prst="rect">
            <a:avLst/>
          </a:prstGeom>
          <a:noFill/>
        </p:spPr>
      </p:pic>
      <p:pic>
        <p:nvPicPr>
          <p:cNvPr id="158723" name="Picture 3" descr="C:\cppesce\Bckup desktop\2 - WORK\Convenios\PETROBRAS\DinNLRisers\RT 3\Ensaios no IPT\Catenária\DVDs\IPT Cat Transv - solo rígido CD01\TRANS-FAR-F0-KC00\IPT-TRANS-FAR-F0-KC00-ID22-3D-2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7791" y="2576327"/>
            <a:ext cx="4399161" cy="3518058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379524" y="1337834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VIV</a:t>
            </a:r>
          </a:p>
        </p:txBody>
      </p:sp>
    </p:spTree>
    <p:extLst>
      <p:ext uri="{BB962C8B-B14F-4D97-AF65-F5344CB8AC3E}">
        <p14:creationId xmlns:p14="http://schemas.microsoft.com/office/powerpoint/2010/main" val="3892879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C:\cppesce\Bckup desktop\2 - WORK\Convenios\PETROBRAS\DinNLRisers\RT 3\Ensaios no IPT\Catenária\DVDs\IPT Cat Transv - solo rígido CD01\TRANS-FAR-F0-KC00\IPT-TRANS-FAR-F0-KC00-ID22-Traveling Waves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9260" y="1487615"/>
            <a:ext cx="3910365" cy="468059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645725" y="1128155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V</a:t>
            </a:r>
            <a:r>
              <a:rPr lang="pt-BR" sz="1400" dirty="0">
                <a:solidFill>
                  <a:srgbClr val="FFFF00"/>
                </a:solidFill>
              </a:rPr>
              <a:t>r,</a:t>
            </a:r>
            <a:r>
              <a:rPr lang="pt-BR" sz="1200" dirty="0">
                <a:solidFill>
                  <a:srgbClr val="FFFF00"/>
                </a:solidFill>
              </a:rPr>
              <a:t>1</a:t>
            </a:r>
            <a:r>
              <a:rPr lang="pt-BR" dirty="0">
                <a:solidFill>
                  <a:srgbClr val="FFFF00"/>
                </a:solidFill>
              </a:rPr>
              <a:t> = 12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0089" y="6068289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Transversal Catenary</a:t>
            </a:r>
          </a:p>
        </p:txBody>
      </p:sp>
      <p:pic>
        <p:nvPicPr>
          <p:cNvPr id="159746" name="Picture 2" descr="C:\cppesce\Bckup desktop\2 - WORK\Convenios\PETROBRAS\DinNLRisers\RT 3\Ensaios no IPT\Catenária\DVDs\IPT Cat Transv - solo rígido CD01\TRANS-FAR-F0-KC00\IPT-TRANS-FAR-F0-KC00-ID22-PSD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10" y="1463368"/>
            <a:ext cx="3910365" cy="4680591"/>
          </a:xfrm>
          <a:prstGeom prst="rect">
            <a:avLst/>
          </a:prstGeom>
          <a:noFill/>
        </p:spPr>
      </p:pic>
      <p:sp>
        <p:nvSpPr>
          <p:cNvPr id="9" name="Texto explicativo em forma de nuvem 8"/>
          <p:cNvSpPr/>
          <p:nvPr/>
        </p:nvSpPr>
        <p:spPr bwMode="auto">
          <a:xfrm>
            <a:off x="7220200" y="1460667"/>
            <a:ext cx="1603169" cy="783771"/>
          </a:xfrm>
          <a:prstGeom prst="cloudCallout">
            <a:avLst>
              <a:gd name="adj1" fmla="val -63796"/>
              <a:gd name="adj2" fmla="val 67045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Binormal (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inline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0" name="Texto explicativo em forma de nuvem 9"/>
          <p:cNvSpPr/>
          <p:nvPr/>
        </p:nvSpPr>
        <p:spPr bwMode="auto">
          <a:xfrm>
            <a:off x="3441867" y="1518064"/>
            <a:ext cx="1735777" cy="783771"/>
          </a:xfrm>
          <a:prstGeom prst="cloudCallout">
            <a:avLst>
              <a:gd name="adj1" fmla="val -63796"/>
              <a:gd name="adj2" fmla="val 56439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Rich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composition</a:t>
            </a:r>
            <a:endParaRPr lang="pt-BR" sz="1400" dirty="0">
              <a:solidFill>
                <a:srgbClr val="FF3399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o explicativo em forma de nuvem 12"/>
          <p:cNvSpPr/>
          <p:nvPr/>
        </p:nvSpPr>
        <p:spPr bwMode="auto">
          <a:xfrm>
            <a:off x="3523015" y="2988623"/>
            <a:ext cx="1735777" cy="965860"/>
          </a:xfrm>
          <a:prstGeom prst="cloudCallout">
            <a:avLst>
              <a:gd name="adj1" fmla="val -62428"/>
              <a:gd name="adj2" fmla="val 33078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2nd 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mode</a:t>
            </a:r>
            <a:endParaRPr lang="pt-BR" sz="1400" dirty="0">
              <a:solidFill>
                <a:srgbClr val="FF3399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FF3399"/>
                </a:solidFill>
              </a:rPr>
              <a:t>(</a:t>
            </a:r>
            <a:r>
              <a:rPr lang="pt-BR" sz="1400" dirty="0" err="1">
                <a:solidFill>
                  <a:srgbClr val="FF3399"/>
                </a:solidFill>
              </a:rPr>
              <a:t>inplane</a:t>
            </a:r>
            <a:r>
              <a:rPr lang="pt-BR" sz="1400" dirty="0">
                <a:solidFill>
                  <a:srgbClr val="FF3399"/>
                </a:solidFill>
              </a:rPr>
              <a:t>)</a:t>
            </a:r>
            <a:endParaRPr lang="pt-BR" sz="1400" dirty="0">
              <a:solidFill>
                <a:srgbClr val="FF3399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05574" y="17881"/>
            <a:ext cx="7886700" cy="1095746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Catenary </a:t>
            </a:r>
            <a:r>
              <a:rPr lang="pt-BR" sz="2400" dirty="0" err="1">
                <a:solidFill>
                  <a:srgbClr val="FFFF00"/>
                </a:solidFill>
              </a:rPr>
              <a:t>Model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FF3399"/>
                </a:solidFill>
              </a:rPr>
              <a:t>transverse</a:t>
            </a:r>
            <a:r>
              <a:rPr lang="pt-BR" sz="2400" dirty="0">
                <a:solidFill>
                  <a:srgbClr val="FF3399"/>
                </a:solidFill>
              </a:rPr>
              <a:t> </a:t>
            </a:r>
            <a:r>
              <a:rPr lang="pt-BR" sz="2400" dirty="0" err="1">
                <a:solidFill>
                  <a:srgbClr val="FF3399"/>
                </a:solidFill>
              </a:rPr>
              <a:t>to</a:t>
            </a:r>
            <a:r>
              <a:rPr lang="pt-BR" sz="2400" dirty="0">
                <a:solidFill>
                  <a:srgbClr val="FF3399"/>
                </a:solidFill>
              </a:rPr>
              <a:t> </a:t>
            </a:r>
            <a:r>
              <a:rPr lang="pt-BR" sz="2400" dirty="0" err="1">
                <a:solidFill>
                  <a:srgbClr val="FF3399"/>
                </a:solidFill>
              </a:rPr>
              <a:t>the</a:t>
            </a:r>
            <a:r>
              <a:rPr lang="pt-BR" sz="2400" dirty="0">
                <a:solidFill>
                  <a:srgbClr val="FF3399"/>
                </a:solidFill>
              </a:rPr>
              <a:t> </a:t>
            </a:r>
            <a:r>
              <a:rPr lang="pt-BR" sz="2400" dirty="0" err="1">
                <a:solidFill>
                  <a:srgbClr val="FF3399"/>
                </a:solidFill>
              </a:rPr>
              <a:t>current</a:t>
            </a:r>
            <a:endParaRPr lang="pt-BR" sz="24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C:\cppesce\Bckup desktop\2 - WORK\Convenios\PETROBRAS\DinNLRisers\Seminários\LabOceano10anos\Figuras catenária\Results-TRANS-cCneg-GLOBAIS_Fig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66" y="1374444"/>
            <a:ext cx="3840163" cy="4800204"/>
          </a:xfrm>
          <a:prstGeom prst="rect">
            <a:avLst/>
          </a:prstGeom>
          <a:noFill/>
        </p:spPr>
      </p:pic>
      <p:pic>
        <p:nvPicPr>
          <p:cNvPr id="149507" name="Picture 3" descr="C:\cppesce\Bckup desktop\2 - WORK\Convenios\PETROBRAS\DinNLRisers\Seminários\LabOceano10anos\Figuras catenária\Results-TRANS-cCneg-LOCAIS_Fig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521" y="1375770"/>
            <a:ext cx="3840163" cy="480020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419369" y="1050877"/>
            <a:ext cx="66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Dominant</a:t>
            </a:r>
            <a:r>
              <a:rPr lang="pt-BR" dirty="0"/>
              <a:t> </a:t>
            </a:r>
            <a:r>
              <a:rPr lang="pt-BR" dirty="0" err="1"/>
              <a:t>frequencies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amplitudes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330056" y="5745711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</a:t>
            </a:r>
            <a:r>
              <a:rPr lang="pt-BR" sz="1400" dirty="0"/>
              <a:t>r</a:t>
            </a:r>
            <a:r>
              <a:rPr lang="pt-BR" sz="1050" dirty="0"/>
              <a:t>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35842" y="5761631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</a:t>
            </a:r>
            <a:r>
              <a:rPr lang="pt-BR" sz="1400" dirty="0"/>
              <a:t>r</a:t>
            </a:r>
            <a:r>
              <a:rPr lang="pt-BR" sz="1050" dirty="0"/>
              <a:t>1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52131" y="6141490"/>
            <a:ext cx="369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Transversal catenary</a:t>
            </a:r>
          </a:p>
        </p:txBody>
      </p:sp>
      <p:sp>
        <p:nvSpPr>
          <p:cNvPr id="11" name="Texto explicativo em elipse 10"/>
          <p:cNvSpPr/>
          <p:nvPr/>
        </p:nvSpPr>
        <p:spPr bwMode="auto">
          <a:xfrm>
            <a:off x="3261816" y="5418162"/>
            <a:ext cx="1132765" cy="380637"/>
          </a:xfrm>
          <a:prstGeom prst="wedgeEllipseCallout">
            <a:avLst>
              <a:gd name="adj1" fmla="val -26463"/>
              <a:gd name="adj2" fmla="val -95220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latin typeface="Arial" charset="0"/>
                <a:cs typeface="Arial" charset="0"/>
              </a:rPr>
              <a:t>vertical</a:t>
            </a:r>
          </a:p>
        </p:txBody>
      </p:sp>
      <p:sp>
        <p:nvSpPr>
          <p:cNvPr id="12" name="Texto explicativo em elipse 11"/>
          <p:cNvSpPr/>
          <p:nvPr/>
        </p:nvSpPr>
        <p:spPr bwMode="auto">
          <a:xfrm>
            <a:off x="3016156" y="4642514"/>
            <a:ext cx="1378424" cy="380637"/>
          </a:xfrm>
          <a:prstGeom prst="wedgeEllipseCallout">
            <a:avLst>
              <a:gd name="adj1" fmla="val -10490"/>
              <a:gd name="adj2" fmla="val -88049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latin typeface="Arial" charset="0"/>
                <a:cs typeface="Arial" charset="0"/>
              </a:rPr>
              <a:t>horizontal</a:t>
            </a:r>
          </a:p>
        </p:txBody>
      </p:sp>
      <p:sp>
        <p:nvSpPr>
          <p:cNvPr id="13" name="Texto explicativo em elipse 12"/>
          <p:cNvSpPr/>
          <p:nvPr/>
        </p:nvSpPr>
        <p:spPr bwMode="auto">
          <a:xfrm>
            <a:off x="2183644" y="3004783"/>
            <a:ext cx="2142697" cy="380637"/>
          </a:xfrm>
          <a:prstGeom prst="wedgeEllipseCallout">
            <a:avLst>
              <a:gd name="adj1" fmla="val -13517"/>
              <a:gd name="adj2" fmla="val 87641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err="1">
                <a:latin typeface="Arial" charset="0"/>
                <a:cs typeface="Arial" charset="0"/>
              </a:rPr>
              <a:t>Inline</a:t>
            </a:r>
            <a:r>
              <a:rPr lang="pt-BR" sz="1400" dirty="0">
                <a:latin typeface="Arial" charset="0"/>
                <a:cs typeface="Arial" charset="0"/>
              </a:rPr>
              <a:t> = binormal</a:t>
            </a:r>
          </a:p>
        </p:txBody>
      </p:sp>
      <p:sp>
        <p:nvSpPr>
          <p:cNvPr id="14" name="Texto explicativo em elipse 13"/>
          <p:cNvSpPr/>
          <p:nvPr/>
        </p:nvSpPr>
        <p:spPr bwMode="auto">
          <a:xfrm>
            <a:off x="6334838" y="2870580"/>
            <a:ext cx="2142697" cy="380637"/>
          </a:xfrm>
          <a:prstGeom prst="wedgeEllipseCallout">
            <a:avLst>
              <a:gd name="adj1" fmla="val -13517"/>
              <a:gd name="adj2" fmla="val 87641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err="1">
                <a:latin typeface="Arial" charset="0"/>
                <a:cs typeface="Arial" charset="0"/>
              </a:rPr>
              <a:t>Inline</a:t>
            </a:r>
            <a:r>
              <a:rPr lang="pt-BR" sz="1400" dirty="0">
                <a:latin typeface="Arial" charset="0"/>
                <a:cs typeface="Arial" charset="0"/>
              </a:rPr>
              <a:t> = binormal</a:t>
            </a:r>
          </a:p>
        </p:txBody>
      </p:sp>
      <p:sp>
        <p:nvSpPr>
          <p:cNvPr id="15" name="Texto explicativo em elipse 14"/>
          <p:cNvSpPr/>
          <p:nvPr/>
        </p:nvSpPr>
        <p:spPr bwMode="auto">
          <a:xfrm>
            <a:off x="6687405" y="1699123"/>
            <a:ext cx="1287437" cy="380637"/>
          </a:xfrm>
          <a:prstGeom prst="wedgeEllipseCallout">
            <a:avLst>
              <a:gd name="adj1" fmla="val 39523"/>
              <a:gd name="adj2" fmla="val 69714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latin typeface="Arial" charset="0"/>
                <a:cs typeface="Arial" charset="0"/>
              </a:rPr>
              <a:t>normal</a:t>
            </a:r>
          </a:p>
        </p:txBody>
      </p:sp>
      <p:sp>
        <p:nvSpPr>
          <p:cNvPr id="16" name="Texto explicativo em elipse 15"/>
          <p:cNvSpPr/>
          <p:nvPr/>
        </p:nvSpPr>
        <p:spPr bwMode="auto">
          <a:xfrm>
            <a:off x="6566849" y="4335416"/>
            <a:ext cx="1287437" cy="380637"/>
          </a:xfrm>
          <a:prstGeom prst="wedgeEllipseCallout">
            <a:avLst>
              <a:gd name="adj1" fmla="val 39523"/>
              <a:gd name="adj2" fmla="val 69714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err="1"/>
              <a:t>tangent</a:t>
            </a:r>
            <a:endParaRPr lang="pt-BR" sz="1400" dirty="0">
              <a:latin typeface="Arial" charset="0"/>
              <a:cs typeface="Arial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869743" y="1924335"/>
            <a:ext cx="464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1st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499815" y="1803780"/>
            <a:ext cx="6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2nd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225422" y="1655930"/>
            <a:ext cx="6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3rd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05574" y="17881"/>
            <a:ext cx="7886700" cy="1095746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Catenary </a:t>
            </a:r>
            <a:r>
              <a:rPr lang="pt-BR" sz="2400" dirty="0" err="1">
                <a:solidFill>
                  <a:srgbClr val="FFFF00"/>
                </a:solidFill>
              </a:rPr>
              <a:t>Model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FF3399"/>
                </a:solidFill>
              </a:rPr>
              <a:t>transverse</a:t>
            </a:r>
            <a:r>
              <a:rPr lang="pt-BR" sz="2400" dirty="0">
                <a:solidFill>
                  <a:srgbClr val="FF3399"/>
                </a:solidFill>
              </a:rPr>
              <a:t> </a:t>
            </a:r>
            <a:r>
              <a:rPr lang="pt-BR" sz="2400" dirty="0" err="1">
                <a:solidFill>
                  <a:srgbClr val="FF3399"/>
                </a:solidFill>
              </a:rPr>
              <a:t>to</a:t>
            </a:r>
            <a:r>
              <a:rPr lang="pt-BR" sz="2400" dirty="0">
                <a:solidFill>
                  <a:srgbClr val="FF3399"/>
                </a:solidFill>
              </a:rPr>
              <a:t> </a:t>
            </a:r>
            <a:r>
              <a:rPr lang="pt-BR" sz="2400" dirty="0" err="1">
                <a:solidFill>
                  <a:srgbClr val="FF3399"/>
                </a:solidFill>
              </a:rPr>
              <a:t>the</a:t>
            </a:r>
            <a:r>
              <a:rPr lang="pt-BR" sz="2400" dirty="0">
                <a:solidFill>
                  <a:srgbClr val="FF3399"/>
                </a:solidFill>
              </a:rPr>
              <a:t> </a:t>
            </a:r>
            <a:r>
              <a:rPr lang="pt-BR" sz="2400" dirty="0" err="1">
                <a:solidFill>
                  <a:srgbClr val="FF3399"/>
                </a:solidFill>
              </a:rPr>
              <a:t>current</a:t>
            </a:r>
            <a:endParaRPr lang="pt-BR" sz="24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4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707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00"/>
                </a:solidFill>
              </a:rPr>
              <a:t>Part III dedicated to provide results and discussion on VIV experiments with a long flexible cylinder launched in catenary arrangements</a:t>
            </a:r>
            <a:endParaRPr lang="pt-BR" sz="1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Even in a constant current profile, different excitation conditions may appear due to the variation of the current incidence angle, depending on the position along the line</a:t>
            </a:r>
            <a:endParaRPr lang="pt-BR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00"/>
                </a:solidFill>
              </a:rPr>
              <a:t>This could cause multimodal responses, travelling waves, mode switches, </a:t>
            </a:r>
            <a:r>
              <a:rPr lang="en-US" sz="1800" dirty="0" err="1">
                <a:solidFill>
                  <a:srgbClr val="FFFF00"/>
                </a:solidFill>
              </a:rPr>
              <a:t>etc</a:t>
            </a:r>
            <a:r>
              <a:rPr lang="en-US" sz="1800" dirty="0">
                <a:solidFill>
                  <a:srgbClr val="FFFF00"/>
                </a:solidFill>
              </a:rPr>
              <a:t>,</a:t>
            </a:r>
            <a:endParaRPr lang="pt-BR" sz="1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800" dirty="0">
              <a:solidFill>
                <a:srgbClr val="FFFF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Analysis with </a:t>
            </a:r>
            <a:r>
              <a:rPr lang="en-US" sz="1800" dirty="0" err="1">
                <a:solidFill>
                  <a:schemeClr val="tx1"/>
                </a:solidFill>
              </a:rPr>
              <a:t>Galerkin’s</a:t>
            </a:r>
            <a:r>
              <a:rPr lang="en-US" sz="1800" dirty="0">
                <a:solidFill>
                  <a:schemeClr val="tx1"/>
                </a:solidFill>
              </a:rPr>
              <a:t> projection scheme: interesting dynamic behaviors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srgbClr val="FFFF00"/>
                </a:solidFill>
              </a:rPr>
              <a:t>Input: </a:t>
            </a:r>
            <a:r>
              <a:rPr lang="en-US" sz="1800" dirty="0">
                <a:solidFill>
                  <a:srgbClr val="FFFF00"/>
                </a:solidFill>
              </a:rPr>
              <a:t>precise modal shapes obtained numerically through </a:t>
            </a:r>
            <a:r>
              <a:rPr lang="en-US" sz="1800" dirty="0" err="1">
                <a:solidFill>
                  <a:srgbClr val="FFFF00"/>
                </a:solidFill>
              </a:rPr>
              <a:t>Poliflex</a:t>
            </a:r>
            <a:r>
              <a:rPr lang="en-US" sz="1800" dirty="0">
                <a:solidFill>
                  <a:srgbClr val="FFFF00"/>
                </a:solidFill>
              </a:rPr>
              <a:t> 3D</a:t>
            </a:r>
            <a:endParaRPr lang="pt-BR" sz="18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Modal Analysis Methodology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7077"/>
            <a:ext cx="4973053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Large number of monitored targets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FFFF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Huge amount of displacement time-histories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FFFF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Analysis procedure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FF99"/>
                </a:solidFill>
              </a:rPr>
              <a:t>Each time history was observed as a summation of many vibration mode contributions, obtained by mean of a </a:t>
            </a:r>
            <a:r>
              <a:rPr lang="en-US" sz="1400" dirty="0" err="1">
                <a:solidFill>
                  <a:srgbClr val="FFFF99"/>
                </a:solidFill>
              </a:rPr>
              <a:t>Galerkin’s</a:t>
            </a:r>
            <a:r>
              <a:rPr lang="en-US" sz="1400" dirty="0">
                <a:solidFill>
                  <a:srgbClr val="FFFF99"/>
                </a:solidFill>
              </a:rPr>
              <a:t> scheme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FF99"/>
                </a:solidFill>
              </a:rPr>
              <a:t>Projecting the deformed configuration of the flexible cylinder, at every instant, onto a space composed by modal functions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FF99"/>
                </a:solidFill>
              </a:rPr>
              <a:t>The respective modal amplitudes corresponding </a:t>
            </a:r>
            <a:br>
              <a:rPr lang="en-US" sz="1400" dirty="0">
                <a:solidFill>
                  <a:srgbClr val="FFFF99"/>
                </a:solidFill>
              </a:rPr>
            </a:br>
            <a:r>
              <a:rPr lang="en-US" sz="1400" dirty="0">
                <a:solidFill>
                  <a:srgbClr val="FFFF99"/>
                </a:solidFill>
              </a:rPr>
              <a:t>to a given n - mode were then represented by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rgbClr val="FFFF99"/>
                </a:solidFill>
              </a:rPr>
              <a:t>Eigenfunctions</a:t>
            </a:r>
            <a:r>
              <a:rPr lang="en-US" sz="1400" dirty="0">
                <a:solidFill>
                  <a:srgbClr val="FFFF99"/>
                </a:solidFill>
              </a:rPr>
              <a:t> determined with </a:t>
            </a:r>
            <a:br>
              <a:rPr lang="en-US" sz="1400" dirty="0">
                <a:solidFill>
                  <a:srgbClr val="FFFF99"/>
                </a:solidFill>
              </a:rPr>
            </a:br>
            <a:r>
              <a:rPr lang="en-US" sz="1400" dirty="0">
                <a:solidFill>
                  <a:srgbClr val="FFFF99"/>
                </a:solidFill>
              </a:rPr>
              <a:t>Poliflex3D</a:t>
            </a:r>
            <a:endParaRPr lang="pt-BR" sz="1400" dirty="0">
              <a:solidFill>
                <a:srgbClr val="FFFF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549559" y="1483294"/>
            <a:ext cx="3150966" cy="2446638"/>
            <a:chOff x="5549559" y="1232828"/>
            <a:chExt cx="3150966" cy="2446638"/>
          </a:xfrm>
        </p:grpSpPr>
        <p:sp>
          <p:nvSpPr>
            <p:cNvPr id="6" name="Texto explicativo em elipse 8"/>
            <p:cNvSpPr/>
            <p:nvPr/>
          </p:nvSpPr>
          <p:spPr bwMode="auto">
            <a:xfrm>
              <a:off x="5549559" y="1232828"/>
              <a:ext cx="3150966" cy="2446638"/>
            </a:xfrm>
            <a:prstGeom prst="wedgeEllipseCallout">
              <a:avLst>
                <a:gd name="adj1" fmla="val -143013"/>
                <a:gd name="adj2" fmla="val 27217"/>
              </a:avLst>
            </a:prstGeom>
            <a:solidFill>
              <a:srgbClr val="FFFF99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91622" y="1483294"/>
              <a:ext cx="2666840" cy="1945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6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0" y="3114171"/>
            <a:ext cx="4216136" cy="3360000"/>
          </a:xfrm>
          <a:prstGeom prst="rect">
            <a:avLst/>
          </a:prstGeom>
        </p:spPr>
      </p:pic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Analysis methodology – </a:t>
            </a:r>
            <a:r>
              <a:rPr lang="en-US" sz="2400" dirty="0">
                <a:solidFill>
                  <a:srgbClr val="FFFF00"/>
                </a:solidFill>
              </a:rPr>
              <a:t>modal-amplitude time histories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707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Procedure applied at every instant of time, for all the natural modes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 Resulting in respective modal-amplitude time histories</a:t>
            </a:r>
            <a:endParaRPr lang="pt-B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schemeClr val="tx1"/>
                </a:solidFill>
              </a:rPr>
              <a:t>Switch over responses: n=3 </a:t>
            </a:r>
            <a:r>
              <a:rPr lang="pt-BR" sz="1800" dirty="0" err="1">
                <a:solidFill>
                  <a:schemeClr val="tx1"/>
                </a:solidFill>
              </a:rPr>
              <a:t>and</a:t>
            </a:r>
            <a:r>
              <a:rPr lang="pt-BR" sz="1800" dirty="0">
                <a:solidFill>
                  <a:schemeClr val="tx1"/>
                </a:solidFill>
              </a:rPr>
              <a:t> n=5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08" y="3106171"/>
            <a:ext cx="4216136" cy="33680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733889" y="2785056"/>
            <a:ext cx="2171573" cy="304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err="1">
                <a:solidFill>
                  <a:srgbClr val="FFFF00"/>
                </a:solidFill>
              </a:rPr>
              <a:t>Convex</a:t>
            </a:r>
            <a:r>
              <a:rPr lang="pt-BR" sz="1800" dirty="0">
                <a:solidFill>
                  <a:srgbClr val="FFFF00"/>
                </a:solidFill>
              </a:rPr>
              <a:t>: </a:t>
            </a:r>
            <a:r>
              <a:rPr lang="pt-BR" sz="1800" dirty="0" err="1">
                <a:solidFill>
                  <a:srgbClr val="FFFF00"/>
                </a:solidFill>
              </a:rPr>
              <a:t>Vr</a:t>
            </a:r>
            <a:r>
              <a:rPr lang="pt-BR" sz="1800" dirty="0">
                <a:solidFill>
                  <a:srgbClr val="FFFF00"/>
                </a:solidFill>
              </a:rPr>
              <a:t>=17.3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pt-BR" sz="1800" dirty="0">
              <a:solidFill>
                <a:srgbClr val="FFFF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229991" y="2821801"/>
            <a:ext cx="2171573" cy="292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err="1">
                <a:solidFill>
                  <a:srgbClr val="FFFF00"/>
                </a:solidFill>
              </a:rPr>
              <a:t>Concave</a:t>
            </a:r>
            <a:r>
              <a:rPr lang="pt-BR" sz="1800" dirty="0">
                <a:solidFill>
                  <a:srgbClr val="FFFF00"/>
                </a:solidFill>
              </a:rPr>
              <a:t>: </a:t>
            </a:r>
            <a:r>
              <a:rPr lang="pt-BR" sz="1800" dirty="0" err="1">
                <a:solidFill>
                  <a:srgbClr val="FFFF00"/>
                </a:solidFill>
              </a:rPr>
              <a:t>Vr</a:t>
            </a:r>
            <a:r>
              <a:rPr lang="pt-BR" sz="1800" dirty="0">
                <a:solidFill>
                  <a:srgbClr val="FFFF00"/>
                </a:solidFill>
              </a:rPr>
              <a:t>=18.4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pt-BR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uiExpand="1" build="p"/>
      <p:bldP spid="12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349578" y="1383890"/>
            <a:ext cx="4625307" cy="4643350"/>
            <a:chOff x="4349578" y="1383890"/>
            <a:chExt cx="4625307" cy="464335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578" y="2495993"/>
              <a:ext cx="4625307" cy="3531247"/>
            </a:xfrm>
            <a:prstGeom prst="rect">
              <a:avLst/>
            </a:prstGeom>
          </p:spPr>
        </p:pic>
        <p:sp>
          <p:nvSpPr>
            <p:cNvPr id="12" name="Texto explicativo em elipse 8"/>
            <p:cNvSpPr/>
            <p:nvPr/>
          </p:nvSpPr>
          <p:spPr bwMode="auto">
            <a:xfrm>
              <a:off x="6871413" y="1383890"/>
              <a:ext cx="1959429" cy="819398"/>
            </a:xfrm>
            <a:prstGeom prst="wedgeEllipseCallout">
              <a:avLst>
                <a:gd name="adj1" fmla="val 25220"/>
                <a:gd name="adj2" fmla="val 124518"/>
              </a:avLst>
            </a:prstGeom>
            <a:solidFill>
              <a:srgbClr val="FFFF99"/>
            </a:solidFill>
            <a:ln w="12700" cap="rnd" cmpd="sng" algn="ctr">
              <a:solidFill>
                <a:schemeClr val="accent1">
                  <a:shade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Aerial</a:t>
              </a:r>
              <a:r>
                <a:rPr lang="pt-BR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pt-BR" sz="16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Cameras</a:t>
              </a:r>
              <a:endParaRPr lang="pt-BR" sz="16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Analysis methodology – </a:t>
            </a:r>
            <a:r>
              <a:rPr lang="en-US" sz="2400" dirty="0">
                <a:solidFill>
                  <a:srgbClr val="FFFF00"/>
                </a:solidFill>
              </a:rPr>
              <a:t>effectiveness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707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Effectiveness of the method was evaluated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Experimental results reconstruction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Given instant of time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Comparison with the data</a:t>
            </a:r>
            <a:br>
              <a:rPr lang="en-US" sz="1800" dirty="0">
                <a:solidFill>
                  <a:srgbClr val="FFFF99"/>
                </a:solidFill>
              </a:rPr>
            </a:br>
            <a:r>
              <a:rPr lang="en-US" sz="1800" dirty="0">
                <a:solidFill>
                  <a:srgbClr val="FFFF99"/>
                </a:solidFill>
              </a:rPr>
              <a:t>obtained directly from</a:t>
            </a:r>
            <a:br>
              <a:rPr lang="en-US" sz="1800" dirty="0">
                <a:solidFill>
                  <a:srgbClr val="FFFF99"/>
                </a:solidFill>
              </a:rPr>
            </a:br>
            <a:r>
              <a:rPr lang="en-US" sz="1800" dirty="0">
                <a:solidFill>
                  <a:srgbClr val="FFFF99"/>
                </a:solidFill>
              </a:rPr>
              <a:t>the monitoring system</a:t>
            </a:r>
            <a:endParaRPr lang="pt-BR" sz="1800" dirty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0000"/>
                </a:solidFill>
              </a:rPr>
              <a:t>Red lines: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results obtained through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the modal contributions overlay</a:t>
            </a:r>
            <a:endParaRPr lang="pt-BR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363336" y="5188365"/>
            <a:ext cx="2347920" cy="1172330"/>
            <a:chOff x="1363336" y="5188365"/>
            <a:chExt cx="2347920" cy="1172330"/>
          </a:xfrm>
        </p:grpSpPr>
        <p:sp>
          <p:nvSpPr>
            <p:cNvPr id="10" name="Texto explicativo em elipse 8"/>
            <p:cNvSpPr/>
            <p:nvPr/>
          </p:nvSpPr>
          <p:spPr bwMode="auto">
            <a:xfrm>
              <a:off x="1363336" y="5188365"/>
              <a:ext cx="2347920" cy="1172330"/>
            </a:xfrm>
            <a:prstGeom prst="wedgeEllipseCallout">
              <a:avLst>
                <a:gd name="adj1" fmla="val 110583"/>
                <a:gd name="adj2" fmla="val -43770"/>
              </a:avLst>
            </a:prstGeom>
            <a:solidFill>
              <a:srgbClr val="FFFF99"/>
            </a:solidFill>
            <a:ln w="12700" cap="rnd" cmpd="sng" algn="ctr">
              <a:solidFill>
                <a:schemeClr val="accent1">
                  <a:shade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53347" y="5467402"/>
              <a:ext cx="1967896" cy="61425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o explicativo em elipse 8"/>
          <p:cNvSpPr/>
          <p:nvPr/>
        </p:nvSpPr>
        <p:spPr bwMode="auto">
          <a:xfrm>
            <a:off x="4911984" y="1470795"/>
            <a:ext cx="1959429" cy="819398"/>
          </a:xfrm>
          <a:prstGeom prst="wedgeEllipseCallout">
            <a:avLst>
              <a:gd name="adj1" fmla="val 25220"/>
              <a:gd name="adj2" fmla="val 124518"/>
            </a:avLst>
          </a:prstGeom>
          <a:solidFill>
            <a:srgbClr val="FFFF99"/>
          </a:solidFill>
          <a:ln w="12700" cap="rnd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Uderwater</a:t>
            </a:r>
            <a:r>
              <a:rPr lang="pt-BR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pt-BR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cameras</a:t>
            </a:r>
            <a:endParaRPr lang="pt-BR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Analysis methodology – </a:t>
            </a:r>
            <a:r>
              <a:rPr lang="en-US" sz="2400" dirty="0">
                <a:solidFill>
                  <a:srgbClr val="FFFF00"/>
                </a:solidFill>
              </a:rPr>
              <a:t>enhancement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707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Monitored part of the transverse catenary arrangement was smaller than that originally planned: assembly restrictions</a:t>
            </a:r>
            <a:endParaRPr lang="pt-B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Complementary analysis procedure enhances information at non-monitored positions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77" y="2767263"/>
            <a:ext cx="4755226" cy="3783121"/>
          </a:xfrm>
          <a:prstGeom prst="rect">
            <a:avLst/>
          </a:prstGeom>
        </p:spPr>
      </p:pic>
      <p:sp>
        <p:nvSpPr>
          <p:cNvPr id="11" name="Texto explicativo em elipse 8"/>
          <p:cNvSpPr/>
          <p:nvPr/>
        </p:nvSpPr>
        <p:spPr bwMode="auto">
          <a:xfrm>
            <a:off x="439917" y="3523878"/>
            <a:ext cx="2723005" cy="1261656"/>
          </a:xfrm>
          <a:prstGeom prst="wedgeEllipseCallout">
            <a:avLst>
              <a:gd name="adj1" fmla="val 115101"/>
              <a:gd name="adj2" fmla="val -48110"/>
            </a:avLst>
          </a:prstGeom>
          <a:solidFill>
            <a:srgbClr val="FFFF99"/>
          </a:solidFill>
          <a:ln w="12700" cap="rnd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Prediction of the non-monitored positions</a:t>
            </a:r>
          </a:p>
        </p:txBody>
      </p:sp>
      <p:sp>
        <p:nvSpPr>
          <p:cNvPr id="12" name="Texto explicativo em elipse 8"/>
          <p:cNvSpPr/>
          <p:nvPr/>
        </p:nvSpPr>
        <p:spPr bwMode="auto">
          <a:xfrm>
            <a:off x="439916" y="4951846"/>
            <a:ext cx="2723005" cy="1261656"/>
          </a:xfrm>
          <a:prstGeom prst="wedgeEllipseCallout">
            <a:avLst>
              <a:gd name="adj1" fmla="val 115101"/>
              <a:gd name="adj2" fmla="val -34124"/>
            </a:avLst>
          </a:prstGeom>
          <a:solidFill>
            <a:srgbClr val="FFFF99"/>
          </a:solidFill>
          <a:ln w="12700" cap="rnd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Original interpolated time histories</a:t>
            </a:r>
          </a:p>
        </p:txBody>
      </p:sp>
    </p:spTree>
    <p:extLst>
      <p:ext uri="{BB962C8B-B14F-4D97-AF65-F5344CB8AC3E}">
        <p14:creationId xmlns:p14="http://schemas.microsoft.com/office/powerpoint/2010/main" val="38565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uiExpand="1" build="p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Results and discussions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4363"/>
            <a:ext cx="8229600" cy="14772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Experimental decay tests: comparison with Poliflex3D numerical results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FF99"/>
                </a:solidFill>
              </a:rPr>
              <a:t>Excellent</a:t>
            </a:r>
            <a:r>
              <a:rPr lang="pt-BR" sz="1400" dirty="0">
                <a:solidFill>
                  <a:srgbClr val="FFFF99"/>
                </a:solidFill>
              </a:rPr>
              <a:t> </a:t>
            </a:r>
            <a:r>
              <a:rPr lang="en-US" sz="1400" dirty="0">
                <a:solidFill>
                  <a:srgbClr val="FFFF99"/>
                </a:solidFill>
              </a:rPr>
              <a:t>agreement</a:t>
            </a:r>
            <a:r>
              <a:rPr lang="pt-BR" sz="1400" dirty="0">
                <a:solidFill>
                  <a:srgbClr val="FFFF99"/>
                </a:solidFill>
              </a:rPr>
              <a:t>: </a:t>
            </a:r>
            <a:r>
              <a:rPr lang="en-US" sz="1400" dirty="0">
                <a:solidFill>
                  <a:srgbClr val="FFFF99"/>
                </a:solidFill>
              </a:rPr>
              <a:t>accurate results based on the modal decomposition analysis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Axial mode not assessed experimentally </a:t>
            </a: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2347" b="1619"/>
          <a:stretch/>
        </p:blipFill>
        <p:spPr>
          <a:xfrm>
            <a:off x="966834" y="2987951"/>
            <a:ext cx="3333333" cy="34846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b="617"/>
          <a:stretch/>
        </p:blipFill>
        <p:spPr>
          <a:xfrm>
            <a:off x="4842560" y="2988684"/>
            <a:ext cx="3342857" cy="3483139"/>
          </a:xfrm>
          <a:prstGeom prst="rect">
            <a:avLst/>
          </a:prstGeom>
        </p:spPr>
      </p:pic>
      <p:sp>
        <p:nvSpPr>
          <p:cNvPr id="6" name="Texto explicativo em elipse 8"/>
          <p:cNvSpPr/>
          <p:nvPr/>
        </p:nvSpPr>
        <p:spPr bwMode="auto">
          <a:xfrm>
            <a:off x="1114927" y="4469569"/>
            <a:ext cx="2791326" cy="244642"/>
          </a:xfrm>
          <a:prstGeom prst="wedgeEllipseCallout">
            <a:avLst>
              <a:gd name="adj1" fmla="val -65577"/>
              <a:gd name="adj2" fmla="val -720452"/>
            </a:avLst>
          </a:prstGeom>
          <a:noFill/>
          <a:ln w="25400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Nuvem 3"/>
          <p:cNvSpPr/>
          <p:nvPr/>
        </p:nvSpPr>
        <p:spPr>
          <a:xfrm>
            <a:off x="4572000" y="1681253"/>
            <a:ext cx="1948069" cy="12303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>
                <a:latin typeface="Arial" charset="0"/>
                <a:cs typeface="Arial" charset="0"/>
              </a:rPr>
              <a:t>1st  </a:t>
            </a:r>
            <a:r>
              <a:rPr lang="pt-BR" dirty="0" err="1">
                <a:latin typeface="Arial" charset="0"/>
                <a:cs typeface="Arial" charset="0"/>
              </a:rPr>
              <a:t>mode</a:t>
            </a:r>
            <a:r>
              <a:rPr lang="pt-BR" dirty="0">
                <a:latin typeface="Arial" charset="0"/>
                <a:cs typeface="Arial" charset="0"/>
              </a:rPr>
              <a:t> is out-</a:t>
            </a:r>
            <a:r>
              <a:rPr lang="pt-BR" dirty="0" err="1">
                <a:latin typeface="Arial" charset="0"/>
                <a:cs typeface="Arial" charset="0"/>
              </a:rPr>
              <a:t>of</a:t>
            </a:r>
            <a:r>
              <a:rPr lang="pt-BR" dirty="0">
                <a:latin typeface="Arial" charset="0"/>
                <a:cs typeface="Arial" charset="0"/>
              </a:rPr>
              <a:t>-plane</a:t>
            </a:r>
          </a:p>
        </p:txBody>
      </p:sp>
    </p:spTree>
    <p:extLst>
      <p:ext uri="{BB962C8B-B14F-4D97-AF65-F5344CB8AC3E}">
        <p14:creationId xmlns:p14="http://schemas.microsoft.com/office/powerpoint/2010/main" val="33079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uiExpand="1" build="p"/>
      <p:bldP spid="6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Results and discussions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707077"/>
            <a:ext cx="3352799" cy="479799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The   natural frequencies</a:t>
            </a:r>
          </a:p>
          <a:p>
            <a:pPr marL="0" indent="265113">
              <a:buNone/>
            </a:pPr>
            <a:r>
              <a:rPr lang="en-US" sz="1800" dirty="0">
                <a:solidFill>
                  <a:srgbClr val="FFFF99"/>
                </a:solidFill>
              </a:rPr>
              <a:t>were used to plot the </a:t>
            </a:r>
          </a:p>
          <a:p>
            <a:pPr marL="265113" indent="0">
              <a:buNone/>
            </a:pPr>
            <a:r>
              <a:rPr lang="en-US" sz="1800" dirty="0">
                <a:solidFill>
                  <a:srgbClr val="FFFF99"/>
                </a:solidFill>
              </a:rPr>
              <a:t>modal-amplitude (</a:t>
            </a:r>
            <a:r>
              <a:rPr lang="en-US" sz="1800" dirty="0" err="1">
                <a:solidFill>
                  <a:srgbClr val="FFFF99"/>
                </a:solidFill>
              </a:rPr>
              <a:t>rms</a:t>
            </a:r>
            <a:r>
              <a:rPr lang="en-US" sz="1800" dirty="0">
                <a:solidFill>
                  <a:srgbClr val="FFFF99"/>
                </a:solidFill>
              </a:rPr>
              <a:t> - root mean square of the time histories)</a:t>
            </a:r>
          </a:p>
          <a:p>
            <a:pPr marL="265113" indent="0">
              <a:buNone/>
            </a:pPr>
            <a:r>
              <a:rPr lang="en-US" sz="1800" dirty="0">
                <a:solidFill>
                  <a:srgbClr val="FFFF99"/>
                </a:solidFill>
              </a:rPr>
              <a:t>as function of the modal reduced velocity (calculated for each natural mode) 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This last procedure was applied for all different velocities, resulting in the amplitude-reduced velocity curve for each vibration mode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No considerations on the inclination of the line are here applied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/>
          <a:srcRect l="10037" t="66412" r="8480" b="8673"/>
          <a:stretch/>
        </p:blipFill>
        <p:spPr bwMode="auto">
          <a:xfrm>
            <a:off x="4098759" y="3892346"/>
            <a:ext cx="4876798" cy="208922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60729"/>
              </p:ext>
            </p:extLst>
          </p:nvPr>
        </p:nvGraphicFramePr>
        <p:xfrm>
          <a:off x="4098759" y="3562932"/>
          <a:ext cx="720000" cy="2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ção" r:id="rId5" imgW="533160" imgH="203040" progId="Equation.3">
                  <p:embed/>
                </p:oleObj>
              </mc:Choice>
              <mc:Fallback>
                <p:oleObj name="Equação" r:id="rId5" imgW="53316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759" y="3562932"/>
                        <a:ext cx="720000" cy="27804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05604"/>
              </p:ext>
            </p:extLst>
          </p:nvPr>
        </p:nvGraphicFramePr>
        <p:xfrm>
          <a:off x="8255557" y="6037717"/>
          <a:ext cx="720000" cy="49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ção" r:id="rId7" imgW="634680" imgH="431640" progId="Equation.3">
                  <p:embed/>
                </p:oleObj>
              </mc:Choice>
              <mc:Fallback>
                <p:oleObj name="Equação" r:id="rId7" imgW="63468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557" y="6037717"/>
                        <a:ext cx="720000" cy="49531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cppesce\Bckup desktop\2 - WORK\Convenios\PETROBRAS\DinNLRisers\RT 3\Ensaios no IPT\Catenária\DVDs\IPT Cat Long - com correnteza CD01\LONG-NEAR-F0-KC00\IPT-LONG-NEAR-F0-KC00-ID04-PSD.e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57274" y="208517"/>
            <a:ext cx="2995429" cy="3585440"/>
          </a:xfrm>
          <a:prstGeom prst="rect">
            <a:avLst/>
          </a:prstGeom>
          <a:noFill/>
        </p:spPr>
      </p:pic>
      <p:sp>
        <p:nvSpPr>
          <p:cNvPr id="9" name="Texto explicativo em elipse 8"/>
          <p:cNvSpPr/>
          <p:nvPr/>
        </p:nvSpPr>
        <p:spPr bwMode="auto">
          <a:xfrm>
            <a:off x="1179095" y="1660327"/>
            <a:ext cx="1876926" cy="377021"/>
          </a:xfrm>
          <a:prstGeom prst="wedgeEllipseCallout">
            <a:avLst>
              <a:gd name="adj1" fmla="val 154914"/>
              <a:gd name="adj2" fmla="val -272243"/>
            </a:avLst>
          </a:prstGeom>
          <a:noFill/>
          <a:ln w="25400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o explicativo em elipse 9"/>
          <p:cNvSpPr/>
          <p:nvPr/>
        </p:nvSpPr>
        <p:spPr bwMode="auto">
          <a:xfrm>
            <a:off x="376989" y="2302042"/>
            <a:ext cx="3320715" cy="818147"/>
          </a:xfrm>
          <a:prstGeom prst="wedgeEllipseCallout">
            <a:avLst>
              <a:gd name="adj1" fmla="val 80042"/>
              <a:gd name="adj2" fmla="val 96385"/>
            </a:avLst>
          </a:prstGeom>
          <a:noFill/>
          <a:ln w="25400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Results and discussions – </a:t>
            </a:r>
            <a:r>
              <a:rPr lang="en-GB" sz="2400" dirty="0">
                <a:solidFill>
                  <a:srgbClr val="FFFF00"/>
                </a:solidFill>
              </a:rPr>
              <a:t>concave incidence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707077"/>
            <a:ext cx="3088104" cy="464559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Synchronization region overlap is clearly observed for the first three out-of-plane modes: 4 &lt; </a:t>
            </a:r>
            <a:r>
              <a:rPr lang="en-US" sz="1800" dirty="0" err="1">
                <a:solidFill>
                  <a:srgbClr val="FFFF99"/>
                </a:solidFill>
              </a:rPr>
              <a:t>Vrn</a:t>
            </a:r>
            <a:r>
              <a:rPr lang="en-US" sz="1800" dirty="0">
                <a:solidFill>
                  <a:srgbClr val="FFFF99"/>
                </a:solidFill>
              </a:rPr>
              <a:t> &lt; 10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srgbClr val="FFFF00"/>
                </a:solidFill>
              </a:rPr>
              <a:t>Experimental </a:t>
            </a:r>
            <a:r>
              <a:rPr lang="pt-BR" sz="1400" dirty="0" err="1">
                <a:solidFill>
                  <a:srgbClr val="FFFF00"/>
                </a:solidFill>
              </a:rPr>
              <a:t>proof</a:t>
            </a:r>
            <a:r>
              <a:rPr lang="pt-BR" sz="1400" dirty="0">
                <a:solidFill>
                  <a:srgbClr val="FFFF00"/>
                </a:solidFill>
              </a:rPr>
              <a:t> for </a:t>
            </a:r>
            <a:r>
              <a:rPr lang="pt-BR" sz="1400" dirty="0" err="1">
                <a:solidFill>
                  <a:srgbClr val="FFFF00"/>
                </a:solidFill>
              </a:rPr>
              <a:t>the</a:t>
            </a:r>
            <a:r>
              <a:rPr lang="pt-BR" sz="1400" dirty="0">
                <a:solidFill>
                  <a:srgbClr val="FFFF00"/>
                </a:solidFill>
              </a:rPr>
              <a:t> </a:t>
            </a:r>
            <a:r>
              <a:rPr lang="pt-BR" sz="1400" dirty="0" err="1">
                <a:solidFill>
                  <a:srgbClr val="FFFF00"/>
                </a:solidFill>
              </a:rPr>
              <a:t>theoretical</a:t>
            </a:r>
            <a:r>
              <a:rPr lang="pt-BR" sz="1400" dirty="0">
                <a:solidFill>
                  <a:srgbClr val="FFFF00"/>
                </a:solidFill>
              </a:rPr>
              <a:t> </a:t>
            </a:r>
            <a:r>
              <a:rPr lang="pt-BR" sz="1400" dirty="0" err="1">
                <a:solidFill>
                  <a:srgbClr val="FFFF00"/>
                </a:solidFill>
              </a:rPr>
              <a:t>assumption</a:t>
            </a:r>
            <a:r>
              <a:rPr lang="pt-BR" sz="1400" dirty="0">
                <a:solidFill>
                  <a:srgbClr val="FFFF00"/>
                </a:solidFill>
              </a:rPr>
              <a:t>, </a:t>
            </a:r>
            <a:r>
              <a:rPr lang="pt-BR" sz="1400" dirty="0" err="1">
                <a:solidFill>
                  <a:srgbClr val="FFFF00"/>
                </a:solidFill>
              </a:rPr>
              <a:t>particularly</a:t>
            </a:r>
            <a:r>
              <a:rPr lang="pt-BR" sz="1400" dirty="0">
                <a:solidFill>
                  <a:srgbClr val="FFFF00"/>
                </a:solidFill>
              </a:rPr>
              <a:t> in </a:t>
            </a:r>
            <a:r>
              <a:rPr lang="pt-BR" sz="1400" dirty="0" err="1">
                <a:solidFill>
                  <a:srgbClr val="FFFF00"/>
                </a:solidFill>
              </a:rPr>
              <a:t>the</a:t>
            </a:r>
            <a:r>
              <a:rPr lang="pt-BR" sz="1400" dirty="0">
                <a:solidFill>
                  <a:srgbClr val="FFFF00"/>
                </a:solidFill>
              </a:rPr>
              <a:t> case </a:t>
            </a:r>
            <a:r>
              <a:rPr lang="pt-BR" sz="1400" dirty="0" err="1">
                <a:solidFill>
                  <a:srgbClr val="FFFF00"/>
                </a:solidFill>
              </a:rPr>
              <a:t>of</a:t>
            </a:r>
            <a:r>
              <a:rPr lang="pt-BR" sz="1400" dirty="0">
                <a:solidFill>
                  <a:srgbClr val="FFFF00"/>
                </a:solidFill>
              </a:rPr>
              <a:t> </a:t>
            </a:r>
            <a:r>
              <a:rPr lang="pt-BR" sz="1400" dirty="0" err="1">
                <a:solidFill>
                  <a:srgbClr val="FFFF00"/>
                </a:solidFill>
              </a:rPr>
              <a:t>catenaries</a:t>
            </a:r>
            <a:r>
              <a:rPr lang="pt-BR" sz="1400" dirty="0">
                <a:solidFill>
                  <a:srgbClr val="FFFF00"/>
                </a:solidFill>
              </a:rPr>
              <a:t> !!!</a:t>
            </a:r>
            <a:endParaRPr lang="en-US" sz="14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First mode: synchronization range is wider  - </a:t>
            </a:r>
            <a:r>
              <a:rPr lang="en-US" sz="1800" dirty="0" err="1">
                <a:solidFill>
                  <a:schemeClr val="tx1"/>
                </a:solidFill>
              </a:rPr>
              <a:t>Vrn</a:t>
            </a:r>
            <a:r>
              <a:rPr lang="en-US" sz="1800" dirty="0">
                <a:solidFill>
                  <a:schemeClr val="tx1"/>
                </a:solidFill>
              </a:rPr>
              <a:t> = 13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Characteristic of systems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with low reduced mass - m* &lt; 6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For some natural modes, the lower branch responses were not observed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24" y="2819247"/>
            <a:ext cx="4685693" cy="3615927"/>
          </a:xfrm>
          <a:prstGeom prst="rect">
            <a:avLst/>
          </a:prstGeom>
        </p:spPr>
      </p:pic>
      <p:sp>
        <p:nvSpPr>
          <p:cNvPr id="3" name="Texto Explicativo em Nuvem 2"/>
          <p:cNvSpPr/>
          <p:nvPr/>
        </p:nvSpPr>
        <p:spPr>
          <a:xfrm>
            <a:off x="6162261" y="1033670"/>
            <a:ext cx="2584174" cy="1537252"/>
          </a:xfrm>
          <a:prstGeom prst="cloudCallout">
            <a:avLst>
              <a:gd name="adj1" fmla="val -18459"/>
              <a:gd name="adj2" fmla="val 102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Higher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wider</a:t>
            </a:r>
            <a:r>
              <a:rPr lang="pt-BR" dirty="0">
                <a:solidFill>
                  <a:schemeClr val="tx1"/>
                </a:solidFill>
              </a:rPr>
              <a:t> response</a:t>
            </a:r>
          </a:p>
        </p:txBody>
      </p:sp>
    </p:spTree>
    <p:extLst>
      <p:ext uri="{BB962C8B-B14F-4D97-AF65-F5344CB8AC3E}">
        <p14:creationId xmlns:p14="http://schemas.microsoft.com/office/powerpoint/2010/main" val="1681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Results and discussions – </a:t>
            </a:r>
            <a:r>
              <a:rPr lang="en-GB" sz="2400" dirty="0">
                <a:solidFill>
                  <a:srgbClr val="FFFF00"/>
                </a:solidFill>
              </a:rPr>
              <a:t>convex incidence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7077"/>
            <a:ext cx="37944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00"/>
                </a:solidFill>
              </a:rPr>
              <a:t>Same synchronization behavior</a:t>
            </a:r>
            <a:r>
              <a:rPr lang="en-US" sz="1800" dirty="0">
                <a:solidFill>
                  <a:srgbClr val="FFFF99"/>
                </a:solidFill>
              </a:rPr>
              <a:t> (all the curves overlap in the same range of reduced velocity)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Lower amplitudes if compared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with concave case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FF00"/>
                </a:solidFill>
              </a:rPr>
              <a:t>In accordance with behavior </a:t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observed in rigid </a:t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curved cylinder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t-BR" sz="1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00" y="2818800"/>
            <a:ext cx="4687200" cy="3614400"/>
          </a:xfrm>
          <a:prstGeom prst="rect">
            <a:avLst/>
          </a:prstGeom>
        </p:spPr>
      </p:pic>
      <p:sp>
        <p:nvSpPr>
          <p:cNvPr id="5" name="Texto Explicativo em Nuvem 4"/>
          <p:cNvSpPr/>
          <p:nvPr/>
        </p:nvSpPr>
        <p:spPr>
          <a:xfrm>
            <a:off x="6162261" y="1033670"/>
            <a:ext cx="2584174" cy="1537252"/>
          </a:xfrm>
          <a:prstGeom prst="cloudCallout">
            <a:avLst>
              <a:gd name="adj1" fmla="val -18459"/>
              <a:gd name="adj2" fmla="val 102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Lower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narrower</a:t>
            </a:r>
            <a:r>
              <a:rPr lang="pt-BR" dirty="0">
                <a:solidFill>
                  <a:schemeClr val="tx1"/>
                </a:solidFill>
              </a:rPr>
              <a:t> response</a:t>
            </a:r>
          </a:p>
        </p:txBody>
      </p:sp>
    </p:spTree>
    <p:extLst>
      <p:ext uri="{BB962C8B-B14F-4D97-AF65-F5344CB8AC3E}">
        <p14:creationId xmlns:p14="http://schemas.microsoft.com/office/powerpoint/2010/main" val="1591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Results and discussions – </a:t>
            </a:r>
            <a:r>
              <a:rPr lang="en-GB" sz="2400" dirty="0">
                <a:solidFill>
                  <a:srgbClr val="FFFF00"/>
                </a:solidFill>
              </a:rPr>
              <a:t>transverse incidence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7077"/>
            <a:ext cx="37944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As expected, most of the VIV response is due to the in-plane natural modes</a:t>
            </a:r>
            <a:endParaRPr lang="pt-BR" sz="1800" dirty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Multimodal VIV responses follow a similar behavior from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rigid cylinders elastically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supported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Maximum modal amplitudes similar to those observed in the longitudinal catenary in concave incidence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rgbClr val="FFFF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chemeClr val="tx1"/>
                </a:solidFill>
              </a:rPr>
              <a:t>In general, modal amplitudes for higher reduced velocities are smaller than that  observed in the longitudinal catenaries</a:t>
            </a:r>
          </a:p>
        </p:txBody>
      </p:sp>
      <p:pic>
        <p:nvPicPr>
          <p:cNvPr id="4" name="Imagem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00" y="2818800"/>
            <a:ext cx="4687200" cy="3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Final remarks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7077"/>
            <a:ext cx="8213557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Although widely considered by theoretical approaches, up to our knowledge such a VIV behavior for the </a:t>
            </a:r>
            <a:r>
              <a:rPr lang="en-US" sz="1800" dirty="0" err="1">
                <a:solidFill>
                  <a:schemeClr val="tx1"/>
                </a:solidFill>
              </a:rPr>
              <a:t>eigenmodes</a:t>
            </a:r>
            <a:r>
              <a:rPr lang="en-US" sz="1800" dirty="0">
                <a:solidFill>
                  <a:schemeClr val="tx1"/>
                </a:solidFill>
              </a:rPr>
              <a:t> of long flexible cylinders in catenary configuration is an </a:t>
            </a:r>
            <a:r>
              <a:rPr lang="en-US" sz="1800" b="1" dirty="0">
                <a:solidFill>
                  <a:srgbClr val="FFFF00"/>
                </a:solidFill>
              </a:rPr>
              <a:t>original offering of the present work</a:t>
            </a:r>
            <a:r>
              <a:rPr lang="en-US" sz="1800" dirty="0">
                <a:solidFill>
                  <a:schemeClr val="tx1"/>
                </a:solidFill>
              </a:rPr>
              <a:t>, which may turn to be an important contribution </a:t>
            </a:r>
            <a:r>
              <a:rPr lang="en-US" sz="1800" b="1" dirty="0">
                <a:solidFill>
                  <a:srgbClr val="FFFF00"/>
                </a:solidFill>
              </a:rPr>
              <a:t>for validation of numerical investigations</a:t>
            </a:r>
            <a:r>
              <a:rPr lang="en-US" sz="1800" dirty="0">
                <a:solidFill>
                  <a:schemeClr val="tx1"/>
                </a:solidFill>
              </a:rPr>
              <a:t> on VIV of offshore lines and	           </a:t>
            </a:r>
            <a:r>
              <a:rPr lang="en-US" sz="1800" b="1" dirty="0">
                <a:solidFill>
                  <a:srgbClr val="FFFF00"/>
                </a:solidFill>
              </a:rPr>
              <a:t>for further experimental works on this issue</a:t>
            </a:r>
            <a:endParaRPr lang="pt-BR" sz="1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Besides of bringing </a:t>
            </a:r>
            <a:r>
              <a:rPr lang="en-US" sz="1800" b="1" dirty="0">
                <a:solidFill>
                  <a:srgbClr val="FFFF00"/>
                </a:solidFill>
              </a:rPr>
              <a:t>precise results</a:t>
            </a:r>
            <a:r>
              <a:rPr lang="en-US" sz="1800" dirty="0">
                <a:solidFill>
                  <a:schemeClr val="tx1"/>
                </a:solidFill>
              </a:rPr>
              <a:t>, the monitoring of several points simultaneously made possible to apply a modal decomposition analysis technique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Moreover, through subsequent modal reconstructions, such a technique was	     </a:t>
            </a:r>
            <a:r>
              <a:rPr lang="en-US" sz="1800" b="1" dirty="0">
                <a:solidFill>
                  <a:srgbClr val="FFFF00"/>
                </a:solidFill>
              </a:rPr>
              <a:t>useful for estimating displacements in unmonitored positions </a:t>
            </a:r>
            <a:r>
              <a:rPr lang="en-US" sz="1800" dirty="0">
                <a:solidFill>
                  <a:schemeClr val="tx1"/>
                </a:solidFill>
              </a:rPr>
              <a:t>along the catenary, which by itself may be seen as a major experimental analysis achievement</a:t>
            </a:r>
            <a:endParaRPr lang="pt-BR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Regardless the catenary arrangement, longitudinal or transverse to the current, this procedure makes </a:t>
            </a:r>
            <a:r>
              <a:rPr lang="en-US" sz="1800" b="1" dirty="0">
                <a:solidFill>
                  <a:srgbClr val="FFFF00"/>
                </a:solidFill>
              </a:rPr>
              <a:t>possible to analyze each modal response separately, revealing characteristics inaccessible through standard experimental techniques</a:t>
            </a:r>
            <a:endParaRPr lang="en-GB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789"/>
            <a:ext cx="8229600" cy="47892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Experiments carried out at IPT (Institute for Technological Research of the State of São Paulo) towing tank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Moveable floor connected to the carriage at 2.5m depth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1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Long flexible cylinder: silicon tube filled with stainless steel micro-spheres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FFFF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Main parameters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tx1"/>
                </a:solidFill>
              </a:rPr>
              <a:t>Mass ratio m*=3.72 </a:t>
            </a:r>
            <a:endParaRPr lang="pt-BR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FFFF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Two catenary arrangements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FF99"/>
                </a:solidFill>
              </a:rPr>
              <a:t>Longitudinal</a:t>
            </a:r>
          </a:p>
          <a:p>
            <a:pPr marL="1143000" lvl="4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FF99"/>
                </a:solidFill>
              </a:rPr>
              <a:t>Concave</a:t>
            </a:r>
          </a:p>
          <a:p>
            <a:pPr marL="1143000" lvl="4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FF99"/>
                </a:solidFill>
              </a:rPr>
              <a:t>Convex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FF99"/>
                </a:solidFill>
              </a:rPr>
              <a:t>Transverse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Experimental arrangement – general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908624" y="3410470"/>
            <a:ext cx="4914534" cy="2990330"/>
            <a:chOff x="3908624" y="3410470"/>
            <a:chExt cx="4914534" cy="2990330"/>
          </a:xfrm>
        </p:grpSpPr>
        <p:sp>
          <p:nvSpPr>
            <p:cNvPr id="7" name="Texto explicativo em elipse 8"/>
            <p:cNvSpPr/>
            <p:nvPr/>
          </p:nvSpPr>
          <p:spPr bwMode="auto">
            <a:xfrm>
              <a:off x="3908624" y="3410470"/>
              <a:ext cx="4914534" cy="2990330"/>
            </a:xfrm>
            <a:prstGeom prst="wedgeEllipseCallout">
              <a:avLst>
                <a:gd name="adj1" fmla="val -80994"/>
                <a:gd name="adj2" fmla="val -37198"/>
              </a:avLst>
            </a:prstGeom>
            <a:solidFill>
              <a:srgbClr val="FFFF99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01911" y="3950246"/>
              <a:ext cx="3632887" cy="19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87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Final remarks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7077"/>
            <a:ext cx="8213557" cy="46054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In general, by isolating the modal responses it is possible to show that the synchronization </a:t>
            </a:r>
            <a:r>
              <a:rPr lang="en-US" sz="1800" b="1" dirty="0">
                <a:solidFill>
                  <a:srgbClr val="FFFF00"/>
                </a:solidFill>
              </a:rPr>
              <a:t>behaviors for the catenary are quite similar to those observed in VIV experiments with rigid cylinders elastically supported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FFFF00"/>
                </a:solidFill>
              </a:rPr>
              <a:t>Synchronization regimes</a:t>
            </a:r>
            <a:r>
              <a:rPr lang="en-US" sz="1800" dirty="0">
                <a:solidFill>
                  <a:schemeClr val="tx1"/>
                </a:solidFill>
              </a:rPr>
              <a:t> are found in reduced velocities from </a:t>
            </a:r>
            <a:r>
              <a:rPr lang="en-US" sz="1800" b="1" dirty="0">
                <a:solidFill>
                  <a:srgbClr val="FFFF00"/>
                </a:solidFill>
              </a:rPr>
              <a:t>4 to 14</a:t>
            </a:r>
            <a:r>
              <a:rPr lang="en-US" sz="1800" dirty="0">
                <a:solidFill>
                  <a:schemeClr val="tx1"/>
                </a:solidFill>
              </a:rPr>
              <a:t> and some </a:t>
            </a:r>
            <a:r>
              <a:rPr lang="en-US" sz="1800" b="1" dirty="0">
                <a:solidFill>
                  <a:srgbClr val="FFFF00"/>
                </a:solidFill>
              </a:rPr>
              <a:t>differences</a:t>
            </a:r>
            <a:r>
              <a:rPr lang="en-US" sz="1800" dirty="0">
                <a:solidFill>
                  <a:schemeClr val="tx1"/>
                </a:solidFill>
              </a:rPr>
              <a:t> are found with respect to the modal amplitudes </a:t>
            </a:r>
            <a:r>
              <a:rPr lang="en-US" sz="1800" b="1" dirty="0">
                <a:solidFill>
                  <a:srgbClr val="FFFF00"/>
                </a:solidFill>
              </a:rPr>
              <a:t>at the higher part of that interval</a:t>
            </a:r>
            <a:r>
              <a:rPr lang="en-US" sz="1800" dirty="0">
                <a:solidFill>
                  <a:schemeClr val="tx1"/>
                </a:solidFill>
              </a:rPr>
              <a:t>, particularly for the longitudinal catenaries compared to the transverse one</a:t>
            </a: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FFFF00"/>
                </a:solidFill>
              </a:rPr>
              <a:t>Maximum modal amplitudes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values of </a:t>
            </a:r>
            <a:r>
              <a:rPr lang="en-US" sz="1800" b="1" dirty="0">
                <a:solidFill>
                  <a:srgbClr val="FFFF00"/>
                </a:solidFill>
              </a:rPr>
              <a:t>0.7D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have been observed in the lower-order natural modes: out-of-plane modes number 1 and 3 for the </a:t>
            </a:r>
            <a:r>
              <a:rPr lang="en-US" sz="1800" b="1" dirty="0">
                <a:solidFill>
                  <a:srgbClr val="FFFF00"/>
                </a:solidFill>
              </a:rPr>
              <a:t>longitudinal catenary with concave current incidence</a:t>
            </a:r>
            <a:r>
              <a:rPr lang="en-US" sz="1800" dirty="0">
                <a:solidFill>
                  <a:schemeClr val="tx1"/>
                </a:solidFill>
              </a:rPr>
              <a:t>; and in-plane modes number 2 and 4 for the </a:t>
            </a:r>
            <a:r>
              <a:rPr lang="en-US" sz="1800" b="1" dirty="0">
                <a:solidFill>
                  <a:srgbClr val="FFFF00"/>
                </a:solidFill>
              </a:rPr>
              <a:t>transverse catenary</a:t>
            </a:r>
            <a:endParaRPr lang="pt-BR" sz="1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FFFF00"/>
                </a:solidFill>
              </a:rPr>
              <a:t>Maxima of 0.6D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were observed for the first three excited natural modes in the case of </a:t>
            </a:r>
            <a:r>
              <a:rPr lang="en-US" sz="1800" b="1" dirty="0">
                <a:solidFill>
                  <a:srgbClr val="FFFF00"/>
                </a:solidFill>
              </a:rPr>
              <a:t>convex incidence on the longitudinal catenary</a:t>
            </a:r>
            <a:endParaRPr lang="pt-BR" sz="1800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Final remarks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707077"/>
            <a:ext cx="295976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The first results presented herein are </a:t>
            </a:r>
            <a:r>
              <a:rPr lang="en-US" sz="1800" b="1" dirty="0">
                <a:solidFill>
                  <a:srgbClr val="FFFF00"/>
                </a:solidFill>
              </a:rPr>
              <a:t>just part of a comprehensive campaign of analysis</a:t>
            </a:r>
            <a:r>
              <a:rPr lang="en-US" sz="1800" dirty="0">
                <a:solidFill>
                  <a:schemeClr val="tx1"/>
                </a:solidFill>
              </a:rPr>
              <a:t> aiming at a deeper understanding concerning VIV of catenary risers</a:t>
            </a: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1800" dirty="0" err="1">
                <a:solidFill>
                  <a:schemeClr val="tx1"/>
                </a:solidFill>
              </a:rPr>
              <a:t>Complementary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err="1">
                <a:solidFill>
                  <a:schemeClr val="tx1"/>
                </a:solidFill>
              </a:rPr>
              <a:t>analysis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err="1">
                <a:solidFill>
                  <a:schemeClr val="tx1"/>
                </a:solidFill>
              </a:rPr>
              <a:t>based</a:t>
            </a:r>
            <a:r>
              <a:rPr lang="pt-BR" sz="1800" dirty="0">
                <a:solidFill>
                  <a:schemeClr val="tx1"/>
                </a:solidFill>
              </a:rPr>
              <a:t> in </a:t>
            </a:r>
            <a:r>
              <a:rPr lang="pt-BR" sz="1800" dirty="0" err="1">
                <a:solidFill>
                  <a:schemeClr val="tx1"/>
                </a:solidFill>
              </a:rPr>
              <a:t>the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b="1" dirty="0" err="1">
                <a:solidFill>
                  <a:srgbClr val="FFFF00"/>
                </a:solidFill>
              </a:rPr>
              <a:t>span</a:t>
            </a:r>
            <a:r>
              <a:rPr lang="pt-BR" sz="1800" b="1" dirty="0">
                <a:solidFill>
                  <a:srgbClr val="FFFF00"/>
                </a:solidFill>
              </a:rPr>
              <a:t> </a:t>
            </a:r>
            <a:r>
              <a:rPr lang="pt-BR" sz="1800" b="1" dirty="0" err="1">
                <a:solidFill>
                  <a:srgbClr val="FFFF00"/>
                </a:solidFill>
              </a:rPr>
              <a:t>wise</a:t>
            </a:r>
            <a:r>
              <a:rPr lang="pt-BR" sz="1800" b="1" dirty="0">
                <a:solidFill>
                  <a:srgbClr val="FFFF00"/>
                </a:solidFill>
              </a:rPr>
              <a:t> VIV </a:t>
            </a:r>
            <a:r>
              <a:rPr lang="pt-BR" sz="1800" b="1" dirty="0" err="1">
                <a:solidFill>
                  <a:srgbClr val="FFFF00"/>
                </a:solidFill>
              </a:rPr>
              <a:t>behaviour</a:t>
            </a:r>
            <a:r>
              <a:rPr lang="pt-BR" sz="1800" dirty="0">
                <a:solidFill>
                  <a:schemeClr val="tx1"/>
                </a:solidFill>
              </a:rPr>
              <a:t>. For </a:t>
            </a:r>
            <a:r>
              <a:rPr lang="pt-BR" sz="1800" dirty="0" err="1">
                <a:solidFill>
                  <a:schemeClr val="tx1"/>
                </a:solidFill>
              </a:rPr>
              <a:t>instance</a:t>
            </a:r>
            <a:r>
              <a:rPr lang="pt-BR" sz="18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2050" name="Picture 2" descr="C:\FUJARRA\Dropbox-GMAIL\03-Pesquisa\01-ArtigosAUTORAIS\FIV2016\Part3\gfx\Long-Concave-TrajVr16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17" y="465223"/>
            <a:ext cx="2304000" cy="59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FUJARRA\Dropbox-GMAIL\03-Pesquisa\01-ArtigosAUTORAIS\FIV2016\Part3\gfx\Long-Concave-TrajVr19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95" y="465223"/>
            <a:ext cx="2304000" cy="59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73118" y="95891"/>
            <a:ext cx="474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V</a:t>
            </a:r>
            <a:r>
              <a:rPr lang="en-GB" baseline="-25000" dirty="0">
                <a:solidFill>
                  <a:srgbClr val="FFFF00"/>
                </a:solidFill>
              </a:rPr>
              <a:t>R1</a:t>
            </a:r>
            <a:r>
              <a:rPr lang="en-GB" dirty="0">
                <a:solidFill>
                  <a:srgbClr val="FFFF00"/>
                </a:solidFill>
              </a:rPr>
              <a:t>=16.3		concave incidence		V</a:t>
            </a:r>
            <a:r>
              <a:rPr lang="en-GB" baseline="-25000" dirty="0">
                <a:solidFill>
                  <a:srgbClr val="FFFF00"/>
                </a:solidFill>
              </a:rPr>
              <a:t>R1</a:t>
            </a:r>
            <a:r>
              <a:rPr lang="en-GB" dirty="0">
                <a:solidFill>
                  <a:srgbClr val="FFFF00"/>
                </a:solidFill>
              </a:rPr>
              <a:t>=19.4</a:t>
            </a:r>
            <a:endParaRPr lang="en-US" dirty="0"/>
          </a:p>
        </p:txBody>
      </p:sp>
      <p:sp>
        <p:nvSpPr>
          <p:cNvPr id="3" name="Texto Explicativo em Elipse 2"/>
          <p:cNvSpPr/>
          <p:nvPr/>
        </p:nvSpPr>
        <p:spPr>
          <a:xfrm>
            <a:off x="198783" y="5234609"/>
            <a:ext cx="3274334" cy="998431"/>
          </a:xfrm>
          <a:prstGeom prst="wedgeEllipseCallout">
            <a:avLst>
              <a:gd name="adj1" fmla="val 67803"/>
              <a:gd name="adj2" fmla="val -104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Modal-normal </a:t>
            </a:r>
            <a:r>
              <a:rPr lang="pt-BR" dirty="0" err="1"/>
              <a:t>reduced</a:t>
            </a:r>
            <a:r>
              <a:rPr lang="pt-BR" dirty="0"/>
              <a:t> </a:t>
            </a:r>
            <a:r>
              <a:rPr lang="pt-BR" dirty="0" err="1"/>
              <a:t>velocity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365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Final remarks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473118" y="95891"/>
            <a:ext cx="474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V</a:t>
            </a:r>
            <a:r>
              <a:rPr lang="en-GB" baseline="-25000" dirty="0">
                <a:solidFill>
                  <a:srgbClr val="FFFF00"/>
                </a:solidFill>
              </a:rPr>
              <a:t>R1</a:t>
            </a:r>
            <a:r>
              <a:rPr lang="en-GB" dirty="0">
                <a:solidFill>
                  <a:srgbClr val="FFFF00"/>
                </a:solidFill>
              </a:rPr>
              <a:t>=13.3		convex incidence		V</a:t>
            </a:r>
            <a:r>
              <a:rPr lang="en-GB" baseline="-25000" dirty="0">
                <a:solidFill>
                  <a:srgbClr val="FFFF00"/>
                </a:solidFill>
              </a:rPr>
              <a:t>R1</a:t>
            </a:r>
            <a:r>
              <a:rPr lang="en-GB" dirty="0">
                <a:solidFill>
                  <a:srgbClr val="FFFF00"/>
                </a:solidFill>
              </a:rPr>
              <a:t>=17.3</a:t>
            </a:r>
            <a:endParaRPr lang="en-US" dirty="0"/>
          </a:p>
        </p:txBody>
      </p:sp>
      <p:pic>
        <p:nvPicPr>
          <p:cNvPr id="3074" name="Picture 2" descr="C:\FUJARRA\Dropbox-GMAIL\03-Pesquisa\01-ArtigosAUTORAIS\FIV2016\Part3\gfx\Long-Convex-TrajVr13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18" y="465223"/>
            <a:ext cx="2304000" cy="59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FUJARRA\Dropbox-GMAIL\03-Pesquisa\01-ArtigosAUTORAIS\FIV2016\Part3\gfx\Long-Convex-TrajVr17_3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36" y="465223"/>
            <a:ext cx="2304000" cy="59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1" y="1707077"/>
            <a:ext cx="2959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800">
                <a:solidFill>
                  <a:schemeClr val="tx1"/>
                </a:solidFill>
              </a:rPr>
              <a:t>The first results presented herein are </a:t>
            </a:r>
            <a:r>
              <a:rPr lang="en-US" sz="1800" b="1">
                <a:solidFill>
                  <a:srgbClr val="FFFF00"/>
                </a:solidFill>
              </a:rPr>
              <a:t>just part of a comprehensive campaign of analysis</a:t>
            </a:r>
            <a:r>
              <a:rPr lang="en-US" sz="1800">
                <a:solidFill>
                  <a:schemeClr val="tx1"/>
                </a:solidFill>
              </a:rPr>
              <a:t> aiming at a deeper understanding concerning VIV of catenary risers</a:t>
            </a:r>
            <a:endParaRPr lang="pt-BR" sz="18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18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1800">
                <a:solidFill>
                  <a:schemeClr val="tx1"/>
                </a:solidFill>
              </a:rPr>
              <a:t>Complementary analysis based in the </a:t>
            </a:r>
            <a:r>
              <a:rPr lang="pt-BR" sz="1800" b="1">
                <a:solidFill>
                  <a:srgbClr val="FFFF00"/>
                </a:solidFill>
              </a:rPr>
              <a:t>span wise VIV behaviour</a:t>
            </a:r>
            <a:r>
              <a:rPr lang="pt-BR" sz="1800">
                <a:solidFill>
                  <a:schemeClr val="tx1"/>
                </a:solidFill>
              </a:rPr>
              <a:t>. For instance: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9" name="Texto Explicativo em Elipse 8"/>
          <p:cNvSpPr/>
          <p:nvPr/>
        </p:nvSpPr>
        <p:spPr>
          <a:xfrm>
            <a:off x="198783" y="5234609"/>
            <a:ext cx="3274334" cy="998431"/>
          </a:xfrm>
          <a:prstGeom prst="wedgeEllipseCallout">
            <a:avLst>
              <a:gd name="adj1" fmla="val 68612"/>
              <a:gd name="adj2" fmla="val -123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Modal-normal </a:t>
            </a:r>
            <a:r>
              <a:rPr lang="pt-BR" dirty="0" err="1"/>
              <a:t>reduced</a:t>
            </a:r>
            <a:r>
              <a:rPr lang="pt-BR" dirty="0"/>
              <a:t> </a:t>
            </a:r>
            <a:r>
              <a:rPr lang="pt-BR" dirty="0" err="1"/>
              <a:t>velocity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345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397" y="2676939"/>
            <a:ext cx="7886700" cy="999848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</a:rPr>
              <a:t>Much more to come….</a:t>
            </a:r>
          </a:p>
        </p:txBody>
      </p:sp>
    </p:spTree>
    <p:extLst>
      <p:ext uri="{BB962C8B-B14F-4D97-AF65-F5344CB8AC3E}">
        <p14:creationId xmlns:p14="http://schemas.microsoft.com/office/powerpoint/2010/main" val="3890302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ceppesce\Documents\1 - Academico\Palestras\LabOceano10anos\Fotos\Ex_ResGeral_3Dfu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1526475"/>
            <a:ext cx="4394286" cy="3520000"/>
          </a:xfrm>
          <a:prstGeom prst="rect">
            <a:avLst/>
          </a:prstGeom>
          <a:noFill/>
        </p:spPr>
      </p:pic>
      <p:pic>
        <p:nvPicPr>
          <p:cNvPr id="69635" name="Picture 3" descr="C:\Users\ceppesce\Documents\1 - Academico\Palestras\LabOceano10anos\Fotos\Ex_ResGeral_3DMeioAl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2836225"/>
            <a:ext cx="4394286" cy="352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118266" y="2315688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2</a:t>
            </a:r>
            <a:r>
              <a:rPr lang="pt-BR" dirty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pt-BR" dirty="0">
                <a:solidFill>
                  <a:srgbClr val="FFFF00"/>
                </a:solidFill>
              </a:rPr>
              <a:t> A/D=20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85653" y="5545776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Longitudinal Catenary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45453" y="1336772"/>
            <a:ext cx="4001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VSIV:</a:t>
            </a:r>
          </a:p>
          <a:p>
            <a:pPr algn="ctr"/>
            <a:r>
              <a:rPr lang="pt-BR" dirty="0" err="1"/>
              <a:t>Vortex</a:t>
            </a:r>
            <a:r>
              <a:rPr lang="pt-BR" dirty="0"/>
              <a:t> </a:t>
            </a:r>
            <a:r>
              <a:rPr lang="pt-BR" dirty="0" err="1"/>
              <a:t>Self-Induced</a:t>
            </a:r>
            <a:r>
              <a:rPr lang="pt-BR" dirty="0"/>
              <a:t> </a:t>
            </a:r>
            <a:r>
              <a:rPr lang="pt-BR" dirty="0" err="1"/>
              <a:t>Vibration</a:t>
            </a:r>
            <a:r>
              <a:rPr lang="pt-BR" dirty="0"/>
              <a:t> </a:t>
            </a:r>
          </a:p>
          <a:p>
            <a:pPr algn="ctr"/>
            <a:endParaRPr lang="pt-BR" dirty="0"/>
          </a:p>
        </p:txBody>
      </p:sp>
      <p:sp>
        <p:nvSpPr>
          <p:cNvPr id="8" name="Texto explicativo em forma de nuvem 7"/>
          <p:cNvSpPr/>
          <p:nvPr/>
        </p:nvSpPr>
        <p:spPr bwMode="auto">
          <a:xfrm>
            <a:off x="3507475" y="3220872"/>
            <a:ext cx="2047164" cy="1364776"/>
          </a:xfrm>
          <a:prstGeom prst="cloudCallout">
            <a:avLst>
              <a:gd name="adj1" fmla="val 39375"/>
              <a:gd name="adj2" fmla="val 85500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err="1">
                <a:latin typeface="Arial" charset="0"/>
                <a:cs typeface="Arial" charset="0"/>
              </a:rPr>
              <a:t>Trajectories</a:t>
            </a:r>
            <a:r>
              <a:rPr lang="pt-BR" sz="1400" dirty="0"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latin typeface="Arial" charset="0"/>
                <a:cs typeface="Arial" charset="0"/>
              </a:rPr>
              <a:t>measured</a:t>
            </a:r>
            <a:r>
              <a:rPr lang="pt-BR" sz="1400" dirty="0"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latin typeface="Arial" charset="0"/>
                <a:cs typeface="Arial" charset="0"/>
              </a:rPr>
              <a:t>all</a:t>
            </a:r>
            <a:r>
              <a:rPr lang="pt-BR" sz="1400" dirty="0"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latin typeface="Arial" charset="0"/>
                <a:cs typeface="Arial" charset="0"/>
              </a:rPr>
              <a:t>along</a:t>
            </a:r>
            <a:r>
              <a:rPr lang="pt-BR" sz="1400" dirty="0"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latin typeface="Arial" charset="0"/>
                <a:cs typeface="Arial" charset="0"/>
              </a:rPr>
              <a:t>the</a:t>
            </a:r>
            <a:r>
              <a:rPr lang="pt-BR" sz="1400" dirty="0"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latin typeface="Arial" charset="0"/>
                <a:cs typeface="Arial" charset="0"/>
              </a:rPr>
              <a:t>elastic</a:t>
            </a:r>
            <a:r>
              <a:rPr lang="pt-BR" sz="1400" dirty="0"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latin typeface="Arial" charset="0"/>
                <a:cs typeface="Arial" charset="0"/>
              </a:rPr>
              <a:t>line</a:t>
            </a:r>
            <a:r>
              <a:rPr lang="pt-BR" sz="1400" dirty="0">
                <a:latin typeface="Arial" charset="0"/>
                <a:cs typeface="Arial" charset="0"/>
              </a:rPr>
              <a:t> !!</a:t>
            </a:r>
          </a:p>
        </p:txBody>
      </p:sp>
      <p:sp>
        <p:nvSpPr>
          <p:cNvPr id="10" name="Texto explicativo em forma de nuvem 9"/>
          <p:cNvSpPr/>
          <p:nvPr/>
        </p:nvSpPr>
        <p:spPr bwMode="auto">
          <a:xfrm>
            <a:off x="614148" y="1746915"/>
            <a:ext cx="2224586" cy="1569493"/>
          </a:xfrm>
          <a:prstGeom prst="cloudCallout">
            <a:avLst>
              <a:gd name="adj1" fmla="val 82364"/>
              <a:gd name="adj2" fmla="val -33192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err="1">
                <a:latin typeface="Arial" charset="0"/>
                <a:cs typeface="Arial" charset="0"/>
              </a:rPr>
              <a:t>Trajectories</a:t>
            </a:r>
            <a:r>
              <a:rPr lang="pt-BR" sz="1400" dirty="0">
                <a:latin typeface="Arial" charset="0"/>
                <a:cs typeface="Arial" charset="0"/>
              </a:rPr>
              <a:t> evolve </a:t>
            </a:r>
            <a:r>
              <a:rPr lang="pt-BR" sz="1400" dirty="0" err="1">
                <a:latin typeface="Arial" charset="0"/>
                <a:cs typeface="Arial" charset="0"/>
              </a:rPr>
              <a:t>from</a:t>
            </a:r>
            <a:r>
              <a:rPr lang="pt-BR" sz="1400" dirty="0">
                <a:latin typeface="Arial" charset="0"/>
                <a:cs typeface="Arial" charset="0"/>
              </a:rPr>
              <a:t>  </a:t>
            </a:r>
            <a:r>
              <a:rPr lang="pt-BR" sz="1400" dirty="0" err="1">
                <a:latin typeface="Arial" charset="0"/>
                <a:cs typeface="Arial" charset="0"/>
              </a:rPr>
              <a:t>single</a:t>
            </a:r>
            <a:r>
              <a:rPr lang="pt-BR" sz="1400" dirty="0">
                <a:latin typeface="Arial" charset="0"/>
                <a:cs typeface="Arial" charset="0"/>
              </a:rPr>
              <a:t> to </a:t>
            </a:r>
            <a:r>
              <a:rPr lang="pt-BR" sz="1400" dirty="0" err="1">
                <a:latin typeface="Arial" charset="0"/>
                <a:cs typeface="Arial" charset="0"/>
              </a:rPr>
              <a:t>multiple</a:t>
            </a:r>
            <a:r>
              <a:rPr lang="pt-BR" sz="1400" dirty="0">
                <a:latin typeface="Arial" charset="0"/>
                <a:cs typeface="Arial" charset="0"/>
              </a:rPr>
              <a:t> laces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33486" y="138186"/>
            <a:ext cx="8229600" cy="1143000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Longitudinal </a:t>
            </a:r>
            <a:r>
              <a:rPr lang="pt-BR" sz="2400" dirty="0" err="1">
                <a:solidFill>
                  <a:srgbClr val="FFFF00"/>
                </a:solidFill>
              </a:rPr>
              <a:t>Catenary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>
                <a:solidFill>
                  <a:srgbClr val="00FF00"/>
                </a:solidFill>
              </a:rPr>
              <a:t>vertical </a:t>
            </a:r>
            <a:r>
              <a:rPr lang="pt-BR" sz="2400" dirty="0" err="1">
                <a:solidFill>
                  <a:srgbClr val="00FF00"/>
                </a:solidFill>
              </a:rPr>
              <a:t>motion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at</a:t>
            </a:r>
            <a:r>
              <a:rPr lang="pt-BR" sz="2400" dirty="0">
                <a:solidFill>
                  <a:srgbClr val="00FF00"/>
                </a:solidFill>
              </a:rPr>
              <a:t> top</a:t>
            </a:r>
          </a:p>
        </p:txBody>
      </p:sp>
    </p:spTree>
    <p:extLst>
      <p:ext uri="{BB962C8B-B14F-4D97-AF65-F5344CB8AC3E}">
        <p14:creationId xmlns:p14="http://schemas.microsoft.com/office/powerpoint/2010/main" val="36253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645725" y="1128155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2</a:t>
            </a:r>
            <a:r>
              <a:rPr lang="pt-BR" dirty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pt-BR" dirty="0">
                <a:solidFill>
                  <a:srgbClr val="FFFF00"/>
                </a:solidFill>
              </a:rPr>
              <a:t> A/D=20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66306" y="6127671"/>
            <a:ext cx="524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Exciting</a:t>
            </a:r>
            <a:r>
              <a:rPr lang="pt-BR" dirty="0"/>
              <a:t> </a:t>
            </a:r>
            <a:r>
              <a:rPr lang="pt-BR" dirty="0" err="1"/>
              <a:t>frequency</a:t>
            </a:r>
            <a:r>
              <a:rPr lang="pt-BR" dirty="0"/>
              <a:t> = 1st natural </a:t>
            </a:r>
            <a:r>
              <a:rPr lang="pt-BR" dirty="0" err="1"/>
              <a:t>frequency</a:t>
            </a:r>
            <a:endParaRPr lang="pt-BR" dirty="0"/>
          </a:p>
        </p:txBody>
      </p:sp>
      <p:pic>
        <p:nvPicPr>
          <p:cNvPr id="153602" name="Picture 2" descr="C:\cppesce\Bckup desktop\2 - WORK\Convenios\PETROBRAS\DinNLRisers\RT 3\Ensaios no IPT\Catenária\DVDs\IPT Cat Long - sem correnteza CD01\LONG-KC20\IPT-LONG-KC20-ID02-PSD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259" y="1499201"/>
            <a:ext cx="3910365" cy="4680591"/>
          </a:xfrm>
          <a:prstGeom prst="rect">
            <a:avLst/>
          </a:prstGeom>
          <a:noFill/>
        </p:spPr>
      </p:pic>
      <p:pic>
        <p:nvPicPr>
          <p:cNvPr id="153603" name="Picture 3" descr="C:\cppesce\Bckup desktop\2 - WORK\Convenios\PETROBRAS\DinNLRisers\RT 3\Ensaios no IPT\Catenária\DVDs\IPT Cat Long - sem correnteza CD01\LONG-KC20\IPT-LONG-KC20-ID02-Traveling Waves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131" y="1511386"/>
            <a:ext cx="3910365" cy="4680591"/>
          </a:xfrm>
          <a:prstGeom prst="rect">
            <a:avLst/>
          </a:prstGeom>
          <a:noFill/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33486" y="138186"/>
            <a:ext cx="8229600" cy="1143000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Longitudinal </a:t>
            </a:r>
            <a:r>
              <a:rPr lang="pt-BR" sz="2400" dirty="0" err="1">
                <a:solidFill>
                  <a:srgbClr val="FFFF00"/>
                </a:solidFill>
              </a:rPr>
              <a:t>Catenary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>
                <a:solidFill>
                  <a:srgbClr val="00FF00"/>
                </a:solidFill>
              </a:rPr>
              <a:t>vertical </a:t>
            </a:r>
            <a:r>
              <a:rPr lang="pt-BR" sz="2400" dirty="0" err="1">
                <a:solidFill>
                  <a:srgbClr val="00FF00"/>
                </a:solidFill>
              </a:rPr>
              <a:t>motion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at</a:t>
            </a:r>
            <a:r>
              <a:rPr lang="pt-BR" sz="2400" dirty="0">
                <a:solidFill>
                  <a:srgbClr val="00FF00"/>
                </a:solidFill>
              </a:rPr>
              <a:t> top</a:t>
            </a:r>
          </a:p>
        </p:txBody>
      </p:sp>
    </p:spTree>
    <p:extLst>
      <p:ext uri="{BB962C8B-B14F-4D97-AF65-F5344CB8AC3E}">
        <p14:creationId xmlns:p14="http://schemas.microsoft.com/office/powerpoint/2010/main" val="3299575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48184" y="1960668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2</a:t>
            </a:r>
            <a:r>
              <a:rPr lang="pt-BR" dirty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pt-BR" dirty="0">
                <a:solidFill>
                  <a:srgbClr val="FFFF00"/>
                </a:solidFill>
              </a:rPr>
              <a:t> A/D=5</a:t>
            </a:r>
          </a:p>
        </p:txBody>
      </p:sp>
      <p:pic>
        <p:nvPicPr>
          <p:cNvPr id="146434" name="Picture 2" descr="C:\cppesce\Bckup desktop\2 - WORK\Convenios\PETROBRAS\DinNLRisers\Seminários\LabOceano10anos\Figuras catenária\Results-LONG-sC-KC05_Fig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78" y="2415660"/>
            <a:ext cx="4389129" cy="3291847"/>
          </a:xfrm>
          <a:prstGeom prst="rect">
            <a:avLst/>
          </a:prstGeom>
          <a:noFill/>
        </p:spPr>
      </p:pic>
      <p:pic>
        <p:nvPicPr>
          <p:cNvPr id="146435" name="Picture 3" descr="C:\cppesce\Bckup desktop\2 - WORK\Convenios\PETROBRAS\DinNLRisers\Seminários\LabOceano10anos\Figuras catenária\Results-LONG-sC-KC10_Fig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37" y="2415353"/>
            <a:ext cx="4389129" cy="3291847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995416" y="1976587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2</a:t>
            </a:r>
            <a:r>
              <a:rPr lang="pt-BR" dirty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pt-BR" dirty="0">
                <a:solidFill>
                  <a:srgbClr val="FFFF00"/>
                </a:solidFill>
              </a:rPr>
              <a:t> A/D=10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378424" y="1555845"/>
            <a:ext cx="681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Dominant</a:t>
            </a:r>
            <a:r>
              <a:rPr lang="pt-BR" dirty="0"/>
              <a:t> </a:t>
            </a:r>
            <a:r>
              <a:rPr lang="pt-BR" dirty="0" err="1"/>
              <a:t>response</a:t>
            </a:r>
            <a:r>
              <a:rPr lang="pt-BR" dirty="0"/>
              <a:t> </a:t>
            </a:r>
            <a:r>
              <a:rPr lang="pt-BR" dirty="0" err="1"/>
              <a:t>frequencies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transversal amplitude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811772" y="5797964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>
                <a:solidFill>
                  <a:srgbClr val="FFFF00"/>
                </a:solidFill>
              </a:rPr>
              <a:t>V*= </a:t>
            </a:r>
            <a:r>
              <a:rPr lang="pt-BR" dirty="0" err="1">
                <a:solidFill>
                  <a:srgbClr val="FFFF00"/>
                </a:solidFill>
              </a:rPr>
              <a:t>f</a:t>
            </a:r>
            <a:r>
              <a:rPr lang="pt-BR" sz="1600" dirty="0" err="1">
                <a:solidFill>
                  <a:srgbClr val="FFFF00"/>
                </a:solidFill>
              </a:rPr>
              <a:t>e</a:t>
            </a:r>
            <a:r>
              <a:rPr lang="pt-BR" dirty="0">
                <a:solidFill>
                  <a:srgbClr val="FFFF00"/>
                </a:solidFill>
              </a:rPr>
              <a:t> A/f</a:t>
            </a:r>
            <a:r>
              <a:rPr lang="pt-BR" sz="1200" dirty="0">
                <a:solidFill>
                  <a:srgbClr val="FFFF00"/>
                </a:solidFill>
              </a:rPr>
              <a:t>N1</a:t>
            </a:r>
            <a:r>
              <a:rPr lang="pt-BR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3" name="Texto explicativo em forma de nuvem 12"/>
          <p:cNvSpPr/>
          <p:nvPr/>
        </p:nvSpPr>
        <p:spPr bwMode="auto">
          <a:xfrm>
            <a:off x="4094330" y="1078174"/>
            <a:ext cx="2729553" cy="1692322"/>
          </a:xfrm>
          <a:prstGeom prst="cloudCallout">
            <a:avLst>
              <a:gd name="adj1" fmla="val -31313"/>
              <a:gd name="adj2" fmla="val 97939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dirty="0" err="1"/>
              <a:t>Analogous</a:t>
            </a:r>
            <a:r>
              <a:rPr lang="pt-BR" dirty="0"/>
              <a:t> to fundamental </a:t>
            </a:r>
            <a:r>
              <a:rPr lang="pt-BR" dirty="0" err="1"/>
              <a:t>studies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rigid</a:t>
            </a:r>
            <a:r>
              <a:rPr lang="pt-BR" dirty="0"/>
              <a:t> </a:t>
            </a:r>
            <a:r>
              <a:rPr lang="pt-BR" dirty="0" err="1"/>
              <a:t>cylinders</a:t>
            </a:r>
            <a:endParaRPr lang="pt-BR" dirty="0"/>
          </a:p>
        </p:txBody>
      </p:sp>
      <p:sp>
        <p:nvSpPr>
          <p:cNvPr id="15" name="Texto explicativo em elipse 14"/>
          <p:cNvSpPr/>
          <p:nvPr/>
        </p:nvSpPr>
        <p:spPr bwMode="auto">
          <a:xfrm>
            <a:off x="313899" y="2415655"/>
            <a:ext cx="1214650" cy="436729"/>
          </a:xfrm>
          <a:prstGeom prst="wedgeEllipseCallout">
            <a:avLst>
              <a:gd name="adj1" fmla="val 4812"/>
              <a:gd name="adj2" fmla="val 202354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err="1">
                <a:latin typeface="Arial" charset="0"/>
                <a:cs typeface="Arial" charset="0"/>
              </a:rPr>
              <a:t>Lock-in</a:t>
            </a:r>
            <a:endParaRPr lang="pt-BR" sz="1600" dirty="0">
              <a:latin typeface="Arial" charset="0"/>
              <a:cs typeface="Arial" charset="0"/>
            </a:endParaRPr>
          </a:p>
        </p:txBody>
      </p:sp>
      <p:sp>
        <p:nvSpPr>
          <p:cNvPr id="16" name="Texto explicativo em elipse 15"/>
          <p:cNvSpPr/>
          <p:nvPr/>
        </p:nvSpPr>
        <p:spPr bwMode="auto">
          <a:xfrm>
            <a:off x="5857165" y="2568055"/>
            <a:ext cx="1214650" cy="436729"/>
          </a:xfrm>
          <a:prstGeom prst="wedgeEllipseCallout">
            <a:avLst>
              <a:gd name="adj1" fmla="val -78334"/>
              <a:gd name="adj2" fmla="val 180479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err="1">
                <a:latin typeface="Arial" charset="0"/>
                <a:cs typeface="Arial" charset="0"/>
              </a:rPr>
              <a:t>Lock-in</a:t>
            </a:r>
            <a:endParaRPr lang="pt-BR" sz="1600" dirty="0">
              <a:latin typeface="Arial" charset="0"/>
              <a:cs typeface="Arial" charset="0"/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33486" y="138186"/>
            <a:ext cx="8229600" cy="1143000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Longitudinal </a:t>
            </a:r>
            <a:r>
              <a:rPr lang="pt-BR" sz="2400" dirty="0" err="1">
                <a:solidFill>
                  <a:srgbClr val="FFFF00"/>
                </a:solidFill>
              </a:rPr>
              <a:t>Catenary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>
                <a:solidFill>
                  <a:srgbClr val="00FF00"/>
                </a:solidFill>
              </a:rPr>
              <a:t>vertical </a:t>
            </a:r>
            <a:r>
              <a:rPr lang="pt-BR" sz="2400" dirty="0" err="1">
                <a:solidFill>
                  <a:srgbClr val="00FF00"/>
                </a:solidFill>
              </a:rPr>
              <a:t>motion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at</a:t>
            </a:r>
            <a:r>
              <a:rPr lang="pt-BR" sz="2400" dirty="0">
                <a:solidFill>
                  <a:srgbClr val="00FF00"/>
                </a:solidFill>
              </a:rPr>
              <a:t> top</a:t>
            </a:r>
          </a:p>
        </p:txBody>
      </p:sp>
    </p:spTree>
    <p:extLst>
      <p:ext uri="{BB962C8B-B14F-4D97-AF65-F5344CB8AC3E}">
        <p14:creationId xmlns:p14="http://schemas.microsoft.com/office/powerpoint/2010/main" val="18166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48184" y="1960668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2</a:t>
            </a:r>
            <a:r>
              <a:rPr lang="pt-BR" dirty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pt-BR" dirty="0">
                <a:solidFill>
                  <a:srgbClr val="FFFF00"/>
                </a:solidFill>
              </a:rPr>
              <a:t> A/D=20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995416" y="1976587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2</a:t>
            </a:r>
            <a:r>
              <a:rPr lang="pt-BR" dirty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pt-BR" dirty="0">
                <a:solidFill>
                  <a:srgbClr val="FFFF00"/>
                </a:solidFill>
              </a:rPr>
              <a:t> A/D=30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378424" y="1555845"/>
            <a:ext cx="681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Dominant</a:t>
            </a:r>
            <a:r>
              <a:rPr lang="pt-BR" dirty="0"/>
              <a:t> </a:t>
            </a:r>
            <a:r>
              <a:rPr lang="pt-BR" dirty="0" err="1"/>
              <a:t>response</a:t>
            </a:r>
            <a:r>
              <a:rPr lang="pt-BR" dirty="0"/>
              <a:t> </a:t>
            </a:r>
            <a:r>
              <a:rPr lang="pt-BR" dirty="0" err="1"/>
              <a:t>frequencies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transversal amplitude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811772" y="5797964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>
                <a:solidFill>
                  <a:srgbClr val="FFFF00"/>
                </a:solidFill>
              </a:rPr>
              <a:t>V*= </a:t>
            </a:r>
            <a:r>
              <a:rPr lang="pt-BR" dirty="0" err="1">
                <a:solidFill>
                  <a:srgbClr val="FFFF00"/>
                </a:solidFill>
              </a:rPr>
              <a:t>f</a:t>
            </a:r>
            <a:r>
              <a:rPr lang="pt-BR" sz="1600" dirty="0" err="1">
                <a:solidFill>
                  <a:srgbClr val="FFFF00"/>
                </a:solidFill>
              </a:rPr>
              <a:t>e</a:t>
            </a:r>
            <a:r>
              <a:rPr lang="pt-BR" dirty="0">
                <a:solidFill>
                  <a:srgbClr val="FFFF00"/>
                </a:solidFill>
              </a:rPr>
              <a:t> A/f</a:t>
            </a:r>
            <a:r>
              <a:rPr lang="pt-BR" sz="1200" dirty="0">
                <a:solidFill>
                  <a:srgbClr val="FFFF00"/>
                </a:solidFill>
              </a:rPr>
              <a:t>N1</a:t>
            </a:r>
            <a:r>
              <a:rPr lang="pt-BR" dirty="0">
                <a:solidFill>
                  <a:srgbClr val="FFFF00"/>
                </a:solidFill>
              </a:rPr>
              <a:t>D</a:t>
            </a:r>
          </a:p>
        </p:txBody>
      </p:sp>
      <p:pic>
        <p:nvPicPr>
          <p:cNvPr id="147458" name="Picture 2" descr="C:\cppesce\Bckup desktop\2 - WORK\Convenios\PETROBRAS\DinNLRisers\Seminários\LabOceano10anos\Figuras catenária\Results-LONG-sC-KC20_Fig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82" y="2402507"/>
            <a:ext cx="4389129" cy="3291847"/>
          </a:xfrm>
          <a:prstGeom prst="rect">
            <a:avLst/>
          </a:prstGeom>
          <a:noFill/>
        </p:spPr>
      </p:pic>
      <p:pic>
        <p:nvPicPr>
          <p:cNvPr id="147459" name="Picture 3" descr="C:\cppesce\Bckup desktop\2 - WORK\Convenios\PETROBRAS\DinNLRisers\Seminários\LabOceano10anos\Figuras catenária\Results-LONG-sC-KC30_Fig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001" y="2402721"/>
            <a:ext cx="4389129" cy="3291847"/>
          </a:xfrm>
          <a:prstGeom prst="rect">
            <a:avLst/>
          </a:prstGeom>
          <a:noFill/>
        </p:spPr>
      </p:pic>
      <p:sp>
        <p:nvSpPr>
          <p:cNvPr id="13" name="Texto explicativo em elipse 12"/>
          <p:cNvSpPr/>
          <p:nvPr/>
        </p:nvSpPr>
        <p:spPr bwMode="auto">
          <a:xfrm>
            <a:off x="4874526" y="2431576"/>
            <a:ext cx="1403444" cy="680114"/>
          </a:xfrm>
          <a:prstGeom prst="wedgeEllipseCallout">
            <a:avLst>
              <a:gd name="adj1" fmla="val 33441"/>
              <a:gd name="adj2" fmla="val 86365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err="1">
                <a:latin typeface="Arial" charset="0"/>
                <a:cs typeface="Arial" charset="0"/>
              </a:rPr>
              <a:t>Steped</a:t>
            </a:r>
            <a:r>
              <a:rPr lang="pt-BR" sz="1600" dirty="0">
                <a:latin typeface="Arial" charset="0"/>
                <a:cs typeface="Arial" charset="0"/>
              </a:rPr>
              <a:t> </a:t>
            </a:r>
            <a:r>
              <a:rPr lang="pt-BR" sz="1600" dirty="0" err="1">
                <a:latin typeface="Arial" charset="0"/>
                <a:cs typeface="Arial" charset="0"/>
              </a:rPr>
              <a:t>lock-in</a:t>
            </a:r>
            <a:endParaRPr lang="pt-BR" sz="1600" dirty="0">
              <a:latin typeface="Arial" charset="0"/>
              <a:cs typeface="Arial" charset="0"/>
            </a:endParaRPr>
          </a:p>
        </p:txBody>
      </p:sp>
      <p:sp>
        <p:nvSpPr>
          <p:cNvPr id="14" name="Texto explicativo em elipse 13"/>
          <p:cNvSpPr/>
          <p:nvPr/>
        </p:nvSpPr>
        <p:spPr bwMode="auto">
          <a:xfrm>
            <a:off x="250210" y="2461146"/>
            <a:ext cx="1403444" cy="680114"/>
          </a:xfrm>
          <a:prstGeom prst="wedgeEllipseCallout">
            <a:avLst>
              <a:gd name="adj1" fmla="val 41221"/>
              <a:gd name="adj2" fmla="val 96398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err="1">
                <a:latin typeface="Arial" charset="0"/>
                <a:cs typeface="Arial" charset="0"/>
              </a:rPr>
              <a:t>Steped</a:t>
            </a:r>
            <a:r>
              <a:rPr lang="pt-BR" sz="1600" dirty="0">
                <a:latin typeface="Arial" charset="0"/>
                <a:cs typeface="Arial" charset="0"/>
              </a:rPr>
              <a:t> </a:t>
            </a:r>
            <a:r>
              <a:rPr lang="pt-BR" sz="1600" dirty="0" err="1">
                <a:latin typeface="Arial" charset="0"/>
                <a:cs typeface="Arial" charset="0"/>
              </a:rPr>
              <a:t>lock-in</a:t>
            </a:r>
            <a:endParaRPr lang="pt-BR" sz="1600" dirty="0">
              <a:latin typeface="Arial" charset="0"/>
              <a:cs typeface="Arial" charset="0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33486" y="138186"/>
            <a:ext cx="8229600" cy="1143000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Longitudinal </a:t>
            </a:r>
            <a:r>
              <a:rPr lang="pt-BR" sz="2400" dirty="0" err="1">
                <a:solidFill>
                  <a:srgbClr val="FFFF00"/>
                </a:solidFill>
              </a:rPr>
              <a:t>Catenary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>
                <a:solidFill>
                  <a:srgbClr val="00FF00"/>
                </a:solidFill>
              </a:rPr>
              <a:t>vertical </a:t>
            </a:r>
            <a:r>
              <a:rPr lang="pt-BR" sz="2400" dirty="0" err="1">
                <a:solidFill>
                  <a:srgbClr val="00FF00"/>
                </a:solidFill>
              </a:rPr>
              <a:t>motion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at</a:t>
            </a:r>
            <a:r>
              <a:rPr lang="pt-BR" sz="2400" dirty="0">
                <a:solidFill>
                  <a:srgbClr val="00FF00"/>
                </a:solidFill>
              </a:rPr>
              <a:t> top</a:t>
            </a:r>
          </a:p>
        </p:txBody>
      </p:sp>
    </p:spTree>
    <p:extLst>
      <p:ext uri="{BB962C8B-B14F-4D97-AF65-F5344CB8AC3E}">
        <p14:creationId xmlns:p14="http://schemas.microsoft.com/office/powerpoint/2010/main" val="3544528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210796" y="2054430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FF00"/>
                </a:solidFill>
              </a:rPr>
              <a:t>V</a:t>
            </a:r>
            <a:r>
              <a:rPr lang="pt-BR" sz="1400" dirty="0" err="1">
                <a:solidFill>
                  <a:srgbClr val="FFFF00"/>
                </a:solidFill>
              </a:rPr>
              <a:t>r</a:t>
            </a:r>
            <a:r>
              <a:rPr lang="pt-BR" dirty="0">
                <a:solidFill>
                  <a:srgbClr val="FFFF00"/>
                </a:solidFill>
              </a:rPr>
              <a:t> = 6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56905" y="5284520"/>
            <a:ext cx="289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Longitudinal Catenary: </a:t>
            </a:r>
            <a:r>
              <a:rPr lang="pt-BR" dirty="0" err="1"/>
              <a:t>current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dorse</a:t>
            </a:r>
            <a:endParaRPr lang="pt-BR" dirty="0"/>
          </a:p>
        </p:txBody>
      </p:sp>
      <p:pic>
        <p:nvPicPr>
          <p:cNvPr id="156674" name="Picture 2" descr="C:\cppesce\Bckup desktop\2 - WORK\Convenios\PETROBRAS\DinNLRisers\RT 3\Ensaios no IPT\Catenária\DVDs\IPT Cat Long - com correnteza CD01\LONG-NEAR-F1-KC10\IPT-LONG-NEAR-F1-KC10-ID04-3D-1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402" y="1341359"/>
            <a:ext cx="4399161" cy="3518058"/>
          </a:xfrm>
          <a:prstGeom prst="rect">
            <a:avLst/>
          </a:prstGeom>
          <a:noFill/>
        </p:spPr>
      </p:pic>
      <p:pic>
        <p:nvPicPr>
          <p:cNvPr id="156675" name="Picture 3" descr="C:\cppesce\Bckup desktop\2 - WORK\Convenios\PETROBRAS\DinNLRisers\RT 3\Ensaios no IPT\Catenária\DVDs\IPT Cat Long - com correnteza CD01\LONG-NEAR-F1-KC10\IPT-LONG-NEAR-F1-KC10-ID04-3D-2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169" y="2564066"/>
            <a:ext cx="4399161" cy="3518058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066306" y="6127671"/>
            <a:ext cx="524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Exciting</a:t>
            </a:r>
            <a:r>
              <a:rPr lang="pt-BR" dirty="0"/>
              <a:t> </a:t>
            </a:r>
            <a:r>
              <a:rPr lang="pt-BR" dirty="0" err="1"/>
              <a:t>frequency</a:t>
            </a:r>
            <a:r>
              <a:rPr lang="pt-BR" dirty="0"/>
              <a:t> = 1st natural </a:t>
            </a:r>
            <a:r>
              <a:rPr lang="pt-BR" dirty="0" err="1"/>
              <a:t>frequency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10795" y="1626918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2</a:t>
            </a:r>
            <a:r>
              <a:rPr lang="pt-BR" dirty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pt-BR" dirty="0">
                <a:solidFill>
                  <a:srgbClr val="FFFF00"/>
                </a:solidFill>
              </a:rPr>
              <a:t> A/D=10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818911" y="1223160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VSIV &amp; VIV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33486" y="138186"/>
            <a:ext cx="8229600" cy="1143000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Longitudinal </a:t>
            </a:r>
            <a:r>
              <a:rPr lang="pt-BR" sz="2400" dirty="0" err="1">
                <a:solidFill>
                  <a:srgbClr val="FFFF00"/>
                </a:solidFill>
              </a:rPr>
              <a:t>Catenary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00FF00"/>
                </a:solidFill>
              </a:rPr>
              <a:t>current</a:t>
            </a:r>
            <a:r>
              <a:rPr lang="pt-BR" sz="2400" dirty="0">
                <a:solidFill>
                  <a:srgbClr val="00FF00"/>
                </a:solidFill>
              </a:rPr>
              <a:t> + </a:t>
            </a:r>
            <a:r>
              <a:rPr lang="pt-BR" sz="2400" dirty="0" err="1">
                <a:solidFill>
                  <a:srgbClr val="00FF00"/>
                </a:solidFill>
              </a:rPr>
              <a:t>motion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at</a:t>
            </a:r>
            <a:r>
              <a:rPr lang="pt-BR" sz="2400" dirty="0">
                <a:solidFill>
                  <a:srgbClr val="00FF00"/>
                </a:solidFill>
              </a:rPr>
              <a:t> top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8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909454" y="1068778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rgbClr val="FFFF00"/>
                </a:solidFill>
              </a:rPr>
              <a:t>V</a:t>
            </a:r>
            <a:r>
              <a:rPr lang="pt-BR" sz="1400" dirty="0" err="1">
                <a:solidFill>
                  <a:srgbClr val="FFFF00"/>
                </a:solidFill>
              </a:rPr>
              <a:t>r</a:t>
            </a:r>
            <a:r>
              <a:rPr lang="pt-BR" dirty="0">
                <a:solidFill>
                  <a:srgbClr val="FFFF00"/>
                </a:solidFill>
              </a:rPr>
              <a:t> = 6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36257" y="6167212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Longitudinal Catenary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19501" y="1080654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2</a:t>
            </a:r>
            <a:r>
              <a:rPr lang="pt-BR" dirty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pt-BR" dirty="0">
                <a:solidFill>
                  <a:srgbClr val="FFFF00"/>
                </a:solidFill>
              </a:rPr>
              <a:t> A/D=10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76339" y="6119715"/>
            <a:ext cx="524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Exciting</a:t>
            </a:r>
            <a:r>
              <a:rPr lang="pt-BR" dirty="0"/>
              <a:t> </a:t>
            </a:r>
            <a:r>
              <a:rPr lang="pt-BR" dirty="0" err="1"/>
              <a:t>frequency</a:t>
            </a:r>
            <a:r>
              <a:rPr lang="pt-BR" dirty="0"/>
              <a:t> = 1st natural </a:t>
            </a:r>
            <a:r>
              <a:rPr lang="pt-BR" dirty="0" err="1"/>
              <a:t>frequency</a:t>
            </a:r>
            <a:endParaRPr lang="pt-BR" dirty="0"/>
          </a:p>
        </p:txBody>
      </p:sp>
      <p:pic>
        <p:nvPicPr>
          <p:cNvPr id="157698" name="Picture 2" descr="C:\cppesce\Bckup desktop\2 - WORK\Convenios\PETROBRAS\DinNLRisers\RT 3\Ensaios no IPT\Catenária\DVDs\IPT Cat Long - com correnteza CD01\LONG-NEAR-F1-KC10\IPT-LONG-NEAR-F1-KC10-ID04-PSD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55" y="1439124"/>
            <a:ext cx="3910365" cy="4680591"/>
          </a:xfrm>
          <a:prstGeom prst="rect">
            <a:avLst/>
          </a:prstGeom>
          <a:noFill/>
        </p:spPr>
      </p:pic>
      <p:pic>
        <p:nvPicPr>
          <p:cNvPr id="157699" name="Picture 3" descr="C:\cppesce\Bckup desktop\2 - WORK\Convenios\PETROBRAS\DinNLRisers\RT 3\Ensaios no IPT\Catenária\DVDs\IPT Cat Long - com correnteza CD01\LONG-NEAR-F1-KC10\IPT-LONG-NEAR-F1-KC10-ID04-Traveling Waves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4169" y="1451081"/>
            <a:ext cx="3910365" cy="4680591"/>
          </a:xfrm>
          <a:prstGeom prst="rect">
            <a:avLst/>
          </a:prstGeom>
          <a:noFill/>
        </p:spPr>
      </p:pic>
      <p:sp>
        <p:nvSpPr>
          <p:cNvPr id="11" name="Texto explicativo em forma de nuvem 10"/>
          <p:cNvSpPr/>
          <p:nvPr/>
        </p:nvSpPr>
        <p:spPr bwMode="auto">
          <a:xfrm>
            <a:off x="3420096" y="2838203"/>
            <a:ext cx="1413163" cy="914400"/>
          </a:xfrm>
          <a:prstGeom prst="cloudCallout">
            <a:avLst>
              <a:gd name="adj1" fmla="val -59874"/>
              <a:gd name="adj2" fmla="val 78917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Rich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spectral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content</a:t>
            </a:r>
            <a:endParaRPr lang="pt-BR" sz="1400" dirty="0">
              <a:solidFill>
                <a:srgbClr val="FF3399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o explicativo em elipse 11"/>
          <p:cNvSpPr/>
          <p:nvPr/>
        </p:nvSpPr>
        <p:spPr bwMode="auto">
          <a:xfrm>
            <a:off x="3372593" y="1591294"/>
            <a:ext cx="1460665" cy="771897"/>
          </a:xfrm>
          <a:prstGeom prst="wedgeEllipseCallout">
            <a:avLst>
              <a:gd name="adj1" fmla="val -64493"/>
              <a:gd name="adj2" fmla="val 95297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First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 natural freq.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533486" y="138186"/>
            <a:ext cx="8229600" cy="1143000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Longitudinal </a:t>
            </a:r>
            <a:r>
              <a:rPr lang="pt-BR" sz="2400" dirty="0" err="1">
                <a:solidFill>
                  <a:srgbClr val="FFFF00"/>
                </a:solidFill>
              </a:rPr>
              <a:t>Catenary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00FF00"/>
                </a:solidFill>
              </a:rPr>
              <a:t>current</a:t>
            </a:r>
            <a:r>
              <a:rPr lang="pt-BR" sz="2400" dirty="0">
                <a:solidFill>
                  <a:srgbClr val="00FF00"/>
                </a:solidFill>
              </a:rPr>
              <a:t> + </a:t>
            </a:r>
            <a:r>
              <a:rPr lang="pt-BR" sz="2400" dirty="0" err="1">
                <a:solidFill>
                  <a:srgbClr val="00FF00"/>
                </a:solidFill>
              </a:rPr>
              <a:t>motion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at</a:t>
            </a:r>
            <a:r>
              <a:rPr lang="pt-BR" sz="2400" dirty="0">
                <a:solidFill>
                  <a:srgbClr val="00FF00"/>
                </a:solidFill>
              </a:rPr>
              <a:t> top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6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Experimental arrangement – general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7853"/>
            <a:ext cx="8261684" cy="289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Reynolds ranged from 6.2x10</a:t>
            </a:r>
            <a:r>
              <a:rPr lang="en-US" sz="1800" baseline="30000" dirty="0">
                <a:solidFill>
                  <a:srgbClr val="FFFF99"/>
                </a:solidFill>
              </a:rPr>
              <a:t>4</a:t>
            </a:r>
            <a:r>
              <a:rPr lang="en-US" sz="1800" dirty="0">
                <a:solidFill>
                  <a:srgbClr val="FFFF99"/>
                </a:solidFill>
              </a:rPr>
              <a:t> to 5.6x10</a:t>
            </a:r>
            <a:r>
              <a:rPr lang="en-US" sz="1800" baseline="30000" dirty="0">
                <a:solidFill>
                  <a:srgbClr val="FFFF99"/>
                </a:solidFill>
              </a:rPr>
              <a:t>5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Minimum and maximum towing speeds: 0.03m/s to 0.26m/s</a:t>
            </a:r>
            <a:endParaRPr lang="pt-BR" sz="1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99"/>
                </a:solidFill>
              </a:rPr>
              <a:t>Dynamic behavior monitored and recorded by means of passive targets span wise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FF99"/>
                </a:solidFill>
              </a:rPr>
              <a:t>44 submerged and 5 emerged in the longitudinal catenary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FF99"/>
                </a:solidFill>
              </a:rPr>
              <a:t>29 submerged and 5 emerged in the transverse catenary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FF99"/>
                </a:solidFill>
              </a:rPr>
              <a:t>6 submerged cameras x 2 emerged cameras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FF99"/>
                </a:solidFill>
              </a:rPr>
              <a:t>As mentioned, providing direct measurements of the displacements</a:t>
            </a:r>
            <a:br>
              <a:rPr lang="en-US" sz="1600" dirty="0">
                <a:solidFill>
                  <a:srgbClr val="FFFF99"/>
                </a:solidFill>
              </a:rPr>
            </a:br>
            <a:r>
              <a:rPr lang="en-US" sz="1600" dirty="0">
                <a:solidFill>
                  <a:srgbClr val="FFFF99"/>
                </a:solidFill>
              </a:rPr>
              <a:t>in a larger number of predefined positions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242" y="4149223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b="30231"/>
          <a:stretch/>
        </p:blipFill>
        <p:spPr bwMode="auto">
          <a:xfrm>
            <a:off x="6174857" y="4149223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IMG_8798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0550" y="4149222"/>
            <a:ext cx="2880000" cy="21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397" y="46622"/>
            <a:ext cx="7886700" cy="1213365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Transversal </a:t>
            </a:r>
            <a:r>
              <a:rPr lang="pt-BR" sz="2400" dirty="0" err="1">
                <a:solidFill>
                  <a:srgbClr val="FFFF00"/>
                </a:solidFill>
              </a:rPr>
              <a:t>Catenary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00FF00"/>
                </a:solidFill>
              </a:rPr>
              <a:t>current</a:t>
            </a:r>
            <a:r>
              <a:rPr lang="pt-BR" sz="2400" dirty="0">
                <a:solidFill>
                  <a:srgbClr val="00FF00"/>
                </a:solidFill>
              </a:rPr>
              <a:t> + </a:t>
            </a:r>
            <a:r>
              <a:rPr lang="pt-BR" sz="2400" dirty="0" err="1">
                <a:solidFill>
                  <a:srgbClr val="00FF00"/>
                </a:solidFill>
              </a:rPr>
              <a:t>motion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at</a:t>
            </a:r>
            <a:r>
              <a:rPr lang="pt-BR" sz="2400" dirty="0">
                <a:solidFill>
                  <a:srgbClr val="00FF00"/>
                </a:solidFill>
              </a:rPr>
              <a:t> top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258297" y="2137558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FF00"/>
                </a:solidFill>
              </a:rPr>
              <a:t>V</a:t>
            </a:r>
            <a:r>
              <a:rPr lang="pt-BR" sz="1400" dirty="0" err="1">
                <a:solidFill>
                  <a:srgbClr val="FFFF00"/>
                </a:solidFill>
              </a:rPr>
              <a:t>r</a:t>
            </a:r>
            <a:r>
              <a:rPr lang="pt-BR" dirty="0">
                <a:solidFill>
                  <a:srgbClr val="FFFF00"/>
                </a:solidFill>
              </a:rPr>
              <a:t> = 12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56905" y="5284518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Tranversal</a:t>
            </a:r>
            <a:r>
              <a:rPr lang="pt-BR" dirty="0"/>
              <a:t> Catenary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35784" y="1330038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VSIV &amp; VIV</a:t>
            </a:r>
          </a:p>
        </p:txBody>
      </p:sp>
      <p:pic>
        <p:nvPicPr>
          <p:cNvPr id="160770" name="Picture 2" descr="C:\cppesce\Bckup desktop\2 - WORK\Convenios\PETROBRAS\DinNLRisers\RT 3\Ensaios no IPT\Catenária\DVDs\IPT Cat Transv - solo rígido CD01\TRANS-NEAR-F1-KC10\IPT-TRANS-NEAR-F1-KC10-ID22-3D-1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400" y="1578491"/>
            <a:ext cx="4399161" cy="3518058"/>
          </a:xfrm>
          <a:prstGeom prst="rect">
            <a:avLst/>
          </a:prstGeom>
          <a:noFill/>
        </p:spPr>
      </p:pic>
      <p:pic>
        <p:nvPicPr>
          <p:cNvPr id="160771" name="Picture 3" descr="C:\cppesce\Bckup desktop\2 - WORK\Convenios\PETROBRAS\DinNLRisers\RT 3\Ensaios no IPT\Catenária\DVDs\IPT Cat Transv - solo rígido CD01\TRANS-NEAR-F1-KC10\IPT-TRANS-NEAR-F1-KC10-ID22-3D-2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007" y="2777816"/>
            <a:ext cx="4399161" cy="3518058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6234546" y="1769421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2</a:t>
            </a:r>
            <a:r>
              <a:rPr lang="pt-BR" dirty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pt-BR" dirty="0">
                <a:solidFill>
                  <a:srgbClr val="FFFF00"/>
                </a:solidFill>
              </a:rPr>
              <a:t> A/D=10</a:t>
            </a:r>
          </a:p>
        </p:txBody>
      </p:sp>
    </p:spTree>
    <p:extLst>
      <p:ext uri="{BB962C8B-B14F-4D97-AF65-F5344CB8AC3E}">
        <p14:creationId xmlns:p14="http://schemas.microsoft.com/office/powerpoint/2010/main" val="2483090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3" descr="C:\cppesce\Bckup desktop\2 - WORK\Convenios\PETROBRAS\DinNLRisers\RT 3\Ensaios no IPT\Catenária\DVDs\IPT Cat Transv - solo rígido CD01\TRANS-NEAR-F1-KC10\IPT-TRANS-NEAR-F1-KC10-ID22-Traveling Waves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0398" y="1464153"/>
            <a:ext cx="3910365" cy="4680591"/>
          </a:xfrm>
          <a:prstGeom prst="rect">
            <a:avLst/>
          </a:prstGeom>
          <a:noFill/>
        </p:spPr>
      </p:pic>
      <p:pic>
        <p:nvPicPr>
          <p:cNvPr id="161794" name="Picture 2" descr="C:\cppesce\Bckup desktop\2 - WORK\Convenios\PETROBRAS\DinNLRisers\RT 3\Ensaios no IPT\Catenária\DVDs\IPT Cat Transv - solo rígido CD01\TRANS-NEAR-F1-KC10\IPT-TRANS-NEAR-F1-KC10-ID22-PSD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441" y="1452401"/>
            <a:ext cx="3910365" cy="468059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040084" y="1056903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rgbClr val="FFFF00"/>
                </a:solidFill>
              </a:rPr>
              <a:t>V</a:t>
            </a:r>
            <a:r>
              <a:rPr lang="pt-BR" sz="1400" dirty="0" err="1">
                <a:solidFill>
                  <a:srgbClr val="FFFF00"/>
                </a:solidFill>
              </a:rPr>
              <a:t>r</a:t>
            </a:r>
            <a:r>
              <a:rPr lang="pt-BR" dirty="0">
                <a:solidFill>
                  <a:srgbClr val="FFFF00"/>
                </a:solidFill>
              </a:rPr>
              <a:t> = 12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0089" y="6068289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Transversal Catenary</a:t>
            </a:r>
          </a:p>
        </p:txBody>
      </p:sp>
      <p:sp>
        <p:nvSpPr>
          <p:cNvPr id="9" name="Texto explicativo em forma de nuvem 8"/>
          <p:cNvSpPr/>
          <p:nvPr/>
        </p:nvSpPr>
        <p:spPr bwMode="auto">
          <a:xfrm>
            <a:off x="7220200" y="1460667"/>
            <a:ext cx="1603169" cy="783771"/>
          </a:xfrm>
          <a:prstGeom prst="cloudCallout">
            <a:avLst>
              <a:gd name="adj1" fmla="val -63796"/>
              <a:gd name="adj2" fmla="val 67045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Binormal (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inline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0" name="Texto explicativo em forma de nuvem 9"/>
          <p:cNvSpPr/>
          <p:nvPr/>
        </p:nvSpPr>
        <p:spPr bwMode="auto">
          <a:xfrm>
            <a:off x="1090551" y="1043051"/>
            <a:ext cx="1949532" cy="1355767"/>
          </a:xfrm>
          <a:prstGeom prst="cloudCallout">
            <a:avLst>
              <a:gd name="adj1" fmla="val 55246"/>
              <a:gd name="adj2" fmla="val 66074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Rich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composition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, 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including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low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frequencies</a:t>
            </a:r>
            <a:endParaRPr lang="pt-BR" sz="1400" dirty="0">
              <a:solidFill>
                <a:srgbClr val="FF3399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o explicativo em forma de nuvem 12"/>
          <p:cNvSpPr/>
          <p:nvPr/>
        </p:nvSpPr>
        <p:spPr bwMode="auto">
          <a:xfrm>
            <a:off x="993569" y="2810494"/>
            <a:ext cx="1915886" cy="1155865"/>
          </a:xfrm>
          <a:prstGeom prst="cloudCallout">
            <a:avLst>
              <a:gd name="adj1" fmla="val 55960"/>
              <a:gd name="adj2" fmla="val 52598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1st (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out-of-plane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) 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and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 2nd (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inplane</a:t>
            </a:r>
            <a:r>
              <a:rPr lang="pt-BR" sz="1400" dirty="0">
                <a:solidFill>
                  <a:srgbClr val="FF3399"/>
                </a:solidFill>
                <a:latin typeface="Arial" charset="0"/>
                <a:cs typeface="Arial" charset="0"/>
              </a:rPr>
              <a:t>) </a:t>
            </a:r>
            <a:r>
              <a:rPr lang="pt-BR" sz="1400" dirty="0" err="1">
                <a:solidFill>
                  <a:srgbClr val="FF3399"/>
                </a:solidFill>
                <a:latin typeface="Arial" charset="0"/>
                <a:cs typeface="Arial" charset="0"/>
              </a:rPr>
              <a:t>modes</a:t>
            </a:r>
            <a:endParaRPr lang="pt-BR" sz="1400" dirty="0">
              <a:solidFill>
                <a:srgbClr val="FF3399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57009" y="1080652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2</a:t>
            </a:r>
            <a:r>
              <a:rPr lang="pt-BR" dirty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pt-BR" dirty="0">
                <a:solidFill>
                  <a:srgbClr val="FFFF00"/>
                </a:solidFill>
              </a:rPr>
              <a:t> A/D=10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615397" y="46622"/>
            <a:ext cx="7886700" cy="1213365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Transversal </a:t>
            </a:r>
            <a:r>
              <a:rPr lang="pt-BR" sz="2400" dirty="0" err="1">
                <a:solidFill>
                  <a:srgbClr val="FFFF00"/>
                </a:solidFill>
              </a:rPr>
              <a:t>Catenary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00FF00"/>
                </a:solidFill>
              </a:rPr>
              <a:t>current</a:t>
            </a:r>
            <a:r>
              <a:rPr lang="pt-BR" sz="2400" dirty="0">
                <a:solidFill>
                  <a:srgbClr val="00FF00"/>
                </a:solidFill>
              </a:rPr>
              <a:t> + </a:t>
            </a:r>
            <a:r>
              <a:rPr lang="pt-BR" sz="2400" dirty="0" err="1">
                <a:solidFill>
                  <a:srgbClr val="00FF00"/>
                </a:solidFill>
              </a:rPr>
              <a:t>motion</a:t>
            </a:r>
            <a:r>
              <a:rPr lang="pt-BR" sz="2400" dirty="0">
                <a:solidFill>
                  <a:srgbClr val="00FF00"/>
                </a:solidFill>
              </a:rPr>
              <a:t> </a:t>
            </a:r>
            <a:r>
              <a:rPr lang="pt-BR" sz="2400" dirty="0" err="1">
                <a:solidFill>
                  <a:srgbClr val="00FF00"/>
                </a:solidFill>
              </a:rPr>
              <a:t>at</a:t>
            </a:r>
            <a:r>
              <a:rPr lang="pt-BR" sz="2400" dirty="0">
                <a:solidFill>
                  <a:srgbClr val="00FF00"/>
                </a:solidFill>
              </a:rPr>
              <a:t> top</a:t>
            </a:r>
          </a:p>
        </p:txBody>
      </p:sp>
    </p:spTree>
    <p:extLst>
      <p:ext uri="{BB962C8B-B14F-4D97-AF65-F5344CB8AC3E}">
        <p14:creationId xmlns:p14="http://schemas.microsoft.com/office/powerpoint/2010/main" val="60785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>
                <a:solidFill>
                  <a:schemeClr val="accent1"/>
                </a:solidFill>
              </a:rPr>
              <a:t>Acknowledgements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702" y="1338942"/>
            <a:ext cx="8229600" cy="487185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FFFF99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FFFF99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pt-BR" b="1" dirty="0">
                <a:solidFill>
                  <a:srgbClr val="FFFF99"/>
                </a:solidFill>
              </a:rPr>
              <a:t>Petrobras </a:t>
            </a:r>
            <a:r>
              <a:rPr lang="pt-BR" b="1" dirty="0" err="1">
                <a:solidFill>
                  <a:srgbClr val="FFFF99"/>
                </a:solidFill>
              </a:rPr>
              <a:t>Submarine</a:t>
            </a:r>
            <a:r>
              <a:rPr lang="pt-BR" b="1" dirty="0">
                <a:solidFill>
                  <a:srgbClr val="FFFF99"/>
                </a:solidFill>
              </a:rPr>
              <a:t> </a:t>
            </a:r>
            <a:r>
              <a:rPr lang="pt-BR" b="1" dirty="0" err="1">
                <a:solidFill>
                  <a:srgbClr val="FFFF99"/>
                </a:solidFill>
              </a:rPr>
              <a:t>Structures</a:t>
            </a:r>
            <a:r>
              <a:rPr lang="pt-BR" b="1" dirty="0">
                <a:solidFill>
                  <a:srgbClr val="FFFF99"/>
                </a:solidFill>
              </a:rPr>
              <a:t> </a:t>
            </a:r>
            <a:r>
              <a:rPr lang="pt-BR" b="1" dirty="0" err="1">
                <a:solidFill>
                  <a:srgbClr val="FFFF99"/>
                </a:solidFill>
              </a:rPr>
              <a:t>and</a:t>
            </a:r>
            <a:r>
              <a:rPr lang="pt-BR" b="1" dirty="0">
                <a:solidFill>
                  <a:srgbClr val="FFFF99"/>
                </a:solidFill>
              </a:rPr>
              <a:t> Arquimedes Networks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pt-BR" b="1" dirty="0">
              <a:solidFill>
                <a:srgbClr val="FFFF99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pt-BR" b="1" dirty="0">
                <a:solidFill>
                  <a:srgbClr val="FFFF99"/>
                </a:solidFill>
              </a:rPr>
              <a:t>ANP – </a:t>
            </a:r>
            <a:r>
              <a:rPr lang="pt-BR" b="1" dirty="0" err="1">
                <a:solidFill>
                  <a:srgbClr val="FFFF99"/>
                </a:solidFill>
              </a:rPr>
              <a:t>Petroleum</a:t>
            </a:r>
            <a:r>
              <a:rPr lang="pt-BR" b="1" dirty="0">
                <a:solidFill>
                  <a:srgbClr val="FFFF99"/>
                </a:solidFill>
              </a:rPr>
              <a:t> </a:t>
            </a:r>
            <a:r>
              <a:rPr lang="pt-BR" b="1" dirty="0" err="1">
                <a:solidFill>
                  <a:srgbClr val="FFFF99"/>
                </a:solidFill>
              </a:rPr>
              <a:t>National</a:t>
            </a:r>
            <a:r>
              <a:rPr lang="pt-BR" b="1" dirty="0">
                <a:solidFill>
                  <a:srgbClr val="FFFF99"/>
                </a:solidFill>
              </a:rPr>
              <a:t> </a:t>
            </a:r>
            <a:r>
              <a:rPr lang="pt-BR" b="1" dirty="0" err="1">
                <a:solidFill>
                  <a:srgbClr val="FFFF99"/>
                </a:solidFill>
              </a:rPr>
              <a:t>Agency</a:t>
            </a:r>
            <a:endParaRPr lang="pt-BR" b="1" dirty="0">
              <a:solidFill>
                <a:srgbClr val="FFFF99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pt-BR" b="1" dirty="0">
              <a:solidFill>
                <a:srgbClr val="FFFF99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pt-BR" b="1" dirty="0">
                <a:solidFill>
                  <a:srgbClr val="FFFF99"/>
                </a:solidFill>
              </a:rPr>
              <a:t>IPT – </a:t>
            </a:r>
            <a:r>
              <a:rPr lang="pt-BR" b="1" dirty="0" err="1">
                <a:solidFill>
                  <a:srgbClr val="FFFF99"/>
                </a:solidFill>
              </a:rPr>
              <a:t>Technological</a:t>
            </a:r>
            <a:r>
              <a:rPr lang="pt-BR" b="1" dirty="0">
                <a:solidFill>
                  <a:srgbClr val="FFFF99"/>
                </a:solidFill>
              </a:rPr>
              <a:t> </a:t>
            </a:r>
            <a:r>
              <a:rPr lang="pt-BR" b="1" dirty="0" err="1">
                <a:solidFill>
                  <a:srgbClr val="FFFF99"/>
                </a:solidFill>
              </a:rPr>
              <a:t>Research</a:t>
            </a:r>
            <a:r>
              <a:rPr lang="pt-BR" b="1" dirty="0">
                <a:solidFill>
                  <a:srgbClr val="FFFF99"/>
                </a:solidFill>
              </a:rPr>
              <a:t> </a:t>
            </a:r>
            <a:r>
              <a:rPr lang="pt-BR" b="1" dirty="0" err="1">
                <a:solidFill>
                  <a:srgbClr val="FFFF99"/>
                </a:solidFill>
              </a:rPr>
              <a:t>Institute</a:t>
            </a:r>
            <a:r>
              <a:rPr lang="pt-BR" b="1" dirty="0">
                <a:solidFill>
                  <a:srgbClr val="FFFF99"/>
                </a:solidFill>
              </a:rPr>
              <a:t> </a:t>
            </a:r>
            <a:r>
              <a:rPr lang="pt-BR" b="1" dirty="0" err="1">
                <a:solidFill>
                  <a:srgbClr val="FFFF99"/>
                </a:solidFill>
              </a:rPr>
              <a:t>of</a:t>
            </a:r>
            <a:r>
              <a:rPr lang="pt-BR" b="1" dirty="0">
                <a:solidFill>
                  <a:srgbClr val="FFFF99"/>
                </a:solidFill>
              </a:rPr>
              <a:t> São Paulo </a:t>
            </a:r>
            <a:r>
              <a:rPr lang="pt-BR" b="1" dirty="0" err="1">
                <a:solidFill>
                  <a:srgbClr val="FFFF99"/>
                </a:solidFill>
              </a:rPr>
              <a:t>State</a:t>
            </a:r>
            <a:endParaRPr lang="pt-BR" b="1" dirty="0">
              <a:solidFill>
                <a:srgbClr val="FFFF99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pt-BR" b="1" dirty="0">
              <a:solidFill>
                <a:srgbClr val="FFFF99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pt-BR" b="1" dirty="0">
                <a:solidFill>
                  <a:srgbClr val="FFFF99"/>
                </a:solidFill>
              </a:rPr>
              <a:t>FAPESP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pt-BR" b="1" dirty="0">
              <a:solidFill>
                <a:srgbClr val="FFFF99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pt-BR" b="1" dirty="0">
                <a:solidFill>
                  <a:srgbClr val="FFFF99"/>
                </a:solidFill>
              </a:rPr>
              <a:t>CNPq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pt-BR" b="1" dirty="0">
              <a:solidFill>
                <a:srgbClr val="FFFF99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pt-BR" b="1" dirty="0">
              <a:solidFill>
                <a:srgbClr val="FFFF99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Escola Politécnica: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TPN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NDF staffs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Profs.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Kazuo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Nishimoto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Julio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Meneghini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pt-BR" sz="1600" dirty="0">
              <a:solidFill>
                <a:srgbClr val="FFFF99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31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311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211" y="1304590"/>
            <a:ext cx="7172325" cy="4029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01148" y="5671930"/>
            <a:ext cx="756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FLUID-STRUCTURE INTERACTION AND</a:t>
            </a:r>
          </a:p>
          <a:p>
            <a:pPr algn="ctr"/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OFFSHORE MECHANICS LABORATORY</a:t>
            </a:r>
          </a:p>
        </p:txBody>
      </p:sp>
    </p:spTree>
    <p:extLst>
      <p:ext uri="{BB962C8B-B14F-4D97-AF65-F5344CB8AC3E}">
        <p14:creationId xmlns:p14="http://schemas.microsoft.com/office/powerpoint/2010/main" val="411787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Experimental arrangement – </a:t>
            </a:r>
            <a:r>
              <a:rPr lang="en-GB" sz="2400" dirty="0">
                <a:solidFill>
                  <a:srgbClr val="FFFF00"/>
                </a:solidFill>
              </a:rPr>
              <a:t>longitudinal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427" y="2483365"/>
            <a:ext cx="2171573" cy="24174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1600" dirty="0" err="1">
                <a:solidFill>
                  <a:srgbClr val="FFFF99"/>
                </a:solidFill>
              </a:rPr>
              <a:t>Two</a:t>
            </a:r>
            <a:r>
              <a:rPr lang="pt-BR" sz="1600" dirty="0">
                <a:solidFill>
                  <a:srgbClr val="FFFF99"/>
                </a:solidFill>
              </a:rPr>
              <a:t> </a:t>
            </a:r>
            <a:r>
              <a:rPr lang="pt-BR" sz="1600" dirty="0" err="1">
                <a:solidFill>
                  <a:srgbClr val="FFFF99"/>
                </a:solidFill>
              </a:rPr>
              <a:t>current</a:t>
            </a:r>
            <a:r>
              <a:rPr lang="pt-BR" sz="1600" dirty="0">
                <a:solidFill>
                  <a:srgbClr val="FFFF99"/>
                </a:solidFill>
              </a:rPr>
              <a:t> </a:t>
            </a:r>
            <a:r>
              <a:rPr lang="pt-BR" sz="1600" dirty="0" err="1">
                <a:solidFill>
                  <a:srgbClr val="FFFF99"/>
                </a:solidFill>
              </a:rPr>
              <a:t>directions</a:t>
            </a:r>
            <a:endParaRPr lang="pt-BR" sz="1600" dirty="0">
              <a:solidFill>
                <a:srgbClr val="FFFF99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1600" dirty="0" err="1">
                <a:solidFill>
                  <a:srgbClr val="FFFF99"/>
                </a:solidFill>
              </a:rPr>
              <a:t>Concave</a:t>
            </a:r>
            <a:r>
              <a:rPr lang="pt-BR" sz="1600" dirty="0">
                <a:solidFill>
                  <a:srgbClr val="FFFF99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1600" dirty="0" err="1">
                <a:solidFill>
                  <a:srgbClr val="FFFF99"/>
                </a:solidFill>
              </a:rPr>
              <a:t>Convex</a:t>
            </a:r>
            <a:endParaRPr lang="pt-BR" sz="1600" dirty="0">
              <a:solidFill>
                <a:srgbClr val="FFFF99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Longitudinal arrangement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main dimensions</a:t>
            </a:r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2000" dirty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83" y="1294433"/>
            <a:ext cx="5492242" cy="2820766"/>
          </a:xfrm>
          <a:prstGeom prst="rect">
            <a:avLst/>
          </a:prstGeom>
        </p:spPr>
      </p:pic>
      <p:sp>
        <p:nvSpPr>
          <p:cNvPr id="8" name="Texto explicativo em elipse 8"/>
          <p:cNvSpPr/>
          <p:nvPr/>
        </p:nvSpPr>
        <p:spPr bwMode="auto">
          <a:xfrm>
            <a:off x="4768193" y="2730106"/>
            <a:ext cx="1006531" cy="806312"/>
          </a:xfrm>
          <a:prstGeom prst="wedgeEllipseCallout">
            <a:avLst>
              <a:gd name="adj1" fmla="val 168359"/>
              <a:gd name="adj2" fmla="val -61147"/>
            </a:avLst>
          </a:prstGeom>
          <a:noFill/>
          <a:ln w="25400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970295" y="4115199"/>
            <a:ext cx="2170800" cy="123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pt-BR" sz="1800" b="1" dirty="0">
              <a:solidFill>
                <a:schemeClr val="tx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55068" y="4210534"/>
            <a:ext cx="4724398" cy="2600403"/>
            <a:chOff x="731005" y="4210534"/>
            <a:chExt cx="4724398" cy="2600403"/>
          </a:xfrm>
        </p:grpSpPr>
        <p:sp>
          <p:nvSpPr>
            <p:cNvPr id="2" name="Elipse 1"/>
            <p:cNvSpPr/>
            <p:nvPr/>
          </p:nvSpPr>
          <p:spPr>
            <a:xfrm>
              <a:off x="732203" y="4218937"/>
              <a:ext cx="4723200" cy="259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9232" y="4656761"/>
              <a:ext cx="3253084" cy="1716352"/>
            </a:xfrm>
            <a:prstGeom prst="rect">
              <a:avLst/>
            </a:prstGeom>
            <a:noFill/>
            <a:ln w="2540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o explicativo em elipse 8"/>
            <p:cNvSpPr/>
            <p:nvPr/>
          </p:nvSpPr>
          <p:spPr bwMode="auto">
            <a:xfrm>
              <a:off x="731005" y="4210534"/>
              <a:ext cx="4724398" cy="2591318"/>
            </a:xfrm>
            <a:prstGeom prst="wedgeEllipseCallout">
              <a:avLst>
                <a:gd name="adj1" fmla="val 82036"/>
                <a:gd name="adj2" fmla="val -53106"/>
              </a:avLst>
            </a:prstGeom>
            <a:noFill/>
            <a:ln w="2540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 sz="16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uiExpand="1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Overview of the experimental arrangement – </a:t>
            </a:r>
            <a:r>
              <a:rPr lang="en-GB" sz="2400" dirty="0">
                <a:solidFill>
                  <a:srgbClr val="FFFF00"/>
                </a:solidFill>
              </a:rPr>
              <a:t>longitudinal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09734" y="1470927"/>
            <a:ext cx="8485100" cy="4882372"/>
            <a:chOff x="309734" y="1470927"/>
            <a:chExt cx="8485100" cy="4882372"/>
          </a:xfrm>
        </p:grpSpPr>
        <p:pic>
          <p:nvPicPr>
            <p:cNvPr id="6" name="Picture 3" descr="C:\Users\ceppesce\Documents\1 - Academico\Palestras\LabOceano10anos\Fotos\Fundo_Movel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/>
            <a:stretch/>
          </p:blipFill>
          <p:spPr bwMode="auto">
            <a:xfrm>
              <a:off x="6447874" y="3576950"/>
              <a:ext cx="2346960" cy="266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o explicativo em elipse 8"/>
            <p:cNvSpPr/>
            <p:nvPr/>
          </p:nvSpPr>
          <p:spPr bwMode="auto">
            <a:xfrm>
              <a:off x="3817613" y="5533901"/>
              <a:ext cx="1959429" cy="819398"/>
            </a:xfrm>
            <a:prstGeom prst="wedgeEllipseCallout">
              <a:avLst>
                <a:gd name="adj1" fmla="val 94113"/>
                <a:gd name="adj2" fmla="val -11971"/>
              </a:avLst>
            </a:prstGeom>
            <a:solidFill>
              <a:srgbClr val="FFFF99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Towed</a:t>
              </a:r>
              <a:r>
                <a: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pt-BR" sz="16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false</a:t>
              </a:r>
              <a:r>
                <a: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pt-BR" sz="16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bottom</a:t>
              </a: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8" name="Imagem 7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734" y="1470927"/>
              <a:ext cx="575310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o explicativo em elipse 8"/>
            <p:cNvSpPr/>
            <p:nvPr/>
          </p:nvSpPr>
          <p:spPr bwMode="auto">
            <a:xfrm>
              <a:off x="6416278" y="1470927"/>
              <a:ext cx="1959429" cy="819398"/>
            </a:xfrm>
            <a:prstGeom prst="wedgeEllipseCallout">
              <a:avLst>
                <a:gd name="adj1" fmla="val -216787"/>
                <a:gd name="adj2" fmla="val 70970"/>
              </a:avLst>
            </a:prstGeom>
            <a:solidFill>
              <a:srgbClr val="FFFF99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Flexible</a:t>
              </a:r>
              <a:br>
                <a: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pt-BR" sz="16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Line</a:t>
              </a: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Texto explicativo em elipse 8"/>
            <p:cNvSpPr/>
            <p:nvPr/>
          </p:nvSpPr>
          <p:spPr bwMode="auto">
            <a:xfrm>
              <a:off x="1317056" y="5325035"/>
              <a:ext cx="1959429" cy="819398"/>
            </a:xfrm>
            <a:prstGeom prst="wedgeEllipseCallout">
              <a:avLst>
                <a:gd name="adj1" fmla="val 781"/>
                <a:gd name="adj2" fmla="val -284925"/>
              </a:avLst>
            </a:prstGeom>
            <a:solidFill>
              <a:srgbClr val="FFFF99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Submerged</a:t>
              </a:r>
              <a:r>
                <a: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pt-BR" sz="16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Cameras</a:t>
              </a: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88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Experimental arrangement – </a:t>
            </a:r>
            <a:r>
              <a:rPr lang="en-GB" sz="2400" dirty="0">
                <a:solidFill>
                  <a:srgbClr val="FFFF00"/>
                </a:solidFill>
              </a:rPr>
              <a:t>transversal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01" y="1272064"/>
            <a:ext cx="4599174" cy="2822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03039" y="5136694"/>
            <a:ext cx="2622477" cy="1015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1800" dirty="0" err="1">
                <a:solidFill>
                  <a:srgbClr val="FFFF99"/>
                </a:solidFill>
              </a:rPr>
              <a:t>Two</a:t>
            </a:r>
            <a:r>
              <a:rPr lang="pt-BR" sz="1800" dirty="0">
                <a:solidFill>
                  <a:srgbClr val="FFFF99"/>
                </a:solidFill>
              </a:rPr>
              <a:t> </a:t>
            </a:r>
            <a:r>
              <a:rPr lang="pt-BR" sz="1800" dirty="0" err="1">
                <a:solidFill>
                  <a:srgbClr val="FFFF99"/>
                </a:solidFill>
              </a:rPr>
              <a:t>current</a:t>
            </a:r>
            <a:r>
              <a:rPr lang="pt-BR" sz="1800" dirty="0">
                <a:solidFill>
                  <a:srgbClr val="FFFF99"/>
                </a:solidFill>
              </a:rPr>
              <a:t> </a:t>
            </a:r>
            <a:r>
              <a:rPr lang="pt-BR" sz="1800" dirty="0" err="1">
                <a:solidFill>
                  <a:srgbClr val="FFFF99"/>
                </a:solidFill>
              </a:rPr>
              <a:t>directions</a:t>
            </a:r>
            <a:endParaRPr lang="pt-BR" sz="1800" dirty="0">
              <a:solidFill>
                <a:srgbClr val="FFFF99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1600" dirty="0" err="1">
                <a:solidFill>
                  <a:srgbClr val="FFFF99"/>
                </a:solidFill>
              </a:rPr>
              <a:t>Same</a:t>
            </a:r>
            <a:r>
              <a:rPr lang="pt-BR" sz="1600" dirty="0">
                <a:solidFill>
                  <a:srgbClr val="FFFF99"/>
                </a:solidFill>
              </a:rPr>
              <a:t> out-</a:t>
            </a:r>
            <a:r>
              <a:rPr lang="pt-BR" sz="1600" dirty="0" err="1">
                <a:solidFill>
                  <a:srgbClr val="FFFF99"/>
                </a:solidFill>
              </a:rPr>
              <a:t>of</a:t>
            </a:r>
            <a:r>
              <a:rPr lang="pt-BR" sz="1600" dirty="0">
                <a:solidFill>
                  <a:srgbClr val="FFFF99"/>
                </a:solidFill>
              </a:rPr>
              <a:t>-plane </a:t>
            </a:r>
            <a:r>
              <a:rPr lang="pt-BR" sz="1600" dirty="0" err="1">
                <a:solidFill>
                  <a:srgbClr val="FFFF99"/>
                </a:solidFill>
              </a:rPr>
              <a:t>incidence</a:t>
            </a:r>
            <a:r>
              <a:rPr lang="pt-BR" sz="1600" dirty="0">
                <a:solidFill>
                  <a:srgbClr val="FFFF99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t-BR" sz="1600" dirty="0">
              <a:solidFill>
                <a:srgbClr val="FFFF99"/>
              </a:solidFill>
            </a:endParaRPr>
          </a:p>
        </p:txBody>
      </p:sp>
      <p:sp>
        <p:nvSpPr>
          <p:cNvPr id="10" name="Texto explicativo em elipse 8"/>
          <p:cNvSpPr/>
          <p:nvPr/>
        </p:nvSpPr>
        <p:spPr bwMode="auto">
          <a:xfrm>
            <a:off x="1572534" y="2797079"/>
            <a:ext cx="988541" cy="876563"/>
          </a:xfrm>
          <a:prstGeom prst="wedgeEllipseCallout">
            <a:avLst>
              <a:gd name="adj1" fmla="val -84830"/>
              <a:gd name="adj2" fmla="val 210696"/>
            </a:avLst>
          </a:prstGeom>
          <a:noFill/>
          <a:ln w="25400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552564" y="1778332"/>
            <a:ext cx="2171573" cy="123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Transverse arrangement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main dimensions</a:t>
            </a:r>
            <a:endParaRPr lang="pt-BR" sz="1800" b="1" dirty="0">
              <a:solidFill>
                <a:schemeClr val="tx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118023" y="4153392"/>
            <a:ext cx="4512630" cy="2335640"/>
            <a:chOff x="4126044" y="4153392"/>
            <a:chExt cx="4512630" cy="2335640"/>
          </a:xfrm>
        </p:grpSpPr>
        <p:sp>
          <p:nvSpPr>
            <p:cNvPr id="2" name="Elipse 1"/>
            <p:cNvSpPr/>
            <p:nvPr/>
          </p:nvSpPr>
          <p:spPr>
            <a:xfrm>
              <a:off x="4126044" y="4153392"/>
              <a:ext cx="4512630" cy="2335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24607" y="4491789"/>
              <a:ext cx="3167156" cy="1660358"/>
            </a:xfrm>
            <a:prstGeom prst="rect">
              <a:avLst/>
            </a:prstGeom>
          </p:spPr>
        </p:pic>
        <p:sp>
          <p:nvSpPr>
            <p:cNvPr id="13" name="Texto explicativo em elipse 8"/>
            <p:cNvSpPr/>
            <p:nvPr/>
          </p:nvSpPr>
          <p:spPr bwMode="auto">
            <a:xfrm>
              <a:off x="4127496" y="4154906"/>
              <a:ext cx="4511178" cy="2334126"/>
            </a:xfrm>
            <a:prstGeom prst="wedgeEllipseCallout">
              <a:avLst>
                <a:gd name="adj1" fmla="val 6684"/>
                <a:gd name="adj2" fmla="val -137865"/>
              </a:avLst>
            </a:prstGeom>
            <a:noFill/>
            <a:ln w="2540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 sz="16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3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Overview of the experimental arrangement – </a:t>
            </a:r>
            <a:r>
              <a:rPr lang="en-GB" sz="2400" dirty="0">
                <a:solidFill>
                  <a:srgbClr val="FFFF00"/>
                </a:solidFill>
              </a:rPr>
              <a:t>transversal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58400" y="1470927"/>
            <a:ext cx="8827172" cy="4931879"/>
            <a:chOff x="158400" y="1470927"/>
            <a:chExt cx="8827172" cy="4931879"/>
          </a:xfrm>
        </p:grpSpPr>
        <p:pic>
          <p:nvPicPr>
            <p:cNvPr id="7" name="Imagem 6"/>
            <p:cNvPicPr/>
            <p:nvPr/>
          </p:nvPicPr>
          <p:blipFill>
            <a:blip r:embed="rId3" cstate="print"/>
            <a:srcRect b="9534"/>
            <a:stretch>
              <a:fillRect/>
            </a:stretch>
          </p:blipFill>
          <p:spPr bwMode="auto">
            <a:xfrm>
              <a:off x="158400" y="1472400"/>
              <a:ext cx="5500995" cy="3668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Users\ceppesce\Documents\1 - Academico\Palestras\LabOceano10anos\Fotos\Cat_Transversal (Vista Aproximada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0085" y="4006191"/>
              <a:ext cx="3195487" cy="2396615"/>
            </a:xfrm>
            <a:prstGeom prst="rect">
              <a:avLst/>
            </a:prstGeom>
            <a:noFill/>
          </p:spPr>
        </p:pic>
        <p:sp>
          <p:nvSpPr>
            <p:cNvPr id="10" name="Texto explicativo em elipse 8"/>
            <p:cNvSpPr/>
            <p:nvPr/>
          </p:nvSpPr>
          <p:spPr bwMode="auto">
            <a:xfrm>
              <a:off x="1164657" y="5325035"/>
              <a:ext cx="1959429" cy="819398"/>
            </a:xfrm>
            <a:prstGeom prst="wedgeEllipseCallout">
              <a:avLst>
                <a:gd name="adj1" fmla="val 12763"/>
                <a:gd name="adj2" fmla="val -147694"/>
              </a:avLst>
            </a:prstGeom>
            <a:solidFill>
              <a:srgbClr val="FFFF99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Submerged</a:t>
              </a:r>
              <a:r>
                <a: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pt-BR" sz="16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Cameras</a:t>
              </a: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Texto explicativo em elipse 8"/>
            <p:cNvSpPr/>
            <p:nvPr/>
          </p:nvSpPr>
          <p:spPr bwMode="auto">
            <a:xfrm>
              <a:off x="6263879" y="1470927"/>
              <a:ext cx="1959429" cy="819398"/>
            </a:xfrm>
            <a:prstGeom prst="wedgeEllipseCallout">
              <a:avLst>
                <a:gd name="adj1" fmla="val -168859"/>
                <a:gd name="adj2" fmla="val 209709"/>
              </a:avLst>
            </a:prstGeom>
            <a:solidFill>
              <a:srgbClr val="FFFF99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Flexible</a:t>
              </a:r>
              <a:br>
                <a: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pt-BR" sz="16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Line</a:t>
              </a: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0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Catenary </a:t>
            </a:r>
            <a:r>
              <a:rPr lang="pt-BR" sz="2400" dirty="0" err="1">
                <a:solidFill>
                  <a:srgbClr val="FFFF00"/>
                </a:solidFill>
              </a:rPr>
              <a:t>Models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>
                <a:solidFill>
                  <a:srgbClr val="00FF00"/>
                </a:solidFill>
              </a:rPr>
              <a:t>natural </a:t>
            </a:r>
            <a:r>
              <a:rPr lang="pt-BR" sz="2400" dirty="0" err="1">
                <a:solidFill>
                  <a:srgbClr val="00FF00"/>
                </a:solidFill>
              </a:rPr>
              <a:t>frequencies</a:t>
            </a:r>
            <a:endParaRPr lang="pt-BR" sz="2400" dirty="0">
              <a:solidFill>
                <a:srgbClr val="00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69245" y="1446663"/>
            <a:ext cx="221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(Hz)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939053" y="5952698"/>
            <a:ext cx="221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Transversal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13708" y="1850409"/>
          <a:ext cx="4067222" cy="4053840"/>
        </p:xfrm>
        <a:graphic>
          <a:graphicData uri="http://schemas.openxmlformats.org/drawingml/2006/table">
            <a:tbl>
              <a:tblPr/>
              <a:tblGrid>
                <a:gridCol w="84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FFFF00"/>
                          </a:solidFill>
                          <a:latin typeface="Calibri"/>
                        </a:rPr>
                        <a:t>Mode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POLIFLEX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Experimental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Plane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0,72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1,15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---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1,68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1,68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2,13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2,56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3,07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3,02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3,05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3,19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3,80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1551231" y="5973887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Longitudinal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65074"/>
              </p:ext>
            </p:extLst>
          </p:nvPr>
        </p:nvGraphicFramePr>
        <p:xfrm>
          <a:off x="4804012" y="1864056"/>
          <a:ext cx="4121622" cy="4053840"/>
        </p:xfrm>
        <a:graphic>
          <a:graphicData uri="http://schemas.openxmlformats.org/drawingml/2006/table">
            <a:tbl>
              <a:tblPr/>
              <a:tblGrid>
                <a:gridCol w="860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Mode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POLIFLEX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Experimental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Plane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5816224" y="1462584"/>
            <a:ext cx="221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(Hz)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368490" y="2156349"/>
            <a:ext cx="8570794" cy="191069"/>
          </a:xfrm>
          <a:prstGeom prst="rect">
            <a:avLst/>
          </a:prstGeom>
          <a:noFill/>
          <a:ln w="127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10" name="Texto explicativo em elipse 9"/>
          <p:cNvSpPr/>
          <p:nvPr/>
        </p:nvSpPr>
        <p:spPr bwMode="auto">
          <a:xfrm>
            <a:off x="4667534" y="3343701"/>
            <a:ext cx="2169994" cy="805218"/>
          </a:xfrm>
          <a:prstGeom prst="wedgeEllipseCallout">
            <a:avLst>
              <a:gd name="adj1" fmla="val -61841"/>
              <a:gd name="adj2" fmla="val -165813"/>
            </a:avLst>
          </a:prstGeom>
          <a:solidFill>
            <a:schemeClr val="accent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charset="0"/>
                <a:cs typeface="Arial" charset="0"/>
              </a:rPr>
              <a:t>1st  </a:t>
            </a:r>
            <a:r>
              <a:rPr lang="pt-BR" dirty="0" err="1">
                <a:latin typeface="Arial" charset="0"/>
                <a:cs typeface="Arial" charset="0"/>
              </a:rPr>
              <a:t>mode</a:t>
            </a:r>
            <a:r>
              <a:rPr lang="pt-BR" dirty="0">
                <a:latin typeface="Arial" charset="0"/>
                <a:cs typeface="Arial" charset="0"/>
              </a:rPr>
              <a:t> is </a:t>
            </a:r>
            <a:r>
              <a:rPr lang="pt-BR" dirty="0" err="1">
                <a:latin typeface="Arial" charset="0"/>
                <a:cs typeface="Arial" charset="0"/>
              </a:rPr>
              <a:t>out-of-plane</a:t>
            </a:r>
            <a:endParaRPr lang="pt-B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7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Profundidade</Template>
  <TotalTime>1437</TotalTime>
  <Words>1595</Words>
  <Application>Microsoft Office PowerPoint</Application>
  <PresentationFormat>Apresentação na tela (4:3)</PresentationFormat>
  <Paragraphs>449</Paragraphs>
  <Slides>43</Slides>
  <Notes>23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Arial Narrow</vt:lpstr>
      <vt:lpstr>Calibri</vt:lpstr>
      <vt:lpstr>Corbel</vt:lpstr>
      <vt:lpstr>Symbol</vt:lpstr>
      <vt:lpstr>Wingdings</vt:lpstr>
      <vt:lpstr>Profundidade</vt:lpstr>
      <vt:lpstr>Equação</vt:lpstr>
      <vt:lpstr>Apresentação do PowerPoint</vt:lpstr>
      <vt:lpstr>Introduction</vt:lpstr>
      <vt:lpstr>Experimental arrangement – general</vt:lpstr>
      <vt:lpstr>Experimental arrangement – general</vt:lpstr>
      <vt:lpstr>Experimental arrangement – longitudinal</vt:lpstr>
      <vt:lpstr>Overview of the experimental arrangement – longitudinal</vt:lpstr>
      <vt:lpstr>Experimental arrangement – transversal </vt:lpstr>
      <vt:lpstr>Overview of the experimental arrangement – transversal</vt:lpstr>
      <vt:lpstr>Catenary Models: natural frequencies</vt:lpstr>
      <vt:lpstr>Longitudinal Configuration: static configurations and targets</vt:lpstr>
      <vt:lpstr>Catenary Model: current by the dorse - convex</vt:lpstr>
      <vt:lpstr>Catenary Model: current by the dorse - convex</vt:lpstr>
      <vt:lpstr>Catenary Model: current by the dorse - convex</vt:lpstr>
      <vt:lpstr>Catenary Model: current by the dorse - convex</vt:lpstr>
      <vt:lpstr>Catenary Model: current by dorse and intradorse</vt:lpstr>
      <vt:lpstr>Transverse Configuration: static configurations and targets</vt:lpstr>
      <vt:lpstr>Catenary Model: transverse to the current</vt:lpstr>
      <vt:lpstr>Catenary Model: transverse to the current</vt:lpstr>
      <vt:lpstr>Catenary Model: transverse to the current</vt:lpstr>
      <vt:lpstr>Modal Analysis Methodology</vt:lpstr>
      <vt:lpstr>Analysis methodology – modal-amplitude time histories</vt:lpstr>
      <vt:lpstr>Analysis methodology – effectiveness</vt:lpstr>
      <vt:lpstr>Analysis methodology – enhancement</vt:lpstr>
      <vt:lpstr>Results and discussions</vt:lpstr>
      <vt:lpstr>Results and discussions</vt:lpstr>
      <vt:lpstr>Results and discussions – concave incidence</vt:lpstr>
      <vt:lpstr>Results and discussions – convex incidence</vt:lpstr>
      <vt:lpstr>Results and discussions – transverse incidence</vt:lpstr>
      <vt:lpstr>Final remarks</vt:lpstr>
      <vt:lpstr>Final remarks</vt:lpstr>
      <vt:lpstr>Final remarks</vt:lpstr>
      <vt:lpstr>Final remarks</vt:lpstr>
      <vt:lpstr>Much more to come….</vt:lpstr>
      <vt:lpstr>Longitudinal Catenary: vertical motion at top</vt:lpstr>
      <vt:lpstr>Longitudinal Catenary: vertical motion at top</vt:lpstr>
      <vt:lpstr>Longitudinal Catenary: vertical motion at top</vt:lpstr>
      <vt:lpstr>Longitudinal Catenary: vertical motion at top</vt:lpstr>
      <vt:lpstr>Longitudinal Catenary: current + motion at top</vt:lpstr>
      <vt:lpstr>Longitudinal Catenary: current + motion at top</vt:lpstr>
      <vt:lpstr>Transversal Catenary: current + motion at top</vt:lpstr>
      <vt:lpstr>Transversal Catenary: current + motion at top</vt:lpstr>
      <vt:lpstr>Acknowledgements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teste</dc:creator>
  <cp:lastModifiedBy>Celso Pesce</cp:lastModifiedBy>
  <cp:revision>154</cp:revision>
  <dcterms:created xsi:type="dcterms:W3CDTF">2016-06-23T20:56:49Z</dcterms:created>
  <dcterms:modified xsi:type="dcterms:W3CDTF">2016-07-05T11:58:27Z</dcterms:modified>
</cp:coreProperties>
</file>