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4" r:id="rId6"/>
    <p:sldId id="273" r:id="rId7"/>
    <p:sldId id="276" r:id="rId8"/>
    <p:sldId id="275" r:id="rId9"/>
    <p:sldId id="277" r:id="rId10"/>
    <p:sldId id="279" r:id="rId11"/>
    <p:sldId id="278" r:id="rId12"/>
    <p:sldId id="282" r:id="rId13"/>
    <p:sldId id="283" r:id="rId14"/>
    <p:sldId id="281" r:id="rId15"/>
    <p:sldId id="285" r:id="rId16"/>
    <p:sldId id="286" r:id="rId17"/>
    <p:sldId id="288" r:id="rId18"/>
    <p:sldId id="290" r:id="rId19"/>
    <p:sldId id="287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3" r:id="rId30"/>
    <p:sldId id="284" r:id="rId31"/>
    <p:sldId id="300" r:id="rId32"/>
    <p:sldId id="301" r:id="rId33"/>
    <p:sldId id="302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964" autoAdjust="0"/>
    <p:restoredTop sz="98327" autoAdjust="0"/>
  </p:normalViewPr>
  <p:slideViewPr>
    <p:cSldViewPr>
      <p:cViewPr>
        <p:scale>
          <a:sx n="75" d="100"/>
          <a:sy n="75" d="100"/>
        </p:scale>
        <p:origin x="-16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1643050"/>
            <a:ext cx="85011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Características de Potência ativa versus </a:t>
            </a:r>
            <a:r>
              <a:rPr lang="pt-BR" sz="2800" b="1" dirty="0" err="1" smtClean="0"/>
              <a:t>frequência</a:t>
            </a:r>
            <a:r>
              <a:rPr lang="pt-BR" sz="2800" b="1" dirty="0" smtClean="0"/>
              <a:t> </a:t>
            </a:r>
          </a:p>
          <a:p>
            <a:pPr algn="ctr"/>
            <a:r>
              <a:rPr lang="pt-BR" sz="2800" b="1" dirty="0" smtClean="0"/>
              <a:t>e </a:t>
            </a:r>
          </a:p>
          <a:p>
            <a:pPr algn="ctr"/>
            <a:r>
              <a:rPr lang="pt-BR" sz="2800" b="1" dirty="0" smtClean="0"/>
              <a:t>Potência reativa versus tensão </a:t>
            </a:r>
          </a:p>
          <a:p>
            <a:pPr algn="ctr"/>
            <a:endParaRPr lang="pt-BR" sz="2800" b="1" dirty="0" smtClean="0"/>
          </a:p>
          <a:p>
            <a:pPr algn="ctr"/>
            <a:r>
              <a:rPr lang="pt-BR" sz="2800" b="1" dirty="0" smtClean="0"/>
              <a:t>de um gerador síncrono.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2428860" y="4429132"/>
            <a:ext cx="4089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(Características </a:t>
            </a:r>
            <a:r>
              <a:rPr lang="pt-BR" sz="2800" b="1" dirty="0" err="1" smtClean="0"/>
              <a:t>Pxf</a:t>
            </a:r>
            <a:r>
              <a:rPr lang="pt-BR" sz="2800" b="1" dirty="0" smtClean="0"/>
              <a:t> e </a:t>
            </a:r>
            <a:r>
              <a:rPr lang="pt-BR" sz="2800" b="1" dirty="0" err="1" smtClean="0"/>
              <a:t>QxV</a:t>
            </a:r>
            <a:r>
              <a:rPr lang="pt-BR" sz="2800" b="1" dirty="0" smtClean="0"/>
              <a:t>)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357290" y="500042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1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357950" y="357166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2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428728" y="3857628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3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571472" y="128586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8" name="Conector reto 17"/>
          <p:cNvCxnSpPr>
            <a:stCxn id="16" idx="6"/>
          </p:cNvCxnSpPr>
          <p:nvPr/>
        </p:nvCxnSpPr>
        <p:spPr>
          <a:xfrm flipV="1">
            <a:off x="1651472" y="1751798"/>
            <a:ext cx="10631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2643174" y="1571612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615830" y="1643050"/>
            <a:ext cx="96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  <a:endParaRPr lang="pt-BR" b="1" dirty="0"/>
          </a:p>
        </p:txBody>
      </p:sp>
      <p:cxnSp>
        <p:nvCxnSpPr>
          <p:cNvPr id="30" name="Conector reto 29"/>
          <p:cNvCxnSpPr/>
          <p:nvPr/>
        </p:nvCxnSpPr>
        <p:spPr>
          <a:xfrm rot="5400000">
            <a:off x="1750199" y="1749413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5429256" y="1142984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2" name="Conector reto 31"/>
          <p:cNvCxnSpPr/>
          <p:nvPr/>
        </p:nvCxnSpPr>
        <p:spPr>
          <a:xfrm flipV="1">
            <a:off x="6509256" y="1580848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000892" y="2071678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5473614" y="1500174"/>
            <a:ext cx="96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  <a:endParaRPr lang="pt-BR" b="1" dirty="0"/>
          </a:p>
        </p:txBody>
      </p:sp>
      <p:cxnSp>
        <p:nvCxnSpPr>
          <p:cNvPr id="35" name="Conector reto 34"/>
          <p:cNvCxnSpPr/>
          <p:nvPr/>
        </p:nvCxnSpPr>
        <p:spPr>
          <a:xfrm rot="5400000">
            <a:off x="6607983" y="1606537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16200000" flipV="1">
            <a:off x="6908644" y="1949612"/>
            <a:ext cx="75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7703586" y="1285860"/>
            <a:ext cx="135729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Barramento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Infinito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8" name="Elipse 37"/>
          <p:cNvSpPr/>
          <p:nvPr/>
        </p:nvSpPr>
        <p:spPr>
          <a:xfrm>
            <a:off x="285720" y="4920768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9" name="Conector reto 38"/>
          <p:cNvCxnSpPr/>
          <p:nvPr/>
        </p:nvCxnSpPr>
        <p:spPr>
          <a:xfrm flipV="1">
            <a:off x="1365720" y="5438500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1857356" y="5929330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330078" y="5203131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1</a:t>
            </a:r>
            <a:endParaRPr lang="pt-BR" b="1" dirty="0"/>
          </a:p>
        </p:txBody>
      </p:sp>
      <p:cxnSp>
        <p:nvCxnSpPr>
          <p:cNvPr id="42" name="Conector reto 41"/>
          <p:cNvCxnSpPr/>
          <p:nvPr/>
        </p:nvCxnSpPr>
        <p:spPr>
          <a:xfrm rot="5400000">
            <a:off x="1464447" y="5464189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 rot="16200000" flipV="1">
            <a:off x="1765108" y="5807264"/>
            <a:ext cx="75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/>
          <p:cNvSpPr/>
          <p:nvPr/>
        </p:nvSpPr>
        <p:spPr>
          <a:xfrm>
            <a:off x="2765934" y="4922412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7" name="Retângulo 46"/>
          <p:cNvSpPr/>
          <p:nvPr/>
        </p:nvSpPr>
        <p:spPr>
          <a:xfrm>
            <a:off x="2810292" y="5204775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2</a:t>
            </a:r>
            <a:endParaRPr lang="pt-BR" b="1" dirty="0"/>
          </a:p>
        </p:txBody>
      </p:sp>
      <p:cxnSp>
        <p:nvCxnSpPr>
          <p:cNvPr id="48" name="Conector reto 47"/>
          <p:cNvCxnSpPr/>
          <p:nvPr/>
        </p:nvCxnSpPr>
        <p:spPr>
          <a:xfrm rot="5400000">
            <a:off x="2293201" y="5464189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6262213" y="3500438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4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369504" y="4992206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6449504" y="5509938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51"/>
          <p:cNvSpPr/>
          <p:nvPr/>
        </p:nvSpPr>
        <p:spPr>
          <a:xfrm>
            <a:off x="6941140" y="6000768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5413862" y="5274569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1</a:t>
            </a:r>
            <a:endParaRPr lang="pt-BR" b="1" dirty="0"/>
          </a:p>
        </p:txBody>
      </p:sp>
      <p:cxnSp>
        <p:nvCxnSpPr>
          <p:cNvPr id="54" name="Conector reto 53"/>
          <p:cNvCxnSpPr/>
          <p:nvPr/>
        </p:nvCxnSpPr>
        <p:spPr>
          <a:xfrm rot="5400000">
            <a:off x="6548231" y="5535627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rot="16200000" flipV="1">
            <a:off x="6848892" y="5878702"/>
            <a:ext cx="75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ipse 55"/>
          <p:cNvSpPr/>
          <p:nvPr/>
        </p:nvSpPr>
        <p:spPr>
          <a:xfrm>
            <a:off x="7849718" y="499385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7" name="Retângulo 56"/>
          <p:cNvSpPr/>
          <p:nvPr/>
        </p:nvSpPr>
        <p:spPr>
          <a:xfrm>
            <a:off x="7894076" y="5276213"/>
            <a:ext cx="966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</a:p>
          <a:p>
            <a:pPr algn="ctr"/>
            <a:r>
              <a:rPr lang="pt-BR" b="1" dirty="0" smtClean="0"/>
              <a:t>2</a:t>
            </a:r>
            <a:endParaRPr lang="pt-BR" b="1" dirty="0"/>
          </a:p>
        </p:txBody>
      </p:sp>
      <p:cxnSp>
        <p:nvCxnSpPr>
          <p:cNvPr id="58" name="Conector reto 57"/>
          <p:cNvCxnSpPr/>
          <p:nvPr/>
        </p:nvCxnSpPr>
        <p:spPr>
          <a:xfrm rot="5400000">
            <a:off x="7103601" y="5029978"/>
            <a:ext cx="936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58"/>
          <p:cNvSpPr/>
          <p:nvPr/>
        </p:nvSpPr>
        <p:spPr>
          <a:xfrm>
            <a:off x="7715272" y="4286256"/>
            <a:ext cx="135729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Barramento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Infinito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61" name="Conector reto 60"/>
          <p:cNvCxnSpPr/>
          <p:nvPr/>
        </p:nvCxnSpPr>
        <p:spPr>
          <a:xfrm flipV="1">
            <a:off x="7572396" y="4572008"/>
            <a:ext cx="18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2108816" y="2214554"/>
            <a:ext cx="5177828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1: Gerador Ligado a cargas isolada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3143240" y="3214686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8" name="Conector reto 17"/>
          <p:cNvCxnSpPr>
            <a:stCxn id="16" idx="6"/>
          </p:cNvCxnSpPr>
          <p:nvPr/>
        </p:nvCxnSpPr>
        <p:spPr>
          <a:xfrm flipV="1">
            <a:off x="4223240" y="3680624"/>
            <a:ext cx="10631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5214942" y="3500438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3187598" y="3571876"/>
            <a:ext cx="96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  <a:endParaRPr lang="pt-BR" b="1" dirty="0"/>
          </a:p>
        </p:txBody>
      </p:sp>
      <p:cxnSp>
        <p:nvCxnSpPr>
          <p:cNvPr id="30" name="Conector reto 29"/>
          <p:cNvCxnSpPr/>
          <p:nvPr/>
        </p:nvCxnSpPr>
        <p:spPr>
          <a:xfrm rot="5400000">
            <a:off x="4321967" y="3678239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Caso1: Gerador ligado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cargas isoladas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85794"/>
            <a:ext cx="7448574" cy="409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714348" y="5214950"/>
            <a:ext cx="420660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</a:t>
            </a:r>
            <a:r>
              <a:rPr lang="pt-BR" b="1" dirty="0" err="1" smtClean="0"/>
              <a:t>fsis</a:t>
            </a:r>
            <a:r>
              <a:rPr lang="pt-BR" b="1" dirty="0" smtClean="0"/>
              <a:t>  antes de fechar a chave.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4348" y="5643578"/>
            <a:ext cx="433016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</a:t>
            </a:r>
            <a:r>
              <a:rPr lang="pt-BR" b="1" dirty="0" err="1" smtClean="0"/>
              <a:t>fsis</a:t>
            </a:r>
            <a:r>
              <a:rPr lang="pt-BR" b="1" dirty="0" smtClean="0"/>
              <a:t>  depois de fechar a chave.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14348" y="6087289"/>
            <a:ext cx="692948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que a </a:t>
            </a:r>
            <a:r>
              <a:rPr lang="pt-BR" b="1" dirty="0" err="1" smtClean="0"/>
              <a:t>fsis</a:t>
            </a:r>
            <a:r>
              <a:rPr lang="pt-BR" b="1" dirty="0" smtClean="0"/>
              <a:t> seja igual ao caso “a”. O que deve ser feito?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633936" y="3429000"/>
            <a:ext cx="45095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“</a:t>
            </a:r>
            <a:r>
              <a:rPr lang="pt-BR" b="1" dirty="0" err="1" smtClean="0"/>
              <a:t>fsis</a:t>
            </a:r>
            <a:r>
              <a:rPr lang="pt-BR" b="1" dirty="0" smtClean="0"/>
              <a:t>” antes de fechar a chave.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642910" y="3416858"/>
            <a:ext cx="433016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</a:t>
            </a:r>
            <a:r>
              <a:rPr lang="pt-BR" b="1" dirty="0" err="1" smtClean="0"/>
              <a:t>fsis</a:t>
            </a:r>
            <a:r>
              <a:rPr lang="pt-BR" b="1" dirty="0" smtClean="0"/>
              <a:t>  depois de fechar a chave.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tângulo 10"/>
          <p:cNvSpPr/>
          <p:nvPr/>
        </p:nvSpPr>
        <p:spPr>
          <a:xfrm>
            <a:off x="285720" y="3571876"/>
            <a:ext cx="692948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que a </a:t>
            </a:r>
            <a:r>
              <a:rPr lang="pt-BR" b="1" dirty="0" err="1" smtClean="0"/>
              <a:t>fsis</a:t>
            </a:r>
            <a:r>
              <a:rPr lang="pt-BR" b="1" dirty="0" smtClean="0"/>
              <a:t> seja igual ao caso “a”. O que deve ser feito?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929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tângulo 10"/>
          <p:cNvSpPr/>
          <p:nvPr/>
        </p:nvSpPr>
        <p:spPr>
          <a:xfrm>
            <a:off x="285720" y="3571876"/>
            <a:ext cx="692948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que a </a:t>
            </a:r>
            <a:r>
              <a:rPr lang="pt-BR" b="1" dirty="0" err="1" smtClean="0"/>
              <a:t>fsis</a:t>
            </a:r>
            <a:r>
              <a:rPr lang="pt-BR" b="1" dirty="0" smtClean="0"/>
              <a:t> seja igual ao caso “a”. O que deve ser feito?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127107" y="2143116"/>
            <a:ext cx="7016793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2: Gerador Ligado a Barramento Infinito e cargas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92000" y="3419764"/>
            <a:ext cx="1013419" cy="461665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Caso 2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563306" y="4205582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3643306" y="4643446"/>
            <a:ext cx="151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134942" y="5134276"/>
            <a:ext cx="85725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Carga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607664" y="4562772"/>
            <a:ext cx="96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/>
              <a:t>Gerador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3742033" y="4669135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16200000" flipV="1">
            <a:off x="4042694" y="5012210"/>
            <a:ext cx="75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4837636" y="4348458"/>
            <a:ext cx="135729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Barramento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Infinito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4"/>
            <a:ext cx="46434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42910" y="3857628"/>
            <a:ext cx="469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u="sng" dirty="0" smtClean="0"/>
              <a:t>Característica </a:t>
            </a:r>
            <a:r>
              <a:rPr lang="pt-BR" b="1" u="sng" dirty="0" err="1" smtClean="0"/>
              <a:t>Pxf</a:t>
            </a:r>
            <a:r>
              <a:rPr lang="pt-BR" b="1" u="sng" dirty="0" smtClean="0"/>
              <a:t> e </a:t>
            </a:r>
            <a:r>
              <a:rPr lang="pt-BR" b="1" u="sng" dirty="0" err="1" smtClean="0"/>
              <a:t>QxV</a:t>
            </a:r>
            <a:r>
              <a:rPr lang="pt-BR" b="1" u="sng" dirty="0" smtClean="0"/>
              <a:t> do Barramento Infinito</a:t>
            </a:r>
            <a:endParaRPr lang="pt-B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555308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P x f do Gerador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Síncrono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14282" y="92867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cs typeface="Times New Roman" pitchFamily="18" charset="0"/>
              </a:rPr>
              <a:t>Quanto mais potência é solicitada do gerador, a velocidade tende a diminuir em forma </a:t>
            </a:r>
            <a:r>
              <a:rPr lang="pt-BR" sz="2400" b="1" dirty="0" smtClean="0">
                <a:cs typeface="Times New Roman" pitchFamily="18" charset="0"/>
              </a:rPr>
              <a:t>não linear</a:t>
            </a:r>
            <a:r>
              <a:rPr lang="pt-BR" sz="2400" dirty="0" smtClean="0">
                <a:cs typeface="Times New Roman" pitchFamily="18" charset="0"/>
              </a:rPr>
              <a:t>. </a:t>
            </a:r>
            <a:endParaRPr lang="pt-BR" sz="24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929198"/>
            <a:ext cx="1382458" cy="785818"/>
          </a:xfrm>
          <a:prstGeom prst="rect">
            <a:avLst/>
          </a:prstGeom>
          <a:noFill/>
        </p:spPr>
      </p:pic>
      <p:sp>
        <p:nvSpPr>
          <p:cNvPr id="121" name="Retângulo 120"/>
          <p:cNvSpPr/>
          <p:nvPr/>
        </p:nvSpPr>
        <p:spPr>
          <a:xfrm>
            <a:off x="1357290" y="5786454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m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síncrona</a:t>
            </a:r>
            <a:r>
              <a:rPr lang="en-US" dirty="0" smtClean="0">
                <a:cs typeface="Times New Roman" pitchFamily="18" charset="0"/>
              </a:rPr>
              <a:t> do </a:t>
            </a:r>
            <a:r>
              <a:rPr lang="en-US" dirty="0" err="1" smtClean="0">
                <a:cs typeface="Times New Roman" pitchFamily="18" charset="0"/>
              </a:rPr>
              <a:t>máquina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motriz</a:t>
            </a:r>
            <a:endParaRPr lang="pt-BR" dirty="0"/>
          </a:p>
        </p:txBody>
      </p:sp>
      <p:sp>
        <p:nvSpPr>
          <p:cNvPr id="122" name="Retângulo 121"/>
          <p:cNvSpPr/>
          <p:nvPr/>
        </p:nvSpPr>
        <p:spPr>
          <a:xfrm>
            <a:off x="1357290" y="6143644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sz="1050" dirty="0" err="1" smtClean="0">
                <a:latin typeface="Comic Sans MS" pitchFamily="66" charset="0"/>
                <a:cs typeface="Times New Roman" pitchFamily="18" charset="0"/>
              </a:rPr>
              <a:t>e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frequência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síncrona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tensões</a:t>
            </a:r>
            <a:r>
              <a:rPr lang="en-US" dirty="0" smtClean="0">
                <a:cs typeface="Times New Roman" pitchFamily="18" charset="0"/>
              </a:rPr>
              <a:t> e </a:t>
            </a:r>
            <a:r>
              <a:rPr lang="en-US" dirty="0" err="1" smtClean="0">
                <a:cs typeface="Times New Roman" pitchFamily="18" charset="0"/>
              </a:rPr>
              <a:t>correntes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rede</a:t>
            </a:r>
            <a:endParaRPr lang="pt-BR" dirty="0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928802"/>
            <a:ext cx="7661293" cy="26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4"/>
            <a:ext cx="46434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42910" y="3857628"/>
            <a:ext cx="469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u="sng" dirty="0" smtClean="0"/>
              <a:t>Característica </a:t>
            </a:r>
            <a:r>
              <a:rPr lang="pt-BR" b="1" u="sng" dirty="0" err="1" smtClean="0"/>
              <a:t>Pxf</a:t>
            </a:r>
            <a:r>
              <a:rPr lang="pt-BR" b="1" u="sng" dirty="0" smtClean="0"/>
              <a:t> e </a:t>
            </a:r>
            <a:r>
              <a:rPr lang="pt-BR" b="1" u="sng" dirty="0" err="1" smtClean="0"/>
              <a:t>QxV</a:t>
            </a:r>
            <a:r>
              <a:rPr lang="pt-BR" b="1" u="sng" dirty="0" smtClean="0"/>
              <a:t> do Barramento Infinito</a:t>
            </a:r>
            <a:endParaRPr lang="pt-BR" b="1" u="sng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572008"/>
            <a:ext cx="6502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-24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642918"/>
            <a:ext cx="5643602" cy="240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/>
          <a:srcRect t="6233"/>
          <a:stretch>
            <a:fillRect/>
          </a:stretch>
        </p:blipFill>
        <p:spPr bwMode="auto">
          <a:xfrm>
            <a:off x="1643041" y="3000372"/>
            <a:ext cx="628654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61956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71414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Caso2: </a:t>
            </a:r>
            <a:r>
              <a:rPr lang="pt-BR" sz="3200" b="1" dirty="0" smtClean="0"/>
              <a:t>Gerador Ligado a Barramento Infinito e cargas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643050"/>
            <a:ext cx="6215106" cy="401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42968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 que ocorre se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frequencia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em vazio</a:t>
            </a:r>
            <a:r>
              <a:rPr kumimoji="0" lang="pt-BR" sz="20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nl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do gerador é inferior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Binf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pt-BR" sz="20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4267" r="2709"/>
          <a:stretch>
            <a:fillRect/>
          </a:stretch>
        </p:blipFill>
        <p:spPr bwMode="auto">
          <a:xfrm>
            <a:off x="571472" y="1142984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928670"/>
            <a:ext cx="6000739" cy="320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upo 5"/>
          <p:cNvGrpSpPr/>
          <p:nvPr/>
        </p:nvGrpSpPr>
        <p:grpSpPr>
          <a:xfrm>
            <a:off x="2714612" y="4357694"/>
            <a:ext cx="3857652" cy="1500198"/>
            <a:chOff x="571472" y="4714884"/>
            <a:chExt cx="3857652" cy="1500198"/>
          </a:xfrm>
        </p:grpSpPr>
        <p:sp>
          <p:nvSpPr>
            <p:cNvPr id="7" name="Elipse 6"/>
            <p:cNvSpPr/>
            <p:nvPr/>
          </p:nvSpPr>
          <p:spPr>
            <a:xfrm>
              <a:off x="571472" y="4714884"/>
              <a:ext cx="1080000" cy="10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cxnSp>
          <p:nvCxnSpPr>
            <p:cNvPr id="9" name="Conector reto 8"/>
            <p:cNvCxnSpPr/>
            <p:nvPr/>
          </p:nvCxnSpPr>
          <p:spPr>
            <a:xfrm flipV="1">
              <a:off x="1651472" y="5152748"/>
              <a:ext cx="151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ângulo 9"/>
            <p:cNvSpPr/>
            <p:nvPr/>
          </p:nvSpPr>
          <p:spPr>
            <a:xfrm>
              <a:off x="1901806" y="5643578"/>
              <a:ext cx="85725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Carga</a:t>
              </a:r>
              <a:endParaRPr lang="pt-B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15830" y="5072074"/>
              <a:ext cx="938077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600" b="1" dirty="0" smtClean="0"/>
                <a:t>Gerador</a:t>
              </a:r>
              <a:endParaRPr lang="pt-BR" sz="1600" b="1" dirty="0"/>
            </a:p>
          </p:txBody>
        </p:sp>
        <p:cxnSp>
          <p:nvCxnSpPr>
            <p:cNvPr id="13" name="Conector reto 12"/>
            <p:cNvCxnSpPr/>
            <p:nvPr/>
          </p:nvCxnSpPr>
          <p:spPr>
            <a:xfrm rot="16200000" flipV="1">
              <a:off x="2105422" y="5396074"/>
              <a:ext cx="50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ângulo 13"/>
            <p:cNvSpPr/>
            <p:nvPr/>
          </p:nvSpPr>
          <p:spPr>
            <a:xfrm>
              <a:off x="3083520" y="4857760"/>
              <a:ext cx="1345604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Barramento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Infinito</a:t>
              </a:r>
              <a:endParaRPr lang="pt-B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1643042" y="4714884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tx1"/>
                  </a:solidFill>
                </a:rPr>
                <a:t>P</a:t>
              </a:r>
              <a:r>
                <a:rPr lang="pt-BR" sz="1100" b="1" dirty="0" smtClean="0">
                  <a:solidFill>
                    <a:schemeClr val="tx1"/>
                  </a:solidFill>
                </a:rPr>
                <a:t>G</a:t>
              </a:r>
              <a:endParaRPr lang="pt-B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2487989" y="4714884"/>
              <a:ext cx="5838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tx1"/>
                  </a:solidFill>
                </a:rPr>
                <a:t>P</a:t>
              </a:r>
              <a:r>
                <a:rPr lang="pt-BR" sz="1100" b="1" dirty="0" smtClean="0">
                  <a:solidFill>
                    <a:schemeClr val="tx1"/>
                  </a:solidFill>
                </a:rPr>
                <a:t>Binf</a:t>
              </a:r>
              <a:endParaRPr lang="pt-BR" sz="1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onector de seta reta 16"/>
            <p:cNvCxnSpPr/>
            <p:nvPr/>
          </p:nvCxnSpPr>
          <p:spPr>
            <a:xfrm flipH="1">
              <a:off x="1785918" y="5072074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H="1">
              <a:off x="2565386" y="5057786"/>
              <a:ext cx="42862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rot="16200000" flipH="1">
              <a:off x="2266066" y="5422194"/>
              <a:ext cx="324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ângulo 19"/>
            <p:cNvSpPr/>
            <p:nvPr/>
          </p:nvSpPr>
          <p:spPr>
            <a:xfrm>
              <a:off x="2372662" y="5187568"/>
              <a:ext cx="6623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800" b="1" dirty="0" smtClean="0">
                  <a:solidFill>
                    <a:schemeClr val="tx1"/>
                  </a:solidFill>
                </a:rPr>
                <a:t>P</a:t>
              </a:r>
              <a:r>
                <a:rPr lang="pt-BR" sz="1100" b="1" dirty="0" smtClean="0">
                  <a:solidFill>
                    <a:schemeClr val="tx1"/>
                  </a:solidFill>
                </a:rPr>
                <a:t>carga</a:t>
              </a:r>
              <a:endParaRPr lang="pt-BR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6"/>
          <p:cNvSpPr txBox="1">
            <a:spLocks noChangeArrowheads="1"/>
          </p:cNvSpPr>
          <p:nvPr/>
        </p:nvSpPr>
        <p:spPr>
          <a:xfrm>
            <a:off x="285720" y="114280"/>
            <a:ext cx="842968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 que ocorre se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frequencia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em vazio</a:t>
            </a:r>
            <a:r>
              <a:rPr kumimoji="0" lang="pt-BR" sz="20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nl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do gerador é inferior a </a:t>
            </a:r>
            <a:r>
              <a:rPr kumimoji="0" lang="pt-BR" sz="20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pt-BR" sz="1600" b="1" i="0" u="none" strike="noStrike" kern="120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Binf</a:t>
            </a:r>
            <a:r>
              <a:rPr kumimoji="0" lang="pt-BR" sz="20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pt-BR" sz="2000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000108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142844" y="185718"/>
            <a:ext cx="8358246" cy="671514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i) </a:t>
            </a:r>
            <a:r>
              <a:rPr lang="pt-BR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 que acontece com a potência compartilhada quando aumento a freqüência em vazio do gerador via regulador de velocidade</a:t>
            </a:r>
            <a:r>
              <a:rPr lang="pt-BR" b="1" dirty="0" smtClean="0"/>
              <a:t>?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 l="4267" r="2709"/>
          <a:stretch>
            <a:fillRect/>
          </a:stretch>
        </p:blipFill>
        <p:spPr bwMode="auto">
          <a:xfrm>
            <a:off x="571472" y="1142984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286808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ii) </a:t>
            </a:r>
            <a:r>
              <a:rPr lang="pt-BR" b="1" dirty="0" smtClean="0"/>
              <a:t>O que acontece se continuar aumentando a freqüência em vazio, do gerador?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/>
          <a:srcRect l="4267" r="2709"/>
          <a:stretch>
            <a:fillRect/>
          </a:stretch>
        </p:blipFill>
        <p:spPr bwMode="auto">
          <a:xfrm>
            <a:off x="500034" y="1000108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Conector de seta reta 6"/>
          <p:cNvCxnSpPr/>
          <p:nvPr/>
        </p:nvCxnSpPr>
        <p:spPr>
          <a:xfrm flipV="1">
            <a:off x="1357290" y="2428868"/>
            <a:ext cx="3143272" cy="0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286808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iii) </a:t>
            </a:r>
            <a:r>
              <a:rPr lang="pt-BR" b="1" dirty="0" smtClean="0"/>
              <a:t>O que posso fazer para que o gerador forneça potência reativa?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382" y="1795438"/>
            <a:ext cx="8224708" cy="34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Conector reto 6"/>
          <p:cNvCxnSpPr/>
          <p:nvPr/>
        </p:nvCxnSpPr>
        <p:spPr>
          <a:xfrm rot="10800000" flipV="1">
            <a:off x="1142976" y="2786058"/>
            <a:ext cx="3214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143372" y="135729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86314" y="2000240"/>
            <a:ext cx="48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Vnl</a:t>
            </a:r>
            <a:endParaRPr lang="pt-BR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4357686" y="2428868"/>
            <a:ext cx="342902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10800000" flipV="1">
            <a:off x="4429124" y="2285992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33394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285720" y="114280"/>
            <a:ext cx="8286808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pt-BR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iv) Mostre</a:t>
            </a:r>
            <a:r>
              <a:rPr kumimoji="0" lang="pt-BR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uma situação em que o gerador trabalha sub-excitado.</a:t>
            </a:r>
            <a:endParaRPr kumimoji="0" lang="pt-BR" b="1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67818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643306" y="3429000"/>
            <a:ext cx="197611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Exemplo do Caso 2</a:t>
            </a:r>
            <a:endParaRPr lang="pt-B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2528824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SD =</a:t>
            </a:r>
            <a:endParaRPr lang="pt-BR" sz="2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500166" y="2214554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 - 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sz="3200" dirty="0"/>
          </a:p>
        </p:txBody>
      </p:sp>
      <p:cxnSp>
        <p:nvCxnSpPr>
          <p:cNvPr id="18" name="Conector reto 17"/>
          <p:cNvCxnSpPr/>
          <p:nvPr/>
        </p:nvCxnSpPr>
        <p:spPr>
          <a:xfrm flipV="1">
            <a:off x="1500166" y="2786058"/>
            <a:ext cx="14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1928794" y="2786058"/>
            <a:ext cx="5790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857488" y="2571744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X 100</a:t>
            </a:r>
            <a:endParaRPr lang="pt-BR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14348" y="4643446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endParaRPr lang="pt-BR" sz="3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14348" y="5357826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sz="3200" dirty="0"/>
          </a:p>
        </p:txBody>
      </p:sp>
      <p:sp>
        <p:nvSpPr>
          <p:cNvPr id="24" name="Retângulo 23"/>
          <p:cNvSpPr/>
          <p:nvPr/>
        </p:nvSpPr>
        <p:spPr>
          <a:xfrm>
            <a:off x="1214414" y="5429264"/>
            <a:ext cx="5842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Velocidade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plena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carga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máquina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motriz</a:t>
            </a:r>
            <a:endParaRPr lang="pt-BR" sz="2400" dirty="0">
              <a:latin typeface="+mj-lt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214414" y="4786322"/>
            <a:ext cx="5302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Velocidade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em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vazio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máquina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motriz</a:t>
            </a:r>
            <a:endParaRPr lang="pt-BR" sz="2400" dirty="0">
              <a:latin typeface="+mj-lt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85786" y="6072206"/>
            <a:ext cx="1800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/>
              <a:t>SD : [2%-4%]</a:t>
            </a:r>
            <a:endParaRPr lang="pt-BR" sz="2400" b="1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142984"/>
            <a:ext cx="3881446" cy="316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41060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Exemplo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(caso 2:</a:t>
            </a:r>
            <a:r>
              <a:rPr lang="pt-BR" sz="3200" b="1" dirty="0" smtClean="0"/>
              <a:t> Gerador ligado a </a:t>
            </a:r>
            <a:r>
              <a:rPr lang="pt-BR" sz="3200" b="1" dirty="0" err="1" smtClean="0"/>
              <a:t>Barr</a:t>
            </a:r>
            <a:r>
              <a:rPr lang="pt-BR" sz="3200" b="1" dirty="0" smtClean="0"/>
              <a:t>. Infinito e cargas isoladas)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60400"/>
            <a:ext cx="709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14348" y="5214950"/>
            <a:ext cx="8211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potência do Gerador e do Barramento infinito antes de fechar a chave.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4348" y="5643578"/>
            <a:ext cx="842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potência do Gerador e do Barramento infinito depois de fechar a chave.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714348" y="6087289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c) Deseja-se dar manutenção ao Gerador para tanto deseja-se retirar sem causar impacto na rede (potência zero). O que deve ser feito?</a:t>
            </a:r>
          </a:p>
          <a:p>
            <a:endParaRPr lang="pt-B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83119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71472" y="3143248"/>
            <a:ext cx="821160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a) Encontre a potência do Gerador e do Barramento infinito antes de fechar a chave.</a:t>
            </a:r>
            <a:endParaRPr lang="pt-B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42852"/>
            <a:ext cx="671346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42852"/>
            <a:ext cx="639377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285720" y="3071810"/>
            <a:ext cx="842653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b) Encontre a potência do Gerador e do Barramento infinito depois de fechar a chave.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00034" y="3143248"/>
            <a:ext cx="800105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b="1" dirty="0" smtClean="0"/>
              <a:t>c) Deseja-se dar manutenção ao Gerador para tanto deseja-se retirar sem causar impacto na rede (potência zero). O que deve ser feito?</a:t>
            </a:r>
            <a:endParaRPr lang="pt-B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214290"/>
            <a:ext cx="655361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05662" y="4429132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endParaRPr lang="pt-BR" sz="3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42844" y="5000636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sz="3200" dirty="0"/>
          </a:p>
        </p:txBody>
      </p:sp>
      <p:sp>
        <p:nvSpPr>
          <p:cNvPr id="24" name="Retângulo 23"/>
          <p:cNvSpPr/>
          <p:nvPr/>
        </p:nvSpPr>
        <p:spPr>
          <a:xfrm>
            <a:off x="642910" y="5072074"/>
            <a:ext cx="3640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frequencia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plena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carga</a:t>
            </a:r>
            <a:endParaRPr lang="pt-BR" sz="2400" dirty="0"/>
          </a:p>
        </p:txBody>
      </p:sp>
      <p:sp>
        <p:nvSpPr>
          <p:cNvPr id="25" name="Retângulo 24"/>
          <p:cNvSpPr/>
          <p:nvPr/>
        </p:nvSpPr>
        <p:spPr>
          <a:xfrm>
            <a:off x="705728" y="4572008"/>
            <a:ext cx="2917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frequencia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vazio</a:t>
            </a:r>
            <a:endParaRPr lang="pt-BR" sz="2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3411977" cy="28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142984"/>
            <a:ext cx="3500462" cy="305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CaixaDeTexto 20"/>
          <p:cNvSpPr txBox="1"/>
          <p:nvPr/>
        </p:nvSpPr>
        <p:spPr>
          <a:xfrm>
            <a:off x="4572000" y="4714884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sis</a:t>
            </a:r>
            <a:endParaRPr lang="pt-BR" sz="3200" dirty="0"/>
          </a:p>
        </p:txBody>
      </p:sp>
      <p:sp>
        <p:nvSpPr>
          <p:cNvPr id="27" name="Retângulo 26"/>
          <p:cNvSpPr/>
          <p:nvPr/>
        </p:nvSpPr>
        <p:spPr>
          <a:xfrm>
            <a:off x="5143504" y="4786322"/>
            <a:ext cx="3500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frequencia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operação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sistema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na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potência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P)</a:t>
            </a:r>
            <a:endParaRPr lang="pt-BR" sz="2400" dirty="0">
              <a:latin typeface="+mj-lt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817076" y="557214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P</a:t>
            </a:r>
            <a:endParaRPr lang="pt-BR" sz="3200" dirty="0"/>
          </a:p>
        </p:txBody>
      </p:sp>
      <p:sp>
        <p:nvSpPr>
          <p:cNvPr id="30" name="Retângulo 29"/>
          <p:cNvSpPr/>
          <p:nvPr/>
        </p:nvSpPr>
        <p:spPr>
          <a:xfrm>
            <a:off x="5143504" y="5605177"/>
            <a:ext cx="3960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potência</a:t>
            </a:r>
            <a:r>
              <a:rPr lang="en-US" sz="2400" dirty="0" smtClean="0">
                <a:cs typeface="Times New Roman" pitchFamily="18" charset="0"/>
              </a:rPr>
              <a:t> de </a:t>
            </a:r>
            <a:r>
              <a:rPr lang="en-US" sz="2400" dirty="0" err="1" smtClean="0">
                <a:cs typeface="Times New Roman" pitchFamily="18" charset="0"/>
              </a:rPr>
              <a:t>saída</a:t>
            </a:r>
            <a:r>
              <a:rPr lang="en-US" sz="2400" dirty="0" smtClean="0">
                <a:cs typeface="Times New Roman" pitchFamily="18" charset="0"/>
              </a:rPr>
              <a:t> do </a:t>
            </a:r>
            <a:r>
              <a:rPr lang="en-US" sz="2400" dirty="0" err="1" smtClean="0">
                <a:cs typeface="Times New Roman" pitchFamily="18" charset="0"/>
              </a:rPr>
              <a:t>gerador</a:t>
            </a:r>
            <a:endParaRPr lang="pt-BR" sz="24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64986" y="5630307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P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fl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>
            <a:off x="562852" y="5643578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potência</a:t>
            </a:r>
            <a:r>
              <a:rPr lang="en-US" sz="2400" dirty="0" smtClean="0">
                <a:cs typeface="Times New Roman" pitchFamily="18" charset="0"/>
              </a:rPr>
              <a:t> de </a:t>
            </a:r>
            <a:r>
              <a:rPr lang="en-US" sz="2400" dirty="0" err="1" smtClean="0">
                <a:cs typeface="Times New Roman" pitchFamily="18" charset="0"/>
              </a:rPr>
              <a:t>saída</a:t>
            </a:r>
            <a:r>
              <a:rPr lang="en-US" sz="2400" dirty="0" smtClean="0">
                <a:cs typeface="Times New Roman" pitchFamily="18" charset="0"/>
              </a:rPr>
              <a:t> do </a:t>
            </a:r>
            <a:r>
              <a:rPr lang="en-US" sz="2400" dirty="0" err="1" smtClean="0">
                <a:cs typeface="Times New Roman" pitchFamily="18" charset="0"/>
              </a:rPr>
              <a:t>gerador</a:t>
            </a:r>
            <a:r>
              <a:rPr lang="en-US" sz="2400" dirty="0" smtClean="0">
                <a:cs typeface="Times New Roman" pitchFamily="18" charset="0"/>
              </a:rPr>
              <a:t> a </a:t>
            </a:r>
            <a:r>
              <a:rPr lang="en-US" sz="2400" dirty="0" err="1" smtClean="0">
                <a:cs typeface="Times New Roman" pitchFamily="18" charset="0"/>
              </a:rPr>
              <a:t>plena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carga</a:t>
            </a:r>
            <a:endParaRPr lang="pt-BR" sz="2400" dirty="0"/>
          </a:p>
        </p:txBody>
      </p:sp>
      <p:sp>
        <p:nvSpPr>
          <p:cNvPr id="17" name="Elipse 16"/>
          <p:cNvSpPr/>
          <p:nvPr/>
        </p:nvSpPr>
        <p:spPr>
          <a:xfrm>
            <a:off x="2571736" y="2643182"/>
            <a:ext cx="285752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343819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Desvio de Velocidade (SD) da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máquina motriz</a:t>
            </a: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22968" y="5214950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nl</a:t>
            </a:r>
            <a:endParaRPr lang="pt-BR" sz="3200" dirty="0"/>
          </a:p>
        </p:txBody>
      </p:sp>
      <p:sp>
        <p:nvSpPr>
          <p:cNvPr id="25" name="Retângulo 24"/>
          <p:cNvSpPr/>
          <p:nvPr/>
        </p:nvSpPr>
        <p:spPr>
          <a:xfrm>
            <a:off x="1223034" y="5357826"/>
            <a:ext cx="2917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frequencia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vazio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14348" y="5715016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f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sis</a:t>
            </a:r>
            <a:endParaRPr lang="pt-BR" sz="3200" dirty="0"/>
          </a:p>
        </p:txBody>
      </p:sp>
      <p:sp>
        <p:nvSpPr>
          <p:cNvPr id="27" name="Retângulo 26"/>
          <p:cNvSpPr/>
          <p:nvPr/>
        </p:nvSpPr>
        <p:spPr>
          <a:xfrm>
            <a:off x="1285852" y="5857892"/>
            <a:ext cx="4706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frequencia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operação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sistema</a:t>
            </a:r>
            <a:endParaRPr lang="pt-BR" sz="2400" dirty="0">
              <a:latin typeface="+mj-lt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2809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142984"/>
            <a:ext cx="343819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aixaDeTexto 15"/>
          <p:cNvSpPr txBox="1"/>
          <p:nvPr/>
        </p:nvSpPr>
        <p:spPr>
          <a:xfrm>
            <a:off x="816548" y="4773051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P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1214414" y="4786322"/>
            <a:ext cx="3960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dirty="0" err="1" smtClean="0">
                <a:cs typeface="Times New Roman" pitchFamily="18" charset="0"/>
              </a:rPr>
              <a:t>potência</a:t>
            </a:r>
            <a:r>
              <a:rPr lang="en-US" sz="2400" dirty="0" smtClean="0">
                <a:cs typeface="Times New Roman" pitchFamily="18" charset="0"/>
              </a:rPr>
              <a:t> de </a:t>
            </a:r>
            <a:r>
              <a:rPr lang="en-US" sz="2400" dirty="0" err="1" smtClean="0">
                <a:cs typeface="Times New Roman" pitchFamily="18" charset="0"/>
              </a:rPr>
              <a:t>saída</a:t>
            </a:r>
            <a:r>
              <a:rPr lang="en-US" sz="2400" dirty="0" smtClean="0">
                <a:cs typeface="Times New Roman" pitchFamily="18" charset="0"/>
              </a:rPr>
              <a:t> do </a:t>
            </a:r>
            <a:r>
              <a:rPr lang="en-US" sz="2400" dirty="0" err="1" smtClean="0">
                <a:cs typeface="Times New Roman" pitchFamily="18" charset="0"/>
              </a:rPr>
              <a:t>gerador</a:t>
            </a:r>
            <a:endParaRPr lang="pt-BR" sz="2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42910" y="6253459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P</a:t>
            </a:r>
            <a:endParaRPr lang="pt-BR" sz="3200" dirty="0"/>
          </a:p>
        </p:txBody>
      </p:sp>
      <p:sp>
        <p:nvSpPr>
          <p:cNvPr id="19" name="Retângulo 18"/>
          <p:cNvSpPr/>
          <p:nvPr/>
        </p:nvSpPr>
        <p:spPr>
          <a:xfrm>
            <a:off x="1265659" y="6286520"/>
            <a:ext cx="5663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inverso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inclinação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em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kw</a:t>
            </a:r>
            <a:r>
              <a:rPr lang="en-US" sz="2400" dirty="0" smtClean="0">
                <a:latin typeface="+mj-lt"/>
                <a:cs typeface="Times New Roman" pitchFamily="18" charset="0"/>
              </a:rPr>
              <a:t>/Hz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ou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MW/Hz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Q x V do Gerador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Síncrono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071546"/>
            <a:ext cx="831372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536652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0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714884"/>
            <a:ext cx="6881830" cy="199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714752"/>
            <a:ext cx="30575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5" descr="paint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6"/>
          <p:cNvSpPr txBox="1">
            <a:spLocks noChangeArrowheads="1"/>
          </p:cNvSpPr>
          <p:nvPr/>
        </p:nvSpPr>
        <p:spPr>
          <a:xfrm>
            <a:off x="304800" y="152400"/>
            <a:ext cx="8053414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Controle Q x V do Gerador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Síncrono</a:t>
            </a:r>
            <a:endParaRPr kumimoji="0" lang="pt-BR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" y="685800"/>
            <a:ext cx="815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304800" y="152400"/>
            <a:ext cx="6053150" cy="457200"/>
          </a:xfrm>
          <a:prstGeom prst="rect">
            <a:avLst/>
          </a:prstGeom>
          <a:solidFill>
            <a:srgbClr val="D9D6BB"/>
          </a:solidFill>
          <a:ln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Principais controles na máquina síncrona</a:t>
            </a:r>
            <a:endParaRPr kumimoji="0" lang="pt-BR" sz="3200" b="1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5429264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m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síncrono</a:t>
            </a:r>
            <a:r>
              <a:rPr lang="en-US" dirty="0" smtClean="0">
                <a:cs typeface="Times New Roman" pitchFamily="18" charset="0"/>
              </a:rPr>
              <a:t> do </a:t>
            </a:r>
            <a:r>
              <a:rPr lang="en-US" dirty="0" err="1" smtClean="0">
                <a:cs typeface="Times New Roman" pitchFamily="18" charset="0"/>
              </a:rPr>
              <a:t>máquina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motriz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57158" y="6274378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  <a:cs typeface="Times New Roman" pitchFamily="18" charset="0"/>
              </a:rPr>
              <a:t>V</a:t>
            </a:r>
            <a:r>
              <a:rPr lang="en-US" sz="1050" dirty="0" err="1" smtClean="0">
                <a:latin typeface="Comic Sans MS" pitchFamily="66" charset="0"/>
                <a:cs typeface="Times New Roman" pitchFamily="18" charset="0"/>
              </a:rPr>
              <a:t>Tref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Tensão</a:t>
            </a:r>
            <a:r>
              <a:rPr lang="en-US" dirty="0" smtClean="0">
                <a:cs typeface="Times New Roman" pitchFamily="18" charset="0"/>
              </a:rPr>
              <a:t> Terminal de </a:t>
            </a:r>
            <a:r>
              <a:rPr lang="en-US" dirty="0" err="1" smtClean="0">
                <a:cs typeface="Times New Roman" pitchFamily="18" charset="0"/>
              </a:rPr>
              <a:t>referência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57158" y="5833608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1050" dirty="0" smtClean="0">
                <a:latin typeface="Comic Sans MS" pitchFamily="66" charset="0"/>
                <a:cs typeface="Times New Roman" pitchFamily="18" charset="0"/>
              </a:rPr>
              <a:t>ref 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referência</a:t>
            </a:r>
            <a:r>
              <a:rPr lang="en-US" dirty="0" smtClean="0">
                <a:cs typeface="Times New Roman" pitchFamily="18" charset="0"/>
              </a:rPr>
              <a:t> do </a:t>
            </a:r>
            <a:r>
              <a:rPr lang="en-US" dirty="0" err="1" smtClean="0">
                <a:cs typeface="Times New Roman" pitchFamily="18" charset="0"/>
              </a:rPr>
              <a:t>regulador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velocidade</a:t>
            </a:r>
            <a:endParaRPr lang="pt-BR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142984"/>
            <a:ext cx="867042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716</Words>
  <PresentationFormat>Apresentação na tela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Elmer</dc:creator>
  <cp:lastModifiedBy>Elmer</cp:lastModifiedBy>
  <cp:revision>47</cp:revision>
  <dcterms:created xsi:type="dcterms:W3CDTF">2020-03-24T21:03:43Z</dcterms:created>
  <dcterms:modified xsi:type="dcterms:W3CDTF">2020-03-30T20:26:43Z</dcterms:modified>
</cp:coreProperties>
</file>