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95423"/>
            <a:ext cx="7772400" cy="2914540"/>
          </a:xfrm>
        </p:spPr>
        <p:txBody>
          <a:bodyPr>
            <a:normAutofit fontScale="90000"/>
          </a:bodyPr>
          <a:lstStyle/>
          <a:p>
            <a:r>
              <a:rPr lang="en-GB" altLang="en-US" sz="5400" b="1" dirty="0"/>
              <a:t>Chapter 14</a:t>
            </a:r>
            <a:br>
              <a:rPr lang="en-GB" altLang="en-US" sz="5400" b="1" dirty="0"/>
            </a:br>
            <a:r>
              <a:rPr lang="en-GB" altLang="en-US" b="1" dirty="0"/>
              <a:t>Implementing Corporate Strategy: Managing the Multibusiness </a:t>
            </a:r>
            <a:r>
              <a:rPr lang="en-GB" altLang="en-US" b="1" dirty="0" smtClean="0"/>
              <a:t>Firm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24597-3F3E-49D1-8472-E7981F99E7E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935201" y="-3333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 smtClean="0">
                <a:solidFill>
                  <a:srgbClr val="4F86B2"/>
                </a:solidFill>
              </a:rPr>
              <a:t>Ash bridge </a:t>
            </a:r>
            <a:r>
              <a:rPr lang="en-GB" altLang="en-US" sz="3500" b="1" dirty="0">
                <a:solidFill>
                  <a:srgbClr val="4F86B2"/>
                </a:solidFill>
              </a:rPr>
              <a:t>Portfolio Display: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Potential for Parenting Advantage</a:t>
            </a: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0" y="564898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10245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01" y="1062038"/>
            <a:ext cx="7308850" cy="478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3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dirty="0">
              <a:latin typeface="+mj-lt"/>
              <a:cs typeface="Arial" pitchFamily="34" charset="0"/>
            </a:endParaRP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A85D7-6EEF-4E0E-82E5-E03FF85DCA55}" type="slidenum">
              <a:rPr lang="en-GB" sz="1000" smtClean="0">
                <a:solidFill>
                  <a:srgbClr val="4F86B2"/>
                </a:solidFill>
                <a:latin typeface="+mj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  <a:latin typeface="+mj-lt"/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0" y="20583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500" b="1" dirty="0" smtClean="0">
                <a:solidFill>
                  <a:srgbClr val="4F86B2"/>
                </a:solidFill>
                <a:latin typeface="+mj-lt"/>
              </a:rPr>
              <a:t>The Ashbridge Portfolio Display Applied to a Diversified Leisure Company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55575" y="593519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© 2013 Robert M. Grant</a:t>
            </a:r>
          </a:p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www.contemporarystrategyanalysis.com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82852" y="1399381"/>
            <a:ext cx="193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008000"/>
                </a:solidFill>
                <a:latin typeface="+mj-lt"/>
                <a:cs typeface="Arial" pitchFamily="34" charset="0"/>
              </a:rPr>
              <a:t>EDGE OF HEARTLAND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55689" y="1256506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008000"/>
                </a:solidFill>
                <a:latin typeface="+mj-lt"/>
                <a:cs typeface="Arial" pitchFamily="34" charset="0"/>
              </a:rPr>
              <a:t>BALLAST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21139" y="5050631"/>
            <a:ext cx="2338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008000"/>
                </a:solidFill>
                <a:latin typeface="+mj-lt"/>
                <a:cs typeface="Arial" pitchFamily="34" charset="0"/>
              </a:rPr>
              <a:t>VALUE TRAP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50927" y="5055393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008000"/>
                </a:solidFill>
                <a:latin typeface="+mj-lt"/>
                <a:cs typeface="Arial" pitchFamily="34" charset="0"/>
              </a:rPr>
              <a:t>ALIEN TERRITORY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341289" y="1183481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GB" sz="1400" b="1" dirty="0">
                <a:latin typeface="+mj-lt"/>
                <a:cs typeface="Arial" pitchFamily="34" charset="0"/>
              </a:rPr>
              <a:t>LOW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322239" y="5168106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GB" sz="1400" b="1" dirty="0">
                <a:latin typeface="+mj-lt"/>
                <a:cs typeface="Arial" pitchFamily="34" charset="0"/>
              </a:rPr>
              <a:t>HIGH</a:t>
            </a:r>
          </a:p>
        </p:txBody>
      </p:sp>
      <p:grpSp>
        <p:nvGrpSpPr>
          <p:cNvPr id="11276" name="Group 9"/>
          <p:cNvGrpSpPr>
            <a:grpSpLocks/>
          </p:cNvGrpSpPr>
          <p:nvPr/>
        </p:nvGrpSpPr>
        <p:grpSpPr bwMode="auto">
          <a:xfrm>
            <a:off x="2987402" y="1183481"/>
            <a:ext cx="5057775" cy="4249737"/>
            <a:chOff x="2219" y="935"/>
            <a:chExt cx="3398" cy="1995"/>
          </a:xfrm>
        </p:grpSpPr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5616" y="935"/>
              <a:ext cx="0" cy="19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j-lt"/>
                <a:cs typeface="Arial" pitchFamily="34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2219" y="935"/>
              <a:ext cx="0" cy="19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j-lt"/>
                <a:cs typeface="Arial" pitchFamily="34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2219" y="2930"/>
              <a:ext cx="33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j-lt"/>
                <a:cs typeface="Arial" pitchFamily="34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219" y="935"/>
              <a:ext cx="33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j-lt"/>
                <a:cs typeface="Arial" pitchFamily="34" charset="0"/>
              </a:endParaRPr>
            </a:p>
          </p:txBody>
        </p:sp>
        <p:sp>
          <p:nvSpPr>
            <p:cNvPr id="19" name="Arc 14"/>
            <p:cNvSpPr>
              <a:spLocks/>
            </p:cNvSpPr>
            <p:nvPr/>
          </p:nvSpPr>
          <p:spPr bwMode="auto">
            <a:xfrm>
              <a:off x="3122" y="935"/>
              <a:ext cx="2495" cy="13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j-lt"/>
                <a:cs typeface="Arial" pitchFamily="34" charset="0"/>
              </a:endParaRPr>
            </a:p>
          </p:txBody>
        </p:sp>
        <p:sp>
          <p:nvSpPr>
            <p:cNvPr id="20" name="Arc 15"/>
            <p:cNvSpPr>
              <a:spLocks/>
            </p:cNvSpPr>
            <p:nvPr/>
          </p:nvSpPr>
          <p:spPr bwMode="auto">
            <a:xfrm>
              <a:off x="4230" y="935"/>
              <a:ext cx="1387" cy="7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j-lt"/>
                <a:cs typeface="Arial" pitchFamily="34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675" y="1794"/>
              <a:ext cx="0" cy="1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j-lt"/>
                <a:cs typeface="Arial" pitchFamily="34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>
              <a:off x="2219" y="1794"/>
              <a:ext cx="1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2690539" y="1508918"/>
            <a:ext cx="0" cy="36591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 dirty="0">
              <a:latin typeface="+mj-lt"/>
              <a:cs typeface="Arial" pitchFamily="34" charset="0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3654152" y="5649118"/>
            <a:ext cx="398938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 dirty="0">
              <a:latin typeface="+mj-lt"/>
              <a:cs typeface="Arial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3057252" y="5487193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GB" sz="1400" b="1" dirty="0">
                <a:latin typeface="+mj-lt"/>
                <a:cs typeface="Arial" pitchFamily="34" charset="0"/>
              </a:rPr>
              <a:t>LOW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687989" y="5487193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GB" sz="1400" b="1" dirty="0">
                <a:latin typeface="+mj-lt"/>
                <a:cs typeface="Arial" pitchFamily="34" charset="0"/>
              </a:rPr>
              <a:t>HIGH</a:t>
            </a: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5384527" y="2742406"/>
            <a:ext cx="331787" cy="3651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3322364" y="1662906"/>
            <a:ext cx="1063625" cy="9398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6246539" y="4175918"/>
            <a:ext cx="1130300" cy="8747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6125889" y="1574006"/>
            <a:ext cx="976313" cy="757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175102" y="1651793"/>
            <a:ext cx="992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Restaurant</a:t>
            </a:r>
          </a:p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chain C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6465614" y="2826543"/>
            <a:ext cx="512763" cy="44608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5878239" y="2375693"/>
            <a:ext cx="992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Restaurant</a:t>
            </a:r>
          </a:p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chain D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7086327" y="2245518"/>
            <a:ext cx="1089025" cy="9842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146652" y="2483643"/>
            <a:ext cx="992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Restaurant</a:t>
            </a:r>
          </a:p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chain B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7176814" y="1183481"/>
            <a:ext cx="1111250" cy="11303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248252" y="1531143"/>
            <a:ext cx="992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Restaurant</a:t>
            </a:r>
          </a:p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chain A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416027" y="1813718"/>
            <a:ext cx="90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Pubs and </a:t>
            </a:r>
          </a:p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bars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6451327" y="4352131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Hotels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4995589" y="2264568"/>
            <a:ext cx="70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Coffee </a:t>
            </a:r>
          </a:p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chain</a:t>
            </a:r>
          </a:p>
        </p:txBody>
      </p:sp>
      <p:sp>
        <p:nvSpPr>
          <p:cNvPr id="41" name="Oval 37"/>
          <p:cNvSpPr>
            <a:spLocks noChangeArrowheads="1"/>
          </p:cNvSpPr>
          <p:nvPr/>
        </p:nvSpPr>
        <p:spPr bwMode="auto">
          <a:xfrm>
            <a:off x="5516289" y="3682206"/>
            <a:ext cx="398463" cy="3825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4319314" y="4088606"/>
            <a:ext cx="333375" cy="3143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43" name="Oval 39"/>
          <p:cNvSpPr>
            <a:spLocks noChangeArrowheads="1"/>
          </p:cNvSpPr>
          <p:nvPr/>
        </p:nvSpPr>
        <p:spPr bwMode="auto">
          <a:xfrm>
            <a:off x="4185964" y="3061493"/>
            <a:ext cx="666750" cy="6207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5317852" y="4066381"/>
            <a:ext cx="65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Tennis</a:t>
            </a:r>
          </a:p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clubs</a:t>
            </a: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3951014" y="3844131"/>
            <a:ext cx="52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Spas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4208189" y="3107531"/>
            <a:ext cx="696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Liquor </a:t>
            </a:r>
          </a:p>
          <a:p>
            <a:pPr algn="ctr">
              <a:defRPr/>
            </a:pPr>
            <a:r>
              <a:rPr lang="en-GB" sz="1400" b="1" dirty="0" smtClean="0">
                <a:latin typeface="+mj-lt"/>
                <a:cs typeface="Arial" pitchFamily="34" charset="0"/>
              </a:rPr>
              <a:t>chain</a:t>
            </a:r>
          </a:p>
        </p:txBody>
      </p:sp>
      <p:sp>
        <p:nvSpPr>
          <p:cNvPr id="47" name="Oval 43"/>
          <p:cNvSpPr>
            <a:spLocks noChangeArrowheads="1"/>
          </p:cNvSpPr>
          <p:nvPr/>
        </p:nvSpPr>
        <p:spPr bwMode="auto">
          <a:xfrm>
            <a:off x="271189" y="5649118"/>
            <a:ext cx="217488" cy="2159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604564" y="5649118"/>
            <a:ext cx="2027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200" b="1" dirty="0" smtClean="0">
                <a:latin typeface="+mj-lt"/>
                <a:cs typeface="Arial" pitchFamily="34" charset="0"/>
              </a:rPr>
              <a:t>Size of circle represents sales</a:t>
            </a:r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480739" y="2375693"/>
            <a:ext cx="1879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GB" sz="1500" b="1" dirty="0">
                <a:latin typeface="+mj-lt"/>
                <a:cs typeface="Arial" pitchFamily="34" charset="0"/>
              </a:rPr>
              <a:t>Potential for value destruction from misfit between needs of the business and patent’s corporate management style</a:t>
            </a: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3178942" y="5757068"/>
            <a:ext cx="52562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GB" sz="1500" b="1" dirty="0">
                <a:latin typeface="+mj-lt"/>
                <a:cs typeface="Arial" pitchFamily="34" charset="0"/>
              </a:rPr>
              <a:t>Potential for parent to value added to the business </a:t>
            </a: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6114777" y="1266031"/>
            <a:ext cx="1357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008000"/>
                </a:solidFill>
                <a:latin typeface="+mj-lt"/>
                <a:cs typeface="Arial" pitchFamily="34" charset="0"/>
              </a:rPr>
              <a:t>HEARTLAND</a:t>
            </a:r>
          </a:p>
        </p:txBody>
      </p:sp>
    </p:spTree>
    <p:extLst>
      <p:ext uri="{BB962C8B-B14F-4D97-AF65-F5344CB8AC3E}">
        <p14:creationId xmlns:p14="http://schemas.microsoft.com/office/powerpoint/2010/main" val="2137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E524B-39C9-47B7-B42F-B6163765D801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75" y="1113221"/>
            <a:ext cx="3868738" cy="51704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200" b="1" dirty="0">
                <a:cs typeface="Arial" pitchFamily="34" charset="0"/>
              </a:rPr>
              <a:t>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b="1" dirty="0">
                <a:cs typeface="Arial" pitchFamily="34" charset="0"/>
              </a:rPr>
              <a:t>Simplicity</a:t>
            </a:r>
            <a:r>
              <a:rPr lang="en-GB" sz="2200" dirty="0">
                <a:cs typeface="Arial" pitchFamily="34" charset="0"/>
              </a:rPr>
              <a:t>: Quick and easy to prepare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b="1" dirty="0">
                <a:cs typeface="Arial" pitchFamily="34" charset="0"/>
              </a:rPr>
              <a:t>Big picture</a:t>
            </a:r>
            <a:r>
              <a:rPr lang="en-GB" sz="2200" dirty="0">
                <a:cs typeface="Arial" pitchFamily="34" charset="0"/>
              </a:rPr>
              <a:t>: Permits one page representation of the corporate portfolio and strategic positioning of each business</a:t>
            </a:r>
            <a:endParaRPr lang="en-GB" sz="2200" b="1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b="1" dirty="0">
                <a:cs typeface="Arial" pitchFamily="34" charset="0"/>
              </a:rPr>
              <a:t>Analytically versatile</a:t>
            </a:r>
            <a:r>
              <a:rPr lang="en-GB" sz="2200" dirty="0">
                <a:cs typeface="Arial" pitchFamily="34" charset="0"/>
              </a:rPr>
              <a:t>: Applicable to businesses, products, countries, distribution channels</a:t>
            </a:r>
            <a:endParaRPr lang="en-GB" sz="2200" b="1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b="1" dirty="0">
                <a:cs typeface="Arial" pitchFamily="34" charset="0"/>
              </a:rPr>
              <a:t>Can be augmented</a:t>
            </a:r>
            <a:r>
              <a:rPr lang="en-GB" sz="2200" dirty="0">
                <a:cs typeface="Arial" pitchFamily="34" charset="0"/>
              </a:rPr>
              <a:t>: A useful point of departure for more sophisticated analysis</a:t>
            </a:r>
            <a:endParaRPr lang="en-GB" sz="2200" b="1" dirty="0">
              <a:cs typeface="Arial" pitchFamily="34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746016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Do Portfolio Planning Models Help or Hinder Corporate Strategy Formulation?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1899" y="1113219"/>
            <a:ext cx="3867150" cy="51704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200" b="1" dirty="0">
                <a:cs typeface="Arial" pitchFamily="34" charset="0"/>
              </a:rPr>
              <a:t>DISADVANTAGES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b="1" dirty="0">
                <a:cs typeface="Arial" pitchFamily="34" charset="0"/>
              </a:rPr>
              <a:t>Simplicity</a:t>
            </a:r>
            <a:r>
              <a:rPr lang="en-GB" sz="2200" dirty="0">
                <a:cs typeface="Arial" pitchFamily="34" charset="0"/>
              </a:rPr>
              <a:t>: Oversimplifies the factors determining industry attractiveness and competitive advantage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b="1" dirty="0">
                <a:cs typeface="Arial" pitchFamily="34" charset="0"/>
              </a:rPr>
              <a:t>Ambiguous</a:t>
            </a:r>
            <a:r>
              <a:rPr lang="en-GB" sz="2200" dirty="0">
                <a:cs typeface="Arial" pitchFamily="34" charset="0"/>
              </a:rPr>
              <a:t>: The position of a business depends critically upon how a market is defined</a:t>
            </a:r>
            <a:endParaRPr lang="en-GB" sz="2200" b="1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b="1" dirty="0">
                <a:cs typeface="Arial" pitchFamily="34" charset="0"/>
              </a:rPr>
              <a:t>Ignores synergy</a:t>
            </a:r>
            <a:r>
              <a:rPr lang="en-GB" sz="2200" dirty="0">
                <a:cs typeface="Arial" pitchFamily="34" charset="0"/>
              </a:rPr>
              <a:t>: The analysis takes no account of any interdependencies between businesses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200" b="1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DF1C6-1397-48B8-95F3-F2EC61163E3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805958" y="0"/>
            <a:ext cx="795655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Managing Individual Businesses Within the Multibusiness Firm: Modes of Corporate Control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3975" y="558947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3527425" y="1016001"/>
            <a:ext cx="2701925" cy="4000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/>
              <a:t>Two basic approaches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1260475" y="1735138"/>
            <a:ext cx="2266950" cy="4000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/>
              <a:t>Input Control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6229350" y="1735138"/>
            <a:ext cx="2266950" cy="4000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/>
              <a:t>Output Control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944562" y="2598738"/>
            <a:ext cx="2898775" cy="7080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/>
              <a:t>Monitoring &amp; approving business level decisions </a:t>
            </a:r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5913437" y="2598738"/>
            <a:ext cx="2898775" cy="1016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b="1"/>
              <a:t>Setting performance targets and monitoring their achievement</a:t>
            </a: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944562" y="3967163"/>
            <a:ext cx="2898775" cy="13239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 b="1"/>
              <a:t>Primarily through strategic planning system and capital expenditure approval system</a:t>
            </a:r>
            <a:endParaRPr lang="en-GB" altLang="en-US" sz="2000" b="1"/>
          </a:p>
        </p:txBody>
      </p:sp>
      <p:sp>
        <p:nvSpPr>
          <p:cNvPr id="13325" name="TextBox 14"/>
          <p:cNvSpPr txBox="1">
            <a:spLocks noChangeArrowheads="1"/>
          </p:cNvSpPr>
          <p:nvPr/>
        </p:nvSpPr>
        <p:spPr bwMode="auto">
          <a:xfrm>
            <a:off x="5913437" y="3967163"/>
            <a:ext cx="2898775" cy="22479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 b="1"/>
              <a:t>Primarily through performance management system, incl</a:t>
            </a:r>
            <a:r>
              <a:rPr lang="en-GB" altLang="en-US" sz="2000" b="1"/>
              <a:t>uding</a:t>
            </a:r>
            <a:r>
              <a:rPr lang="en-US" altLang="en-US" sz="2000" b="1"/>
              <a:t> </a:t>
            </a:r>
            <a:r>
              <a:rPr lang="en-GB" altLang="en-US" sz="2000" b="1"/>
              <a:t>operating </a:t>
            </a:r>
            <a:r>
              <a:rPr lang="en-US" altLang="en-US" sz="2000" b="1"/>
              <a:t>budget</a:t>
            </a:r>
            <a:r>
              <a:rPr lang="en-GB" altLang="en-US" sz="2000" b="1"/>
              <a:t>s, scorecards,</a:t>
            </a:r>
          </a:p>
          <a:p>
            <a:r>
              <a:rPr lang="en-GB" altLang="en-US" sz="2000" b="1"/>
              <a:t>milestones,  and </a:t>
            </a:r>
            <a:r>
              <a:rPr lang="en-US" altLang="en-US" sz="2000" b="1"/>
              <a:t>HR appraisal</a:t>
            </a:r>
            <a:r>
              <a:rPr lang="en-GB" altLang="en-US" sz="2000" b="1"/>
              <a:t>s</a:t>
            </a:r>
          </a:p>
        </p:txBody>
      </p:sp>
      <p:cxnSp>
        <p:nvCxnSpPr>
          <p:cNvPr id="6" name="Straight Arrow Connector 5"/>
          <p:cNvCxnSpPr>
            <a:stCxn id="13319" idx="2"/>
            <a:endCxn id="13320" idx="3"/>
          </p:cNvCxnSpPr>
          <p:nvPr/>
        </p:nvCxnSpPr>
        <p:spPr>
          <a:xfrm flipH="1">
            <a:off x="3527425" y="1416051"/>
            <a:ext cx="1350962" cy="519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319" idx="2"/>
            <a:endCxn id="13321" idx="1"/>
          </p:cNvCxnSpPr>
          <p:nvPr/>
        </p:nvCxnSpPr>
        <p:spPr>
          <a:xfrm>
            <a:off x="4878387" y="1416051"/>
            <a:ext cx="1350963" cy="519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320" idx="2"/>
            <a:endCxn id="13322" idx="0"/>
          </p:cNvCxnSpPr>
          <p:nvPr/>
        </p:nvCxnSpPr>
        <p:spPr>
          <a:xfrm flipH="1">
            <a:off x="2393950" y="2135188"/>
            <a:ext cx="0" cy="4635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321" idx="2"/>
            <a:endCxn id="13323" idx="0"/>
          </p:cNvCxnSpPr>
          <p:nvPr/>
        </p:nvCxnSpPr>
        <p:spPr>
          <a:xfrm flipH="1">
            <a:off x="7362825" y="2135188"/>
            <a:ext cx="0" cy="4635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322" idx="2"/>
            <a:endCxn id="13324" idx="0"/>
          </p:cNvCxnSpPr>
          <p:nvPr/>
        </p:nvCxnSpPr>
        <p:spPr>
          <a:xfrm>
            <a:off x="2393950" y="3306763"/>
            <a:ext cx="0" cy="660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323" idx="2"/>
            <a:endCxn id="13325" idx="0"/>
          </p:cNvCxnSpPr>
          <p:nvPr/>
        </p:nvCxnSpPr>
        <p:spPr>
          <a:xfrm>
            <a:off x="7362825" y="3614738"/>
            <a:ext cx="0" cy="3524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4EAA42-DCBA-4A13-B63E-22679B52C5A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0" y="160338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Exxon’s Strategic Planning Process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-19050" y="562079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50825" y="1412875"/>
            <a:ext cx="1800225" cy="6461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Economic Review</a:t>
            </a:r>
          </a:p>
          <a:p>
            <a:pPr algn="ctr"/>
            <a:r>
              <a:rPr lang="en-GB" altLang="en-US" sz="1800"/>
              <a:t>Energy Review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2411413" y="1550988"/>
            <a:ext cx="1800225" cy="3698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Business Plans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4572000" y="1550988"/>
            <a:ext cx="1800225" cy="3698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Business Plans</a:t>
            </a:r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6732588" y="1274763"/>
            <a:ext cx="1800225" cy="92233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Approved by Management Committee</a:t>
            </a: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250825" y="3141663"/>
            <a:ext cx="1800225" cy="6461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Stewardship Review</a:t>
            </a:r>
          </a:p>
        </p:txBody>
      </p:sp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2411413" y="3141663"/>
            <a:ext cx="1800225" cy="6461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Stewardship Basis</a:t>
            </a: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4572000" y="3141663"/>
            <a:ext cx="1800225" cy="6461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Financial Forecast</a:t>
            </a:r>
          </a:p>
        </p:txBody>
      </p:sp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6732588" y="3279775"/>
            <a:ext cx="1800225" cy="3683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Corporate Plan</a:t>
            </a:r>
          </a:p>
        </p:txBody>
      </p:sp>
      <p:sp>
        <p:nvSpPr>
          <p:cNvPr id="14350" name="TextBox 16"/>
          <p:cNvSpPr txBox="1">
            <a:spLocks noChangeArrowheads="1"/>
          </p:cNvSpPr>
          <p:nvPr/>
        </p:nvSpPr>
        <p:spPr bwMode="auto">
          <a:xfrm>
            <a:off x="2411413" y="4298950"/>
            <a:ext cx="1800225" cy="6461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Investment Reappraisals</a:t>
            </a:r>
          </a:p>
        </p:txBody>
      </p:sp>
      <p:sp>
        <p:nvSpPr>
          <p:cNvPr id="14351" name="TextBox 17"/>
          <p:cNvSpPr txBox="1">
            <a:spLocks noChangeArrowheads="1"/>
          </p:cNvSpPr>
          <p:nvPr/>
        </p:nvSpPr>
        <p:spPr bwMode="auto">
          <a:xfrm>
            <a:off x="4572000" y="4437063"/>
            <a:ext cx="1800225" cy="3698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/>
              <a:t>Annual Budget</a:t>
            </a:r>
          </a:p>
        </p:txBody>
      </p:sp>
      <p:cxnSp>
        <p:nvCxnSpPr>
          <p:cNvPr id="6" name="Straight Arrow Connector 5"/>
          <p:cNvCxnSpPr>
            <a:stCxn id="14342" idx="3"/>
            <a:endCxn id="14343" idx="1"/>
          </p:cNvCxnSpPr>
          <p:nvPr/>
        </p:nvCxnSpPr>
        <p:spPr>
          <a:xfrm flipV="1">
            <a:off x="2051050" y="1736725"/>
            <a:ext cx="36036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343" idx="3"/>
            <a:endCxn id="14344" idx="1"/>
          </p:cNvCxnSpPr>
          <p:nvPr/>
        </p:nvCxnSpPr>
        <p:spPr>
          <a:xfrm>
            <a:off x="4211638" y="1736725"/>
            <a:ext cx="36036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344" idx="3"/>
            <a:endCxn id="14345" idx="1"/>
          </p:cNvCxnSpPr>
          <p:nvPr/>
        </p:nvCxnSpPr>
        <p:spPr>
          <a:xfrm>
            <a:off x="6372225" y="1736725"/>
            <a:ext cx="36036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346" idx="0"/>
            <a:endCxn id="14342" idx="2"/>
          </p:cNvCxnSpPr>
          <p:nvPr/>
        </p:nvCxnSpPr>
        <p:spPr>
          <a:xfrm flipV="1">
            <a:off x="1150938" y="2058988"/>
            <a:ext cx="0" cy="10826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345" idx="2"/>
            <a:endCxn id="14349" idx="0"/>
          </p:cNvCxnSpPr>
          <p:nvPr/>
        </p:nvCxnSpPr>
        <p:spPr>
          <a:xfrm>
            <a:off x="7632700" y="2197100"/>
            <a:ext cx="0" cy="10826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349" idx="1"/>
            <a:endCxn id="14348" idx="3"/>
          </p:cNvCxnSpPr>
          <p:nvPr/>
        </p:nvCxnSpPr>
        <p:spPr>
          <a:xfrm flipH="1">
            <a:off x="6372225" y="3463925"/>
            <a:ext cx="36036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348" idx="1"/>
            <a:endCxn id="14347" idx="3"/>
          </p:cNvCxnSpPr>
          <p:nvPr/>
        </p:nvCxnSpPr>
        <p:spPr>
          <a:xfrm flipH="1">
            <a:off x="4211638" y="3463925"/>
            <a:ext cx="36036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347" idx="1"/>
            <a:endCxn id="14346" idx="3"/>
          </p:cNvCxnSpPr>
          <p:nvPr/>
        </p:nvCxnSpPr>
        <p:spPr>
          <a:xfrm flipH="1">
            <a:off x="2051050" y="3463925"/>
            <a:ext cx="36036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Straight Arrow Connector 9216"/>
          <p:cNvCxnSpPr>
            <a:stCxn id="14348" idx="2"/>
            <a:endCxn id="14351" idx="0"/>
          </p:cNvCxnSpPr>
          <p:nvPr/>
        </p:nvCxnSpPr>
        <p:spPr>
          <a:xfrm>
            <a:off x="5472113" y="3787775"/>
            <a:ext cx="0" cy="6492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9" name="Straight Arrow Connector 9218"/>
          <p:cNvCxnSpPr>
            <a:stCxn id="14351" idx="1"/>
            <a:endCxn id="14350" idx="3"/>
          </p:cNvCxnSpPr>
          <p:nvPr/>
        </p:nvCxnSpPr>
        <p:spPr>
          <a:xfrm flipH="1">
            <a:off x="4211638" y="4621213"/>
            <a:ext cx="36036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3" name="Straight Arrow Connector 9222"/>
          <p:cNvCxnSpPr>
            <a:stCxn id="14350" idx="1"/>
            <a:endCxn id="14346" idx="2"/>
          </p:cNvCxnSpPr>
          <p:nvPr/>
        </p:nvCxnSpPr>
        <p:spPr>
          <a:xfrm flipH="1" flipV="1">
            <a:off x="1150938" y="3787775"/>
            <a:ext cx="1260475" cy="833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7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60375" y="6363029"/>
            <a:ext cx="20574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B3A72-DA76-4030-86BA-C2DC14A971D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718" y="637902"/>
            <a:ext cx="7924800" cy="517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600" b="1" dirty="0">
                <a:cs typeface="Arial" pitchFamily="34" charset="0"/>
              </a:rPr>
              <a:t>Critiques of Strategic Planning: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600" b="1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cs typeface="Arial" pitchFamily="34" charset="0"/>
              </a:rPr>
              <a:t>Strategic planning systems don't make strategy</a:t>
            </a:r>
            <a:r>
              <a:rPr lang="en-GB" sz="2600" dirty="0">
                <a:cs typeface="Arial" pitchFamily="34" charset="0"/>
              </a:rPr>
              <a:t> – Strategic </a:t>
            </a:r>
            <a:r>
              <a:rPr lang="en-US" sz="2600" dirty="0">
                <a:cs typeface="Arial" pitchFamily="34" charset="0"/>
              </a:rPr>
              <a:t>planning a ritualistic process, but most strategic decisions are made outside the system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US" sz="26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b="1" dirty="0">
                <a:cs typeface="Arial" pitchFamily="34" charset="0"/>
              </a:rPr>
              <a:t>Weak execution </a:t>
            </a:r>
            <a:r>
              <a:rPr lang="en-US" sz="2600" dirty="0">
                <a:cs typeface="Arial" pitchFamily="34" charset="0"/>
              </a:rPr>
              <a:t>– Procedures for converting plans into actions are weak. Proposals for improving execution include: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cs typeface="Arial" pitchFamily="34" charset="0"/>
              </a:rPr>
              <a:t>Strategic milestones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cs typeface="Arial" pitchFamily="34" charset="0"/>
              </a:rPr>
              <a:t>Strategy maps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cs typeface="Arial" pitchFamily="34" charset="0"/>
              </a:rPr>
              <a:t>Replacing strategic planning units by “offices of strategy management”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Rethinking Strategic Planning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7462" y="560836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28130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CCA9-75E3-4E8B-918D-FFDDA3450CE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110" y="1125537"/>
            <a:ext cx="7924800" cy="5076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cs typeface="Arial" pitchFamily="34" charset="0"/>
              </a:rPr>
              <a:t>Multibusiness companies have a dual planning process: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cs typeface="Arial" pitchFamily="34" charset="0"/>
              </a:rPr>
              <a:t>Strategic planning: medium and long term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cs typeface="Arial" pitchFamily="34" charset="0"/>
              </a:rPr>
              <a:t>Financial planning : short-term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US" sz="26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cs typeface="Arial" pitchFamily="34" charset="0"/>
              </a:rPr>
              <a:t>The two are closely linked. Strategic plan is a basis for:</a:t>
            </a:r>
            <a:endParaRPr lang="en-US" sz="2600" dirty="0">
              <a:cs typeface="Arial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cs typeface="Arial" pitchFamily="34" charset="0"/>
              </a:rPr>
              <a:t>Operating budget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cs typeface="Arial" pitchFamily="34" charset="0"/>
              </a:rPr>
              <a:t>Capital expenditure budget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cs typeface="Arial" pitchFamily="34" charset="0"/>
              </a:rPr>
              <a:t>Annual performance plans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cs typeface="Arial" pitchFamily="34" charset="0"/>
              </a:rPr>
              <a:t>Strategic milestones</a:t>
            </a:r>
          </a:p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000099"/>
              </a:solidFill>
              <a:cs typeface="Arial" pitchFamily="34" charset="0"/>
            </a:endParaRPr>
          </a:p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cs typeface="Arial" pitchFamily="34" charset="0"/>
              </a:rPr>
              <a:t>Balance between strategic and financial control varies by firm and sector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588360" y="-12919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Performing Management &amp;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Financial Control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6658084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0987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6980EF-9C05-4880-B3D5-243C17C32DB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712623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Different Corporate Management Styles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945471"/>
              </p:ext>
            </p:extLst>
          </p:nvPr>
        </p:nvGraphicFramePr>
        <p:xfrm>
          <a:off x="634946" y="615950"/>
          <a:ext cx="7705724" cy="549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684"/>
                <a:gridCol w="3096692"/>
                <a:gridCol w="3078348"/>
              </a:tblGrid>
              <a:tr h="37078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Strategic </a:t>
                      </a: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Planning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Financial </a:t>
                      </a:r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Control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 anchor="ctr"/>
                </a:tc>
              </a:tr>
              <a:tr h="975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Business Strategy Formulation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Businesses and corporate HQ jointly formulate strategy.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HQ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coordinates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business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unit  st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rategies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Strategy formulated at business unit level. Corporate HQ largely reactive, offering little coordination.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</a:tr>
              <a:tr h="731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Controlling Performance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Primarily strategic goals with medium- to long-term horizon.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Financial budgets set annual targets for ROI and other financial variables with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monthly/quarterly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monitoring.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</a:tr>
              <a:tr h="975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Advantages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Effective for exploiting (a) linkages among businesses, (b) innovation, (c) long-term competitive positioning.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Business unit autonomy supports initiative, responsiveness, efficiency, and  development of business leaders.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</a:tr>
              <a:tr h="1219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Disadvantages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Loss of divisional autonomy and initiative. Conducive to unitary strategic view. Tendency to persist with failing strategies.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Short-term focus discourages innovation and long-term development. Limited sharing of resources and capabilities among businesses.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</a:tr>
              <a:tr h="1219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Style suited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Companies with few closely-related businesses. Works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well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competitive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technology-intensive sectors where investment projects are large and long term.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Highly diversified companies with low relatedness among businesses. Works 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well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 mature, low-tech sectors where investment projects are relatively small and short term.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382" marR="603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4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09FFCD-63F7-49F2-B133-20918FC0E8C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763" y="631223"/>
            <a:ext cx="79248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000" b="1" dirty="0">
                <a:cs typeface="Arial" pitchFamily="34" charset="0"/>
              </a:rPr>
              <a:t>Value from exploiting linkages within the multibusiness firm result mainly from exploiting resource and capability linkages: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At the corporate level – Shared corporate services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At the business level – Sharing resources, transferring capabilities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000" b="1" dirty="0">
                <a:cs typeface="Arial" pitchFamily="34" charset="0"/>
              </a:rPr>
              <a:t>Michael Porter identifies </a:t>
            </a:r>
            <a:r>
              <a:rPr lang="en-GB" sz="2000" b="1" dirty="0">
                <a:cs typeface="Arial" pitchFamily="34" charset="0"/>
              </a:rPr>
              <a:t>types of </a:t>
            </a:r>
            <a:r>
              <a:rPr lang="en-US" sz="2000" b="1" dirty="0">
                <a:cs typeface="Arial" pitchFamily="34" charset="0"/>
              </a:rPr>
              <a:t>corporate strategy based on the nature and extent of internal linkages: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cs typeface="Arial" pitchFamily="34" charset="0"/>
              </a:rPr>
              <a:t>Portfolio management </a:t>
            </a:r>
            <a:r>
              <a:rPr lang="en-US" sz="2000" dirty="0">
                <a:cs typeface="Arial" pitchFamily="34" charset="0"/>
              </a:rPr>
              <a:t>– Parent creates value by operating an internal capital market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cs typeface="Arial" pitchFamily="34" charset="0"/>
              </a:rPr>
              <a:t>Restructuring</a:t>
            </a:r>
            <a:r>
              <a:rPr lang="en-US" sz="2000" dirty="0">
                <a:cs typeface="Arial" pitchFamily="34" charset="0"/>
              </a:rPr>
              <a:t> - Parent creates value by acquiring and revitalizing inefficiently</a:t>
            </a:r>
            <a:r>
              <a:rPr lang="en-GB" sz="2000" dirty="0">
                <a:cs typeface="Arial" pitchFamily="34" charset="0"/>
              </a:rPr>
              <a:t>-</a:t>
            </a:r>
            <a:r>
              <a:rPr lang="en-US" sz="2000" dirty="0">
                <a:cs typeface="Arial" pitchFamily="34" charset="0"/>
              </a:rPr>
              <a:t>managed businesses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cs typeface="Arial" pitchFamily="34" charset="0"/>
              </a:rPr>
              <a:t>Transferring skills </a:t>
            </a:r>
            <a:r>
              <a:rPr lang="en-US" sz="2000" dirty="0">
                <a:cs typeface="Arial" pitchFamily="34" charset="0"/>
              </a:rPr>
              <a:t>- Parent </a:t>
            </a:r>
            <a:r>
              <a:rPr lang="en-GB" sz="2000" dirty="0">
                <a:cs typeface="Arial" pitchFamily="34" charset="0"/>
              </a:rPr>
              <a:t>creates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GB" sz="2000" dirty="0">
                <a:cs typeface="Arial" pitchFamily="34" charset="0"/>
              </a:rPr>
              <a:t>value</a:t>
            </a:r>
            <a:r>
              <a:rPr lang="en-US" sz="2000" dirty="0">
                <a:cs typeface="Arial" pitchFamily="34" charset="0"/>
              </a:rPr>
              <a:t> by transferring</a:t>
            </a:r>
            <a:r>
              <a:rPr lang="en-GB" sz="2000" dirty="0"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capabilities</a:t>
            </a:r>
            <a:r>
              <a:rPr lang="en-GB" sz="2000" dirty="0">
                <a:cs typeface="Arial" pitchFamily="34" charset="0"/>
              </a:rPr>
              <a:t> between businesses</a:t>
            </a:r>
            <a:endParaRPr lang="en-US" sz="20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cs typeface="Arial" pitchFamily="34" charset="0"/>
              </a:rPr>
              <a:t>Sharing activities </a:t>
            </a:r>
            <a:r>
              <a:rPr lang="en-GB" sz="2000" dirty="0">
                <a:cs typeface="Arial" pitchFamily="34" charset="0"/>
              </a:rPr>
              <a:t>- Parent creates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GB" sz="2000" dirty="0">
                <a:cs typeface="Arial" pitchFamily="34" charset="0"/>
              </a:rPr>
              <a:t>value </a:t>
            </a:r>
            <a:r>
              <a:rPr lang="en-US" sz="2000" dirty="0">
                <a:cs typeface="Arial" pitchFamily="34" charset="0"/>
              </a:rPr>
              <a:t>by</a:t>
            </a:r>
            <a:r>
              <a:rPr lang="en-GB" sz="2000" dirty="0">
                <a:cs typeface="Arial" pitchFamily="34" charset="0"/>
              </a:rPr>
              <a:t> sharing resources between businesses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000" b="1" dirty="0">
                <a:cs typeface="Arial" pitchFamily="34" charset="0"/>
              </a:rPr>
              <a:t>The role of dominant logic </a:t>
            </a:r>
            <a:r>
              <a:rPr lang="en-GB" sz="2000" dirty="0">
                <a:cs typeface="Arial" pitchFamily="34" charset="0"/>
              </a:rPr>
              <a:t>– “The way in which managers conceptualize the business”” determines the identity of the business and the perception of its appropriate boundaries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588360" y="7937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Managing Linkages Across Boundaries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307975" y="575573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8932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176DB-F08A-4F47-83E6-C99F771115C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604126" y="1478"/>
            <a:ext cx="795655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Managing Change in the Multibusiness Firm: The McKinsey Pentagon for Corporate Restructuring</a:t>
            </a:r>
          </a:p>
        </p:txBody>
      </p:sp>
      <p:pic>
        <p:nvPicPr>
          <p:cNvPr id="19462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7" y="1017479"/>
            <a:ext cx="7800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0" y="562653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0291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194E73-7288-4DA1-A004-69792032E23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C0BE2-C0F1-4B1F-9886-C184258894E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236" y="790576"/>
            <a:ext cx="7924800" cy="5662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cs typeface="Arial" pitchFamily="34" charset="0"/>
              </a:rPr>
              <a:t>What are the rights of shareholders?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dirty="0">
                <a:cs typeface="Arial" pitchFamily="34" charset="0"/>
              </a:rPr>
              <a:t>To transfer shares, access company information, elect directors, share in the profits of the firm, vote on key strategic decisions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cs typeface="Arial" pitchFamily="34" charset="0"/>
              </a:rPr>
              <a:t>Despite potential for divisions to </a:t>
            </a:r>
            <a:r>
              <a:rPr lang="en-GB" sz="2000" dirty="0">
                <a:cs typeface="Arial" pitchFamily="34" charset="0"/>
              </a:rPr>
              <a:t>develop distinctive</a:t>
            </a:r>
            <a:r>
              <a:rPr lang="en-US" sz="2000" dirty="0">
                <a:cs typeface="Arial" pitchFamily="34" charset="0"/>
              </a:rPr>
              <a:t> strategies</a:t>
            </a:r>
            <a:r>
              <a:rPr lang="en-GB" sz="2000" dirty="0">
                <a:cs typeface="Arial" pitchFamily="34" charset="0"/>
              </a:rPr>
              <a:t> and</a:t>
            </a:r>
            <a:r>
              <a:rPr lang="en-US" sz="2000" dirty="0">
                <a:cs typeface="Arial" pitchFamily="34" charset="0"/>
              </a:rPr>
              <a:t> structures</a:t>
            </a:r>
            <a:r>
              <a:rPr lang="en-GB" sz="2000" dirty="0">
                <a:cs typeface="Arial" pitchFamily="34" charset="0"/>
              </a:rPr>
              <a:t>—</a:t>
            </a:r>
            <a:r>
              <a:rPr lang="en-US" sz="2000" dirty="0">
                <a:cs typeface="Arial" pitchFamily="34" charset="0"/>
              </a:rPr>
              <a:t>corporate systems may impose uniformity</a:t>
            </a:r>
            <a:endParaRPr lang="en-GB" sz="20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What are the responsibilities of  Company Boards?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dirty="0">
                <a:cs typeface="Arial" pitchFamily="34" charset="0"/>
              </a:rPr>
              <a:t>To act in the best interests of the company and its shareholders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dirty="0">
                <a:cs typeface="Arial" pitchFamily="34" charset="0"/>
              </a:rPr>
              <a:t>To oversee strategy, budgets, management performance, etc.</a:t>
            </a:r>
            <a:endParaRPr lang="en-US" sz="20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What’s gone wrong?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dirty="0">
                <a:cs typeface="Arial" pitchFamily="34" charset="0"/>
              </a:rPr>
              <a:t>Failure by boards to prevent managers pursuing their interests rather than those of shareholders (e.g. excessive compensation)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cs typeface="Arial" pitchFamily="34" charset="0"/>
              </a:rPr>
              <a:t>Failure of the board to take account of social/national interest</a:t>
            </a:r>
            <a:endParaRPr lang="en-US" sz="2000" b="1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What other problems do multidivisional corporations face?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000" dirty="0">
                <a:cs typeface="Arial" pitchFamily="34" charset="0"/>
              </a:rPr>
              <a:t>Lack of decentralization of decision making to divisional managers</a:t>
            </a:r>
            <a:endParaRPr lang="en-GB" sz="2400" dirty="0">
              <a:cs typeface="Arial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cs typeface="Arial" pitchFamily="34" charset="0"/>
              </a:rPr>
              <a:t>Standardization of management systems across divisions</a:t>
            </a:r>
            <a:endParaRPr lang="en-US" sz="2000" b="1" dirty="0">
              <a:cs typeface="Arial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endParaRPr lang="en-GB" sz="2000" dirty="0">
              <a:cs typeface="Arial" pitchFamily="34" charset="0"/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460375" y="16033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Challenge of Corporate Governance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777546" y="608806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542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8C4E9-FDB6-4451-A512-6FE6E23B05E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809078" y="160338"/>
            <a:ext cx="795655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rgbClr val="4F86B2"/>
                </a:solidFill>
              </a:rPr>
              <a:t>Highest Earning CEOs of US Companies, 2011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72311"/>
              </p:ext>
            </p:extLst>
          </p:nvPr>
        </p:nvGraphicFramePr>
        <p:xfrm>
          <a:off x="609107" y="744539"/>
          <a:ext cx="7812086" cy="5529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644"/>
                <a:gridCol w="1800112"/>
                <a:gridCol w="2592161"/>
                <a:gridCol w="1173752"/>
                <a:gridCol w="1562417"/>
              </a:tblGrid>
              <a:tr h="3708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Rank</a:t>
                      </a:r>
                      <a:endParaRPr lang="en-GB" sz="1600" b="1" dirty="0"/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CEO</a:t>
                      </a:r>
                      <a:endParaRPr lang="en-GB" sz="1600" b="1" dirty="0"/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Company </a:t>
                      </a:r>
                      <a:endParaRPr lang="en-GB" sz="1600" b="1" dirty="0"/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Total Pay</a:t>
                      </a:r>
                      <a:endParaRPr lang="en-GB" sz="1600" b="1" dirty="0"/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Change on 2010</a:t>
                      </a:r>
                      <a:endParaRPr lang="en-GB" sz="1600" b="1" dirty="0"/>
                    </a:p>
                  </a:txBody>
                  <a:tcPr marL="91436" marR="91436" marT="45718" marB="45718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David Simon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Simon Property Group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$137.2m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+458 %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Leslie Moonves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CBS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$68.4m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+20 %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David Zaslav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Discovery Communications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$52.4m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+23 %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Sanjay K. Jha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Motorola Mobility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$47.2m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+262 %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3708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Philippe P. Dauman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Viacom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$43.1m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-49 %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David M. Cote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Honeywell International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$35.7m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+135 %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62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Robert A. Iger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Walt Disney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$31.4m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+12 %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3708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Clarence P. Cazalot Jr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Marathon Oil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$29.9m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+239 %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John P. Daane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Altera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$29.6m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+278 %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Alan Mulally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Ford Motor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$29.5m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+11 %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Gregory Q.  Brown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Motorola Solutions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$29.3m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+113 %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Richard C. Adkerson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Freeport-McMoRan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$28.4m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-19 %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Ian M. Cumming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Leucadia National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$28.2m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+531 %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Brian L. Roberts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Comcast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$26.9m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-13 %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Jeffrey L. Bewkes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Time Warner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$25.7m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-2 %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Rex W. Tillerson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Exxon Mobil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$25.2m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+17 %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530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Samuel J. Palmisano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IBM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$24.2m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-4 %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William C. Weldon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Johnson &amp; Johnson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$23.4m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+1 %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James Dimon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JPMorgan Chase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$23.1m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+11 %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  <a:tr h="24383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Louis R. Chenevert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United Technologies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$22.2m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43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+17 %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387" marR="1080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4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8C886-5AED-4D0A-9BB4-9F67D262AAB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656" y="1041401"/>
            <a:ext cx="79248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000" b="1" dirty="0">
                <a:cs typeface="Arial" pitchFamily="34" charset="0"/>
              </a:rPr>
              <a:t>Efficiency advantages of the multidivisional firm: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Adapted to </a:t>
            </a:r>
            <a:r>
              <a:rPr lang="en-US" sz="2000" b="1" dirty="0">
                <a:cs typeface="Arial" pitchFamily="34" charset="0"/>
              </a:rPr>
              <a:t>bounded rationality </a:t>
            </a:r>
            <a:r>
              <a:rPr lang="en-US" sz="2000" dirty="0">
                <a:cs typeface="Arial" pitchFamily="34" charset="0"/>
              </a:rPr>
              <a:t>– Decentralized</a:t>
            </a:r>
            <a:r>
              <a:rPr lang="en-US" sz="2000" i="1" dirty="0">
                <a:cs typeface="Arial" pitchFamily="34" charset="0"/>
              </a:rPr>
              <a:t> </a:t>
            </a:r>
            <a:r>
              <a:rPr lang="en-US" sz="2000" dirty="0">
                <a:cs typeface="Arial" pitchFamily="34" charset="0"/>
              </a:rPr>
              <a:t>decision-making acknowledges managers’ cognitive limits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Efficient allocation of decision-making:</a:t>
            </a:r>
            <a:endParaRPr lang="en-GB" sz="2000" dirty="0">
              <a:cs typeface="Arial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cs typeface="Arial" pitchFamily="34" charset="0"/>
              </a:rPr>
              <a:t>High-frequency operating decisions at divisional level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cs typeface="Arial" pitchFamily="34" charset="0"/>
              </a:rPr>
              <a:t>low-frequency strategic decisions at corporate level</a:t>
            </a:r>
            <a:endParaRPr lang="en-GB" sz="20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Reduces coordination costs:  frees corporate management from continual involvement in business level decisions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Limits goal conflict: divisions pursue profit, not functional goals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US" sz="2000" kern="0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000" b="1" kern="0" dirty="0">
                <a:cs typeface="Arial" pitchFamily="34" charset="0"/>
              </a:rPr>
              <a:t>Hence multidivisional structure solves 2 central problems of corporate governance: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Arial" pitchFamily="34" charset="0"/>
              </a:rPr>
              <a:t>Allocation of resources: internal capital market allocates resources by financial and strategic criteria, not internal politics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Arial" pitchFamily="34" charset="0"/>
              </a:rPr>
              <a:t>Resolution of agency problems: corporate head office can act as an effective agent of the shareholders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000" dirty="0">
              <a:cs typeface="Arial" pitchFamily="34" charset="0"/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635656" y="7937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Multidivisional Structure: Theory of the M-Form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0" y="582596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4548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19892" y="-14288"/>
            <a:ext cx="795655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4F86B2"/>
                </a:solidFill>
              </a:rPr>
              <a:t>Implementing Corporate Strategy: Managing the Multibusiness Firm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0" y="566075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06F239-75E1-43B6-B7F7-5166CD5C5A7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52663" y="1142727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2845593" y="1516583"/>
            <a:ext cx="2557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 dirty="0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1277938" y="2366689"/>
            <a:ext cx="77755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The role of corporate management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US" altLang="en-US" sz="2600">
                <a:cs typeface="Times New Roman" pitchFamily="18" charset="0"/>
              </a:rPr>
              <a:t>Managing the corporate portfolio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US" altLang="en-US" sz="2600">
                <a:cs typeface="Times New Roman" pitchFamily="18" charset="0"/>
              </a:rPr>
              <a:t>Managing individual businesses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US" altLang="en-US" sz="2600">
                <a:cs typeface="Times New Roman" pitchFamily="18" charset="0"/>
              </a:rPr>
              <a:t>Managing linkages between businesses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US" altLang="en-US" sz="2600">
                <a:cs typeface="Times New Roman" pitchFamily="18" charset="0"/>
              </a:rPr>
              <a:t>Managing change in the multibusiness corporation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US" altLang="en-US" sz="2600">
                <a:cs typeface="Times New Roman" pitchFamily="18" charset="0"/>
              </a:rPr>
              <a:t>Governance of multibusiness corporations</a:t>
            </a:r>
          </a:p>
        </p:txBody>
      </p:sp>
    </p:spTree>
    <p:extLst>
      <p:ext uri="{BB962C8B-B14F-4D97-AF65-F5344CB8AC3E}">
        <p14:creationId xmlns:p14="http://schemas.microsoft.com/office/powerpoint/2010/main" val="17018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B6C14-1386-4495-9ED6-FA17E52773A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625" y="1302024"/>
            <a:ext cx="792480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800" dirty="0">
                <a:latin typeface="+mj-lt"/>
                <a:cs typeface="Arial" pitchFamily="34" charset="0"/>
              </a:rPr>
              <a:t>How does corporate management add value to its individual business?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cs typeface="Arial" pitchFamily="34" charset="0"/>
              </a:rPr>
              <a:t>Managing the overall corporate portfolio, including acquisitions, divestments, and resource allocation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cs typeface="Arial" pitchFamily="34" charset="0"/>
              </a:rPr>
              <a:t>Managing each individual business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cs typeface="Arial" pitchFamily="34" charset="0"/>
              </a:rPr>
              <a:t>Managing linkages among businesses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cs typeface="Arial" pitchFamily="34" charset="0"/>
              </a:rPr>
              <a:t>Managing change</a:t>
            </a:r>
            <a:endParaRPr lang="en-GB" sz="2600" dirty="0">
              <a:latin typeface="+mj-lt"/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460375" y="474252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Role of Corporate Management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17462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42462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FE014-F23D-478C-B5AA-145A2C430521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672061" y="1112838"/>
            <a:ext cx="7924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dirty="0"/>
              <a:t>Late 1960’s: </a:t>
            </a:r>
            <a:r>
              <a:rPr lang="en-US" altLang="en-US" sz="2600" dirty="0"/>
              <a:t>GE encounter</a:t>
            </a:r>
            <a:r>
              <a:rPr lang="en-GB" altLang="en-US" sz="2600" dirty="0"/>
              <a:t>s</a:t>
            </a:r>
            <a:r>
              <a:rPr lang="en-US" altLang="en-US" sz="2600" dirty="0"/>
              <a:t> problems of direction</a:t>
            </a:r>
            <a:r>
              <a:rPr lang="en-GB" altLang="en-US" sz="2600" dirty="0"/>
              <a:t>, c</a:t>
            </a:r>
            <a:r>
              <a:rPr lang="en-US" altLang="en-US" sz="2600" dirty="0" err="1"/>
              <a:t>oordination</a:t>
            </a:r>
            <a:r>
              <a:rPr lang="en-US" altLang="en-US" sz="2600" dirty="0"/>
              <a:t>, control</a:t>
            </a:r>
            <a:r>
              <a:rPr lang="en-GB" altLang="en-US" sz="2600" dirty="0"/>
              <a:t>,</a:t>
            </a:r>
            <a:r>
              <a:rPr lang="en-US" altLang="en-US" sz="2600" dirty="0"/>
              <a:t> and profitability</a:t>
            </a:r>
          </a:p>
          <a:p>
            <a:pPr marL="342900" indent="-342900">
              <a:buClr>
                <a:srgbClr val="4F86B2"/>
              </a:buClr>
              <a:buFont typeface="Arial" charset="0"/>
              <a:buChar char="•"/>
            </a:pPr>
            <a:r>
              <a:rPr lang="en-US" altLang="en-US" sz="2600" dirty="0"/>
              <a:t>Corporate planning innovations include: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US" altLang="en-US" sz="2400" b="1" dirty="0"/>
              <a:t>Portfolio Planning Models</a:t>
            </a:r>
            <a:r>
              <a:rPr lang="en-US" altLang="en-US" sz="2400" dirty="0"/>
              <a:t> – Matrix frameworks for  evaluating business  unit performance, formulating business strategies, and allocating resources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US" altLang="en-US" sz="2400" b="1" dirty="0"/>
              <a:t>Strategic Business Units</a:t>
            </a:r>
            <a:r>
              <a:rPr lang="en-US" altLang="en-US" sz="2400" dirty="0"/>
              <a:t> – GE </a:t>
            </a:r>
            <a:r>
              <a:rPr lang="en-GB" altLang="en-US" sz="2400" dirty="0"/>
              <a:t>organizes its strategic planning system around SBUs. An SBU is a </a:t>
            </a:r>
            <a:r>
              <a:rPr lang="en-US" altLang="en-US" sz="2400" dirty="0"/>
              <a:t>business that comprises a strategically-distinct group of closely-related products</a:t>
            </a:r>
          </a:p>
          <a:p>
            <a:pPr lvl="1">
              <a:buClr>
                <a:srgbClr val="4F86B2"/>
              </a:buClr>
              <a:buFont typeface="Courier New" pitchFamily="49" charset="0"/>
              <a:buChar char="o"/>
            </a:pPr>
            <a:r>
              <a:rPr lang="en-US" altLang="en-US" sz="2400" b="1" dirty="0"/>
              <a:t>PIMS</a:t>
            </a:r>
            <a:r>
              <a:rPr lang="en-US" altLang="en-US" sz="2400" dirty="0"/>
              <a:t> – A database which quantifies the impact of strategy on performance. Used to appraise SBU  performance and guide business strategy formulation</a:t>
            </a:r>
            <a:endParaRPr lang="en-GB" altLang="en-US" sz="2400" dirty="0"/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856375" y="158750"/>
            <a:ext cx="7956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800" b="1" dirty="0">
                <a:solidFill>
                  <a:srgbClr val="4F86B2"/>
                </a:solidFill>
              </a:rPr>
              <a:t>The Role of General Electric in Developing Techniques of Corporate Strategy During the 1970’s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28993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48BA1-0C9D-46FA-88C8-380A750EE14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03591" y="1203709"/>
            <a:ext cx="79248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 b="1" dirty="0"/>
              <a:t>Allocating resources </a:t>
            </a:r>
            <a:r>
              <a:rPr lang="en-GB" altLang="en-US" sz="2600" dirty="0"/>
              <a:t>– Indicating </a:t>
            </a:r>
            <a:r>
              <a:rPr lang="en-US" altLang="en-US" sz="2600" dirty="0"/>
              <a:t>both the investment requirements of different businesses and their likely returns</a:t>
            </a:r>
          </a:p>
          <a:p>
            <a:pPr marL="342900" indent="-342900">
              <a:buClr>
                <a:srgbClr val="4F86B2"/>
              </a:buClr>
              <a:buFont typeface="Arial" charset="0"/>
              <a:buChar char="•"/>
            </a:pPr>
            <a:r>
              <a:rPr lang="en-US" altLang="en-US" sz="2600" b="1" dirty="0"/>
              <a:t>Formulating business-unit strategy </a:t>
            </a:r>
            <a:r>
              <a:rPr lang="en-US" altLang="en-US" sz="2600" dirty="0"/>
              <a:t>– A generic strategy recommendations (e.g.: “build”, “hold”, or “harvest”)</a:t>
            </a:r>
          </a:p>
          <a:p>
            <a:pPr marL="342900" indent="-342900">
              <a:buClr>
                <a:srgbClr val="4F86B2"/>
              </a:buClr>
              <a:buFont typeface="Arial" charset="0"/>
              <a:buChar char="•"/>
            </a:pPr>
            <a:r>
              <a:rPr lang="en-US" altLang="en-US" sz="2600" b="1" dirty="0"/>
              <a:t>Setting performance targets </a:t>
            </a:r>
            <a:r>
              <a:rPr lang="en-US" altLang="en-US" sz="2600" dirty="0"/>
              <a:t>– Indicating likely performance outcomes in terms of cash flow and ROI</a:t>
            </a:r>
          </a:p>
          <a:p>
            <a:pPr marL="342900" indent="-342900">
              <a:buClr>
                <a:srgbClr val="4F86B2"/>
              </a:buClr>
              <a:buFont typeface="Arial" charset="0"/>
              <a:buChar char="•"/>
            </a:pPr>
            <a:r>
              <a:rPr lang="en-US" altLang="en-US" sz="2600" b="1" dirty="0"/>
              <a:t>Portfolio balance </a:t>
            </a:r>
            <a:r>
              <a:rPr lang="en-US" altLang="en-US" sz="2600" dirty="0"/>
              <a:t>– Guiding business portfolio changes in order to achieve corporate  goals such as a balanced cash flow by combining mature and growing businesses</a:t>
            </a:r>
            <a:endParaRPr lang="en-GB" altLang="en-US" sz="2600" dirty="0"/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872140" y="16033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Portfolio Planning Models: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Their Uses in Strategy Formulation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0" y="56748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6273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BED62-50C9-44BD-9FF3-6F6B3BB9C0B1}" type="slidenum">
              <a:rPr lang="en-GB" sz="1000" smtClean="0">
                <a:solidFill>
                  <a:srgbClr val="4F86B2"/>
                </a:solidFill>
                <a:latin typeface="+mj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  <a:latin typeface="+mj-lt"/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823912" y="17243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500" b="1" dirty="0" smtClean="0">
                <a:solidFill>
                  <a:srgbClr val="4F86B2"/>
                </a:solidFill>
                <a:latin typeface="+mj-lt"/>
              </a:rPr>
              <a:t>Portfolio Planning Models:</a:t>
            </a:r>
          </a:p>
          <a:p>
            <a:pPr algn="ctr" eaLnBrk="1" hangingPunct="1">
              <a:defRPr/>
            </a:pPr>
            <a:r>
              <a:rPr lang="en-GB" sz="3500" b="1" dirty="0" smtClean="0">
                <a:solidFill>
                  <a:srgbClr val="4F86B2"/>
                </a:solidFill>
                <a:latin typeface="+mj-lt"/>
              </a:rPr>
              <a:t>The GE/McKinsey Matrix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6804025" y="564394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© 2013 Robert M. Grant</a:t>
            </a:r>
          </a:p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www.contemporarystrategyanalysis.com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867158" y="4367596"/>
            <a:ext cx="7600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000" b="1" dirty="0">
                <a:latin typeface="+mj-lt"/>
                <a:cs typeface="Arial" pitchFamily="34" charset="0"/>
              </a:rPr>
              <a:t>Industry Attractiveness Criteria        Business Unit Position </a:t>
            </a: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- Market size     		</a:t>
            </a:r>
            <a:r>
              <a:rPr lang="en-GB" dirty="0">
                <a:latin typeface="+mj-lt"/>
                <a:cs typeface="Arial" pitchFamily="34" charset="0"/>
              </a:rPr>
              <a:t>	</a:t>
            </a:r>
            <a:r>
              <a:rPr lang="en-US" dirty="0">
                <a:latin typeface="+mj-lt"/>
                <a:cs typeface="Arial" pitchFamily="34" charset="0"/>
              </a:rPr>
              <a:t>   -   Market share (domestic,</a:t>
            </a: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- Market growth	</a:t>
            </a:r>
            <a:r>
              <a:rPr lang="en-GB" dirty="0">
                <a:latin typeface="+mj-lt"/>
                <a:cs typeface="Arial" pitchFamily="34" charset="0"/>
              </a:rPr>
              <a:t>		</a:t>
            </a:r>
            <a:r>
              <a:rPr lang="en-US" dirty="0">
                <a:latin typeface="+mj-lt"/>
                <a:cs typeface="Arial" pitchFamily="34" charset="0"/>
              </a:rPr>
              <a:t>       global, and relative)</a:t>
            </a: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- Industry profitability		   -   Competitive position</a:t>
            </a: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- Inflation recovery		</a:t>
            </a:r>
            <a:r>
              <a:rPr lang="en-GB" dirty="0">
                <a:latin typeface="+mj-lt"/>
                <a:cs typeface="Arial" pitchFamily="34" charset="0"/>
              </a:rPr>
              <a:t>	</a:t>
            </a:r>
            <a:r>
              <a:rPr lang="en-US" dirty="0">
                <a:latin typeface="+mj-lt"/>
                <a:cs typeface="Arial" pitchFamily="34" charset="0"/>
              </a:rPr>
              <a:t>   -   Relative profitability</a:t>
            </a: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- Overseas sales ratio</a:t>
            </a:r>
          </a:p>
        </p:txBody>
      </p:sp>
      <p:pic>
        <p:nvPicPr>
          <p:cNvPr id="717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187231"/>
            <a:ext cx="62198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4B9167-020F-4A78-BA47-F030C4244544}" type="slidenum">
              <a:rPr lang="en-GB" sz="1000" smtClean="0">
                <a:solidFill>
                  <a:srgbClr val="4F86B2"/>
                </a:solidFill>
                <a:latin typeface="+mj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  <a:latin typeface="+mj-lt"/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500" b="1" dirty="0" smtClean="0">
                <a:solidFill>
                  <a:srgbClr val="4F86B2"/>
                </a:solidFill>
                <a:latin typeface="+mj-lt"/>
              </a:rPr>
              <a:t>Portfolio Planning Models:</a:t>
            </a:r>
          </a:p>
          <a:p>
            <a:pPr algn="ctr" eaLnBrk="1" hangingPunct="1">
              <a:defRPr/>
            </a:pPr>
            <a:r>
              <a:rPr lang="en-GB" sz="3500" b="1" dirty="0" smtClean="0">
                <a:solidFill>
                  <a:srgbClr val="4F86B2"/>
                </a:solidFill>
                <a:latin typeface="+mj-lt"/>
              </a:rPr>
              <a:t>The BCG Growth-Share Matrix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0962" y="575441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© 2013 Robert M. Grant</a:t>
            </a:r>
          </a:p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www.contemporarystrategyanalysis.com</a:t>
            </a:r>
          </a:p>
        </p:txBody>
      </p:sp>
      <p:pic>
        <p:nvPicPr>
          <p:cNvPr id="819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1155700"/>
            <a:ext cx="8982075" cy="45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3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dirty="0">
              <a:latin typeface="+mj-lt"/>
              <a:cs typeface="Arial" pitchFamily="34" charset="0"/>
            </a:endParaRP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260CF-2485-48B3-9017-EDDD039016B7}" type="slidenum">
              <a:rPr lang="en-GB" sz="1000" smtClean="0">
                <a:solidFill>
                  <a:srgbClr val="4F86B2"/>
                </a:solidFill>
                <a:latin typeface="+mj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  <a:latin typeface="+mj-lt"/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500" b="1" dirty="0" smtClean="0">
                <a:solidFill>
                  <a:srgbClr val="4F86B2"/>
                </a:solidFill>
                <a:latin typeface="+mj-lt"/>
              </a:rPr>
              <a:t>Applying the BCG Matrix to Time Warner Inc.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-63500" y="571976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© 2013 Robert M. Grant</a:t>
            </a:r>
          </a:p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www.contemporarystrategyanalysis.com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5757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rot="16200000">
            <a:off x="-1116806" y="2612232"/>
            <a:ext cx="36544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1700" b="1" dirty="0">
                <a:solidFill>
                  <a:srgbClr val="000099"/>
                </a:solidFill>
                <a:latin typeface="+mj-lt"/>
                <a:cs typeface="Arial" pitchFamily="34" charset="0"/>
              </a:rPr>
              <a:t>Annual real rate of market growth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40125" y="4935538"/>
            <a:ext cx="24431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US" sz="1700" b="1" dirty="0">
                <a:solidFill>
                  <a:srgbClr val="000099"/>
                </a:solidFill>
                <a:latin typeface="+mj-lt"/>
                <a:cs typeface="Arial" pitchFamily="34" charset="0"/>
              </a:rPr>
              <a:t>Relative market share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rot="16200000">
            <a:off x="-596105" y="2574131"/>
            <a:ext cx="3738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US" sz="1600" dirty="0">
                <a:latin typeface="+mj-lt"/>
                <a:cs typeface="Arial" pitchFamily="34" charset="0"/>
              </a:rPr>
              <a:t>-</a:t>
            </a:r>
            <a:r>
              <a:rPr lang="en-GB" sz="1600" dirty="0">
                <a:latin typeface="+mj-lt"/>
                <a:cs typeface="Arial" pitchFamily="34" charset="0"/>
              </a:rPr>
              <a:t>8</a:t>
            </a:r>
            <a:r>
              <a:rPr lang="en-US" sz="1600" dirty="0">
                <a:latin typeface="+mj-lt"/>
                <a:cs typeface="Arial" pitchFamily="34" charset="0"/>
              </a:rPr>
              <a:t>     </a:t>
            </a:r>
            <a:r>
              <a:rPr lang="en-GB" sz="1600" dirty="0">
                <a:latin typeface="+mj-lt"/>
                <a:cs typeface="Arial" pitchFamily="34" charset="0"/>
              </a:rPr>
              <a:t>  -4</a:t>
            </a:r>
            <a:r>
              <a:rPr lang="en-US" sz="1600" dirty="0">
                <a:latin typeface="+mj-lt"/>
                <a:cs typeface="Arial" pitchFamily="34" charset="0"/>
              </a:rPr>
              <a:t>   </a:t>
            </a:r>
            <a:r>
              <a:rPr lang="en-GB" sz="1600" dirty="0">
                <a:latin typeface="+mj-lt"/>
                <a:cs typeface="Arial" pitchFamily="34" charset="0"/>
              </a:rPr>
              <a:t> </a:t>
            </a:r>
            <a:r>
              <a:rPr lang="en-US" sz="1600" dirty="0">
                <a:latin typeface="+mj-lt"/>
                <a:cs typeface="Arial" pitchFamily="34" charset="0"/>
              </a:rPr>
              <a:t>   </a:t>
            </a:r>
            <a:r>
              <a:rPr lang="en-GB" sz="1600" dirty="0">
                <a:latin typeface="+mj-lt"/>
                <a:cs typeface="Arial" pitchFamily="34" charset="0"/>
              </a:rPr>
              <a:t>0</a:t>
            </a:r>
            <a:r>
              <a:rPr lang="en-US" sz="1600" dirty="0">
                <a:latin typeface="+mj-lt"/>
                <a:cs typeface="Arial" pitchFamily="34" charset="0"/>
              </a:rPr>
              <a:t>      </a:t>
            </a:r>
            <a:r>
              <a:rPr lang="en-GB" sz="1600" dirty="0">
                <a:latin typeface="+mj-lt"/>
                <a:cs typeface="Arial" pitchFamily="34" charset="0"/>
              </a:rPr>
              <a:t> </a:t>
            </a:r>
            <a:r>
              <a:rPr lang="en-US" sz="1600" dirty="0">
                <a:latin typeface="+mj-lt"/>
                <a:cs typeface="Arial" pitchFamily="34" charset="0"/>
              </a:rPr>
              <a:t>4      </a:t>
            </a:r>
            <a:r>
              <a:rPr lang="en-GB" sz="1600" dirty="0">
                <a:latin typeface="+mj-lt"/>
                <a:cs typeface="Arial" pitchFamily="34" charset="0"/>
              </a:rPr>
              <a:t>  8</a:t>
            </a:r>
            <a:r>
              <a:rPr lang="en-US" sz="1600" dirty="0">
                <a:latin typeface="+mj-lt"/>
                <a:cs typeface="Arial" pitchFamily="34" charset="0"/>
              </a:rPr>
              <a:t>      </a:t>
            </a:r>
            <a:r>
              <a:rPr lang="en-GB" sz="1600" dirty="0">
                <a:latin typeface="+mj-lt"/>
                <a:cs typeface="Arial" pitchFamily="34" charset="0"/>
              </a:rPr>
              <a:t>  12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937250" y="3563938"/>
            <a:ext cx="1430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defRPr/>
            </a:pPr>
            <a:r>
              <a:rPr lang="en-US" sz="1600" dirty="0">
                <a:latin typeface="+mj-lt"/>
                <a:cs typeface="Arial" pitchFamily="34" charset="0"/>
              </a:rPr>
              <a:t>Bakery division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484313" y="5414963"/>
            <a:ext cx="6577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>
              <a:defRPr/>
            </a:pPr>
            <a:r>
              <a:rPr lang="en-GB" sz="1400" b="1" dirty="0">
                <a:latin typeface="+mj-lt"/>
                <a:cs typeface="Arial" pitchFamily="34" charset="0"/>
              </a:rPr>
              <a:t>P</a:t>
            </a:r>
            <a:r>
              <a:rPr lang="en-US" sz="1400" b="1" dirty="0" err="1">
                <a:latin typeface="+mj-lt"/>
                <a:cs typeface="Arial" pitchFamily="34" charset="0"/>
              </a:rPr>
              <a:t>osition</a:t>
            </a:r>
            <a:r>
              <a:rPr lang="en-GB" sz="1400" b="1" dirty="0">
                <a:latin typeface="+mj-lt"/>
                <a:cs typeface="Arial" pitchFamily="34" charset="0"/>
              </a:rPr>
              <a:t> in 2006</a:t>
            </a:r>
            <a:r>
              <a:rPr lang="en-US" sz="1400" b="1" dirty="0">
                <a:latin typeface="+mj-lt"/>
                <a:cs typeface="Arial" pitchFamily="34" charset="0"/>
              </a:rPr>
              <a:t>		Position</a:t>
            </a:r>
            <a:r>
              <a:rPr lang="en-GB" sz="1400" b="1" dirty="0">
                <a:latin typeface="+mj-lt"/>
                <a:cs typeface="Arial" pitchFamily="34" charset="0"/>
              </a:rPr>
              <a:t> in 2000</a:t>
            </a:r>
            <a:r>
              <a:rPr lang="en-US" sz="1400" b="1" dirty="0">
                <a:latin typeface="+mj-lt"/>
                <a:cs typeface="Arial" pitchFamily="34" charset="0"/>
              </a:rPr>
              <a:t>. </a:t>
            </a:r>
            <a:r>
              <a:rPr lang="en-GB" sz="1400" b="1" dirty="0">
                <a:latin typeface="+mj-lt"/>
                <a:cs typeface="Arial" pitchFamily="34" charset="0"/>
              </a:rPr>
              <a:t>(</a:t>
            </a:r>
            <a:r>
              <a:rPr lang="en-US" sz="1400" b="1" dirty="0">
                <a:latin typeface="+mj-lt"/>
                <a:cs typeface="Arial" pitchFamily="34" charset="0"/>
              </a:rPr>
              <a:t>Area of circle proportional to $ sales</a:t>
            </a:r>
            <a:r>
              <a:rPr lang="en-GB" sz="1400" b="1" dirty="0">
                <a:latin typeface="+mj-lt"/>
                <a:cs typeface="Arial" pitchFamily="34" charset="0"/>
              </a:rPr>
              <a:t>)</a:t>
            </a:r>
            <a:endParaRPr lang="en-US" sz="1400" b="1" dirty="0">
              <a:latin typeface="+mj-lt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106488" y="896938"/>
            <a:ext cx="7315200" cy="388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507288" y="3259138"/>
            <a:ext cx="838200" cy="838200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7126288" y="3716338"/>
            <a:ext cx="762000" cy="762000"/>
          </a:xfrm>
          <a:prstGeom prst="ellipse">
            <a:avLst/>
          </a:prstGeom>
          <a:solidFill>
            <a:srgbClr val="F4F5C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812088" y="4325938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600" b="1" dirty="0" smtClean="0">
                <a:latin typeface="+mj-lt"/>
                <a:cs typeface="Arial" pitchFamily="34" charset="0"/>
              </a:rPr>
              <a:t>AOL</a:t>
            </a:r>
            <a:endParaRPr lang="en-US" sz="1600" b="1" dirty="0" smtClean="0">
              <a:latin typeface="+mj-lt"/>
              <a:cs typeface="Arial" pitchFamily="34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3316288" y="1963738"/>
            <a:ext cx="990600" cy="990600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3697288" y="1354138"/>
            <a:ext cx="1066800" cy="1066800"/>
          </a:xfrm>
          <a:prstGeom prst="ellipse">
            <a:avLst/>
          </a:prstGeom>
          <a:solidFill>
            <a:srgbClr val="F4F5C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230688" y="2497138"/>
            <a:ext cx="1127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600" b="1" dirty="0" smtClean="0">
                <a:latin typeface="+mj-lt"/>
                <a:cs typeface="Arial" pitchFamily="34" charset="0"/>
              </a:rPr>
              <a:t>Film</a:t>
            </a:r>
          </a:p>
          <a:p>
            <a:pPr>
              <a:defRPr/>
            </a:pPr>
            <a:r>
              <a:rPr lang="en-GB" sz="1600" b="1" dirty="0" smtClean="0">
                <a:latin typeface="+mj-lt"/>
                <a:cs typeface="Arial" pitchFamily="34" charset="0"/>
              </a:rPr>
              <a:t>production</a:t>
            </a:r>
            <a:endParaRPr lang="en-US" sz="16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868488" y="2573338"/>
            <a:ext cx="657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600" b="1" dirty="0" smtClean="0">
                <a:latin typeface="+mj-lt"/>
                <a:cs typeface="Arial" pitchFamily="34" charset="0"/>
              </a:rPr>
              <a:t>Cable</a:t>
            </a:r>
            <a:endParaRPr lang="en-US" sz="1600" b="1" dirty="0" smtClean="0">
              <a:latin typeface="+mj-lt"/>
              <a:cs typeface="Arial" pitchFamily="34" charset="0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2630488" y="2497138"/>
            <a:ext cx="685800" cy="685800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478088" y="2725738"/>
            <a:ext cx="685800" cy="685800"/>
          </a:xfrm>
          <a:prstGeom prst="ellipse">
            <a:avLst/>
          </a:prstGeom>
          <a:solidFill>
            <a:srgbClr val="F4F5C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4840288" y="1582738"/>
            <a:ext cx="914400" cy="914400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5221288" y="1811338"/>
            <a:ext cx="914400" cy="914400"/>
          </a:xfrm>
          <a:prstGeom prst="ellipse">
            <a:avLst/>
          </a:prstGeom>
          <a:solidFill>
            <a:srgbClr val="F4F5C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3087688" y="4249738"/>
            <a:ext cx="457200" cy="457200"/>
          </a:xfrm>
          <a:prstGeom prst="ellipse">
            <a:avLst/>
          </a:prstGeom>
          <a:solidFill>
            <a:srgbClr val="F4F5C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3697288" y="3411538"/>
            <a:ext cx="685800" cy="685800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3540125" y="4021138"/>
            <a:ext cx="309563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 dirty="0">
              <a:latin typeface="+mj-lt"/>
              <a:cs typeface="Arial" pitchFamily="34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754688" y="1430338"/>
            <a:ext cx="100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600" b="1" dirty="0" smtClean="0">
                <a:latin typeface="+mj-lt"/>
                <a:cs typeface="Arial" pitchFamily="34" charset="0"/>
              </a:rPr>
              <a:t>Cable TV</a:t>
            </a:r>
          </a:p>
          <a:p>
            <a:pPr>
              <a:defRPr/>
            </a:pPr>
            <a:r>
              <a:rPr lang="en-GB" sz="1600" b="1" dirty="0" smtClean="0">
                <a:latin typeface="+mj-lt"/>
                <a:cs typeface="Arial" pitchFamily="34" charset="0"/>
              </a:rPr>
              <a:t>Networks</a:t>
            </a:r>
            <a:endParaRPr lang="en-US" sz="1600" b="1" dirty="0" smtClean="0">
              <a:latin typeface="+mj-lt"/>
              <a:cs typeface="Arial" pitchFamily="34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925888" y="4249738"/>
            <a:ext cx="692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600" b="1" dirty="0" smtClean="0">
                <a:latin typeface="+mj-lt"/>
                <a:cs typeface="Arial" pitchFamily="34" charset="0"/>
              </a:rPr>
              <a:t>Music</a:t>
            </a:r>
            <a:endParaRPr lang="en-US" sz="1600" b="1" dirty="0" smtClean="0">
              <a:latin typeface="+mj-lt"/>
              <a:cs typeface="Arial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669088" y="2649538"/>
            <a:ext cx="1065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600" b="1" dirty="0" smtClean="0">
                <a:latin typeface="+mj-lt"/>
                <a:cs typeface="Arial" pitchFamily="34" charset="0"/>
              </a:rPr>
              <a:t>Magazine</a:t>
            </a:r>
          </a:p>
          <a:p>
            <a:pPr>
              <a:defRPr/>
            </a:pPr>
            <a:r>
              <a:rPr lang="en-GB" sz="1600" b="1" dirty="0" smtClean="0">
                <a:latin typeface="+mj-lt"/>
                <a:cs typeface="Arial" pitchFamily="34" charset="0"/>
              </a:rPr>
              <a:t>Publishing</a:t>
            </a:r>
            <a:endParaRPr lang="en-US" sz="1600" b="1" dirty="0" smtClean="0">
              <a:latin typeface="+mj-lt"/>
              <a:cs typeface="Arial" pitchFamily="34" charset="0"/>
            </a:endParaRP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5907088" y="2649538"/>
            <a:ext cx="762000" cy="762000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5602288" y="2878138"/>
            <a:ext cx="762000" cy="762000"/>
          </a:xfrm>
          <a:prstGeom prst="ellipse">
            <a:avLst/>
          </a:prstGeom>
          <a:solidFill>
            <a:srgbClr val="F4F5C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3011488" y="5414963"/>
            <a:ext cx="304800" cy="304800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35" name="Oval 31"/>
          <p:cNvSpPr>
            <a:spLocks noChangeArrowheads="1"/>
          </p:cNvSpPr>
          <p:nvPr/>
        </p:nvSpPr>
        <p:spPr bwMode="auto">
          <a:xfrm>
            <a:off x="877888" y="5414963"/>
            <a:ext cx="304800" cy="304800"/>
          </a:xfrm>
          <a:prstGeom prst="ellipse">
            <a:avLst/>
          </a:prstGeom>
          <a:solidFill>
            <a:srgbClr val="F4F5C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1742</Words>
  <Application>Microsoft Office PowerPoint</Application>
  <PresentationFormat>Apresentação na tela (4:3)</PresentationFormat>
  <Paragraphs>366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Chapter 14 Implementing Corporate Strategy: Managing the Multibusiness Firm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59</cp:revision>
  <dcterms:created xsi:type="dcterms:W3CDTF">2015-02-26T17:46:44Z</dcterms:created>
  <dcterms:modified xsi:type="dcterms:W3CDTF">2016-02-12T22:20:03Z</dcterms:modified>
</cp:coreProperties>
</file>