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4" r:id="rId2"/>
  </p:sldMasterIdLst>
  <p:notesMasterIdLst>
    <p:notesMasterId r:id="rId8"/>
  </p:notesMasterIdLst>
  <p:handoutMasterIdLst>
    <p:handoutMasterId r:id="rId9"/>
  </p:handoutMasterIdLst>
  <p:sldIdLst>
    <p:sldId id="268" r:id="rId3"/>
    <p:sldId id="272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080808"/>
    <a:srgbClr val="996633"/>
    <a:srgbClr val="66FF66"/>
    <a:srgbClr val="003399"/>
    <a:srgbClr val="FF0000"/>
    <a:srgbClr val="006600"/>
    <a:srgbClr val="000099"/>
    <a:srgbClr val="4F81BD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364" autoAdjust="0"/>
  </p:normalViewPr>
  <p:slideViewPr>
    <p:cSldViewPr>
      <p:cViewPr varScale="1">
        <p:scale>
          <a:sx n="111" d="100"/>
          <a:sy n="111" d="100"/>
        </p:scale>
        <p:origin x="225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ACD2F-A948-4A27-A871-5A9F2770F022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7980A-CB4C-4420-AFEE-D62384F732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400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6A6A1-2F4D-4CEB-8202-76D2FDD5D571}" type="datetimeFigureOut">
              <a:rPr lang="pt-BR" smtClean="0"/>
              <a:t>20/02/2020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5D562-C7BB-4836-B47C-15BFDD4A356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9791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518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75D562-C7BB-4836-B47C-15BFDD4A3562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5445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6A4C-B1FE-4D81-9A05-063DB1910318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105575"/>
            <a:ext cx="9180512" cy="6990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45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3C41-74B7-4BE3-83FF-E5A2A6E3CD9F}" type="datetime1">
              <a:rPr lang="pt-BR" smtClean="0"/>
              <a:t>20/02/2020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4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8844-75CE-4BB9-AE8B-25BEC2B53472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76922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F419-60C5-4F24-AE0A-FB42C0CD0ECA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146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1DB0-8ACD-4777-A942-9593B2E11846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317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DE7B2-1EFB-4E84-A759-E2120DE232E7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2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un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5E8B7-FEB8-4958-B0CC-989C41FE56E7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883"/>
            <a:ext cx="9203262" cy="6876000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376" y="145109"/>
            <a:ext cx="1619672" cy="590599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145003" y="305270"/>
            <a:ext cx="6768752" cy="288032"/>
          </a:xfrm>
          <a:prstGeom prst="rect">
            <a:avLst/>
          </a:prstGeom>
          <a:solidFill>
            <a:srgbClr val="4F81BD"/>
          </a:solidFill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407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F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5A06A-D1DF-413F-8B3C-83E07B6C4DC1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53" y="-27384"/>
            <a:ext cx="9214465" cy="69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29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C13BF-9B88-4292-B126-2D6011385579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253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2F81-0823-4625-9A07-4170A9638674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3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E4DAF-6167-422B-972C-706BF291987A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181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7F91-DE0B-42B1-B1A8-0F7F85686074}" type="datetime1">
              <a:rPr lang="pt-BR" smtClean="0"/>
              <a:t>20/02/2020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90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19C1D-CDCF-4DA9-B077-4991CD7B8F12}" type="datetime1">
              <a:rPr lang="pt-BR" smtClean="0"/>
              <a:t>20/02/2020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75DF3-D2D3-4570-B9DD-3BA542C466AF}" type="datetime1">
              <a:rPr lang="pt-BR" smtClean="0"/>
              <a:t>20/02/2020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500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7CB5F-F939-47B8-A91E-471574C0D7B1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09ED-5DCD-4173-ADD3-38C51F4AE41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62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EC8C7-A51A-4AF5-BD4E-0F16DEBAC3D5}" type="datetime1">
              <a:rPr lang="pt-BR" smtClean="0"/>
              <a:t>20/02/2020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576D8-2324-4174-B147-7434DDB0E8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343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" y="692696"/>
            <a:ext cx="9180512" cy="1152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SEP0502 – ORGANIZAÇÃO DO TRABALHO</a:t>
            </a:r>
          </a:p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NA ENGENHARIA DE PRODUÇÃO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" y="2204864"/>
            <a:ext cx="9227570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2200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Organização do Trabalho (Humano e Social) é “a especificação do conteúdo, métodos e inter-relações entre os cargos, de modo a satisfazer os requisitos organizacionais e tecnológicos, assim como os requisitos individuais e sociais do ocupante do cargo.”</a:t>
            </a:r>
          </a:p>
          <a:p>
            <a:endParaRPr lang="pt-BR" altLang="pt-BR" sz="2200" b="1" dirty="0">
              <a:solidFill>
                <a:srgbClr val="7030A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DAVIS, L. E. The design </a:t>
            </a:r>
            <a:r>
              <a:rPr lang="pt-BR" altLang="pt-BR" sz="2200" b="1" dirty="0" err="1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of</a:t>
            </a:r>
            <a:r>
              <a:rPr lang="pt-BR" alt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pt-BR" altLang="pt-BR" sz="2200" b="1" dirty="0" err="1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jobs</a:t>
            </a:r>
            <a:r>
              <a:rPr lang="pt-BR" alt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pt-BR" altLang="pt-BR" sz="2200" b="1" i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Industrial </a:t>
            </a:r>
            <a:r>
              <a:rPr lang="pt-BR" altLang="pt-BR" sz="2200" b="1" i="1" dirty="0" err="1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Relations</a:t>
            </a:r>
            <a:r>
              <a:rPr lang="pt-BR" alt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, v.6, n.1, p.21, 1966.</a:t>
            </a:r>
          </a:p>
          <a:p>
            <a:r>
              <a:rPr lang="pt-BR" altLang="pt-BR" sz="22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</a:t>
            </a:r>
            <a:r>
              <a:rPr lang="pt-BR" altLang="pt-BR" sz="22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itado por</a:t>
            </a:r>
          </a:p>
          <a:p>
            <a:r>
              <a:rPr lang="pt-BR" altLang="pt-BR" sz="2200" b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FLEURY, Afonso Carlos Correa (Engenharia de Produção da POLI USP). Produtividade e organização de trabalho na indústria. </a:t>
            </a:r>
            <a:r>
              <a:rPr lang="pt-BR" altLang="pt-BR" sz="2200" b="1" i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Revista de Administração de Empresas</a:t>
            </a:r>
            <a:r>
              <a:rPr lang="pt-BR" altLang="pt-BR" sz="2200" b="1" dirty="0" smtClean="0">
                <a:solidFill>
                  <a:srgbClr val="003399"/>
                </a:solidFill>
                <a:latin typeface="Arial" charset="0"/>
                <a:cs typeface="Times New Roman" pitchFamily="18" charset="0"/>
              </a:rPr>
              <a:t> (Fundação Getúlio Vargas), v.20, n.3, p.19-28, 1980. </a:t>
            </a:r>
          </a:p>
        </p:txBody>
      </p:sp>
    </p:spTree>
    <p:extLst>
      <p:ext uri="{BB962C8B-B14F-4D97-AF65-F5344CB8AC3E}">
        <p14:creationId xmlns:p14="http://schemas.microsoft.com/office/powerpoint/2010/main" val="243570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" y="692696"/>
            <a:ext cx="9180512" cy="11521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SEP0502 – ORGANIZAÇÃO DO TRABALHO</a:t>
            </a:r>
          </a:p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NA ENGENHARIA DE PRODUÇÃO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00" y="1772816"/>
            <a:ext cx="9227570" cy="5085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sz="2200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1</a:t>
            </a:r>
            <a:r>
              <a:rPr lang="pt-BR" altLang="pt-BR" sz="2200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. </a:t>
            </a:r>
            <a:r>
              <a:rPr lang="pt-BR" sz="2200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Gestão e organização dos seguintes recursos e meios,</a:t>
            </a:r>
          </a:p>
          <a:p>
            <a:r>
              <a:rPr lang="pt-BR" sz="2200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ligados à questão</a:t>
            </a:r>
          </a:p>
          <a:p>
            <a:r>
              <a:rPr lang="pt-BR" sz="2200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“O QUE GERENCIAMOS, QUAIS RECURSOS E MEIOS, GERENCIAMOS E ORGANIZAMOS</a:t>
            </a:r>
            <a:r>
              <a:rPr lang="pt-BR" sz="2200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?”</a:t>
            </a:r>
          </a:p>
          <a:p>
            <a:r>
              <a:rPr lang="pt-BR" altLang="pt-BR" sz="22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1.1 </a:t>
            </a:r>
            <a:r>
              <a:rPr lang="pt-BR" sz="2200" b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Recursos financeiros e </a:t>
            </a:r>
            <a:r>
              <a:rPr lang="pt-BR" sz="2200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capital</a:t>
            </a:r>
          </a:p>
          <a:p>
            <a:r>
              <a:rPr lang="pt-BR" alt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1.2 </a:t>
            </a:r>
            <a:r>
              <a:rPr lang="pt-BR" sz="2200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Recursos </a:t>
            </a:r>
            <a:r>
              <a:rPr 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humanos </a:t>
            </a:r>
            <a:r>
              <a:rPr lang="pt-BR" sz="2200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e gestão de </a:t>
            </a:r>
            <a:r>
              <a:rPr lang="pt-BR" sz="2200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pessoas</a:t>
            </a:r>
          </a:p>
          <a:p>
            <a:r>
              <a:rPr lang="pt-BR" sz="2200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1.2.1 Dimensões funcionais: recrutamento e seleção, projeto de cargos e do organograma da organização, treinamento e desenvolvimento, administração de carreira, gestão do desempenho, promoção, demissão, remuneração e motivação</a:t>
            </a:r>
          </a:p>
          <a:p>
            <a:r>
              <a:rPr lang="pt-BR" sz="2200" b="1" dirty="0" smtClean="0">
                <a:solidFill>
                  <a:srgbClr val="CC00FF"/>
                </a:solidFill>
                <a:latin typeface="Arial" charset="0"/>
                <a:cs typeface="Times New Roman" pitchFamily="18" charset="0"/>
              </a:rPr>
              <a:t>1.2.2 Dimensões competitivas: trabalho em equipe, aprendizagem organizacional e busca pela gestão da cultura organizacional</a:t>
            </a:r>
          </a:p>
          <a:p>
            <a:r>
              <a:rPr lang="pt-BR" altLang="pt-BR" sz="2200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1.3 </a:t>
            </a:r>
            <a:r>
              <a:rPr lang="pt-BR" sz="2200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Tecnologias, </a:t>
            </a:r>
            <a:r>
              <a:rPr lang="pt-BR" sz="2200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Equipamentos, </a:t>
            </a:r>
            <a:r>
              <a:rPr lang="pt-BR" sz="2200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Softwares </a:t>
            </a:r>
            <a:r>
              <a:rPr lang="pt-BR" sz="2200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 </a:t>
            </a:r>
            <a:r>
              <a:rPr lang="pt-BR" sz="2200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Engenharia</a:t>
            </a:r>
            <a:endParaRPr lang="pt-BR" sz="2200" b="1" dirty="0" smtClean="0">
              <a:solidFill>
                <a:srgbClr val="000099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sz="2200" b="1" dirty="0" smtClean="0">
                <a:latin typeface="Arial" charset="0"/>
                <a:cs typeface="Times New Roman" pitchFamily="18" charset="0"/>
              </a:rPr>
              <a:t>1.4 </a:t>
            </a:r>
            <a:r>
              <a:rPr lang="pt-BR" sz="2200" b="1" dirty="0">
                <a:latin typeface="Arial" charset="0"/>
                <a:cs typeface="Times New Roman" pitchFamily="18" charset="0"/>
              </a:rPr>
              <a:t>Recursos mercadológicos ou de marketing, a saber os 4 </a:t>
            </a:r>
            <a:r>
              <a:rPr lang="pt-BR" sz="2200" b="1" dirty="0" err="1">
                <a:latin typeface="Arial" charset="0"/>
                <a:cs typeface="Times New Roman" pitchFamily="18" charset="0"/>
              </a:rPr>
              <a:t>P's</a:t>
            </a:r>
            <a:r>
              <a:rPr lang="pt-BR" sz="2200" b="1" dirty="0">
                <a:latin typeface="Arial" charset="0"/>
                <a:cs typeface="Times New Roman" pitchFamily="18" charset="0"/>
              </a:rPr>
              <a:t>, Produto, Preço, Promoção e Propaganda e Praça</a:t>
            </a:r>
            <a:r>
              <a:rPr lang="pt-BR" sz="2200" b="1" dirty="0" smtClean="0">
                <a:latin typeface="Arial" charset="0"/>
                <a:cs typeface="Times New Roman" pitchFamily="18" charset="0"/>
              </a:rPr>
              <a:t>.</a:t>
            </a:r>
            <a:endParaRPr lang="pt-BR" altLang="pt-BR" sz="2200" b="1" dirty="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192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3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00" y="1412776"/>
            <a:ext cx="9227570" cy="5308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2. </a:t>
            </a:r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Gestão e Organização de objetivos e resultados,</a:t>
            </a:r>
          </a:p>
          <a:p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ligados à questão</a:t>
            </a:r>
          </a:p>
          <a:p>
            <a:r>
              <a:rPr 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“COM QUE OBJETIVOS E FINS, COM QUAL TEMPO E ONDE GERENCIAMOS E ORGANIZAMOS?”</a:t>
            </a:r>
          </a:p>
          <a:p>
            <a:r>
              <a:rPr lang="pt-BR" alt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2.1 </a:t>
            </a:r>
            <a:r>
              <a:rPr 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Objetivos do planejamento estratégico, de longo prazo, na alta administração</a:t>
            </a:r>
            <a:endParaRPr lang="pt-BR" altLang="pt-BR" b="1" dirty="0" smtClean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2.2 </a:t>
            </a:r>
            <a:r>
              <a:rPr 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Objetivos do planejamento tático, de médio prazo, na média gerência e nos departamentos que gerenciam recursos, chamados de departamentos funcionais. A média gerência busca transformar objetivos estratégicos em ações operacionais</a:t>
            </a:r>
          </a:p>
          <a:p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2.3</a:t>
            </a:r>
            <a:r>
              <a:rPr lang="pt-BR" dirty="0" smtClean="0"/>
              <a:t>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Objetivos do planejamento operacional, de curto prazo, na gerência operacional ou nas unidades de negócios, que "botam a mão na massa"</a:t>
            </a:r>
            <a:endParaRPr lang="pt-BR" alt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</a:t>
            </a:r>
            <a:r>
              <a:rPr lang="pt-BR" altLang="pt-BR" sz="2400" dirty="0">
                <a:solidFill>
                  <a:srgbClr val="003399"/>
                </a:solidFill>
                <a:latin typeface="Arial" charset="0"/>
              </a:rPr>
              <a:t>SEP0502 – ORGANIZAÇÃO DO TRABALHO </a:t>
            </a:r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...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42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4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1628799"/>
            <a:ext cx="9227570" cy="50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3</a:t>
            </a:r>
            <a:r>
              <a:rPr lang="pt-BR" alt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. Partes e Locais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da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Organização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igados às questões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ONDE GERENCIAMOS </a:t>
            </a:r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E ORGANIZAMOS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?” e</a:t>
            </a:r>
          </a:p>
          <a:p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“QUEM GERENCIA E ORGANIZA?”</a:t>
            </a:r>
            <a:endParaRPr lang="pt-BR" b="1" dirty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endParaRPr 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3.</a:t>
            </a:r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1 </a:t>
            </a:r>
            <a:r>
              <a:rPr lang="pt-BR" b="1" dirty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Alta administração, responsável pela escolha de objetivos e fins</a:t>
            </a:r>
          </a:p>
          <a:p>
            <a:r>
              <a:rPr lang="pt-BR" altLang="pt-BR" b="1" dirty="0" smtClean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3.2 </a:t>
            </a:r>
            <a:r>
              <a:rPr 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Média administração e departamentos funcionais que gerenciam recursos e meios. Buscam transformar objetivos em ações operacionais, usando-se dos recursos e meios</a:t>
            </a:r>
            <a:endParaRPr lang="pt-BR" altLang="pt-BR" b="1" dirty="0">
              <a:solidFill>
                <a:srgbClr val="FF33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3.3 </a:t>
            </a:r>
            <a:r>
              <a:rPr 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Gerência operacional ou unidades de negócios, que executam ações, usando-se meio de recursos, rumo aos objetivos e fins</a:t>
            </a:r>
            <a:endParaRPr lang="pt-BR" altLang="pt-BR" b="1" dirty="0">
              <a:solidFill>
                <a:srgbClr val="996633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</a:t>
            </a:r>
            <a:r>
              <a:rPr lang="pt-BR" altLang="pt-BR" sz="2400" dirty="0">
                <a:solidFill>
                  <a:srgbClr val="003399"/>
                </a:solidFill>
                <a:latin typeface="Arial" charset="0"/>
              </a:rPr>
              <a:t>SEP0502 – ORGANIZAÇÃO DO TRABALHO </a:t>
            </a:r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...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679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09ED-5DCD-4173-ADD3-38C51F4AE414}" type="slidenum">
              <a:rPr lang="pt-BR" smtClean="0"/>
              <a:t>5</a:t>
            </a:fld>
            <a:endParaRPr lang="pt-BR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1628799"/>
            <a:ext cx="9227570" cy="50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676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241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71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29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886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43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00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pt-BR" alt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. Programas Gerenciais de Gestão e 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Organização</a:t>
            </a:r>
          </a:p>
          <a:p>
            <a:r>
              <a:rPr lang="pt-BR" b="1" dirty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l</a:t>
            </a:r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igados à questão</a:t>
            </a:r>
          </a:p>
          <a:p>
            <a:r>
              <a:rPr lang="pt-BR" b="1" dirty="0" smtClean="0">
                <a:solidFill>
                  <a:srgbClr val="006600"/>
                </a:solidFill>
                <a:latin typeface="Arial" charset="0"/>
                <a:cs typeface="Times New Roman" pitchFamily="18" charset="0"/>
              </a:rPr>
              <a:t>“COMO GERENCIAMOS?”</a:t>
            </a:r>
          </a:p>
          <a:p>
            <a:endParaRPr lang="pt-BR" b="1" dirty="0" smtClean="0">
              <a:solidFill>
                <a:srgbClr val="0066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4.1 Planejamento estratégico</a:t>
            </a:r>
            <a:endParaRPr lang="pt-BR" b="1" dirty="0">
              <a:solidFill>
                <a:srgbClr val="7030A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FF3300"/>
                </a:solidFill>
                <a:latin typeface="Arial" charset="0"/>
                <a:cs typeface="Times New Roman" pitchFamily="18" charset="0"/>
              </a:rPr>
              <a:t>.2 Gestão por competências</a:t>
            </a:r>
            <a:endParaRPr lang="pt-BR" altLang="pt-BR" b="1" dirty="0">
              <a:solidFill>
                <a:srgbClr val="FF3300"/>
              </a:solidFill>
              <a:latin typeface="Arial" charset="0"/>
              <a:cs typeface="Times New Roman" pitchFamily="18" charset="0"/>
            </a:endParaRPr>
          </a:p>
          <a:p>
            <a:r>
              <a:rPr lang="pt-BR" alt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.3 Gerenciamento de projetos</a:t>
            </a:r>
          </a:p>
          <a:p>
            <a:r>
              <a:rPr lang="pt-BR" altLang="pt-BR" b="1" dirty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.4 Cultura organizacional</a:t>
            </a:r>
          </a:p>
          <a:p>
            <a:r>
              <a:rPr lang="pt-BR" altLang="pt-BR" b="1" dirty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.5 Gestão do conhecimento</a:t>
            </a:r>
          </a:p>
          <a:p>
            <a:r>
              <a:rPr lang="pt-BR" altLang="pt-BR" b="1" dirty="0" smtClean="0">
                <a:solidFill>
                  <a:srgbClr val="7030A0"/>
                </a:solidFill>
                <a:latin typeface="Arial" charset="0"/>
                <a:cs typeface="Times New Roman" pitchFamily="18" charset="0"/>
              </a:rPr>
              <a:t>4.6 Gestão do relacionamento com clientes</a:t>
            </a:r>
          </a:p>
          <a:p>
            <a:r>
              <a:rPr lang="pt-BR" altLang="pt-BR" b="1" dirty="0" smtClean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4.7 Gestão da cadeia de suprimentos</a:t>
            </a:r>
          </a:p>
          <a:p>
            <a:r>
              <a:rPr lang="pt-BR" altLang="pt-BR" b="1" dirty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4</a:t>
            </a:r>
            <a:r>
              <a:rPr lang="pt-BR" altLang="pt-BR" b="1" dirty="0" smtClean="0">
                <a:solidFill>
                  <a:srgbClr val="996633"/>
                </a:solidFill>
                <a:latin typeface="Arial" charset="0"/>
                <a:cs typeface="Times New Roman" pitchFamily="18" charset="0"/>
              </a:rPr>
              <a:t>.8 Qualidade de vida no trabalho</a:t>
            </a: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4.9 Gestão do desempenho</a:t>
            </a:r>
          </a:p>
          <a:p>
            <a:r>
              <a:rPr lang="pt-BR" altLang="pt-BR" b="1" dirty="0" smtClean="0">
                <a:solidFill>
                  <a:srgbClr val="080808"/>
                </a:solidFill>
                <a:latin typeface="Arial" charset="0"/>
                <a:cs typeface="Times New Roman" pitchFamily="18" charset="0"/>
              </a:rPr>
              <a:t>...</a:t>
            </a:r>
            <a:endParaRPr lang="pt-BR" altLang="pt-BR" b="1" dirty="0">
              <a:solidFill>
                <a:srgbClr val="080808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" y="692697"/>
            <a:ext cx="9180512" cy="7920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altLang="pt-BR" sz="2400" dirty="0" smtClean="0">
                <a:solidFill>
                  <a:srgbClr val="003399"/>
                </a:solidFill>
                <a:latin typeface="Arial" charset="0"/>
              </a:rPr>
              <a:t>APRESENTAÇÃO DO CONTEÚDO PROGRAMÁTICO DE SEP0502 – ORGANIZAÇÃO DO TRABALHO ...</a:t>
            </a:r>
            <a:endParaRPr lang="pt-BR" altLang="pt-BR" sz="2400" dirty="0">
              <a:solidFill>
                <a:srgbClr val="00339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9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982</TotalTime>
  <Words>537</Words>
  <Application>Microsoft Office PowerPoint</Application>
  <PresentationFormat>Apresentação na tela (4:3)</PresentationFormat>
  <Paragraphs>54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Tema do Office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comunicacao1</dc:creator>
  <cp:lastModifiedBy>Fernando César Almada Santos</cp:lastModifiedBy>
  <cp:revision>96</cp:revision>
  <dcterms:created xsi:type="dcterms:W3CDTF">2013-12-11T18:35:22Z</dcterms:created>
  <dcterms:modified xsi:type="dcterms:W3CDTF">2020-02-20T14:43:57Z</dcterms:modified>
</cp:coreProperties>
</file>