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0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1089-0F07-416E-B049-AF0AABAE3030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8D7E-A09B-4B62-B4F1-6423B4FE4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30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1089-0F07-416E-B049-AF0AABAE3030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8D7E-A09B-4B62-B4F1-6423B4FE4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79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1089-0F07-416E-B049-AF0AABAE3030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8D7E-A09B-4B62-B4F1-6423B4FE4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837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ABE14-4B7B-4FD7-99D1-743BE22F392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6139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1089-0F07-416E-B049-AF0AABAE3030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8D7E-A09B-4B62-B4F1-6423B4FE4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60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1089-0F07-416E-B049-AF0AABAE3030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8D7E-A09B-4B62-B4F1-6423B4FE4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10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1089-0F07-416E-B049-AF0AABAE3030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8D7E-A09B-4B62-B4F1-6423B4FE4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89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1089-0F07-416E-B049-AF0AABAE3030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8D7E-A09B-4B62-B4F1-6423B4FE4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286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1089-0F07-416E-B049-AF0AABAE3030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8D7E-A09B-4B62-B4F1-6423B4FE4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69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1089-0F07-416E-B049-AF0AABAE3030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8D7E-A09B-4B62-B4F1-6423B4FE4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46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1089-0F07-416E-B049-AF0AABAE3030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8D7E-A09B-4B62-B4F1-6423B4FE4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51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1089-0F07-416E-B049-AF0AABAE3030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8D7E-A09B-4B62-B4F1-6423B4FE4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280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B1089-0F07-416E-B049-AF0AABAE3030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48D7E-A09B-4B62-B4F1-6423B4FE48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22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Planejamento de Produção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Aspectos Conceituais</a:t>
            </a:r>
          </a:p>
        </p:txBody>
      </p:sp>
    </p:spTree>
    <p:extLst>
      <p:ext uri="{BB962C8B-B14F-4D97-AF65-F5344CB8AC3E}">
        <p14:creationId xmlns:p14="http://schemas.microsoft.com/office/powerpoint/2010/main" val="1634641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594" name="Object 2"/>
          <p:cNvGraphicFramePr>
            <a:graphicFrameLocks noChangeAspect="1"/>
          </p:cNvGraphicFramePr>
          <p:nvPr/>
        </p:nvGraphicFramePr>
        <p:xfrm>
          <a:off x="1847850" y="1125539"/>
          <a:ext cx="8567738" cy="534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Gráfico" r:id="rId3" imgW="4667402" imgH="2514600" progId="Excel.Chart.8">
                  <p:embed/>
                </p:oleObj>
              </mc:Choice>
              <mc:Fallback>
                <p:oleObj name="Gráfico" r:id="rId3" imgW="4667402" imgH="25146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1125539"/>
                        <a:ext cx="8567738" cy="534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5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565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3800">
                <a:solidFill>
                  <a:schemeClr val="accent2"/>
                </a:solidFill>
              </a:rPr>
              <a:t>Comportamento das Vendas</a:t>
            </a:r>
          </a:p>
        </p:txBody>
      </p:sp>
    </p:spTree>
    <p:extLst>
      <p:ext uri="{BB962C8B-B14F-4D97-AF65-F5344CB8AC3E}">
        <p14:creationId xmlns:p14="http://schemas.microsoft.com/office/powerpoint/2010/main" val="1646736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Níveis de Produção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Dar preferência à  estabilidade de produção (para todo ano)</a:t>
            </a:r>
          </a:p>
          <a:p>
            <a:pPr eaLnBrk="1" hangingPunct="1"/>
            <a:r>
              <a:rPr lang="pt-BR" altLang="pt-BR" smtClean="0"/>
              <a:t>Dar preferência à estabilidade dos Estoques (nível constante durante todo ano)</a:t>
            </a:r>
          </a:p>
          <a:p>
            <a:pPr eaLnBrk="1" hangingPunct="1"/>
            <a:r>
              <a:rPr lang="pt-BR" altLang="pt-BR" smtClean="0"/>
              <a:t>Não preferência à produção nem aos estoques (busca alcançar equilíbrio entre vendas, estoque e produção)</a:t>
            </a:r>
          </a:p>
        </p:txBody>
      </p:sp>
    </p:spTree>
    <p:extLst>
      <p:ext uri="{BB962C8B-B14F-4D97-AF65-F5344CB8AC3E}">
        <p14:creationId xmlns:p14="http://schemas.microsoft.com/office/powerpoint/2010/main" val="3401046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/>
              <a:t>Dar preferência à  estabilidade de produção (para todo ano) </a:t>
            </a:r>
          </a:p>
        </p:txBody>
      </p:sp>
      <p:graphicFrame>
        <p:nvGraphicFramePr>
          <p:cNvPr id="112643" name="Object 3"/>
          <p:cNvGraphicFramePr>
            <a:graphicFrameLocks noChangeAspect="1"/>
          </p:cNvGraphicFramePr>
          <p:nvPr>
            <p:ph idx="1"/>
          </p:nvPr>
        </p:nvGraphicFramePr>
        <p:xfrm>
          <a:off x="2206626" y="1673226"/>
          <a:ext cx="7993063" cy="430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Gráfico" r:id="rId3" imgW="4667402" imgH="2514600" progId="Excel.Chart.8">
                  <p:embed/>
                </p:oleObj>
              </mc:Choice>
              <mc:Fallback>
                <p:oleObj name="Gráfico" r:id="rId3" imgW="4667402" imgH="25146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6" y="1673226"/>
                        <a:ext cx="7993063" cy="430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2671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000"/>
              <a:t>Dar preferência à estabilidade dos Estoques (nível constante durante todo ano)</a:t>
            </a:r>
          </a:p>
        </p:txBody>
      </p:sp>
      <p:graphicFrame>
        <p:nvGraphicFramePr>
          <p:cNvPr id="113667" name="Object 3"/>
          <p:cNvGraphicFramePr>
            <a:graphicFrameLocks noChangeAspect="1"/>
          </p:cNvGraphicFramePr>
          <p:nvPr>
            <p:ph idx="1"/>
          </p:nvPr>
        </p:nvGraphicFramePr>
        <p:xfrm>
          <a:off x="1919289" y="1643063"/>
          <a:ext cx="8353425" cy="450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Gráfico" r:id="rId3" imgW="4667402" imgH="2514600" progId="Excel.Chart.8">
                  <p:embed/>
                </p:oleObj>
              </mc:Choice>
              <mc:Fallback>
                <p:oleObj name="Gráfico" r:id="rId3" imgW="4667402" imgH="25146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9" y="1643063"/>
                        <a:ext cx="8353425" cy="450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2988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900"/>
              <a:t>Não preferência à produção nem aos estoques (busca alcançar equilíbrio entre vendas, estoque e produção)</a:t>
            </a:r>
          </a:p>
        </p:txBody>
      </p:sp>
      <p:graphicFrame>
        <p:nvGraphicFramePr>
          <p:cNvPr id="114691" name="Object 3"/>
          <p:cNvGraphicFramePr>
            <a:graphicFrameLocks noChangeAspect="1"/>
          </p:cNvGraphicFramePr>
          <p:nvPr>
            <p:ph idx="1"/>
          </p:nvPr>
        </p:nvGraphicFramePr>
        <p:xfrm>
          <a:off x="1847850" y="1660526"/>
          <a:ext cx="8496300" cy="457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Gráfico" r:id="rId3" imgW="4667402" imgH="2514600" progId="Excel.Chart.8">
                  <p:embed/>
                </p:oleObj>
              </mc:Choice>
              <mc:Fallback>
                <p:oleObj name="Gráfico" r:id="rId3" imgW="4667402" imgH="25146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1660526"/>
                        <a:ext cx="8496300" cy="457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6332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8"/>
            <a:ext cx="8229600" cy="533400"/>
          </a:xfrm>
        </p:spPr>
        <p:txBody>
          <a:bodyPr/>
          <a:lstStyle/>
          <a:p>
            <a:pPr eaLnBrk="1" hangingPunct="1"/>
            <a:r>
              <a:rPr lang="pt-BR" altLang="pt-BR" smtClean="0"/>
              <a:t>Produção por ciclos</a:t>
            </a:r>
          </a:p>
        </p:txBody>
      </p:sp>
      <p:sp>
        <p:nvSpPr>
          <p:cNvPr id="115715" name="Line 4"/>
          <p:cNvSpPr>
            <a:spLocks noChangeShapeType="1"/>
          </p:cNvSpPr>
          <p:nvPr/>
        </p:nvSpPr>
        <p:spPr bwMode="auto">
          <a:xfrm rot="10800000" flipH="1">
            <a:off x="2351088" y="1916113"/>
            <a:ext cx="0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5716" name="Line 5"/>
          <p:cNvSpPr>
            <a:spLocks noChangeShapeType="1"/>
          </p:cNvSpPr>
          <p:nvPr/>
        </p:nvSpPr>
        <p:spPr bwMode="auto">
          <a:xfrm>
            <a:off x="2351089" y="5084763"/>
            <a:ext cx="727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5717" name="Text Box 6"/>
          <p:cNvSpPr txBox="1">
            <a:spLocks noChangeArrowheads="1"/>
          </p:cNvSpPr>
          <p:nvPr/>
        </p:nvSpPr>
        <p:spPr bwMode="auto">
          <a:xfrm>
            <a:off x="7967664" y="5229226"/>
            <a:ext cx="17287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TEMPO</a:t>
            </a:r>
          </a:p>
        </p:txBody>
      </p:sp>
      <p:sp>
        <p:nvSpPr>
          <p:cNvPr id="115718" name="Text Box 7"/>
          <p:cNvSpPr txBox="1">
            <a:spLocks noChangeArrowheads="1"/>
          </p:cNvSpPr>
          <p:nvPr/>
        </p:nvSpPr>
        <p:spPr bwMode="auto">
          <a:xfrm>
            <a:off x="2495550" y="1989138"/>
            <a:ext cx="1728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QUANTIDADE</a:t>
            </a:r>
          </a:p>
        </p:txBody>
      </p:sp>
      <p:sp>
        <p:nvSpPr>
          <p:cNvPr id="143368" name="Line 8"/>
          <p:cNvSpPr>
            <a:spLocks noChangeShapeType="1"/>
          </p:cNvSpPr>
          <p:nvPr/>
        </p:nvSpPr>
        <p:spPr bwMode="auto">
          <a:xfrm flipH="1">
            <a:off x="8183564" y="2133600"/>
            <a:ext cx="5048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8616951" y="1700213"/>
            <a:ext cx="1655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VENDAS</a:t>
            </a:r>
          </a:p>
        </p:txBody>
      </p:sp>
      <p:sp>
        <p:nvSpPr>
          <p:cNvPr id="143370" name="Freeform 10"/>
          <p:cNvSpPr>
            <a:spLocks/>
          </p:cNvSpPr>
          <p:nvPr/>
        </p:nvSpPr>
        <p:spPr bwMode="auto">
          <a:xfrm>
            <a:off x="7175500" y="2960689"/>
            <a:ext cx="2305050" cy="973137"/>
          </a:xfrm>
          <a:custGeom>
            <a:avLst/>
            <a:gdLst>
              <a:gd name="T0" fmla="*/ 0 w 1452"/>
              <a:gd name="T1" fmla="*/ 973137 h 613"/>
              <a:gd name="T2" fmla="*/ 792163 w 1452"/>
              <a:gd name="T3" fmla="*/ 107950 h 613"/>
              <a:gd name="T4" fmla="*/ 1296988 w 1452"/>
              <a:gd name="T5" fmla="*/ 323850 h 613"/>
              <a:gd name="T6" fmla="*/ 2305050 w 1452"/>
              <a:gd name="T7" fmla="*/ 973137 h 61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52" h="613">
                <a:moveTo>
                  <a:pt x="0" y="613"/>
                </a:moveTo>
                <a:cubicBezTo>
                  <a:pt x="181" y="374"/>
                  <a:pt x="363" y="136"/>
                  <a:pt x="499" y="68"/>
                </a:cubicBezTo>
                <a:cubicBezTo>
                  <a:pt x="635" y="0"/>
                  <a:pt x="658" y="113"/>
                  <a:pt x="817" y="204"/>
                </a:cubicBezTo>
                <a:cubicBezTo>
                  <a:pt x="976" y="295"/>
                  <a:pt x="1346" y="545"/>
                  <a:pt x="1452" y="61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371" name="Line 11"/>
          <p:cNvSpPr>
            <a:spLocks noChangeShapeType="1"/>
          </p:cNvSpPr>
          <p:nvPr/>
        </p:nvSpPr>
        <p:spPr bwMode="auto">
          <a:xfrm flipH="1">
            <a:off x="4872038" y="2060576"/>
            <a:ext cx="10080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372" name="Text Box 12"/>
          <p:cNvSpPr txBox="1">
            <a:spLocks noChangeArrowheads="1"/>
          </p:cNvSpPr>
          <p:nvPr/>
        </p:nvSpPr>
        <p:spPr bwMode="auto">
          <a:xfrm>
            <a:off x="5592763" y="1700213"/>
            <a:ext cx="165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PRODUÇÃO</a:t>
            </a:r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2424114" y="5661026"/>
            <a:ext cx="7127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b="1"/>
              <a:t>EXEMPLO: PRODUTOS DE SAFRA, SAZONAIS, SET UP</a:t>
            </a:r>
          </a:p>
        </p:txBody>
      </p:sp>
      <p:sp>
        <p:nvSpPr>
          <p:cNvPr id="143374" name="Line 14"/>
          <p:cNvSpPr>
            <a:spLocks noChangeShapeType="1"/>
          </p:cNvSpPr>
          <p:nvPr/>
        </p:nvSpPr>
        <p:spPr bwMode="auto">
          <a:xfrm>
            <a:off x="2763838" y="2746375"/>
            <a:ext cx="28813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43375" name="Group 15"/>
          <p:cNvGrpSpPr>
            <a:grpSpLocks/>
          </p:cNvGrpSpPr>
          <p:nvPr/>
        </p:nvGrpSpPr>
        <p:grpSpPr bwMode="auto">
          <a:xfrm>
            <a:off x="2782889" y="2781300"/>
            <a:ext cx="2808287" cy="1511300"/>
            <a:chOff x="793" y="1752"/>
            <a:chExt cx="1769" cy="952"/>
          </a:xfrm>
        </p:grpSpPr>
        <p:sp>
          <p:nvSpPr>
            <p:cNvPr id="115731" name="Rectangle 16"/>
            <p:cNvSpPr>
              <a:spLocks noChangeArrowheads="1"/>
            </p:cNvSpPr>
            <p:nvPr/>
          </p:nvSpPr>
          <p:spPr bwMode="auto">
            <a:xfrm>
              <a:off x="793" y="1752"/>
              <a:ext cx="1769" cy="771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15732" name="Oval 17"/>
            <p:cNvSpPr>
              <a:spLocks noChangeArrowheads="1"/>
            </p:cNvSpPr>
            <p:nvPr/>
          </p:nvSpPr>
          <p:spPr bwMode="auto">
            <a:xfrm>
              <a:off x="839" y="2387"/>
              <a:ext cx="1406" cy="317"/>
            </a:xfrm>
            <a:prstGeom prst="ellipse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  <p:sp>
        <p:nvSpPr>
          <p:cNvPr id="143378" name="Freeform 18"/>
          <p:cNvSpPr>
            <a:spLocks/>
          </p:cNvSpPr>
          <p:nvPr/>
        </p:nvSpPr>
        <p:spPr bwMode="auto">
          <a:xfrm>
            <a:off x="2640014" y="3933825"/>
            <a:ext cx="4535487" cy="419100"/>
          </a:xfrm>
          <a:custGeom>
            <a:avLst/>
            <a:gdLst>
              <a:gd name="T0" fmla="*/ 0 w 2857"/>
              <a:gd name="T1" fmla="*/ 0 h 264"/>
              <a:gd name="T2" fmla="*/ 1008062 w 2857"/>
              <a:gd name="T3" fmla="*/ 358775 h 264"/>
              <a:gd name="T4" fmla="*/ 1943100 w 2857"/>
              <a:gd name="T5" fmla="*/ 358775 h 264"/>
              <a:gd name="T6" fmla="*/ 2592387 w 2857"/>
              <a:gd name="T7" fmla="*/ 142875 h 264"/>
              <a:gd name="T8" fmla="*/ 4176712 w 2857"/>
              <a:gd name="T9" fmla="*/ 215900 h 264"/>
              <a:gd name="T10" fmla="*/ 4535487 w 2857"/>
              <a:gd name="T11" fmla="*/ 0 h 2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57" h="264">
                <a:moveTo>
                  <a:pt x="0" y="0"/>
                </a:moveTo>
                <a:cubicBezTo>
                  <a:pt x="215" y="94"/>
                  <a:pt x="431" y="188"/>
                  <a:pt x="635" y="226"/>
                </a:cubicBezTo>
                <a:cubicBezTo>
                  <a:pt x="839" y="264"/>
                  <a:pt x="1058" y="249"/>
                  <a:pt x="1224" y="226"/>
                </a:cubicBezTo>
                <a:cubicBezTo>
                  <a:pt x="1390" y="203"/>
                  <a:pt x="1399" y="105"/>
                  <a:pt x="1633" y="90"/>
                </a:cubicBezTo>
                <a:cubicBezTo>
                  <a:pt x="1867" y="75"/>
                  <a:pt x="2427" y="151"/>
                  <a:pt x="2631" y="136"/>
                </a:cubicBezTo>
                <a:cubicBezTo>
                  <a:pt x="2835" y="121"/>
                  <a:pt x="2846" y="60"/>
                  <a:pt x="2857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379" name="Text Box 19"/>
          <p:cNvSpPr txBox="1">
            <a:spLocks noChangeArrowheads="1"/>
          </p:cNvSpPr>
          <p:nvPr/>
        </p:nvSpPr>
        <p:spPr bwMode="auto">
          <a:xfrm>
            <a:off x="5375276" y="4508501"/>
            <a:ext cx="1655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ESTOQUES</a:t>
            </a:r>
          </a:p>
        </p:txBody>
      </p:sp>
      <p:sp>
        <p:nvSpPr>
          <p:cNvPr id="143380" name="Line 20"/>
          <p:cNvSpPr>
            <a:spLocks noChangeShapeType="1"/>
          </p:cNvSpPr>
          <p:nvPr/>
        </p:nvSpPr>
        <p:spPr bwMode="auto">
          <a:xfrm flipH="1" flipV="1">
            <a:off x="4511676" y="3357564"/>
            <a:ext cx="792163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5730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Outra situação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707123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/>
      <p:bldP spid="143368" grpId="0" animBg="1"/>
      <p:bldP spid="143369" grpId="0"/>
      <p:bldP spid="143370" grpId="0" animBg="1"/>
      <p:bldP spid="143371" grpId="0" animBg="1"/>
      <p:bldP spid="143372" grpId="0"/>
      <p:bldP spid="143373" grpId="0"/>
      <p:bldP spid="143374" grpId="0" animBg="1"/>
      <p:bldP spid="143378" grpId="0" animBg="1"/>
      <p:bldP spid="143379" grpId="0"/>
      <p:bldP spid="14338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Políticas de Planejamento de Estoque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b="1"/>
              <a:t>Vendas - </a:t>
            </a:r>
            <a:r>
              <a:rPr lang="pt-BR" altLang="pt-BR" sz="2400"/>
              <a:t>vultuosos estoques são necessários p/ atender as exigências do mercado com rapidez;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b="1"/>
              <a:t>Produção</a:t>
            </a:r>
            <a:r>
              <a:rPr lang="pt-BR" altLang="pt-BR" sz="2400"/>
              <a:t> - estoque de matérias-primas são necessárias p/ assegurar disponibilidade de fabricação;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b="1"/>
              <a:t>Compras</a:t>
            </a:r>
            <a:r>
              <a:rPr lang="pt-BR" altLang="pt-BR" sz="2400"/>
              <a:t> - em grande quantidade minimizam os custos por unidade e as despesas gerais de aquisição; e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b="1"/>
              <a:t>Finanças</a:t>
            </a:r>
            <a:r>
              <a:rPr lang="pt-BR" altLang="pt-BR" sz="2400"/>
              <a:t> - estoques pequenos minimizam as exigências em termos de investimento (fluxo de caixa) e reduzem custos de manutenção.</a:t>
            </a:r>
          </a:p>
        </p:txBody>
      </p:sp>
    </p:spTree>
    <p:extLst>
      <p:ext uri="{BB962C8B-B14F-4D97-AF65-F5344CB8AC3E}">
        <p14:creationId xmlns:p14="http://schemas.microsoft.com/office/powerpoint/2010/main" val="2287456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Objetivos das Políticas de Estoque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700"/>
              <a:t>Devem observar: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700"/>
              <a:t>planejar o </a:t>
            </a:r>
            <a:r>
              <a:rPr lang="pt-BR" altLang="pt-BR" sz="2700" b="1"/>
              <a:t>nível ótimo do investimento</a:t>
            </a:r>
            <a:r>
              <a:rPr lang="pt-BR" altLang="pt-BR" sz="2700"/>
              <a:t> em estoque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700"/>
              <a:t>Por meio de controle, manter os </a:t>
            </a:r>
            <a:r>
              <a:rPr lang="pt-BR" altLang="pt-BR" sz="2700" b="1"/>
              <a:t>níveis ideais</a:t>
            </a:r>
            <a:r>
              <a:rPr lang="pt-BR" altLang="pt-BR" sz="2700"/>
              <a:t> planejados tanto quanto possível</a:t>
            </a:r>
          </a:p>
          <a:p>
            <a:pPr eaLnBrk="1" hangingPunct="1">
              <a:lnSpc>
                <a:spcPct val="90000"/>
              </a:lnSpc>
            </a:pPr>
            <a:endParaRPr lang="pt-BR" altLang="pt-BR" sz="27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700"/>
              <a:t>Obs.: dois extremos devem ser observados: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/>
              <a:t>Falta de produtos – impossibilidade de cumprir datas de entregas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300"/>
              <a:t>Acumulação excessiva de estoques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2700"/>
          </a:p>
        </p:txBody>
      </p:sp>
    </p:spTree>
    <p:extLst>
      <p:ext uri="{BB962C8B-B14F-4D97-AF65-F5344CB8AC3E}">
        <p14:creationId xmlns:p14="http://schemas.microsoft.com/office/powerpoint/2010/main" val="515784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/>
              <a:t>Fatores importante na política de estoque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pt-BR" altLang="pt-BR" sz="2100"/>
              <a:t>Qtde necessária p/ atender as exigências em termos de vendas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100"/>
              <a:t>Perecibilidade dos produtos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100"/>
              <a:t>Duração do período de produção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100"/>
              <a:t>Instalações e armazenamentos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100"/>
              <a:t>Adequação dos recursos financeiros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100"/>
              <a:t>Custos de manutenção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100"/>
              <a:t>Proteção contra falta de matéria-prima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100"/>
              <a:t>Proteção contra falta de mão-de-obra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100"/>
              <a:t>Proteção contra aumento de preço</a:t>
            </a:r>
          </a:p>
        </p:txBody>
      </p:sp>
    </p:spTree>
    <p:extLst>
      <p:ext uri="{BB962C8B-B14F-4D97-AF65-F5344CB8AC3E}">
        <p14:creationId xmlns:p14="http://schemas.microsoft.com/office/powerpoint/2010/main" val="2122042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/>
              <a:t>Fatores importante na política de estoque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pt-BR" altLang="pt-BR" smtClean="0"/>
              <a:t>Riscos associados a estoques:</a:t>
            </a:r>
          </a:p>
          <a:p>
            <a:pPr lvl="1" eaLnBrk="1" hangingPunct="1">
              <a:lnSpc>
                <a:spcPct val="160000"/>
              </a:lnSpc>
            </a:pPr>
            <a:r>
              <a:rPr lang="pt-BR" altLang="pt-BR" smtClean="0"/>
              <a:t>Quedas dos preços</a:t>
            </a:r>
          </a:p>
          <a:p>
            <a:pPr lvl="1" eaLnBrk="1" hangingPunct="1">
              <a:lnSpc>
                <a:spcPct val="160000"/>
              </a:lnSpc>
            </a:pPr>
            <a:r>
              <a:rPr lang="pt-BR" altLang="pt-BR" smtClean="0"/>
              <a:t>Obsolescência de estoques</a:t>
            </a:r>
          </a:p>
          <a:p>
            <a:pPr lvl="1" eaLnBrk="1" hangingPunct="1">
              <a:lnSpc>
                <a:spcPct val="160000"/>
              </a:lnSpc>
            </a:pPr>
            <a:r>
              <a:rPr lang="pt-BR" altLang="pt-BR" smtClean="0"/>
              <a:t>Perdas e furtos</a:t>
            </a:r>
          </a:p>
          <a:p>
            <a:pPr lvl="1" eaLnBrk="1" hangingPunct="1">
              <a:lnSpc>
                <a:spcPct val="160000"/>
              </a:lnSpc>
            </a:pPr>
            <a:r>
              <a:rPr lang="pt-BR" altLang="pt-BR" smtClean="0"/>
              <a:t>Insuficiência de procura</a:t>
            </a:r>
          </a:p>
        </p:txBody>
      </p:sp>
    </p:spTree>
    <p:extLst>
      <p:ext uri="{BB962C8B-B14F-4D97-AF65-F5344CB8AC3E}">
        <p14:creationId xmlns:p14="http://schemas.microsoft.com/office/powerpoint/2010/main" val="677204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Planejamento de Produção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200"/>
              <a:t>Estoque de produtos acabados</a:t>
            </a:r>
          </a:p>
          <a:p>
            <a:pPr eaLnBrk="1" hangingPunct="1">
              <a:lnSpc>
                <a:spcPct val="80000"/>
              </a:lnSpc>
            </a:pPr>
            <a:endParaRPr lang="pt-BR" altLang="pt-BR" sz="2200"/>
          </a:p>
          <a:p>
            <a:pPr eaLnBrk="1" hangingPunct="1">
              <a:lnSpc>
                <a:spcPct val="80000"/>
              </a:lnSpc>
            </a:pPr>
            <a:r>
              <a:rPr lang="pt-BR" altLang="pt-BR" sz="2200"/>
              <a:t>Produtos em elaboração</a:t>
            </a:r>
          </a:p>
          <a:p>
            <a:pPr eaLnBrk="1" hangingPunct="1">
              <a:lnSpc>
                <a:spcPct val="80000"/>
              </a:lnSpc>
            </a:pPr>
            <a:endParaRPr lang="pt-BR" altLang="pt-BR" sz="2200"/>
          </a:p>
          <a:p>
            <a:pPr eaLnBrk="1" hangingPunct="1">
              <a:lnSpc>
                <a:spcPct val="80000"/>
              </a:lnSpc>
            </a:pPr>
            <a:r>
              <a:rPr lang="pt-BR" altLang="pt-BR" sz="2200"/>
              <a:t>Planos de vendas devem ser transformado em:</a:t>
            </a:r>
          </a:p>
          <a:p>
            <a:pPr lvl="1" eaLnBrk="1" hangingPunct="1">
              <a:lnSpc>
                <a:spcPct val="80000"/>
              </a:lnSpc>
            </a:pPr>
            <a:endParaRPr lang="pt-BR" altLang="pt-BR" sz="2100"/>
          </a:p>
          <a:p>
            <a:pPr lvl="1" eaLnBrk="1" hangingPunct="1">
              <a:lnSpc>
                <a:spcPct val="80000"/>
              </a:lnSpc>
            </a:pPr>
            <a:r>
              <a:rPr lang="pt-BR" altLang="pt-BR" sz="2100"/>
              <a:t>Necessidades de capacidade de prestação de serviços (empresas de serviços)</a:t>
            </a:r>
          </a:p>
          <a:p>
            <a:pPr lvl="1" eaLnBrk="1" hangingPunct="1">
              <a:lnSpc>
                <a:spcPct val="80000"/>
              </a:lnSpc>
            </a:pPr>
            <a:endParaRPr lang="pt-BR" altLang="pt-BR" sz="2100"/>
          </a:p>
          <a:p>
            <a:pPr lvl="1" eaLnBrk="1" hangingPunct="1">
              <a:lnSpc>
                <a:spcPct val="80000"/>
              </a:lnSpc>
            </a:pPr>
            <a:r>
              <a:rPr lang="pt-BR" altLang="pt-BR" sz="2100"/>
              <a:t>Necessidades de capacidade de compras (empresas atacadistas)</a:t>
            </a:r>
          </a:p>
          <a:p>
            <a:pPr lvl="1" eaLnBrk="1" hangingPunct="1">
              <a:lnSpc>
                <a:spcPct val="80000"/>
              </a:lnSpc>
            </a:pPr>
            <a:endParaRPr lang="pt-BR" altLang="pt-BR" sz="2100"/>
          </a:p>
          <a:p>
            <a:pPr lvl="1" eaLnBrk="1" hangingPunct="1">
              <a:lnSpc>
                <a:spcPct val="80000"/>
              </a:lnSpc>
            </a:pPr>
            <a:r>
              <a:rPr lang="pt-BR" altLang="pt-BR" sz="2100"/>
              <a:t>Exigências de fabricação de produtos (empresa Industriais)</a:t>
            </a:r>
          </a:p>
        </p:txBody>
      </p:sp>
    </p:spTree>
    <p:extLst>
      <p:ext uri="{BB962C8B-B14F-4D97-AF65-F5344CB8AC3E}">
        <p14:creationId xmlns:p14="http://schemas.microsoft.com/office/powerpoint/2010/main" val="822335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/>
              <a:t>Procedimentos de Controle de produção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160000"/>
              </a:lnSpc>
            </a:pPr>
            <a:r>
              <a:rPr lang="pt-BR" altLang="pt-BR" sz="2200"/>
              <a:t>Controle de materiais</a:t>
            </a:r>
          </a:p>
          <a:p>
            <a:pPr lvl="1" eaLnBrk="1" hangingPunct="1">
              <a:lnSpc>
                <a:spcPct val="160000"/>
              </a:lnSpc>
            </a:pPr>
            <a:r>
              <a:rPr lang="pt-BR" altLang="pt-BR" sz="2200"/>
              <a:t>Análise de processo</a:t>
            </a:r>
          </a:p>
          <a:p>
            <a:pPr lvl="1" eaLnBrk="1" hangingPunct="1">
              <a:lnSpc>
                <a:spcPct val="160000"/>
              </a:lnSpc>
            </a:pPr>
            <a:r>
              <a:rPr lang="pt-BR" altLang="pt-BR" sz="2200"/>
              <a:t>Estabelecimento da movimentação física de produção</a:t>
            </a:r>
          </a:p>
          <a:p>
            <a:pPr lvl="1" eaLnBrk="1" hangingPunct="1">
              <a:lnSpc>
                <a:spcPct val="160000"/>
              </a:lnSpc>
            </a:pPr>
            <a:r>
              <a:rPr lang="pt-BR" altLang="pt-BR" sz="2200"/>
              <a:t>Programação de produção</a:t>
            </a:r>
          </a:p>
          <a:p>
            <a:pPr lvl="1" eaLnBrk="1" hangingPunct="1">
              <a:lnSpc>
                <a:spcPct val="160000"/>
              </a:lnSpc>
            </a:pPr>
            <a:r>
              <a:rPr lang="pt-BR" altLang="pt-BR" sz="2200"/>
              <a:t>Execução da produção</a:t>
            </a:r>
          </a:p>
          <a:p>
            <a:pPr lvl="1" eaLnBrk="1" hangingPunct="1">
              <a:lnSpc>
                <a:spcPct val="160000"/>
              </a:lnSpc>
            </a:pPr>
            <a:r>
              <a:rPr lang="pt-BR" altLang="pt-BR" sz="2200"/>
              <a:t>acompanhamento</a:t>
            </a:r>
          </a:p>
        </p:txBody>
      </p:sp>
    </p:spTree>
    <p:extLst>
      <p:ext uri="{BB962C8B-B14F-4D97-AF65-F5344CB8AC3E}">
        <p14:creationId xmlns:p14="http://schemas.microsoft.com/office/powerpoint/2010/main" val="2204036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Planejamento de produção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pt-BR" altLang="pt-BR" sz="2600"/>
              <a:t>Determinação do equilíbrio de produção</a:t>
            </a:r>
          </a:p>
          <a:p>
            <a:pPr eaLnBrk="1" hangingPunct="1">
              <a:lnSpc>
                <a:spcPct val="160000"/>
              </a:lnSpc>
            </a:pPr>
            <a:r>
              <a:rPr lang="pt-BR" altLang="pt-BR" sz="2600"/>
              <a:t>Determinação dos lotes de produção</a:t>
            </a:r>
          </a:p>
          <a:p>
            <a:pPr eaLnBrk="1" hangingPunct="1">
              <a:lnSpc>
                <a:spcPct val="160000"/>
              </a:lnSpc>
            </a:pPr>
            <a:r>
              <a:rPr lang="pt-BR" altLang="pt-BR" sz="2600"/>
              <a:t>Alocação da capacidade de produção a diferentes produtos e linhas</a:t>
            </a:r>
          </a:p>
          <a:p>
            <a:pPr eaLnBrk="1" hangingPunct="1">
              <a:lnSpc>
                <a:spcPct val="160000"/>
              </a:lnSpc>
            </a:pPr>
            <a:r>
              <a:rPr lang="pt-BR" altLang="pt-BR" sz="2600"/>
              <a:t>Minimização de custos dos processos de fabricação</a:t>
            </a:r>
          </a:p>
        </p:txBody>
      </p:sp>
    </p:spTree>
    <p:extLst>
      <p:ext uri="{BB962C8B-B14F-4D97-AF65-F5344CB8AC3E}">
        <p14:creationId xmlns:p14="http://schemas.microsoft.com/office/powerpoint/2010/main" val="3603380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Orçamento de Produção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2622550"/>
          </a:xfrm>
        </p:spPr>
        <p:txBody>
          <a:bodyPr/>
          <a:lstStyle/>
          <a:p>
            <a:pPr algn="just" eaLnBrk="1" hangingPunct="1"/>
            <a:r>
              <a:rPr lang="pt-BR" altLang="pt-BR" sz="2600"/>
              <a:t>As quantidades exigidas pelo plano de marketing devem ser ajustadas em função das políticas de produção e estoques deverão indicar os volumes a serem produzidos por produto e período.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906589" y="4581525"/>
            <a:ext cx="8447087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2000" b="1"/>
          </a:p>
          <a:p>
            <a:pPr eaLnBrk="1" hangingPunct="1"/>
            <a:r>
              <a:rPr lang="pt-BR" altLang="pt-BR" sz="2000" b="1"/>
              <a:t>Volume de Vendas  +  Variação de Estoque = Exigência de produção</a:t>
            </a:r>
          </a:p>
          <a:p>
            <a:pPr eaLnBrk="1" hangingPunct="1"/>
            <a:endParaRPr lang="pt-BR" altLang="pt-BR" sz="2000" b="1"/>
          </a:p>
        </p:txBody>
      </p:sp>
    </p:spTree>
    <p:extLst>
      <p:ext uri="{BB962C8B-B14F-4D97-AF65-F5344CB8AC3E}">
        <p14:creationId xmlns:p14="http://schemas.microsoft.com/office/powerpoint/2010/main" val="3195058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/>
              <a:t>Responsabilidade pelo Planejamento de Produção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3935413" y="1773238"/>
            <a:ext cx="42481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/>
              <a:t>Plano de Vendas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7967663" y="5876925"/>
            <a:ext cx="237490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1600" b="1"/>
              <a:t>Orçamento de Custos</a:t>
            </a:r>
          </a:p>
          <a:p>
            <a:pPr algn="ctr" eaLnBrk="1" hangingPunct="1"/>
            <a:r>
              <a:rPr lang="pt-BR" altLang="pt-BR" sz="1600" b="1"/>
              <a:t>Indiretos de Produção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4872038" y="5876925"/>
            <a:ext cx="237490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b="1"/>
              <a:t>Orçamento de </a:t>
            </a:r>
          </a:p>
          <a:p>
            <a:pPr algn="ctr" eaLnBrk="1" hangingPunct="1"/>
            <a:r>
              <a:rPr lang="pt-BR" altLang="pt-BR" b="1"/>
              <a:t>Mão-de-obra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1847850" y="5876925"/>
            <a:ext cx="237490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b="1"/>
              <a:t>Orçamento de</a:t>
            </a:r>
          </a:p>
          <a:p>
            <a:pPr algn="ctr" eaLnBrk="1" hangingPunct="1"/>
            <a:r>
              <a:rPr lang="pt-BR" altLang="pt-BR" b="1"/>
              <a:t>Matérias-primas</a:t>
            </a: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4583113" y="2925763"/>
            <a:ext cx="2952750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b="1"/>
              <a:t>Variação de Estoque de </a:t>
            </a:r>
          </a:p>
          <a:p>
            <a:pPr algn="ctr" eaLnBrk="1" hangingPunct="1"/>
            <a:r>
              <a:rPr lang="pt-BR" altLang="pt-BR" b="1"/>
              <a:t>Produtos acabados</a:t>
            </a:r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4741864" y="4149726"/>
            <a:ext cx="2592387" cy="790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b="1"/>
              <a:t>Plano de Produção</a:t>
            </a:r>
          </a:p>
        </p:txBody>
      </p:sp>
      <p:cxnSp>
        <p:nvCxnSpPr>
          <p:cNvPr id="106505" name="AutoShape 9"/>
          <p:cNvCxnSpPr>
            <a:cxnSpLocks noChangeShapeType="1"/>
            <a:stCxn id="106504" idx="2"/>
            <a:endCxn id="106502" idx="0"/>
          </p:cNvCxnSpPr>
          <p:nvPr/>
        </p:nvCxnSpPr>
        <p:spPr bwMode="auto">
          <a:xfrm rot="5400000">
            <a:off x="4068763" y="3906838"/>
            <a:ext cx="936625" cy="30035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506" name="AutoShape 10"/>
          <p:cNvCxnSpPr>
            <a:cxnSpLocks noChangeShapeType="1"/>
            <a:stCxn id="106504" idx="2"/>
            <a:endCxn id="106500" idx="0"/>
          </p:cNvCxnSpPr>
          <p:nvPr/>
        </p:nvCxnSpPr>
        <p:spPr bwMode="auto">
          <a:xfrm rot="16200000" flipH="1">
            <a:off x="7128670" y="3850482"/>
            <a:ext cx="936625" cy="31162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507" name="AutoShape 11"/>
          <p:cNvCxnSpPr>
            <a:cxnSpLocks noChangeShapeType="1"/>
            <a:stCxn id="106504" idx="2"/>
            <a:endCxn id="106501" idx="0"/>
          </p:cNvCxnSpPr>
          <p:nvPr/>
        </p:nvCxnSpPr>
        <p:spPr bwMode="auto">
          <a:xfrm rot="16200000" flipH="1">
            <a:off x="5580857" y="5398294"/>
            <a:ext cx="936625" cy="206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508" name="AutoShape 12"/>
          <p:cNvCxnSpPr>
            <a:cxnSpLocks noChangeShapeType="1"/>
            <a:stCxn id="106499" idx="2"/>
            <a:endCxn id="106503" idx="0"/>
          </p:cNvCxnSpPr>
          <p:nvPr/>
        </p:nvCxnSpPr>
        <p:spPr bwMode="auto">
          <a:xfrm rot="5400000">
            <a:off x="5807076" y="2673351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509" name="AutoShape 13"/>
          <p:cNvCxnSpPr>
            <a:cxnSpLocks noChangeShapeType="1"/>
            <a:stCxn id="106503" idx="2"/>
            <a:endCxn id="106504" idx="0"/>
          </p:cNvCxnSpPr>
          <p:nvPr/>
        </p:nvCxnSpPr>
        <p:spPr bwMode="auto">
          <a:xfrm rot="5400000">
            <a:off x="5868988" y="3959225"/>
            <a:ext cx="360362" cy="20638"/>
          </a:xfrm>
          <a:prstGeom prst="bentConnector3">
            <a:avLst>
              <a:gd name="adj1" fmla="val 4977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6911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Plano de Produção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2326" y="2998788"/>
            <a:ext cx="7999413" cy="30988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200000"/>
              </a:lnSpc>
            </a:pPr>
            <a:r>
              <a:rPr lang="pt-BR" altLang="pt-BR" sz="1700" b="1"/>
              <a:t>Necessidade para atingir as vendas planejadas  	14.200</a:t>
            </a:r>
          </a:p>
          <a:p>
            <a:pPr eaLnBrk="1" hangingPunct="1">
              <a:lnSpc>
                <a:spcPct val="200000"/>
              </a:lnSpc>
            </a:pPr>
            <a:r>
              <a:rPr lang="pt-BR" altLang="pt-BR" sz="1700" b="1"/>
              <a:t>(+)  Mais Estoque Final (prod. Acabados)		1.500</a:t>
            </a:r>
          </a:p>
          <a:p>
            <a:pPr eaLnBrk="1" hangingPunct="1">
              <a:lnSpc>
                <a:spcPct val="200000"/>
              </a:lnSpc>
            </a:pPr>
            <a:r>
              <a:rPr lang="pt-BR" altLang="pt-BR" sz="1700" b="1" u="sng"/>
              <a:t>TOTAL EXIGIDO 					15.700</a:t>
            </a:r>
          </a:p>
          <a:p>
            <a:pPr eaLnBrk="1" hangingPunct="1">
              <a:lnSpc>
                <a:spcPct val="200000"/>
              </a:lnSpc>
            </a:pPr>
            <a:r>
              <a:rPr lang="pt-BR" altLang="pt-BR" sz="1700" b="1"/>
              <a:t>( - ) Menos Estoque Inicial			2.000</a:t>
            </a:r>
          </a:p>
          <a:p>
            <a:pPr eaLnBrk="1" hangingPunct="1">
              <a:lnSpc>
                <a:spcPct val="200000"/>
              </a:lnSpc>
            </a:pPr>
            <a:r>
              <a:rPr lang="pt-BR" altLang="pt-BR" sz="1700" b="1" u="sng">
                <a:solidFill>
                  <a:schemeClr val="accent2"/>
                </a:solidFill>
              </a:rPr>
              <a:t>PRODUÇÃO PLANEJADA PARA O ANO		13.700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2208214" y="1773238"/>
            <a:ext cx="7920037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pt-BR" altLang="pt-BR" b="1" i="1"/>
              <a:t>Políticas de Estoque Final:..........................................................1.500 unid</a:t>
            </a:r>
          </a:p>
          <a:p>
            <a:pPr eaLnBrk="1" hangingPunct="1">
              <a:lnSpc>
                <a:spcPct val="160000"/>
              </a:lnSpc>
            </a:pPr>
            <a:r>
              <a:rPr lang="pt-BR" altLang="pt-BR" b="1" i="1"/>
              <a:t>Vendas Anuais:...........................................................................14.200 unid</a:t>
            </a:r>
          </a:p>
        </p:txBody>
      </p:sp>
    </p:spTree>
    <p:extLst>
      <p:ext uri="{BB962C8B-B14F-4D97-AF65-F5344CB8AC3E}">
        <p14:creationId xmlns:p14="http://schemas.microsoft.com/office/powerpoint/2010/main" val="1614571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/>
              <a:t>A produção de cada item deve ser planejada de modo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120000"/>
              </a:lnSpc>
            </a:pPr>
            <a:r>
              <a:rPr lang="pt-BR" altLang="pt-BR" smtClean="0"/>
              <a:t>Deve haver quantidade suficiente para atender as necessidades de vendas durantes os subperíodos;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mtClean="0"/>
              <a:t>Manter níveis intermediários de estoque dentro dos limites razoáveis; e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mtClean="0"/>
              <a:t>Fazer com que os produtos sejam fabricados de maneira tão razoável quanto possível. </a:t>
            </a:r>
          </a:p>
        </p:txBody>
      </p:sp>
    </p:spTree>
    <p:extLst>
      <p:ext uri="{BB962C8B-B14F-4D97-AF65-F5344CB8AC3E}">
        <p14:creationId xmlns:p14="http://schemas.microsoft.com/office/powerpoint/2010/main" val="2205036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8" y="2852739"/>
            <a:ext cx="8001000" cy="1216025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500">
                <a:solidFill>
                  <a:schemeClr val="accent2"/>
                </a:solidFill>
              </a:rPr>
              <a:t>Por que normalmente é desejável manter um nível estável de produção?</a:t>
            </a:r>
          </a:p>
        </p:txBody>
      </p:sp>
    </p:spTree>
    <p:extLst>
      <p:ext uri="{BB962C8B-B14F-4D97-AF65-F5344CB8AC3E}">
        <p14:creationId xmlns:p14="http://schemas.microsoft.com/office/powerpoint/2010/main" val="3816829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/>
              <a:t>A produção de cada item deve ser planejada de modo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120000"/>
              </a:lnSpc>
            </a:pPr>
            <a:r>
              <a:rPr lang="pt-BR" altLang="pt-BR" smtClean="0"/>
              <a:t>Deve haver quantidade suficiente para atender as necessidades de vendas durantes os subperíodos;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mtClean="0"/>
              <a:t>Manter níveis intermediários de estoque dentro dos limites razoáveis; e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mtClean="0"/>
              <a:t>Fazer com que os produtos sejam fabricados de maneira tão razoável quanto possível. </a:t>
            </a:r>
          </a:p>
        </p:txBody>
      </p:sp>
    </p:spTree>
    <p:extLst>
      <p:ext uri="{BB962C8B-B14F-4D97-AF65-F5344CB8AC3E}">
        <p14:creationId xmlns:p14="http://schemas.microsoft.com/office/powerpoint/2010/main" val="1339342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002" name="Group 2"/>
          <p:cNvGraphicFramePr>
            <a:graphicFrameLocks noGrp="1"/>
          </p:cNvGraphicFramePr>
          <p:nvPr>
            <p:ph type="tbl" idx="1"/>
          </p:nvPr>
        </p:nvGraphicFramePr>
        <p:xfrm>
          <a:off x="2090738" y="476250"/>
          <a:ext cx="8001000" cy="6140447"/>
        </p:xfrm>
        <a:graphic>
          <a:graphicData uri="http://schemas.openxmlformats.org/drawingml/2006/table">
            <a:tbl>
              <a:tblPr/>
              <a:tblGrid>
                <a:gridCol w="4000500"/>
                <a:gridCol w="4000500"/>
              </a:tblGrid>
              <a:tr h="6614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Meses 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Períodos</a:t>
                      </a:r>
                    </a:p>
                  </a:txBody>
                  <a:tcPr marT="45724" marB="4572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Vendas Planejadas (unidades)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Janeiro</a:t>
                      </a:r>
                    </a:p>
                  </a:txBody>
                  <a:tcPr marT="45724" marB="4572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1.500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Fevereiro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1.600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5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Março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1.600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5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1.400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Maio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1.200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5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Junho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Julho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5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Setembro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5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Outubro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1.100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Novembro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1.200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Dezembro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1.400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5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14.200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5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Média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954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52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0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6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2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1.183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756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658</Words>
  <Application>Microsoft Office PowerPoint</Application>
  <PresentationFormat>Widescreen</PresentationFormat>
  <Paragraphs>134</Paragraphs>
  <Slides>21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Tema do Office</vt:lpstr>
      <vt:lpstr>Gráfico do Microsoft Office Excel</vt:lpstr>
      <vt:lpstr>Planejamento de Produção</vt:lpstr>
      <vt:lpstr>Planejamento de Produção</vt:lpstr>
      <vt:lpstr>Orçamento de Produção</vt:lpstr>
      <vt:lpstr>Responsabilidade pelo Planejamento de Produção</vt:lpstr>
      <vt:lpstr>Plano de Produção</vt:lpstr>
      <vt:lpstr>A produção de cada item deve ser planejada de modo</vt:lpstr>
      <vt:lpstr>Por que normalmente é desejável manter um nível estável de produção?</vt:lpstr>
      <vt:lpstr>A produção de cada item deve ser planejada de modo</vt:lpstr>
      <vt:lpstr>Apresentação do PowerPoint</vt:lpstr>
      <vt:lpstr>Comportamento das Vendas</vt:lpstr>
      <vt:lpstr>Níveis de Produção</vt:lpstr>
      <vt:lpstr>Dar preferência à  estabilidade de produção (para todo ano) </vt:lpstr>
      <vt:lpstr>Dar preferência à estabilidade dos Estoques (nível constante durante todo ano)</vt:lpstr>
      <vt:lpstr>Não preferência à produção nem aos estoques (busca alcançar equilíbrio entre vendas, estoque e produção)</vt:lpstr>
      <vt:lpstr>Outra situação de produção</vt:lpstr>
      <vt:lpstr>Políticas de Planejamento de Estoque</vt:lpstr>
      <vt:lpstr>Objetivos das Políticas de Estoque</vt:lpstr>
      <vt:lpstr>Fatores importante na política de estoque</vt:lpstr>
      <vt:lpstr>Fatores importante na política de estoque</vt:lpstr>
      <vt:lpstr>Procedimentos de Controle de produção</vt:lpstr>
      <vt:lpstr>Planejamento de produção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de Produção</dc:title>
  <dc:creator>c</dc:creator>
  <cp:lastModifiedBy>c</cp:lastModifiedBy>
  <cp:revision>1</cp:revision>
  <dcterms:created xsi:type="dcterms:W3CDTF">2017-09-15T02:48:28Z</dcterms:created>
  <dcterms:modified xsi:type="dcterms:W3CDTF">2017-09-15T02:48:39Z</dcterms:modified>
</cp:coreProperties>
</file>