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0" r:id="rId3"/>
    <p:sldId id="281" r:id="rId4"/>
    <p:sldId id="285" r:id="rId5"/>
    <p:sldId id="258" r:id="rId6"/>
    <p:sldId id="259" r:id="rId7"/>
    <p:sldId id="260" r:id="rId8"/>
    <p:sldId id="262" r:id="rId9"/>
    <p:sldId id="264" r:id="rId10"/>
    <p:sldId id="277" r:id="rId11"/>
    <p:sldId id="265" r:id="rId12"/>
    <p:sldId id="282" r:id="rId13"/>
    <p:sldId id="283" r:id="rId14"/>
    <p:sldId id="284" r:id="rId15"/>
    <p:sldId id="267" r:id="rId16"/>
    <p:sldId id="268" r:id="rId17"/>
    <p:sldId id="275" r:id="rId18"/>
    <p:sldId id="289" r:id="rId19"/>
    <p:sldId id="276" r:id="rId20"/>
    <p:sldId id="269" r:id="rId21"/>
    <p:sldId id="279" r:id="rId22"/>
    <p:sldId id="270" r:id="rId23"/>
    <p:sldId id="272" r:id="rId24"/>
    <p:sldId id="287" r:id="rId25"/>
    <p:sldId id="288" r:id="rId26"/>
    <p:sldId id="286" r:id="rId27"/>
    <p:sldId id="290"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3454" autoAdjust="0"/>
  </p:normalViewPr>
  <p:slideViewPr>
    <p:cSldViewPr snapToGrid="0">
      <p:cViewPr varScale="1">
        <p:scale>
          <a:sx n="77" d="100"/>
          <a:sy n="77" d="100"/>
        </p:scale>
        <p:origin x="10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C7A13C-9600-4AC7-932D-27365A4625D1}" type="datetimeFigureOut">
              <a:rPr lang="pt-BR" smtClean="0"/>
              <a:t>03/11/2020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6D4072-416A-4891-A29A-2BB2CA1BAA40}" type="slidenum">
              <a:rPr lang="pt-BR" smtClean="0"/>
              <a:t>‹nº›</a:t>
            </a:fld>
            <a:endParaRPr lang="pt-BR"/>
          </a:p>
        </p:txBody>
      </p:sp>
    </p:spTree>
    <p:extLst>
      <p:ext uri="{BB962C8B-B14F-4D97-AF65-F5344CB8AC3E}">
        <p14:creationId xmlns:p14="http://schemas.microsoft.com/office/powerpoint/2010/main" val="227768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46D4072-416A-4891-A29A-2BB2CA1BAA40}" type="slidenum">
              <a:rPr lang="pt-BR" smtClean="0"/>
              <a:t>2</a:t>
            </a:fld>
            <a:endParaRPr lang="pt-BR"/>
          </a:p>
        </p:txBody>
      </p:sp>
    </p:spTree>
    <p:extLst>
      <p:ext uri="{BB962C8B-B14F-4D97-AF65-F5344CB8AC3E}">
        <p14:creationId xmlns:p14="http://schemas.microsoft.com/office/powerpoint/2010/main" val="323298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Na opinião dos ingleses</a:t>
            </a:r>
            <a:r>
              <a:rPr lang="pt-BR" baseline="0" dirty="0" smtClean="0"/>
              <a:t> – o ponto fraco dessa metodologia é que o ponto inicial da modelagem </a:t>
            </a:r>
            <a:r>
              <a:rPr lang="pt-BR" baseline="0" dirty="0" err="1" smtClean="0"/>
              <a:t>econométrica</a:t>
            </a:r>
            <a:r>
              <a:rPr lang="pt-BR" baseline="0" dirty="0" smtClean="0"/>
              <a:t> é alguma teoria.</a:t>
            </a:r>
          </a:p>
          <a:p>
            <a:r>
              <a:rPr lang="pt-BR" baseline="0" dirty="0" smtClean="0"/>
              <a:t>Isto ocorre por que o escopo da econometria é definida restritivamente como “medidas de relações teóricas”</a:t>
            </a:r>
          </a:p>
          <a:p>
            <a:r>
              <a:rPr lang="pt-BR" baseline="0" dirty="0" smtClean="0"/>
              <a:t>Pressupõe que a única informação legítima contida nos dados observados é o que a teoria permite.</a:t>
            </a:r>
          </a:p>
          <a:p>
            <a:endParaRPr lang="pt-BR" baseline="0" dirty="0" smtClean="0"/>
          </a:p>
          <a:p>
            <a:r>
              <a:rPr lang="pt-BR" baseline="0" dirty="0" smtClean="0"/>
              <a:t>Desconsidera o DGP</a:t>
            </a:r>
          </a:p>
          <a:p>
            <a:r>
              <a:rPr lang="pt-BR" baseline="0" dirty="0" smtClean="0"/>
              <a:t>Variáveis teóricas e dados observados não tem distinção.</a:t>
            </a:r>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fld id="{A3E021B5-A77A-43AC-BCFE-016D817B1EA1}" type="slidenum">
              <a:rPr lang="pt-BR" smtClean="0"/>
              <a:pPr/>
              <a:t>22</a:t>
            </a:fld>
            <a:endParaRPr lang="pt-BR"/>
          </a:p>
        </p:txBody>
      </p:sp>
    </p:spTree>
    <p:extLst>
      <p:ext uri="{BB962C8B-B14F-4D97-AF65-F5344CB8AC3E}">
        <p14:creationId xmlns:p14="http://schemas.microsoft.com/office/powerpoint/2010/main" val="65159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A3E021B5-A77A-43AC-BCFE-016D817B1EA1}" type="slidenum">
              <a:rPr lang="pt-BR" smtClean="0"/>
              <a:pPr/>
              <a:t>23</a:t>
            </a:fld>
            <a:endParaRPr lang="pt-BR"/>
          </a:p>
        </p:txBody>
      </p:sp>
    </p:spTree>
    <p:extLst>
      <p:ext uri="{BB962C8B-B14F-4D97-AF65-F5344CB8AC3E}">
        <p14:creationId xmlns:p14="http://schemas.microsoft.com/office/powerpoint/2010/main" val="1357420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A6780A0-E683-4608-9A0B-DB151AE6500B}" type="slidenum">
              <a:rPr lang="pt-BR" smtClean="0"/>
              <a:t>24</a:t>
            </a:fld>
            <a:endParaRPr lang="pt-BR" dirty="0"/>
          </a:p>
        </p:txBody>
      </p:sp>
    </p:spTree>
    <p:extLst>
      <p:ext uri="{BB962C8B-B14F-4D97-AF65-F5344CB8AC3E}">
        <p14:creationId xmlns:p14="http://schemas.microsoft.com/office/powerpoint/2010/main" val="41450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Para controle de </a:t>
            </a:r>
            <a:r>
              <a:rPr lang="pt-BR" dirty="0" err="1" smtClean="0"/>
              <a:t>endogeneidade</a:t>
            </a:r>
            <a:r>
              <a:rPr lang="pt-BR" baseline="0" dirty="0" smtClean="0"/>
              <a:t> estamos incluindo a razão de Mills para financiamento público .</a:t>
            </a:r>
          </a:p>
          <a:p>
            <a:endParaRPr lang="pt-BR" dirty="0"/>
          </a:p>
        </p:txBody>
      </p:sp>
      <p:sp>
        <p:nvSpPr>
          <p:cNvPr id="4" name="Espaço Reservado para Número de Slide 3"/>
          <p:cNvSpPr>
            <a:spLocks noGrp="1"/>
          </p:cNvSpPr>
          <p:nvPr>
            <p:ph type="sldNum" sz="quarter" idx="10"/>
          </p:nvPr>
        </p:nvSpPr>
        <p:spPr/>
        <p:txBody>
          <a:bodyPr/>
          <a:lstStyle/>
          <a:p>
            <a:fld id="{83F93593-6CDC-4EB3-9E91-417F3B67B020}" type="slidenum">
              <a:rPr lang="pt-BR" smtClean="0"/>
              <a:t>26</a:t>
            </a:fld>
            <a:endParaRPr lang="pt-BR"/>
          </a:p>
        </p:txBody>
      </p:sp>
    </p:spTree>
    <p:extLst>
      <p:ext uri="{BB962C8B-B14F-4D97-AF65-F5344CB8AC3E}">
        <p14:creationId xmlns:p14="http://schemas.microsoft.com/office/powerpoint/2010/main" val="412480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smtClean="0"/>
          </a:p>
          <a:p>
            <a:r>
              <a:rPr lang="pt-BR" sz="1200" b="0" i="0" kern="1200" dirty="0" smtClean="0">
                <a:solidFill>
                  <a:schemeClr val="tx1"/>
                </a:solidFill>
                <a:effectLst/>
                <a:latin typeface="+mn-lt"/>
                <a:ea typeface="+mn-ea"/>
                <a:cs typeface="+mn-cs"/>
              </a:rPr>
              <a:t>Levantamento são basicamente as seguintes etapas: definição de objetivos; delimitação do universo; identificação dos dados a serem coletados; escolha da técnica de coleta de dados; tipos de amostragem; seleção da amostra; análise e interpretação dos dados e redação do relatório.</a:t>
            </a:r>
            <a:r>
              <a:rPr lang="pt-BR" dirty="0" smtClean="0"/>
              <a:t> </a:t>
            </a:r>
            <a:br>
              <a:rPr lang="pt-BR" dirty="0" smtClean="0"/>
            </a:br>
            <a:endParaRPr lang="pt-BR" dirty="0" smtClean="0"/>
          </a:p>
          <a:p>
            <a:endParaRPr lang="pt-BR" dirty="0" smtClean="0"/>
          </a:p>
          <a:p>
            <a:r>
              <a:rPr lang="pt-BR" dirty="0" smtClean="0"/>
              <a:t>ok. vou te mandar o questionário dessa coleta que estamos fazendo com uma coorte de grávidas de Ribeirão Preto, que tem por objetivo entender os determinantes da escolha do tipo de cuidado a ser oferecido para a criança (se vai para a creche, se fica em casa com a mãe, etc.) Vou te mandar o questionário aplicado para a mãe quando o bebê tinha 4 meses. </a:t>
            </a:r>
            <a:r>
              <a:rPr lang="pt-BR" dirty="0" err="1" smtClean="0"/>
              <a:t>è</a:t>
            </a:r>
            <a:r>
              <a:rPr lang="pt-BR" dirty="0" smtClean="0"/>
              <a:t> uma pesquisa longitudinal. Além dessa coleta, houve uma no último trimestre de gestação, uma no 1o mês de vida do bebê e uma última quando o bebê fez 1 ano.</a:t>
            </a:r>
            <a:endParaRPr lang="pt-BR" dirty="0"/>
          </a:p>
        </p:txBody>
      </p:sp>
      <p:sp>
        <p:nvSpPr>
          <p:cNvPr id="4" name="Espaço Reservado para Número de Slide 3"/>
          <p:cNvSpPr>
            <a:spLocks noGrp="1"/>
          </p:cNvSpPr>
          <p:nvPr>
            <p:ph type="sldNum" sz="quarter" idx="10"/>
          </p:nvPr>
        </p:nvSpPr>
        <p:spPr/>
        <p:txBody>
          <a:bodyPr/>
          <a:lstStyle/>
          <a:p>
            <a:fld id="{F46D4072-416A-4891-A29A-2BB2CA1BAA40}" type="slidenum">
              <a:rPr lang="pt-BR" smtClean="0"/>
              <a:t>3</a:t>
            </a:fld>
            <a:endParaRPr lang="pt-BR"/>
          </a:p>
        </p:txBody>
      </p:sp>
    </p:spTree>
    <p:extLst>
      <p:ext uri="{BB962C8B-B14F-4D97-AF65-F5344CB8AC3E}">
        <p14:creationId xmlns:p14="http://schemas.microsoft.com/office/powerpoint/2010/main" val="365567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análise de conteúdo é uma técnica de análise das comunicações, que irá analisar o que foi dito nas entrevistas ou observado pelo pesquisador. Na análise do material, busca-se classificá-los em temas ou categorias que auxiliam na compreensão do que está por trás dos discursos. </a:t>
            </a:r>
            <a:endParaRPr lang="pt-BR" dirty="0"/>
          </a:p>
        </p:txBody>
      </p:sp>
      <p:sp>
        <p:nvSpPr>
          <p:cNvPr id="4" name="Espaço Reservado para Número de Slide 3"/>
          <p:cNvSpPr>
            <a:spLocks noGrp="1"/>
          </p:cNvSpPr>
          <p:nvPr>
            <p:ph type="sldNum" sz="quarter" idx="10"/>
          </p:nvPr>
        </p:nvSpPr>
        <p:spPr/>
        <p:txBody>
          <a:bodyPr/>
          <a:lstStyle/>
          <a:p>
            <a:fld id="{F46D4072-416A-4891-A29A-2BB2CA1BAA40}" type="slidenum">
              <a:rPr lang="pt-BR" smtClean="0"/>
              <a:t>9</a:t>
            </a:fld>
            <a:endParaRPr lang="pt-BR"/>
          </a:p>
        </p:txBody>
      </p:sp>
    </p:spTree>
    <p:extLst>
      <p:ext uri="{BB962C8B-B14F-4D97-AF65-F5344CB8AC3E}">
        <p14:creationId xmlns:p14="http://schemas.microsoft.com/office/powerpoint/2010/main" val="116924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kern="1200" dirty="0" smtClean="0">
                <a:solidFill>
                  <a:schemeClr val="tx1"/>
                </a:solidFill>
                <a:effectLst/>
                <a:latin typeface="+mn-lt"/>
                <a:ea typeface="+mn-ea"/>
                <a:cs typeface="+mn-cs"/>
              </a:rPr>
              <a:t>Já no caso da pesquisa documental, as fontes de coleta podem ser filmes, gravações, documentos, cartas, diários, atas de reunião, entre outros documentos. É importante observar que um trabalho acadêmico pode ser norteado tanto pela pesquisa bibliográfica quanto pela documental dependendo dos objetivos que se quer alcançar (GIL, 2002).</a:t>
            </a:r>
          </a:p>
          <a:p>
            <a:r>
              <a:rPr lang="pt-BR" sz="1200" b="0" i="0" kern="1200" dirty="0" smtClean="0">
                <a:solidFill>
                  <a:schemeClr val="tx1"/>
                </a:solidFill>
                <a:effectLst/>
                <a:latin typeface="+mn-lt"/>
                <a:ea typeface="+mn-ea"/>
                <a:cs typeface="+mn-cs"/>
              </a:rPr>
              <a:t> </a:t>
            </a:r>
          </a:p>
          <a:p>
            <a:r>
              <a:rPr lang="pt-BR" sz="1200" b="0" i="0" kern="1200" dirty="0" smtClean="0">
                <a:solidFill>
                  <a:schemeClr val="tx1"/>
                </a:solidFill>
                <a:effectLst/>
                <a:latin typeface="+mn-lt"/>
                <a:ea typeface="+mn-ea"/>
                <a:cs typeface="+mn-cs"/>
              </a:rPr>
              <a:t>Quando se trata de pesquisa documental, às vezes, como alerta Gil (2002), não é possível ter uma confiança nos dados que temos à disposição naquele momento ou não são suficientes para auxiliar na busca por respostas aos objetivos do trabalho, o pesquisador se depara com dificuldades e a saída, muitas vezes, é alterar e adequar os objetivos da pesquisa.</a:t>
            </a:r>
            <a:r>
              <a:rPr lang="pt-BR" dirty="0" smtClean="0"/>
              <a:t> </a:t>
            </a:r>
            <a:br>
              <a:rPr lang="pt-BR" dirty="0" smtClean="0"/>
            </a:br>
            <a:r>
              <a:rPr lang="pt-BR" dirty="0" smtClean="0"/>
              <a:t/>
            </a:r>
            <a:br>
              <a:rPr lang="pt-BR" dirty="0" smtClean="0"/>
            </a:br>
            <a:endParaRPr lang="pt-BR" dirty="0"/>
          </a:p>
        </p:txBody>
      </p:sp>
      <p:sp>
        <p:nvSpPr>
          <p:cNvPr id="4" name="Espaço Reservado para Número de Slide 3"/>
          <p:cNvSpPr>
            <a:spLocks noGrp="1"/>
          </p:cNvSpPr>
          <p:nvPr>
            <p:ph type="sldNum" sz="quarter" idx="10"/>
          </p:nvPr>
        </p:nvSpPr>
        <p:spPr/>
        <p:txBody>
          <a:bodyPr/>
          <a:lstStyle/>
          <a:p>
            <a:fld id="{F46D4072-416A-4891-A29A-2BB2CA1BAA40}" type="slidenum">
              <a:rPr lang="pt-BR" smtClean="0"/>
              <a:t>11</a:t>
            </a:fld>
            <a:endParaRPr lang="pt-BR"/>
          </a:p>
        </p:txBody>
      </p:sp>
    </p:spTree>
    <p:extLst>
      <p:ext uri="{BB962C8B-B14F-4D97-AF65-F5344CB8AC3E}">
        <p14:creationId xmlns:p14="http://schemas.microsoft.com/office/powerpoint/2010/main" val="315788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90000"/>
              </a:lnSpc>
            </a:pPr>
            <a:r>
              <a:rPr lang="pt-BR" altLang="pt-BR" dirty="0" smtClean="0"/>
              <a:t>Desigualdade de renda X renda </a:t>
            </a:r>
            <a:r>
              <a:rPr lang="pt-BR" altLang="pt-BR" i="1" dirty="0" smtClean="0"/>
              <a:t>per capita</a:t>
            </a:r>
          </a:p>
          <a:p>
            <a:pPr>
              <a:lnSpc>
                <a:spcPct val="90000"/>
              </a:lnSpc>
            </a:pPr>
            <a:r>
              <a:rPr lang="pt-BR" altLang="pt-BR" dirty="0" smtClean="0"/>
              <a:t>Discussão sobre as desigualdades regionais</a:t>
            </a:r>
          </a:p>
          <a:p>
            <a:pPr lvl="1">
              <a:lnSpc>
                <a:spcPct val="90000"/>
              </a:lnSpc>
              <a:buFontTx/>
              <a:buNone/>
            </a:pPr>
            <a:r>
              <a:rPr lang="pt-BR" altLang="pt-BR" dirty="0" smtClean="0"/>
              <a:t>	início das desigualdades</a:t>
            </a:r>
          </a:p>
          <a:p>
            <a:pPr>
              <a:lnSpc>
                <a:spcPct val="90000"/>
              </a:lnSpc>
            </a:pPr>
            <a:r>
              <a:rPr lang="pt-BR" altLang="pt-BR" dirty="0" smtClean="0"/>
              <a:t>Origem das desigualdades</a:t>
            </a:r>
          </a:p>
          <a:p>
            <a:pPr>
              <a:lnSpc>
                <a:spcPct val="90000"/>
              </a:lnSpc>
            </a:pPr>
            <a:r>
              <a:rPr lang="pt-BR" altLang="pt-BR" dirty="0" smtClean="0"/>
              <a:t>Século XIX</a:t>
            </a:r>
          </a:p>
          <a:p>
            <a:pPr lvl="1">
              <a:lnSpc>
                <a:spcPct val="90000"/>
              </a:lnSpc>
            </a:pPr>
            <a:r>
              <a:rPr lang="pt-BR" altLang="pt-BR" dirty="0" smtClean="0"/>
              <a:t>Comércio marítimo </a:t>
            </a:r>
          </a:p>
          <a:p>
            <a:pPr lvl="1">
              <a:lnSpc>
                <a:spcPct val="90000"/>
              </a:lnSpc>
            </a:pPr>
            <a:r>
              <a:rPr lang="pt-BR" altLang="pt-BR" dirty="0" smtClean="0"/>
              <a:t>Salários municipais</a:t>
            </a:r>
          </a:p>
          <a:p>
            <a:pPr lvl="1">
              <a:lnSpc>
                <a:spcPct val="90000"/>
              </a:lnSpc>
            </a:pPr>
            <a:r>
              <a:rPr lang="pt-BR" altLang="pt-BR" dirty="0" smtClean="0"/>
              <a:t> posse de cativos</a:t>
            </a:r>
          </a:p>
          <a:p>
            <a:endParaRPr lang="pt-BR" dirty="0"/>
          </a:p>
        </p:txBody>
      </p:sp>
      <p:sp>
        <p:nvSpPr>
          <p:cNvPr id="4" name="Espaço Reservado para Número de Slide 3"/>
          <p:cNvSpPr>
            <a:spLocks noGrp="1"/>
          </p:cNvSpPr>
          <p:nvPr>
            <p:ph type="sldNum" sz="quarter" idx="10"/>
          </p:nvPr>
        </p:nvSpPr>
        <p:spPr/>
        <p:txBody>
          <a:bodyPr/>
          <a:lstStyle/>
          <a:p>
            <a:fld id="{F46D4072-416A-4891-A29A-2BB2CA1BAA40}" type="slidenum">
              <a:rPr lang="pt-BR" smtClean="0"/>
              <a:t>12</a:t>
            </a:fld>
            <a:endParaRPr lang="pt-BR"/>
          </a:p>
        </p:txBody>
      </p:sp>
    </p:spTree>
    <p:extLst>
      <p:ext uri="{BB962C8B-B14F-4D97-AF65-F5344CB8AC3E}">
        <p14:creationId xmlns:p14="http://schemas.microsoft.com/office/powerpoint/2010/main" val="412193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DF351C72-524A-4744-8445-4BE688F43B79}" type="slidenum">
              <a:rPr lang="pt-BR" altLang="pt-BR" sz="1200">
                <a:latin typeface="Arial" panose="020B0604020202020204" pitchFamily="34" charset="0"/>
              </a:rPr>
              <a:pPr eaLnBrk="1" hangingPunct="1"/>
              <a:t>17</a:t>
            </a:fld>
            <a:endParaRPr lang="pt-BR" altLang="pt-BR" sz="1200">
              <a:latin typeface="Arial" panose="020B0604020202020204" pitchFamily="34" charset="0"/>
            </a:endParaRPr>
          </a:p>
        </p:txBody>
      </p:sp>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531790E2-D78A-4A0D-9050-64B512F7530B}" type="slidenum">
              <a:rPr lang="pt-BR" altLang="pt-BR" sz="1200">
                <a:latin typeface="Calibri" panose="020F0502020204030204" pitchFamily="34" charset="0"/>
              </a:rPr>
              <a:pPr algn="r" eaLnBrk="1" hangingPunct="1"/>
              <a:t>17</a:t>
            </a:fld>
            <a:endParaRPr lang="pt-BR" altLang="pt-BR" sz="1200">
              <a:latin typeface="Calibri" panose="020F0502020204030204" pitchFamily="34" charset="0"/>
            </a:endParaRPr>
          </a:p>
        </p:txBody>
      </p:sp>
      <p:sp>
        <p:nvSpPr>
          <p:cNvPr id="102404" name="Rectangle 2"/>
          <p:cNvSpPr>
            <a:spLocks noGrp="1" noRot="1" noChangeAspect="1" noChangeArrowheads="1" noTextEdit="1"/>
          </p:cNvSpPr>
          <p:nvPr>
            <p:ph type="sldImg"/>
          </p:nvPr>
        </p:nvSpPr>
        <p:spPr>
          <a:ln/>
        </p:spPr>
      </p:sp>
      <p:sp>
        <p:nvSpPr>
          <p:cNvPr id="10240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a:ea typeface="ＭＳ Ｐゴシック" charset="0"/>
            </a:endParaRPr>
          </a:p>
        </p:txBody>
      </p:sp>
    </p:spTree>
    <p:extLst>
      <p:ext uri="{BB962C8B-B14F-4D97-AF65-F5344CB8AC3E}">
        <p14:creationId xmlns:p14="http://schemas.microsoft.com/office/powerpoint/2010/main" val="3532369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fld id="{B6A6FED9-342A-4189-ACA9-D9176F2D5CB8}" type="slidenum">
              <a:rPr lang="pt-BR" altLang="pt-BR" sz="1200">
                <a:latin typeface="Arial" panose="020B0604020202020204" pitchFamily="34" charset="0"/>
              </a:rPr>
              <a:pPr eaLnBrk="1" hangingPunct="1"/>
              <a:t>19</a:t>
            </a:fld>
            <a:endParaRPr lang="pt-BR" altLang="pt-BR" sz="1200">
              <a:latin typeface="Arial" panose="020B0604020202020204" pitchFamily="34" charset="0"/>
            </a:endParaRPr>
          </a:p>
        </p:txBody>
      </p:sp>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r" eaLnBrk="1" hangingPunct="1"/>
            <a:fld id="{731C6DC8-9B3C-4238-B557-8DFDDF21A741}" type="slidenum">
              <a:rPr lang="pt-BR" altLang="pt-BR" sz="1200">
                <a:latin typeface="Calibri" panose="020F0502020204030204" pitchFamily="34" charset="0"/>
              </a:rPr>
              <a:pPr algn="r" eaLnBrk="1" hangingPunct="1"/>
              <a:t>19</a:t>
            </a:fld>
            <a:endParaRPr lang="pt-BR" altLang="pt-BR" sz="1200">
              <a:latin typeface="Calibri" panose="020F0502020204030204" pitchFamily="34" charset="0"/>
            </a:endParaRPr>
          </a:p>
        </p:txBody>
      </p:sp>
      <p:sp>
        <p:nvSpPr>
          <p:cNvPr id="103428" name="Rectangle 2"/>
          <p:cNvSpPr>
            <a:spLocks noGrp="1" noRot="1" noChangeAspect="1" noChangeArrowheads="1" noTextEdit="1"/>
          </p:cNvSpPr>
          <p:nvPr>
            <p:ph type="sldImg"/>
          </p:nvPr>
        </p:nvSpPr>
        <p:spPr>
          <a:ln/>
        </p:spPr>
      </p:sp>
      <p:sp>
        <p:nvSpPr>
          <p:cNvPr id="10342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endParaRPr lang="en-US">
              <a:ea typeface="ＭＳ Ｐゴシック" charset="0"/>
            </a:endParaRPr>
          </a:p>
        </p:txBody>
      </p:sp>
    </p:spTree>
    <p:extLst>
      <p:ext uri="{BB962C8B-B14F-4D97-AF65-F5344CB8AC3E}">
        <p14:creationId xmlns:p14="http://schemas.microsoft.com/office/powerpoint/2010/main" val="117913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fld id="{A3E021B5-A77A-43AC-BCFE-016D817B1EA1}" type="slidenum">
              <a:rPr lang="pt-BR" smtClean="0"/>
              <a:pPr/>
              <a:t>20</a:t>
            </a:fld>
            <a:endParaRPr lang="pt-BR"/>
          </a:p>
        </p:txBody>
      </p:sp>
    </p:spTree>
    <p:extLst>
      <p:ext uri="{BB962C8B-B14F-4D97-AF65-F5344CB8AC3E}">
        <p14:creationId xmlns:p14="http://schemas.microsoft.com/office/powerpoint/2010/main" val="500421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defTabSz="966788" eaLnBrk="0" hangingPunct="0">
              <a:defRPr sz="2200" b="1">
                <a:solidFill>
                  <a:schemeClr val="tx1"/>
                </a:solidFill>
                <a:latin typeface="Arial" panose="020B0604020202020204" pitchFamily="34" charset="0"/>
              </a:defRPr>
            </a:lvl1pPr>
            <a:lvl2pPr marL="742950" indent="-285750" defTabSz="966788" eaLnBrk="0" hangingPunct="0">
              <a:defRPr sz="2200" b="1">
                <a:solidFill>
                  <a:schemeClr val="tx1"/>
                </a:solidFill>
                <a:latin typeface="Arial" panose="020B0604020202020204" pitchFamily="34" charset="0"/>
              </a:defRPr>
            </a:lvl2pPr>
            <a:lvl3pPr marL="1143000" indent="-228600" defTabSz="966788" eaLnBrk="0" hangingPunct="0">
              <a:defRPr sz="2200" b="1">
                <a:solidFill>
                  <a:schemeClr val="tx1"/>
                </a:solidFill>
                <a:latin typeface="Arial" panose="020B0604020202020204" pitchFamily="34" charset="0"/>
              </a:defRPr>
            </a:lvl3pPr>
            <a:lvl4pPr marL="1600200" indent="-228600" defTabSz="966788" eaLnBrk="0" hangingPunct="0">
              <a:defRPr sz="2200" b="1">
                <a:solidFill>
                  <a:schemeClr val="tx1"/>
                </a:solidFill>
                <a:latin typeface="Arial" panose="020B0604020202020204" pitchFamily="34" charset="0"/>
              </a:defRPr>
            </a:lvl4pPr>
            <a:lvl5pPr marL="2057400" indent="-228600" defTabSz="966788" eaLnBrk="0" hangingPunct="0">
              <a:defRPr sz="2200" b="1">
                <a:solidFill>
                  <a:schemeClr val="tx1"/>
                </a:solidFill>
                <a:latin typeface="Arial" panose="020B0604020202020204" pitchFamily="34" charset="0"/>
              </a:defRPr>
            </a:lvl5pPr>
            <a:lvl6pPr marL="2514600" indent="-228600" defTabSz="966788" eaLnBrk="0" fontAlgn="base" hangingPunct="0">
              <a:spcBef>
                <a:spcPct val="50000"/>
              </a:spcBef>
              <a:spcAft>
                <a:spcPct val="0"/>
              </a:spcAft>
              <a:defRPr sz="2200" b="1">
                <a:solidFill>
                  <a:schemeClr val="tx1"/>
                </a:solidFill>
                <a:latin typeface="Arial" panose="020B0604020202020204" pitchFamily="34" charset="0"/>
              </a:defRPr>
            </a:lvl6pPr>
            <a:lvl7pPr marL="2971800" indent="-228600" defTabSz="966788" eaLnBrk="0" fontAlgn="base" hangingPunct="0">
              <a:spcBef>
                <a:spcPct val="50000"/>
              </a:spcBef>
              <a:spcAft>
                <a:spcPct val="0"/>
              </a:spcAft>
              <a:defRPr sz="2200" b="1">
                <a:solidFill>
                  <a:schemeClr val="tx1"/>
                </a:solidFill>
                <a:latin typeface="Arial" panose="020B0604020202020204" pitchFamily="34" charset="0"/>
              </a:defRPr>
            </a:lvl7pPr>
            <a:lvl8pPr marL="3429000" indent="-228600" defTabSz="966788" eaLnBrk="0" fontAlgn="base" hangingPunct="0">
              <a:spcBef>
                <a:spcPct val="50000"/>
              </a:spcBef>
              <a:spcAft>
                <a:spcPct val="0"/>
              </a:spcAft>
              <a:defRPr sz="2200" b="1">
                <a:solidFill>
                  <a:schemeClr val="tx1"/>
                </a:solidFill>
                <a:latin typeface="Arial" panose="020B0604020202020204" pitchFamily="34" charset="0"/>
              </a:defRPr>
            </a:lvl8pPr>
            <a:lvl9pPr marL="3886200" indent="-228600" defTabSz="966788"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fld id="{199764DA-8A26-46BA-B571-4FF360F86276}" type="slidenum">
              <a:rPr lang="pt-BR" altLang="pt-BR" sz="1300" b="0"/>
              <a:pPr eaLnBrk="1" hangingPunct="1"/>
              <a:t>21</a:t>
            </a:fld>
            <a:endParaRPr lang="pt-BR" altLang="pt-BR" sz="1300" b="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pPr eaLnBrk="1" hangingPunct="1"/>
            <a:endParaRPr lang="pt-BR" altLang="pt-BR" smtClean="0">
              <a:latin typeface="Arial" panose="020B0604020202020204" pitchFamily="34" charset="0"/>
            </a:endParaRPr>
          </a:p>
        </p:txBody>
      </p:sp>
    </p:spTree>
    <p:extLst>
      <p:ext uri="{BB962C8B-B14F-4D97-AF65-F5344CB8AC3E}">
        <p14:creationId xmlns:p14="http://schemas.microsoft.com/office/powerpoint/2010/main" val="233288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3084810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253993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223457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18486697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303441512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6B7A262-A451-4438-AC79-9563BCCEDFA7}" type="datetimeFigureOut">
              <a:rPr lang="pt-BR" smtClean="0"/>
              <a:t>03/11/2020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31017776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6B7A262-A451-4438-AC79-9563BCCEDFA7}" type="datetimeFigureOut">
              <a:rPr lang="pt-BR" smtClean="0"/>
              <a:t>03/11/2020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424016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06B7A262-A451-4438-AC79-9563BCCEDFA7}" type="datetimeFigureOut">
              <a:rPr lang="pt-BR" smtClean="0"/>
              <a:t>03/11/2020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393781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6B7A262-A451-4438-AC79-9563BCCEDFA7}" type="datetimeFigureOut">
              <a:rPr lang="pt-BR" smtClean="0"/>
              <a:t>03/11/2020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518449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6B7A262-A451-4438-AC79-9563BCCEDFA7}" type="datetimeFigureOut">
              <a:rPr lang="pt-BR" smtClean="0"/>
              <a:t>03/11/2020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4056809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06B7A262-A451-4438-AC79-9563BCCEDFA7}" type="datetimeFigureOut">
              <a:rPr lang="pt-BR" smtClean="0"/>
              <a:t>03/11/2020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4154D6-5C97-4205-834D-1BB0A90427E1}" type="slidenum">
              <a:rPr lang="pt-BR" smtClean="0"/>
              <a:t>‹nº›</a:t>
            </a:fld>
            <a:endParaRPr lang="pt-BR"/>
          </a:p>
        </p:txBody>
      </p:sp>
    </p:spTree>
    <p:extLst>
      <p:ext uri="{BB962C8B-B14F-4D97-AF65-F5344CB8AC3E}">
        <p14:creationId xmlns:p14="http://schemas.microsoft.com/office/powerpoint/2010/main" val="371852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7A262-A451-4438-AC79-9563BCCEDFA7}" type="datetimeFigureOut">
              <a:rPr lang="pt-BR" smtClean="0"/>
              <a:t>03/11/2020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154D6-5C97-4205-834D-1BB0A90427E1}" type="slidenum">
              <a:rPr lang="pt-BR" smtClean="0"/>
              <a:t>‹nº›</a:t>
            </a:fld>
            <a:endParaRPr lang="pt-BR"/>
          </a:p>
        </p:txBody>
      </p:sp>
    </p:spTree>
    <p:extLst>
      <p:ext uri="{BB962C8B-B14F-4D97-AF65-F5344CB8AC3E}">
        <p14:creationId xmlns:p14="http://schemas.microsoft.com/office/powerpoint/2010/main" val="244447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thescipub.com/abstract/10.3844/ajassp.2008.1602.160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etodologia_curso/244-548-1-SM.pdf" TargetMode="External"/><Relationship Id="rId4" Type="http://schemas.openxmlformats.org/officeDocument/2006/relationships/hyperlink" Target="https://link.springer.com/article/10.1007/BF02504946"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lattes.cnpq.br/001751093944135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etodologia_curso/CREC_prorroga&#231;&#227;o%20p&#243;s%20doc_Kuruvilla%20Joseph%20Abraham%20completo.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etodologia_curso/11-44-2-PB.pdf" TargetMode="External"/><Relationship Id="rId2" Type="http://schemas.openxmlformats.org/officeDocument/2006/relationships/hyperlink" Target="metodologia_curso/a01v59n2.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0.png"/></Relationships>
</file>

<file path=ppt/slides/_rels/slide2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hyperlink" Target="http://www.usp.br/nereus/" TargetMode="External"/><Relationship Id="rId2" Type="http://schemas.openxmlformats.org/officeDocument/2006/relationships/hyperlink" Target="https://www.scielo.br/scielo.php?script=sci_arttext&amp;pid=S1413-80502014000300002" TargetMode="External"/><Relationship Id="rId1" Type="http://schemas.openxmlformats.org/officeDocument/2006/relationships/slideLayout" Target="../slideLayouts/slideLayout2.xml"/><Relationship Id="rId4" Type="http://schemas.openxmlformats.org/officeDocument/2006/relationships/hyperlink" Target="http://www.wouterdenhaan.com/notes.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lepes.fearp.usp.br/infant-care-making-decis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etodologia_curso/question&#225;rio%20LEPES.xls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bge.gov.br/estatisticas/multidominio/9141-pesquisa-de-inovacao.html?=&amp;t=conceitos-e-metodos" TargetMode="External"/><Relationship Id="rId2" Type="http://schemas.openxmlformats.org/officeDocument/2006/relationships/hyperlink" Target="http://www.ipeadata.gov.br/Default.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metodologiacientifica.org/tipos-de-pesquisa/pesquisa-exploratori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etodologia_curso/2113-7552-1-P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eriodicos.ufsc.br/index.php/literatura/article/view/2175-7917.2019v24n2p98" TargetMode="External"/><Relationship Id="rId4" Type="http://schemas.openxmlformats.org/officeDocument/2006/relationships/hyperlink" Target="metodologia_curso/19468-Texto%20do%20Artigo-70213-1-10-2011111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Métodos e Fonte de Dados</a:t>
            </a:r>
            <a:endParaRPr lang="pt-BR" dirty="0"/>
          </a:p>
        </p:txBody>
      </p:sp>
      <p:sp>
        <p:nvSpPr>
          <p:cNvPr id="3" name="Subtítulo 2"/>
          <p:cNvSpPr>
            <a:spLocks noGrp="1"/>
          </p:cNvSpPr>
          <p:nvPr>
            <p:ph type="subTitle" idx="1"/>
          </p:nvPr>
        </p:nvSpPr>
        <p:spPr/>
        <p:txBody>
          <a:bodyPr/>
          <a:lstStyle/>
          <a:p>
            <a:r>
              <a:rPr lang="pt-BR" dirty="0" smtClean="0"/>
              <a:t>Prof. Sérgio Kannebley Jr.</a:t>
            </a:r>
            <a:endParaRPr lang="pt-BR" dirty="0"/>
          </a:p>
        </p:txBody>
      </p:sp>
    </p:spTree>
    <p:extLst>
      <p:ext uri="{BB962C8B-B14F-4D97-AF65-F5344CB8AC3E}">
        <p14:creationId xmlns:p14="http://schemas.microsoft.com/office/powerpoint/2010/main" val="34508628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x-none" dirty="0"/>
              <a:t>MÉTODOS DA PESQUISA </a:t>
            </a:r>
            <a:r>
              <a:rPr lang="pt-BR" altLang="x-none" dirty="0" smtClean="0"/>
              <a:t>QUALITATIVA - </a:t>
            </a:r>
            <a:r>
              <a:rPr lang="pt-BR" dirty="0" smtClean="0"/>
              <a:t>Estudo de Caso</a:t>
            </a:r>
            <a:endParaRPr lang="pt-BR" dirty="0"/>
          </a:p>
        </p:txBody>
      </p:sp>
      <p:pic>
        <p:nvPicPr>
          <p:cNvPr id="4" name="Espaço Reservado para Conteúdo 3"/>
          <p:cNvPicPr>
            <a:picLocks noGrp="1" noChangeAspect="1"/>
          </p:cNvPicPr>
          <p:nvPr>
            <p:ph sz="half" idx="1"/>
          </p:nvPr>
        </p:nvPicPr>
        <p:blipFill>
          <a:blip r:embed="rId2"/>
          <a:stretch>
            <a:fillRect/>
          </a:stretch>
        </p:blipFill>
        <p:spPr>
          <a:xfrm>
            <a:off x="487471" y="1825625"/>
            <a:ext cx="5181600" cy="4000759"/>
          </a:xfrm>
          <a:prstGeom prst="rect">
            <a:avLst/>
          </a:prstGeom>
        </p:spPr>
      </p:pic>
      <p:sp>
        <p:nvSpPr>
          <p:cNvPr id="5" name="Espaço Reservado para Conteúdo 4"/>
          <p:cNvSpPr>
            <a:spLocks noGrp="1"/>
          </p:cNvSpPr>
          <p:nvPr>
            <p:ph sz="half" idx="2"/>
          </p:nvPr>
        </p:nvSpPr>
        <p:spPr/>
        <p:txBody>
          <a:bodyPr/>
          <a:lstStyle/>
          <a:p>
            <a:pPr>
              <a:lnSpc>
                <a:spcPct val="80000"/>
              </a:lnSpc>
            </a:pPr>
            <a:r>
              <a:rPr lang="pt-BR" altLang="x-none" dirty="0">
                <a:latin typeface="Arial" charset="0"/>
              </a:rPr>
              <a:t>Estudo de caso / multicascos</a:t>
            </a:r>
          </a:p>
          <a:p>
            <a:pPr marL="457200" lvl="1" indent="0">
              <a:lnSpc>
                <a:spcPct val="80000"/>
              </a:lnSpc>
              <a:buNone/>
            </a:pPr>
            <a:r>
              <a:rPr lang="en-US" altLang="x-none" i="1" dirty="0">
                <a:latin typeface="Arial" charset="0"/>
              </a:rPr>
              <a:t>“for methodological purposes a case study is best defined as an in-depth study of a single unit (a relatively bounded phenomenon) where the scholar’s aim is to elucidate features of a larger class of similar phenomena</a:t>
            </a:r>
            <a:r>
              <a:rPr lang="en-US" altLang="x-none" dirty="0">
                <a:latin typeface="Arial" charset="0"/>
              </a:rPr>
              <a:t>. (</a:t>
            </a:r>
            <a:r>
              <a:rPr lang="pt-BR" dirty="0"/>
              <a:t>GERRING, 2004) “</a:t>
            </a:r>
          </a:p>
        </p:txBody>
      </p:sp>
    </p:spTree>
    <p:extLst>
      <p:ext uri="{BB962C8B-B14F-4D97-AF65-F5344CB8AC3E}">
        <p14:creationId xmlns:p14="http://schemas.microsoft.com/office/powerpoint/2010/main" val="1933825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2133600" y="16764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0000"/>
              </a:lnSpc>
              <a:spcBef>
                <a:spcPct val="20000"/>
              </a:spcBef>
              <a:buClr>
                <a:schemeClr val="accent1"/>
              </a:buClr>
              <a:buSzPct val="65000"/>
              <a:buFont typeface="Wingdings" charset="0"/>
              <a:buChar char="n"/>
              <a:defRPr/>
            </a:pPr>
            <a:endParaRPr lang="en-US" sz="2600">
              <a:latin typeface="Garamond" charset="0"/>
              <a:ea typeface="ＭＳ Ｐゴシック" charset="0"/>
              <a:cs typeface="Arial" charset="0"/>
            </a:endParaRPr>
          </a:p>
        </p:txBody>
      </p:sp>
      <p:sp>
        <p:nvSpPr>
          <p:cNvPr id="18434" name="Título 3"/>
          <p:cNvSpPr>
            <a:spLocks noGrp="1"/>
          </p:cNvSpPr>
          <p:nvPr>
            <p:ph type="title"/>
          </p:nvPr>
        </p:nvSpPr>
        <p:spPr/>
        <p:txBody>
          <a:bodyPr>
            <a:normAutofit/>
          </a:bodyPr>
          <a:lstStyle/>
          <a:p>
            <a:pPr>
              <a:lnSpc>
                <a:spcPct val="80000"/>
              </a:lnSpc>
            </a:pPr>
            <a:r>
              <a:rPr lang="pt-BR" altLang="x-none" dirty="0" smtClean="0"/>
              <a:t>Exemplos: Estudo </a:t>
            </a:r>
            <a:r>
              <a:rPr lang="pt-BR" altLang="x-none" dirty="0"/>
              <a:t>de caso / multicascos</a:t>
            </a:r>
          </a:p>
        </p:txBody>
      </p:sp>
      <p:sp>
        <p:nvSpPr>
          <p:cNvPr id="19460" name="Espaço Reservado para Conteúdo 16"/>
          <p:cNvSpPr>
            <a:spLocks noGrp="1"/>
          </p:cNvSpPr>
          <p:nvPr>
            <p:ph idx="1"/>
          </p:nvPr>
        </p:nvSpPr>
        <p:spPr/>
        <p:txBody>
          <a:bodyPr>
            <a:normAutofit/>
          </a:bodyPr>
          <a:lstStyle/>
          <a:p>
            <a:pPr>
              <a:lnSpc>
                <a:spcPct val="80000"/>
              </a:lnSpc>
            </a:pPr>
            <a:r>
              <a:rPr lang="pt-BR" altLang="x-none" dirty="0" smtClean="0">
                <a:latin typeface="Arial" charset="0"/>
              </a:rPr>
              <a:t>Referências e exemplos:</a:t>
            </a:r>
          </a:p>
          <a:p>
            <a:pPr marL="457200" lvl="1" indent="0">
              <a:lnSpc>
                <a:spcPct val="80000"/>
              </a:lnSpc>
              <a:buNone/>
            </a:pPr>
            <a:endParaRPr lang="pt-BR" altLang="x-none" dirty="0">
              <a:latin typeface="Arial" charset="0"/>
            </a:endParaRPr>
          </a:p>
          <a:p>
            <a:pPr lvl="1">
              <a:lnSpc>
                <a:spcPct val="80000"/>
              </a:lnSpc>
            </a:pPr>
            <a:r>
              <a:rPr lang="pt-BR" altLang="x-none" dirty="0" smtClean="0">
                <a:latin typeface="Arial" charset="0"/>
                <a:hlinkClick r:id="rId3"/>
              </a:rPr>
              <a:t>http://thescipub.com/abstract/10.3844/ajassp.2008.1602.1604</a:t>
            </a:r>
            <a:endParaRPr lang="pt-BR" altLang="x-none" dirty="0" smtClean="0">
              <a:latin typeface="Arial" charset="0"/>
            </a:endParaRPr>
          </a:p>
          <a:p>
            <a:pPr lvl="1">
              <a:lnSpc>
                <a:spcPct val="80000"/>
              </a:lnSpc>
            </a:pPr>
            <a:r>
              <a:rPr lang="pt-BR" altLang="x-none" dirty="0" smtClean="0">
                <a:latin typeface="Arial" charset="0"/>
                <a:hlinkClick r:id="rId4"/>
              </a:rPr>
              <a:t>https://link.springer.com/article/10.1007/BF02504946</a:t>
            </a:r>
            <a:endParaRPr lang="pt-BR" altLang="x-none" dirty="0">
              <a:latin typeface="Arial" charset="0"/>
            </a:endParaRPr>
          </a:p>
          <a:p>
            <a:pPr lvl="1">
              <a:lnSpc>
                <a:spcPct val="80000"/>
              </a:lnSpc>
            </a:pPr>
            <a:r>
              <a:rPr lang="pt-BR" altLang="x-none" dirty="0" err="1" smtClean="0">
                <a:latin typeface="Arial" charset="0"/>
                <a:hlinkClick r:id="rId5" action="ppaction://hlinkfile"/>
              </a:rPr>
              <a:t>metodologia_curso</a:t>
            </a:r>
            <a:r>
              <a:rPr lang="pt-BR" altLang="x-none" dirty="0" smtClean="0">
                <a:latin typeface="Arial" charset="0"/>
                <a:hlinkClick r:id="rId5" action="ppaction://hlinkfile"/>
              </a:rPr>
              <a:t>\244-548-1-SM.pdf</a:t>
            </a:r>
            <a:endParaRPr lang="pt-BR" altLang="x-none" dirty="0">
              <a:latin typeface="Arial" charset="0"/>
            </a:endParaRPr>
          </a:p>
          <a:p>
            <a:pPr>
              <a:lnSpc>
                <a:spcPct val="80000"/>
              </a:lnSpc>
              <a:buFontTx/>
              <a:buNone/>
            </a:pPr>
            <a:r>
              <a:rPr lang="pt-BR" altLang="x-none" dirty="0" smtClean="0">
                <a:latin typeface="Arial" charset="0"/>
              </a:rPr>
              <a:t>	</a:t>
            </a:r>
            <a:endParaRPr lang="pt-BR" altLang="x-none" sz="2800" dirty="0">
              <a:latin typeface="Arial" charset="0"/>
            </a:endParaRPr>
          </a:p>
          <a:p>
            <a:pPr>
              <a:lnSpc>
                <a:spcPct val="80000"/>
              </a:lnSpc>
            </a:pPr>
            <a:endParaRPr lang="pt-BR" altLang="x-none" dirty="0">
              <a:latin typeface="Arial" charset="0"/>
            </a:endParaRPr>
          </a:p>
        </p:txBody>
      </p:sp>
    </p:spTree>
    <p:extLst>
      <p:ext uri="{BB962C8B-B14F-4D97-AF65-F5344CB8AC3E}">
        <p14:creationId xmlns:p14="http://schemas.microsoft.com/office/powerpoint/2010/main" val="23315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Pesquisa Documental</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A </a:t>
            </a:r>
            <a:r>
              <a:rPr lang="pt-BR" dirty="0"/>
              <a:t>diferença entre a pesquisa bibliográfica e documental é basicamente a </a:t>
            </a:r>
            <a:r>
              <a:rPr lang="pt-BR" dirty="0" smtClean="0"/>
              <a:t>fonte utilizada.</a:t>
            </a:r>
          </a:p>
          <a:p>
            <a:r>
              <a:rPr lang="pt-BR" dirty="0" smtClean="0"/>
              <a:t>No </a:t>
            </a:r>
            <a:r>
              <a:rPr lang="pt-BR" dirty="0"/>
              <a:t>caso da pesquisa documental, as fontes de coleta podem ser filmes,</a:t>
            </a:r>
            <a:br>
              <a:rPr lang="pt-BR" dirty="0"/>
            </a:br>
            <a:r>
              <a:rPr lang="pt-BR" dirty="0"/>
              <a:t>gravações, documentos, arquivos públicos, cartas, diários, atas de reunião,</a:t>
            </a:r>
            <a:br>
              <a:rPr lang="pt-BR" dirty="0"/>
            </a:br>
            <a:r>
              <a:rPr lang="pt-BR" dirty="0"/>
              <a:t>entre outros </a:t>
            </a:r>
            <a:r>
              <a:rPr lang="pt-BR" dirty="0" smtClean="0"/>
              <a:t>documentos; </a:t>
            </a:r>
            <a:r>
              <a:rPr lang="pt-BR" dirty="0"/>
              <a:t/>
            </a:r>
            <a:br>
              <a:rPr lang="pt-BR" dirty="0"/>
            </a:br>
            <a:endParaRPr lang="pt-BR" dirty="0" smtClean="0"/>
          </a:p>
          <a:p>
            <a:r>
              <a:rPr lang="pt-BR" dirty="0" smtClean="0"/>
              <a:t>Exemplo:</a:t>
            </a:r>
          </a:p>
          <a:p>
            <a:pPr lvl="1"/>
            <a:r>
              <a:rPr lang="pt-BR" dirty="0"/>
              <a:t> </a:t>
            </a:r>
            <a:r>
              <a:rPr lang="pt-BR" b="1" dirty="0">
                <a:hlinkClick r:id="rId3"/>
              </a:rPr>
              <a:t>MARCONDES, Renato Leite</a:t>
            </a:r>
            <a:r>
              <a:rPr lang="pt-BR" dirty="0"/>
              <a:t>. Diverso e desigual: o Brasil escravista na década de 1870. 1. ed. Ribeirão Preto: FUNPEC=Editora, 2009. v. 1. </a:t>
            </a:r>
            <a:r>
              <a:rPr lang="pt-BR" dirty="0" smtClean="0"/>
              <a:t>232p.</a:t>
            </a:r>
          </a:p>
          <a:p>
            <a:pPr lvl="1"/>
            <a:r>
              <a:rPr lang="pt-BR" dirty="0" err="1" smtClean="0">
                <a:hlinkClick r:id="rId4" action="ppaction://hlinkfile"/>
              </a:rPr>
              <a:t>metodologia_curso</a:t>
            </a:r>
            <a:r>
              <a:rPr lang="pt-BR" dirty="0" smtClean="0">
                <a:hlinkClick r:id="rId4" action="ppaction://hlinkfile"/>
              </a:rPr>
              <a:t>\</a:t>
            </a:r>
            <a:r>
              <a:rPr lang="pt-BR" dirty="0" err="1" smtClean="0">
                <a:hlinkClick r:id="rId4" action="ppaction://hlinkfile"/>
              </a:rPr>
              <a:t>CREC_prorrogação</a:t>
            </a:r>
            <a:r>
              <a:rPr lang="pt-BR" dirty="0" smtClean="0">
                <a:hlinkClick r:id="rId4" action="ppaction://hlinkfile"/>
              </a:rPr>
              <a:t> pós </a:t>
            </a:r>
            <a:r>
              <a:rPr lang="pt-BR" dirty="0" err="1" smtClean="0">
                <a:hlinkClick r:id="rId4" action="ppaction://hlinkfile"/>
              </a:rPr>
              <a:t>doc_Kuruvilla</a:t>
            </a:r>
            <a:r>
              <a:rPr lang="pt-BR" dirty="0" smtClean="0">
                <a:hlinkClick r:id="rId4" action="ppaction://hlinkfile"/>
              </a:rPr>
              <a:t> Joseph Abraham completo.pdf</a:t>
            </a:r>
            <a:endParaRPr lang="pt-BR" dirty="0" smtClean="0"/>
          </a:p>
          <a:p>
            <a:endParaRPr lang="pt-BR" dirty="0"/>
          </a:p>
        </p:txBody>
      </p:sp>
    </p:spTree>
    <p:extLst>
      <p:ext uri="{BB962C8B-B14F-4D97-AF65-F5344CB8AC3E}">
        <p14:creationId xmlns:p14="http://schemas.microsoft.com/office/powerpoint/2010/main" val="2991402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026" y="26788"/>
            <a:ext cx="5724525" cy="85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387350"/>
            <a:ext cx="5724525" cy="85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92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6988"/>
            <a:ext cx="5314951" cy="7659688"/>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701" y="-100013"/>
            <a:ext cx="5724525" cy="858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777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pt-BR" altLang="pt-BR" dirty="0" smtClean="0"/>
              <a:t>Características da Pesquisa Quantitativa</a:t>
            </a:r>
          </a:p>
        </p:txBody>
      </p:sp>
      <p:sp>
        <p:nvSpPr>
          <p:cNvPr id="6147" name="Rectangle 5"/>
          <p:cNvSpPr>
            <a:spLocks noGrp="1" noChangeArrowheads="1"/>
          </p:cNvSpPr>
          <p:nvPr>
            <p:ph idx="1"/>
          </p:nvPr>
        </p:nvSpPr>
        <p:spPr/>
        <p:txBody>
          <a:bodyPr>
            <a:normAutofit lnSpcReduction="10000"/>
          </a:bodyPr>
          <a:lstStyle/>
          <a:p>
            <a:pPr eaLnBrk="1" hangingPunct="1"/>
            <a:r>
              <a:rPr lang="pt-BR" altLang="pt-BR" smtClean="0"/>
              <a:t>A investigação se apoia predominantemente em dados estatísticos</a:t>
            </a:r>
          </a:p>
          <a:p>
            <a:pPr lvl="1" eaLnBrk="1" hangingPunct="1"/>
            <a:r>
              <a:rPr lang="pt-BR" altLang="pt-BR" smtClean="0">
                <a:ea typeface="Arial" panose="020B0604020202020204" pitchFamily="34" charset="0"/>
              </a:rPr>
              <a:t>Visa gerar medidas precisas e confiáveis que permitam uma análise estatística</a:t>
            </a:r>
          </a:p>
          <a:p>
            <a:pPr lvl="1" eaLnBrk="1" hangingPunct="1"/>
            <a:r>
              <a:rPr lang="pt-BR" altLang="pt-BR" smtClean="0">
                <a:ea typeface="Arial" panose="020B0604020202020204" pitchFamily="34" charset="0"/>
              </a:rPr>
              <a:t>Tentativa para garantir precisão de resultados; </a:t>
            </a:r>
          </a:p>
          <a:p>
            <a:pPr lvl="1" eaLnBrk="1" hangingPunct="1"/>
            <a:r>
              <a:rPr lang="pt-BR" altLang="pt-BR" smtClean="0">
                <a:ea typeface="Arial" panose="020B0604020202020204" pitchFamily="34" charset="0"/>
              </a:rPr>
              <a:t>Busca evitar erros de análise e interpretação;</a:t>
            </a:r>
          </a:p>
          <a:p>
            <a:pPr eaLnBrk="1" hangingPunct="1"/>
            <a:r>
              <a:rPr lang="pt-BR" altLang="pt-BR" smtClean="0"/>
              <a:t>Utilização de Pesquisas anteriores e conhecimento teórico para escolha das variáveis;</a:t>
            </a:r>
          </a:p>
          <a:p>
            <a:pPr eaLnBrk="1" hangingPunct="1"/>
            <a:r>
              <a:rPr lang="pt-BR" altLang="pt-BR" smtClean="0"/>
              <a:t>Clareza e objetividade na definição dos construtos são fundamentais </a:t>
            </a:r>
          </a:p>
          <a:p>
            <a:pPr eaLnBrk="1" hangingPunct="1"/>
            <a:r>
              <a:rPr lang="pt-BR" altLang="pt-BR" smtClean="0"/>
              <a:t>Modelo da Pesquisa é composto por variáveis: dependentes, independentes e intervenientes</a:t>
            </a:r>
          </a:p>
          <a:p>
            <a:pPr eaLnBrk="1" hangingPunct="1"/>
            <a:r>
              <a:rPr lang="pt-BR" altLang="pt-BR" smtClean="0"/>
              <a:t>Elaboração e o teste de hipóteses é parte central dessa metodologia</a:t>
            </a:r>
          </a:p>
        </p:txBody>
      </p:sp>
    </p:spTree>
    <p:extLst>
      <p:ext uri="{BB962C8B-B14F-4D97-AF65-F5344CB8AC3E}">
        <p14:creationId xmlns:p14="http://schemas.microsoft.com/office/powerpoint/2010/main" val="3286064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pPr eaLnBrk="1" hangingPunct="1"/>
            <a:r>
              <a:rPr lang="pt-BR" altLang="pt-BR" smtClean="0"/>
              <a:t>Características da Pesquisa Quantitativa</a:t>
            </a:r>
          </a:p>
        </p:txBody>
      </p:sp>
      <p:sp>
        <p:nvSpPr>
          <p:cNvPr id="7171" name="Espaço Reservado para Conteúdo 2"/>
          <p:cNvSpPr>
            <a:spLocks noGrp="1"/>
          </p:cNvSpPr>
          <p:nvPr>
            <p:ph idx="1"/>
          </p:nvPr>
        </p:nvSpPr>
        <p:spPr/>
        <p:txBody>
          <a:bodyPr/>
          <a:lstStyle/>
          <a:p>
            <a:pPr eaLnBrk="1" hangingPunct="1"/>
            <a:r>
              <a:rPr lang="pt-BR" altLang="pt-BR" smtClean="0"/>
              <a:t>Utiliza tanto dados primários quanto secundários</a:t>
            </a:r>
          </a:p>
          <a:p>
            <a:pPr lvl="1" eaLnBrk="1" hangingPunct="1"/>
            <a:r>
              <a:rPr lang="pt-BR" altLang="pt-BR" smtClean="0">
                <a:ea typeface="Arial" panose="020B0604020202020204" pitchFamily="34" charset="0"/>
              </a:rPr>
              <a:t>Diversos instrumentos para coleta de dados;</a:t>
            </a:r>
          </a:p>
          <a:p>
            <a:pPr lvl="1" eaLnBrk="1" hangingPunct="1"/>
            <a:r>
              <a:rPr lang="pt-BR" altLang="pt-BR" smtClean="0">
                <a:ea typeface="Arial" panose="020B0604020202020204" pitchFamily="34" charset="0"/>
              </a:rPr>
              <a:t>Pesquisador deverá escolher o instrumento de acordo com o estudo;</a:t>
            </a:r>
          </a:p>
          <a:p>
            <a:pPr eaLnBrk="1" hangingPunct="1"/>
            <a:r>
              <a:rPr lang="pt-BR" altLang="pt-BR" smtClean="0"/>
              <a:t>Estudo de correlação</a:t>
            </a:r>
          </a:p>
          <a:p>
            <a:pPr lvl="1" eaLnBrk="1" hangingPunct="1"/>
            <a:r>
              <a:rPr lang="pt-BR" altLang="pt-BR" smtClean="0">
                <a:ea typeface="Arial" panose="020B0604020202020204" pitchFamily="34" charset="0"/>
              </a:rPr>
              <a:t>Permite controlar diversas variáveis e identificar influências;</a:t>
            </a:r>
          </a:p>
          <a:p>
            <a:pPr lvl="1" eaLnBrk="1" hangingPunct="1"/>
            <a:r>
              <a:rPr lang="pt-BR" altLang="pt-BR" smtClean="0">
                <a:ea typeface="Arial" panose="020B0604020202020204" pitchFamily="34" charset="0"/>
              </a:rPr>
              <a:t>Identifica possíveis causas para teste em estudos experimentais;</a:t>
            </a:r>
          </a:p>
          <a:p>
            <a:pPr eaLnBrk="1" hangingPunct="1"/>
            <a:r>
              <a:rPr lang="pt-BR" altLang="pt-BR" smtClean="0"/>
              <a:t>Estudos descritivos</a:t>
            </a:r>
          </a:p>
          <a:p>
            <a:pPr lvl="1" eaLnBrk="1" hangingPunct="1"/>
            <a:r>
              <a:rPr lang="pt-BR" altLang="pt-BR" smtClean="0">
                <a:ea typeface="Arial" panose="020B0604020202020204" pitchFamily="34" charset="0"/>
              </a:rPr>
              <a:t>descobrir e classificar variáveis</a:t>
            </a:r>
          </a:p>
          <a:p>
            <a:pPr lvl="1" eaLnBrk="1" hangingPunct="1"/>
            <a:endParaRPr lang="pt-BR" altLang="pt-BR" smtClean="0">
              <a:ea typeface="Arial" panose="020B0604020202020204" pitchFamily="34" charset="0"/>
            </a:endParaRPr>
          </a:p>
          <a:p>
            <a:pPr eaLnBrk="1" hangingPunct="1"/>
            <a:endParaRPr lang="pt-BR" altLang="pt-BR" smtClean="0"/>
          </a:p>
        </p:txBody>
      </p:sp>
    </p:spTree>
    <p:extLst>
      <p:ext uri="{BB962C8B-B14F-4D97-AF65-F5344CB8AC3E}">
        <p14:creationId xmlns:p14="http://schemas.microsoft.com/office/powerpoint/2010/main" val="29562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 name="Rectangle 4"/>
          <p:cNvSpPr>
            <a:spLocks noGrp="1" noChangeArrowheads="1"/>
          </p:cNvSpPr>
          <p:nvPr>
            <p:ph type="title" idx="4294967295"/>
          </p:nvPr>
        </p:nvSpPr>
        <p:spPr/>
        <p:txBody>
          <a:bodyPr/>
          <a:lstStyle/>
          <a:p>
            <a:pPr eaLnBrk="1" hangingPunct="1"/>
            <a:r>
              <a:rPr lang="pt-BR" altLang="pt-BR" smtClean="0"/>
              <a:t>Ferramentas estatísticas Univariadas</a:t>
            </a:r>
          </a:p>
        </p:txBody>
      </p:sp>
      <p:grpSp>
        <p:nvGrpSpPr>
          <p:cNvPr id="92167" name="Organization Chart 7"/>
          <p:cNvGrpSpPr>
            <a:grpSpLocks/>
          </p:cNvGrpSpPr>
          <p:nvPr/>
        </p:nvGrpSpPr>
        <p:grpSpPr bwMode="auto">
          <a:xfrm>
            <a:off x="1919288" y="1052513"/>
            <a:ext cx="8280400" cy="5605462"/>
            <a:chOff x="678" y="762"/>
            <a:chExt cx="7774" cy="3894"/>
          </a:xfrm>
        </p:grpSpPr>
        <p:sp>
          <p:nvSpPr>
            <p:cNvPr id="77828" name="AutoShape 6"/>
            <p:cNvSpPr>
              <a:spLocks noChangeAspect="1" noChangeArrowheads="1" noTextEdit="1"/>
            </p:cNvSpPr>
            <p:nvPr/>
          </p:nvSpPr>
          <p:spPr bwMode="auto">
            <a:xfrm>
              <a:off x="678" y="762"/>
              <a:ext cx="7774" cy="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cxnSp>
          <p:nvCxnSpPr>
            <p:cNvPr id="77829" name="_s1028"/>
            <p:cNvCxnSpPr>
              <a:cxnSpLocks noChangeShapeType="1"/>
              <a:stCxn id="1084" idx="1"/>
              <a:endCxn id="1077" idx="2"/>
            </p:cNvCxnSpPr>
            <p:nvPr/>
          </p:nvCxnSpPr>
          <p:spPr bwMode="auto">
            <a:xfrm rot="10800000">
              <a:off x="7444" y="2932"/>
              <a:ext cx="144" cy="114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0" name="_s1029"/>
            <p:cNvCxnSpPr>
              <a:cxnSpLocks noChangeShapeType="1"/>
              <a:stCxn id="1083" idx="1"/>
              <a:endCxn id="1077" idx="2"/>
            </p:cNvCxnSpPr>
            <p:nvPr/>
          </p:nvCxnSpPr>
          <p:spPr bwMode="auto">
            <a:xfrm rot="10800000">
              <a:off x="7444" y="2932"/>
              <a:ext cx="144" cy="71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1" name="_s1030"/>
            <p:cNvCxnSpPr>
              <a:cxnSpLocks noChangeShapeType="1"/>
              <a:stCxn id="1082" idx="1"/>
              <a:endCxn id="1077" idx="2"/>
            </p:cNvCxnSpPr>
            <p:nvPr/>
          </p:nvCxnSpPr>
          <p:spPr bwMode="auto">
            <a:xfrm rot="10800000">
              <a:off x="7444" y="2932"/>
              <a:ext cx="144"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2" name="_s1031"/>
            <p:cNvCxnSpPr>
              <a:cxnSpLocks noChangeShapeType="1"/>
              <a:stCxn id="1081" idx="1"/>
              <a:endCxn id="1076" idx="2"/>
            </p:cNvCxnSpPr>
            <p:nvPr/>
          </p:nvCxnSpPr>
          <p:spPr bwMode="auto">
            <a:xfrm rot="10800000">
              <a:off x="6294" y="2932"/>
              <a:ext cx="141" cy="1581"/>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3" name="_s1032"/>
            <p:cNvCxnSpPr>
              <a:cxnSpLocks noChangeShapeType="1"/>
              <a:stCxn id="1080" idx="1"/>
              <a:endCxn id="1076" idx="2"/>
            </p:cNvCxnSpPr>
            <p:nvPr/>
          </p:nvCxnSpPr>
          <p:spPr bwMode="auto">
            <a:xfrm rot="10800000">
              <a:off x="6294" y="2932"/>
              <a:ext cx="141" cy="114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4" name="_s1033"/>
            <p:cNvCxnSpPr>
              <a:cxnSpLocks noChangeShapeType="1"/>
              <a:stCxn id="1079" idx="1"/>
              <a:endCxn id="1076" idx="2"/>
            </p:cNvCxnSpPr>
            <p:nvPr/>
          </p:nvCxnSpPr>
          <p:spPr bwMode="auto">
            <a:xfrm rot="10800000">
              <a:off x="6294" y="2932"/>
              <a:ext cx="141" cy="71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5" name="_s1034"/>
            <p:cNvCxnSpPr>
              <a:cxnSpLocks noChangeShapeType="1"/>
              <a:stCxn id="1078" idx="1"/>
              <a:endCxn id="1076" idx="2"/>
            </p:cNvCxnSpPr>
            <p:nvPr/>
          </p:nvCxnSpPr>
          <p:spPr bwMode="auto">
            <a:xfrm rot="10800000">
              <a:off x="6294" y="2932"/>
              <a:ext cx="141"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6" name="_s1035"/>
            <p:cNvCxnSpPr>
              <a:cxnSpLocks noChangeShapeType="1"/>
              <a:stCxn id="1077" idx="0"/>
              <a:endCxn id="1068" idx="2"/>
            </p:cNvCxnSpPr>
            <p:nvPr/>
          </p:nvCxnSpPr>
          <p:spPr bwMode="auto">
            <a:xfrm rot="5400000" flipH="1">
              <a:off x="7229" y="2429"/>
              <a:ext cx="143" cy="287"/>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7" name="_s1036"/>
            <p:cNvCxnSpPr>
              <a:cxnSpLocks noChangeShapeType="1"/>
              <a:stCxn id="1076" idx="0"/>
              <a:endCxn id="1068" idx="2"/>
            </p:cNvCxnSpPr>
            <p:nvPr/>
          </p:nvCxnSpPr>
          <p:spPr bwMode="auto">
            <a:xfrm rot="-5400000">
              <a:off x="6654" y="2141"/>
              <a:ext cx="143" cy="863"/>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8" name="_s1037"/>
            <p:cNvCxnSpPr>
              <a:cxnSpLocks noChangeShapeType="1"/>
              <a:stCxn id="1075" idx="3"/>
              <a:endCxn id="1067" idx="2"/>
            </p:cNvCxnSpPr>
            <p:nvPr/>
          </p:nvCxnSpPr>
          <p:spPr bwMode="auto">
            <a:xfrm flipV="1">
              <a:off x="5573" y="2501"/>
              <a:ext cx="144" cy="2012"/>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39" name="_s1038"/>
            <p:cNvCxnSpPr>
              <a:cxnSpLocks noChangeShapeType="1"/>
              <a:stCxn id="1074" idx="3"/>
              <a:endCxn id="1067" idx="2"/>
            </p:cNvCxnSpPr>
            <p:nvPr/>
          </p:nvCxnSpPr>
          <p:spPr bwMode="auto">
            <a:xfrm flipV="1">
              <a:off x="5573" y="2501"/>
              <a:ext cx="144" cy="1580"/>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0" name="_s1039"/>
            <p:cNvCxnSpPr>
              <a:cxnSpLocks noChangeShapeType="1"/>
              <a:stCxn id="1073" idx="3"/>
              <a:endCxn id="1067" idx="2"/>
            </p:cNvCxnSpPr>
            <p:nvPr/>
          </p:nvCxnSpPr>
          <p:spPr bwMode="auto">
            <a:xfrm flipV="1">
              <a:off x="5573" y="2501"/>
              <a:ext cx="144" cy="114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1" name="_s1040"/>
            <p:cNvCxnSpPr>
              <a:cxnSpLocks noChangeShapeType="1"/>
              <a:stCxn id="1072" idx="3"/>
              <a:endCxn id="1067" idx="2"/>
            </p:cNvCxnSpPr>
            <p:nvPr/>
          </p:nvCxnSpPr>
          <p:spPr bwMode="auto">
            <a:xfrm flipV="1">
              <a:off x="5573" y="2501"/>
              <a:ext cx="144" cy="71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2" name="_s1041"/>
            <p:cNvCxnSpPr>
              <a:cxnSpLocks noChangeShapeType="1"/>
              <a:stCxn id="1071" idx="3"/>
              <a:endCxn id="1067" idx="2"/>
            </p:cNvCxnSpPr>
            <p:nvPr/>
          </p:nvCxnSpPr>
          <p:spPr bwMode="auto">
            <a:xfrm flipV="1">
              <a:off x="5573" y="2501"/>
              <a:ext cx="144"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3" name="_s1042"/>
            <p:cNvCxnSpPr>
              <a:cxnSpLocks noChangeShapeType="1"/>
              <a:stCxn id="1070" idx="3"/>
              <a:endCxn id="1061" idx="2"/>
            </p:cNvCxnSpPr>
            <p:nvPr/>
          </p:nvCxnSpPr>
          <p:spPr bwMode="auto">
            <a:xfrm flipV="1">
              <a:off x="2695" y="2935"/>
              <a:ext cx="143" cy="1151"/>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4" name="_s1043"/>
            <p:cNvCxnSpPr>
              <a:cxnSpLocks noChangeShapeType="1"/>
              <a:stCxn id="1069" idx="3"/>
              <a:endCxn id="1061" idx="2"/>
            </p:cNvCxnSpPr>
            <p:nvPr/>
          </p:nvCxnSpPr>
          <p:spPr bwMode="auto">
            <a:xfrm flipV="1">
              <a:off x="2693" y="2935"/>
              <a:ext cx="145" cy="720"/>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5" name="_s1044"/>
            <p:cNvCxnSpPr>
              <a:cxnSpLocks noChangeShapeType="1"/>
              <a:stCxn id="1068" idx="0"/>
              <a:endCxn id="1066" idx="2"/>
            </p:cNvCxnSpPr>
            <p:nvPr/>
          </p:nvCxnSpPr>
          <p:spPr bwMode="auto">
            <a:xfrm rot="5400000" flipH="1">
              <a:off x="6798" y="1854"/>
              <a:ext cx="144" cy="575"/>
            </a:xfrm>
            <a:prstGeom prst="bentConnector3">
              <a:avLst>
                <a:gd name="adj1" fmla="val 4962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6" name="_s1045"/>
            <p:cNvCxnSpPr>
              <a:cxnSpLocks noChangeShapeType="1"/>
              <a:stCxn id="1067" idx="0"/>
              <a:endCxn id="1066" idx="2"/>
            </p:cNvCxnSpPr>
            <p:nvPr/>
          </p:nvCxnSpPr>
          <p:spPr bwMode="auto">
            <a:xfrm rot="-5400000">
              <a:off x="6078" y="1709"/>
              <a:ext cx="144" cy="865"/>
            </a:xfrm>
            <a:prstGeom prst="bentConnector3">
              <a:avLst>
                <a:gd name="adj1" fmla="val 4962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7" name="_s1046"/>
            <p:cNvCxnSpPr>
              <a:cxnSpLocks noChangeShapeType="1"/>
              <a:stCxn id="1066" idx="1"/>
              <a:endCxn id="1056" idx="2"/>
            </p:cNvCxnSpPr>
            <p:nvPr/>
          </p:nvCxnSpPr>
          <p:spPr bwMode="auto">
            <a:xfrm rot="10800000">
              <a:off x="4566" y="1639"/>
              <a:ext cx="1583"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8" name="_s1047"/>
            <p:cNvCxnSpPr>
              <a:cxnSpLocks noChangeShapeType="1"/>
              <a:stCxn id="1065" idx="3"/>
              <a:endCxn id="1062" idx="2"/>
            </p:cNvCxnSpPr>
            <p:nvPr/>
          </p:nvCxnSpPr>
          <p:spPr bwMode="auto">
            <a:xfrm flipV="1">
              <a:off x="3847" y="2935"/>
              <a:ext cx="144"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49" name="_s1048"/>
            <p:cNvCxnSpPr>
              <a:cxnSpLocks noChangeShapeType="1"/>
              <a:stCxn id="1064" idx="3"/>
              <a:endCxn id="1061" idx="2"/>
            </p:cNvCxnSpPr>
            <p:nvPr/>
          </p:nvCxnSpPr>
          <p:spPr bwMode="auto">
            <a:xfrm flipV="1">
              <a:off x="2695" y="2935"/>
              <a:ext cx="143"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0" name="_s1049"/>
            <p:cNvCxnSpPr>
              <a:cxnSpLocks noChangeShapeType="1"/>
              <a:stCxn id="1058" idx="0"/>
              <a:endCxn id="1063" idx="2"/>
            </p:cNvCxnSpPr>
            <p:nvPr/>
          </p:nvCxnSpPr>
          <p:spPr bwMode="auto">
            <a:xfrm rot="5400000" flipH="1">
              <a:off x="2767" y="1854"/>
              <a:ext cx="144" cy="577"/>
            </a:xfrm>
            <a:prstGeom prst="bentConnector3">
              <a:avLst>
                <a:gd name="adj1" fmla="val 4962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1" name="_s1050"/>
            <p:cNvCxnSpPr>
              <a:cxnSpLocks noChangeShapeType="1"/>
              <a:stCxn id="1057" idx="0"/>
              <a:endCxn id="1063" idx="2"/>
            </p:cNvCxnSpPr>
            <p:nvPr/>
          </p:nvCxnSpPr>
          <p:spPr bwMode="auto">
            <a:xfrm rot="-5400000">
              <a:off x="2046" y="1711"/>
              <a:ext cx="144" cy="864"/>
            </a:xfrm>
            <a:prstGeom prst="bentConnector3">
              <a:avLst>
                <a:gd name="adj1" fmla="val 4962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2" name="_s1051"/>
            <p:cNvCxnSpPr>
              <a:cxnSpLocks noChangeShapeType="1"/>
              <a:stCxn id="1063" idx="3"/>
              <a:endCxn id="1056" idx="2"/>
            </p:cNvCxnSpPr>
            <p:nvPr/>
          </p:nvCxnSpPr>
          <p:spPr bwMode="auto">
            <a:xfrm flipV="1">
              <a:off x="2982" y="1639"/>
              <a:ext cx="1584"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3" name="_s1052"/>
            <p:cNvCxnSpPr>
              <a:cxnSpLocks noChangeShapeType="1"/>
              <a:stCxn id="1062" idx="0"/>
              <a:endCxn id="1058" idx="2"/>
            </p:cNvCxnSpPr>
            <p:nvPr/>
          </p:nvCxnSpPr>
          <p:spPr bwMode="auto">
            <a:xfrm rot="5400000" flipH="1">
              <a:off x="3487" y="2143"/>
              <a:ext cx="144" cy="864"/>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4" name="_s1053"/>
            <p:cNvCxnSpPr>
              <a:cxnSpLocks noChangeShapeType="1"/>
              <a:stCxn id="1061" idx="0"/>
              <a:endCxn id="1058" idx="2"/>
            </p:cNvCxnSpPr>
            <p:nvPr/>
          </p:nvCxnSpPr>
          <p:spPr bwMode="auto">
            <a:xfrm rot="-5400000">
              <a:off x="2911" y="2430"/>
              <a:ext cx="144" cy="289"/>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5" name="_s1054"/>
            <p:cNvCxnSpPr>
              <a:cxnSpLocks noChangeShapeType="1"/>
              <a:stCxn id="1060" idx="3"/>
              <a:endCxn id="1057" idx="2"/>
            </p:cNvCxnSpPr>
            <p:nvPr/>
          </p:nvCxnSpPr>
          <p:spPr bwMode="auto">
            <a:xfrm flipV="1">
              <a:off x="1542" y="2503"/>
              <a:ext cx="144" cy="720"/>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7856" name="_s1055"/>
            <p:cNvCxnSpPr>
              <a:cxnSpLocks noChangeShapeType="1"/>
              <a:stCxn id="1059" idx="3"/>
              <a:endCxn id="1057" idx="2"/>
            </p:cNvCxnSpPr>
            <p:nvPr/>
          </p:nvCxnSpPr>
          <p:spPr bwMode="auto">
            <a:xfrm flipV="1">
              <a:off x="1542" y="2503"/>
              <a:ext cx="144"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sp>
          <p:nvSpPr>
            <p:cNvPr id="1056" name="_s1056"/>
            <p:cNvSpPr>
              <a:spLocks noChangeArrowheads="1"/>
            </p:cNvSpPr>
            <p:nvPr/>
          </p:nvSpPr>
          <p:spPr bwMode="auto">
            <a:xfrm>
              <a:off x="4134" y="1351"/>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b="1">
                  <a:latin typeface="Arial" panose="020B0604020202020204" pitchFamily="34" charset="0"/>
                </a:rPr>
                <a:t>TÉCNICAS</a:t>
              </a:r>
              <a:br>
                <a:rPr lang="pt-BR" altLang="pt-BR" sz="800" b="1">
                  <a:latin typeface="Arial" panose="020B0604020202020204" pitchFamily="34" charset="0"/>
                </a:rPr>
              </a:br>
              <a:r>
                <a:rPr lang="pt-BR" altLang="pt-BR" sz="800" b="1">
                  <a:latin typeface="Arial" panose="020B0604020202020204" pitchFamily="34" charset="0"/>
                </a:rPr>
                <a:t>UNIVARIADAS</a:t>
              </a:r>
            </a:p>
          </p:txBody>
        </p:sp>
        <p:sp>
          <p:nvSpPr>
            <p:cNvPr id="1057" name="_s1057"/>
            <p:cNvSpPr>
              <a:spLocks noChangeArrowheads="1"/>
            </p:cNvSpPr>
            <p:nvPr/>
          </p:nvSpPr>
          <p:spPr bwMode="auto">
            <a:xfrm>
              <a:off x="1254" y="2215"/>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Uma amostra</a:t>
              </a:r>
            </a:p>
          </p:txBody>
        </p:sp>
        <p:sp>
          <p:nvSpPr>
            <p:cNvPr id="1058" name="_s1058"/>
            <p:cNvSpPr>
              <a:spLocks noChangeArrowheads="1"/>
            </p:cNvSpPr>
            <p:nvPr/>
          </p:nvSpPr>
          <p:spPr bwMode="auto">
            <a:xfrm>
              <a:off x="2694" y="2215"/>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Duas ou mais </a:t>
              </a:r>
              <a:br>
                <a:rPr lang="pt-BR" altLang="pt-BR" sz="800">
                  <a:latin typeface="Arial" panose="020B0604020202020204" pitchFamily="34" charset="0"/>
                </a:rPr>
              </a:br>
              <a:r>
                <a:rPr lang="pt-BR" altLang="pt-BR" sz="800">
                  <a:latin typeface="Arial" panose="020B0604020202020204" pitchFamily="34" charset="0"/>
                </a:rPr>
                <a:t>amostras</a:t>
              </a:r>
            </a:p>
          </p:txBody>
        </p:sp>
        <p:sp>
          <p:nvSpPr>
            <p:cNvPr id="1059" name="_s1059"/>
            <p:cNvSpPr>
              <a:spLocks noChangeArrowheads="1"/>
            </p:cNvSpPr>
            <p:nvPr/>
          </p:nvSpPr>
          <p:spPr bwMode="auto">
            <a:xfrm>
              <a:off x="678" y="2647"/>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T</a:t>
              </a:r>
            </a:p>
          </p:txBody>
        </p:sp>
        <p:sp>
          <p:nvSpPr>
            <p:cNvPr id="1060" name="_s1060"/>
            <p:cNvSpPr>
              <a:spLocks noChangeArrowheads="1"/>
            </p:cNvSpPr>
            <p:nvPr/>
          </p:nvSpPr>
          <p:spPr bwMode="auto">
            <a:xfrm>
              <a:off x="678" y="3079"/>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Z</a:t>
              </a:r>
            </a:p>
          </p:txBody>
        </p:sp>
        <p:sp>
          <p:nvSpPr>
            <p:cNvPr id="1061" name="_s1061"/>
            <p:cNvSpPr>
              <a:spLocks noChangeArrowheads="1"/>
            </p:cNvSpPr>
            <p:nvPr/>
          </p:nvSpPr>
          <p:spPr bwMode="auto">
            <a:xfrm>
              <a:off x="2406" y="2647"/>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Independentes</a:t>
              </a:r>
            </a:p>
          </p:txBody>
        </p:sp>
        <p:sp>
          <p:nvSpPr>
            <p:cNvPr id="1062" name="_s1062"/>
            <p:cNvSpPr>
              <a:spLocks noChangeArrowheads="1"/>
            </p:cNvSpPr>
            <p:nvPr/>
          </p:nvSpPr>
          <p:spPr bwMode="auto">
            <a:xfrm>
              <a:off x="3559" y="2647"/>
              <a:ext cx="863"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Relacionadas</a:t>
              </a:r>
            </a:p>
          </p:txBody>
        </p:sp>
        <p:sp>
          <p:nvSpPr>
            <p:cNvPr id="1063" name="_s1063"/>
            <p:cNvSpPr>
              <a:spLocks noChangeArrowheads="1"/>
            </p:cNvSpPr>
            <p:nvPr/>
          </p:nvSpPr>
          <p:spPr bwMode="auto">
            <a:xfrm>
              <a:off x="2118" y="1783"/>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Dados Métricos</a:t>
              </a:r>
            </a:p>
          </p:txBody>
        </p:sp>
        <p:sp>
          <p:nvSpPr>
            <p:cNvPr id="1064" name="_s1064"/>
            <p:cNvSpPr>
              <a:spLocks noChangeArrowheads="1"/>
            </p:cNvSpPr>
            <p:nvPr/>
          </p:nvSpPr>
          <p:spPr bwMode="auto">
            <a:xfrm>
              <a:off x="1830" y="3079"/>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T de </a:t>
              </a:r>
              <a:br>
                <a:rPr lang="pt-BR" altLang="pt-BR" sz="800">
                  <a:latin typeface="Arial" panose="020B0604020202020204" pitchFamily="34" charset="0"/>
                </a:rPr>
              </a:br>
              <a:r>
                <a:rPr lang="pt-BR" altLang="pt-BR" sz="800">
                  <a:latin typeface="Arial" panose="020B0604020202020204" pitchFamily="34" charset="0"/>
                </a:rPr>
                <a:t>2 grupos</a:t>
              </a:r>
            </a:p>
          </p:txBody>
        </p:sp>
        <p:sp>
          <p:nvSpPr>
            <p:cNvPr id="1065" name="_s1065"/>
            <p:cNvSpPr>
              <a:spLocks noChangeArrowheads="1"/>
            </p:cNvSpPr>
            <p:nvPr/>
          </p:nvSpPr>
          <p:spPr bwMode="auto">
            <a:xfrm>
              <a:off x="2982" y="3079"/>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T para </a:t>
              </a:r>
              <a:br>
                <a:rPr lang="pt-BR" altLang="pt-BR" sz="800">
                  <a:latin typeface="Arial" panose="020B0604020202020204" pitchFamily="34" charset="0"/>
                </a:rPr>
              </a:br>
              <a:r>
                <a:rPr lang="pt-BR" altLang="pt-BR" sz="800">
                  <a:latin typeface="Arial" panose="020B0604020202020204" pitchFamily="34" charset="0"/>
                </a:rPr>
                <a:t>amostras </a:t>
              </a:r>
              <a:br>
                <a:rPr lang="pt-BR" altLang="pt-BR" sz="800">
                  <a:latin typeface="Arial" panose="020B0604020202020204" pitchFamily="34" charset="0"/>
                </a:rPr>
              </a:br>
              <a:r>
                <a:rPr lang="pt-BR" altLang="pt-BR" sz="800">
                  <a:latin typeface="Arial" panose="020B0604020202020204" pitchFamily="34" charset="0"/>
                </a:rPr>
                <a:t>emparelhadas</a:t>
              </a:r>
            </a:p>
          </p:txBody>
        </p:sp>
        <p:sp>
          <p:nvSpPr>
            <p:cNvPr id="1066" name="_s1066"/>
            <p:cNvSpPr>
              <a:spLocks noChangeArrowheads="1"/>
            </p:cNvSpPr>
            <p:nvPr/>
          </p:nvSpPr>
          <p:spPr bwMode="auto">
            <a:xfrm>
              <a:off x="6150" y="1783"/>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Dados </a:t>
              </a:r>
              <a:br>
                <a:rPr lang="pt-BR" altLang="pt-BR" sz="800">
                  <a:latin typeface="Arial" panose="020B0604020202020204" pitchFamily="34" charset="0"/>
                </a:rPr>
              </a:br>
              <a:r>
                <a:rPr lang="pt-BR" altLang="pt-BR" sz="800">
                  <a:latin typeface="Arial" panose="020B0604020202020204" pitchFamily="34" charset="0"/>
                </a:rPr>
                <a:t>não-métricos</a:t>
              </a:r>
            </a:p>
          </p:txBody>
        </p:sp>
        <p:sp>
          <p:nvSpPr>
            <p:cNvPr id="1067" name="_s1067"/>
            <p:cNvSpPr>
              <a:spLocks noChangeArrowheads="1"/>
            </p:cNvSpPr>
            <p:nvPr/>
          </p:nvSpPr>
          <p:spPr bwMode="auto">
            <a:xfrm>
              <a:off x="5285" y="2214"/>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Uma amostra</a:t>
              </a:r>
            </a:p>
          </p:txBody>
        </p:sp>
        <p:sp>
          <p:nvSpPr>
            <p:cNvPr id="1068" name="_s1068"/>
            <p:cNvSpPr>
              <a:spLocks noChangeArrowheads="1"/>
            </p:cNvSpPr>
            <p:nvPr/>
          </p:nvSpPr>
          <p:spPr bwMode="auto">
            <a:xfrm>
              <a:off x="6724" y="2214"/>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Duas ou mais</a:t>
              </a:r>
              <a:br>
                <a:rPr lang="pt-BR" altLang="pt-BR" sz="800">
                  <a:latin typeface="Arial" panose="020B0604020202020204" pitchFamily="34" charset="0"/>
                </a:rPr>
              </a:br>
              <a:r>
                <a:rPr lang="pt-BR" altLang="pt-BR" sz="800">
                  <a:latin typeface="Arial" panose="020B0604020202020204" pitchFamily="34" charset="0"/>
                </a:rPr>
                <a:t>amostras</a:t>
              </a:r>
            </a:p>
          </p:txBody>
        </p:sp>
        <p:sp>
          <p:nvSpPr>
            <p:cNvPr id="1069" name="_s1069"/>
            <p:cNvSpPr>
              <a:spLocks noChangeArrowheads="1"/>
            </p:cNvSpPr>
            <p:nvPr/>
          </p:nvSpPr>
          <p:spPr bwMode="auto">
            <a:xfrm>
              <a:off x="1830" y="3511"/>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Z</a:t>
              </a:r>
            </a:p>
          </p:txBody>
        </p:sp>
        <p:sp>
          <p:nvSpPr>
            <p:cNvPr id="1070" name="_s1070"/>
            <p:cNvSpPr>
              <a:spLocks noChangeArrowheads="1"/>
            </p:cNvSpPr>
            <p:nvPr/>
          </p:nvSpPr>
          <p:spPr bwMode="auto">
            <a:xfrm>
              <a:off x="1830" y="3942"/>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ANOVA</a:t>
              </a:r>
              <a:br>
                <a:rPr lang="pt-BR" altLang="pt-BR" sz="800">
                  <a:latin typeface="Arial" panose="020B0604020202020204" pitchFamily="34" charset="0"/>
                </a:rPr>
              </a:br>
              <a:r>
                <a:rPr lang="pt-BR" altLang="pt-BR" sz="800">
                  <a:latin typeface="Arial" panose="020B0604020202020204" pitchFamily="34" charset="0"/>
                </a:rPr>
                <a:t>(1 fator)</a:t>
              </a:r>
            </a:p>
          </p:txBody>
        </p:sp>
        <p:sp>
          <p:nvSpPr>
            <p:cNvPr id="1071" name="_s1071"/>
            <p:cNvSpPr>
              <a:spLocks noChangeArrowheads="1"/>
            </p:cNvSpPr>
            <p:nvPr/>
          </p:nvSpPr>
          <p:spPr bwMode="auto">
            <a:xfrm>
              <a:off x="4710" y="2645"/>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Frequência</a:t>
              </a:r>
            </a:p>
          </p:txBody>
        </p:sp>
        <p:sp>
          <p:nvSpPr>
            <p:cNvPr id="1072" name="_s1072"/>
            <p:cNvSpPr>
              <a:spLocks noChangeArrowheads="1"/>
            </p:cNvSpPr>
            <p:nvPr/>
          </p:nvSpPr>
          <p:spPr bwMode="auto">
            <a:xfrm>
              <a:off x="4710" y="3076"/>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Testes de</a:t>
              </a:r>
              <a:br>
                <a:rPr lang="pt-BR" altLang="pt-BR" sz="800">
                  <a:latin typeface="Arial" panose="020B0604020202020204" pitchFamily="34" charset="0"/>
                </a:rPr>
              </a:br>
              <a:r>
                <a:rPr lang="pt-BR" altLang="pt-BR" sz="800">
                  <a:latin typeface="Arial" panose="020B0604020202020204" pitchFamily="34" charset="0"/>
                </a:rPr>
                <a:t>Aderência</a:t>
              </a:r>
            </a:p>
          </p:txBody>
        </p:sp>
        <p:sp>
          <p:nvSpPr>
            <p:cNvPr id="1073" name="_s1073"/>
            <p:cNvSpPr>
              <a:spLocks noChangeArrowheads="1"/>
            </p:cNvSpPr>
            <p:nvPr/>
          </p:nvSpPr>
          <p:spPr bwMode="auto">
            <a:xfrm>
              <a:off x="4710" y="3507"/>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Chi-quadrado</a:t>
              </a:r>
            </a:p>
          </p:txBody>
        </p:sp>
        <p:sp>
          <p:nvSpPr>
            <p:cNvPr id="1074" name="_s1074"/>
            <p:cNvSpPr>
              <a:spLocks noChangeArrowheads="1"/>
            </p:cNvSpPr>
            <p:nvPr/>
          </p:nvSpPr>
          <p:spPr bwMode="auto">
            <a:xfrm>
              <a:off x="4710" y="3938"/>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Kolgomorov</a:t>
              </a:r>
              <a:br>
                <a:rPr lang="pt-BR" altLang="pt-BR" sz="800">
                  <a:latin typeface="Arial" panose="020B0604020202020204" pitchFamily="34" charset="0"/>
                </a:rPr>
              </a:br>
              <a:r>
                <a:rPr lang="pt-BR" altLang="pt-BR" sz="800">
                  <a:latin typeface="Arial" panose="020B0604020202020204" pitchFamily="34" charset="0"/>
                </a:rPr>
                <a:t>Smirnov</a:t>
              </a:r>
            </a:p>
          </p:txBody>
        </p:sp>
        <p:sp>
          <p:nvSpPr>
            <p:cNvPr id="1075" name="_s1075"/>
            <p:cNvSpPr>
              <a:spLocks noChangeArrowheads="1"/>
            </p:cNvSpPr>
            <p:nvPr/>
          </p:nvSpPr>
          <p:spPr bwMode="auto">
            <a:xfrm>
              <a:off x="4710" y="4369"/>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Binomial</a:t>
              </a:r>
            </a:p>
          </p:txBody>
        </p:sp>
        <p:sp>
          <p:nvSpPr>
            <p:cNvPr id="1076" name="_s1076"/>
            <p:cNvSpPr>
              <a:spLocks noChangeArrowheads="1"/>
            </p:cNvSpPr>
            <p:nvPr/>
          </p:nvSpPr>
          <p:spPr bwMode="auto">
            <a:xfrm>
              <a:off x="5861" y="2645"/>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Independentes</a:t>
              </a:r>
            </a:p>
          </p:txBody>
        </p:sp>
        <p:sp>
          <p:nvSpPr>
            <p:cNvPr id="1077" name="_s1077"/>
            <p:cNvSpPr>
              <a:spLocks noChangeArrowheads="1"/>
            </p:cNvSpPr>
            <p:nvPr/>
          </p:nvSpPr>
          <p:spPr bwMode="auto">
            <a:xfrm>
              <a:off x="7013" y="2645"/>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Relacionadas</a:t>
              </a:r>
            </a:p>
          </p:txBody>
        </p:sp>
        <p:sp>
          <p:nvSpPr>
            <p:cNvPr id="1078" name="_s1078"/>
            <p:cNvSpPr>
              <a:spLocks noChangeArrowheads="1"/>
            </p:cNvSpPr>
            <p:nvPr/>
          </p:nvSpPr>
          <p:spPr bwMode="auto">
            <a:xfrm>
              <a:off x="6436" y="3076"/>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Chi-quadrado</a:t>
              </a:r>
            </a:p>
          </p:txBody>
        </p:sp>
        <p:sp>
          <p:nvSpPr>
            <p:cNvPr id="1079" name="_s1079"/>
            <p:cNvSpPr>
              <a:spLocks noChangeArrowheads="1"/>
            </p:cNvSpPr>
            <p:nvPr/>
          </p:nvSpPr>
          <p:spPr bwMode="auto">
            <a:xfrm>
              <a:off x="6436" y="3507"/>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Mann-Whitney</a:t>
              </a:r>
            </a:p>
          </p:txBody>
        </p:sp>
        <p:sp>
          <p:nvSpPr>
            <p:cNvPr id="1080" name="_s1080"/>
            <p:cNvSpPr>
              <a:spLocks noChangeArrowheads="1"/>
            </p:cNvSpPr>
            <p:nvPr/>
          </p:nvSpPr>
          <p:spPr bwMode="auto">
            <a:xfrm>
              <a:off x="6436" y="3938"/>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Mediana</a:t>
              </a:r>
            </a:p>
          </p:txBody>
        </p:sp>
        <p:sp>
          <p:nvSpPr>
            <p:cNvPr id="1081" name="_s1081"/>
            <p:cNvSpPr>
              <a:spLocks noChangeArrowheads="1"/>
            </p:cNvSpPr>
            <p:nvPr/>
          </p:nvSpPr>
          <p:spPr bwMode="auto">
            <a:xfrm>
              <a:off x="6436" y="4369"/>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solidFill>
                    <a:schemeClr val="tx2"/>
                  </a:solidFill>
                  <a:latin typeface="Arial" panose="020B0604020202020204" pitchFamily="34" charset="0"/>
                </a:rPr>
                <a:t>Kruskal Wallis</a:t>
              </a:r>
            </a:p>
          </p:txBody>
        </p:sp>
        <p:sp>
          <p:nvSpPr>
            <p:cNvPr id="1082" name="_s1082"/>
            <p:cNvSpPr>
              <a:spLocks noChangeArrowheads="1"/>
            </p:cNvSpPr>
            <p:nvPr/>
          </p:nvSpPr>
          <p:spPr bwMode="auto">
            <a:xfrm>
              <a:off x="7588" y="3076"/>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Teste dos </a:t>
              </a:r>
              <a:br>
                <a:rPr lang="pt-BR" altLang="pt-BR" sz="800">
                  <a:latin typeface="Arial" panose="020B0604020202020204" pitchFamily="34" charset="0"/>
                </a:rPr>
              </a:br>
              <a:r>
                <a:rPr lang="pt-BR" altLang="pt-BR" sz="800">
                  <a:latin typeface="Arial" panose="020B0604020202020204" pitchFamily="34" charset="0"/>
                </a:rPr>
                <a:t>Sinais</a:t>
              </a:r>
            </a:p>
          </p:txBody>
        </p:sp>
        <p:sp>
          <p:nvSpPr>
            <p:cNvPr id="1083" name="_s1083"/>
            <p:cNvSpPr>
              <a:spLocks noChangeArrowheads="1"/>
            </p:cNvSpPr>
            <p:nvPr/>
          </p:nvSpPr>
          <p:spPr bwMode="auto">
            <a:xfrm>
              <a:off x="7588" y="3507"/>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latin typeface="Arial" panose="020B0604020202020204" pitchFamily="34" charset="0"/>
                </a:rPr>
                <a:t>Wilcoxon</a:t>
              </a:r>
            </a:p>
          </p:txBody>
        </p:sp>
        <p:sp>
          <p:nvSpPr>
            <p:cNvPr id="1084" name="_s1084"/>
            <p:cNvSpPr>
              <a:spLocks noChangeArrowheads="1"/>
            </p:cNvSpPr>
            <p:nvPr/>
          </p:nvSpPr>
          <p:spPr bwMode="auto">
            <a:xfrm>
              <a:off x="7588" y="3938"/>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800">
                  <a:solidFill>
                    <a:schemeClr val="tx2"/>
                  </a:solidFill>
                  <a:latin typeface="Arial" panose="020B0604020202020204" pitchFamily="34" charset="0"/>
                </a:rPr>
                <a:t>McNemar</a:t>
              </a:r>
            </a:p>
          </p:txBody>
        </p:sp>
      </p:grpSp>
      <p:sp>
        <p:nvSpPr>
          <p:cNvPr id="92289" name="Text Box 129"/>
          <p:cNvSpPr txBox="1">
            <a:spLocks noChangeArrowheads="1"/>
          </p:cNvSpPr>
          <p:nvPr/>
        </p:nvSpPr>
        <p:spPr bwMode="auto">
          <a:xfrm>
            <a:off x="3071813" y="6597650"/>
            <a:ext cx="403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pPr>
            <a:r>
              <a:rPr lang="pt-BR" altLang="pt-BR" sz="900" b="1">
                <a:solidFill>
                  <a:schemeClr val="bg1"/>
                </a:solidFill>
                <a:latin typeface="Verdana" panose="020B0604030504040204" pitchFamily="34" charset="0"/>
              </a:rPr>
              <a:t>Fonte: Hair et al (2005)</a:t>
            </a:r>
          </a:p>
        </p:txBody>
      </p:sp>
    </p:spTree>
    <p:extLst>
      <p:ext uri="{BB962C8B-B14F-4D97-AF65-F5344CB8AC3E}">
        <p14:creationId xmlns:p14="http://schemas.microsoft.com/office/powerpoint/2010/main" val="38940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84"/>
                                        </p:tgtEl>
                                        <p:attrNameLst>
                                          <p:attrName>style.visibility</p:attrName>
                                        </p:attrNameLst>
                                      </p:cBhvr>
                                      <p:to>
                                        <p:strVal val="visible"/>
                                      </p:to>
                                    </p:set>
                                    <p:animEffect transition="in" filter="wipe(up)">
                                      <p:cBhvr>
                                        <p:cTn id="7" dur="500"/>
                                        <p:tgtEl>
                                          <p:spTgt spid="108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289"/>
                                        </p:tgtEl>
                                        <p:attrNameLst>
                                          <p:attrName>style.visibility</p:attrName>
                                        </p:attrNameLst>
                                      </p:cBhvr>
                                      <p:to>
                                        <p:strVal val="visible"/>
                                      </p:to>
                                    </p:set>
                                    <p:animEffect transition="in" filter="wipe(left)">
                                      <p:cBhvr>
                                        <p:cTn id="11" dur="500"/>
                                        <p:tgtEl>
                                          <p:spTgt spid="92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92167" grpId="0" bld="breadthByNode"/>
      <p:bldP spid="922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Exemplos de Aplicação</a:t>
            </a:r>
            <a:endParaRPr lang="pt-BR" dirty="0"/>
          </a:p>
        </p:txBody>
      </p:sp>
      <p:sp>
        <p:nvSpPr>
          <p:cNvPr id="3" name="Espaço Reservado para Conteúdo 2"/>
          <p:cNvSpPr>
            <a:spLocks noGrp="1"/>
          </p:cNvSpPr>
          <p:nvPr>
            <p:ph idx="1"/>
          </p:nvPr>
        </p:nvSpPr>
        <p:spPr/>
        <p:txBody>
          <a:bodyPr/>
          <a:lstStyle/>
          <a:p>
            <a:r>
              <a:rPr lang="pt-BR" dirty="0"/>
              <a:t> </a:t>
            </a:r>
            <a:r>
              <a:rPr lang="pt-BR" dirty="0" err="1" smtClean="0">
                <a:hlinkClick r:id="rId2" action="ppaction://hlinkfile"/>
              </a:rPr>
              <a:t>metodologia_curso</a:t>
            </a:r>
            <a:r>
              <a:rPr lang="pt-BR" dirty="0" smtClean="0">
                <a:hlinkClick r:id="rId2" action="ppaction://hlinkfile"/>
              </a:rPr>
              <a:t>\a01v59n2.pdf</a:t>
            </a:r>
            <a:endParaRPr lang="pt-BR" dirty="0" smtClean="0"/>
          </a:p>
          <a:p>
            <a:r>
              <a:rPr lang="pt-BR" dirty="0" err="1" smtClean="0">
                <a:hlinkClick r:id="rId3" action="ppaction://hlinkfile"/>
              </a:rPr>
              <a:t>metodologia_curso</a:t>
            </a:r>
            <a:r>
              <a:rPr lang="pt-BR" dirty="0" smtClean="0">
                <a:hlinkClick r:id="rId3" action="ppaction://hlinkfile"/>
              </a:rPr>
              <a:t>\11-44-2-PB.pdf</a:t>
            </a:r>
            <a:endParaRPr lang="pt-BR" dirty="0" smtClean="0"/>
          </a:p>
          <a:p>
            <a:endParaRPr lang="pt-BR" dirty="0"/>
          </a:p>
          <a:p>
            <a:endParaRPr lang="pt-BR" dirty="0"/>
          </a:p>
        </p:txBody>
      </p:sp>
    </p:spTree>
    <p:extLst>
      <p:ext uri="{BB962C8B-B14F-4D97-AF65-F5344CB8AC3E}">
        <p14:creationId xmlns:p14="http://schemas.microsoft.com/office/powerpoint/2010/main" val="3617216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5" name="Rectangle 2"/>
          <p:cNvSpPr>
            <a:spLocks noGrp="1" noChangeArrowheads="1"/>
          </p:cNvSpPr>
          <p:nvPr>
            <p:ph type="title" idx="4294967295"/>
          </p:nvPr>
        </p:nvSpPr>
        <p:spPr/>
        <p:txBody>
          <a:bodyPr/>
          <a:lstStyle/>
          <a:p>
            <a:pPr eaLnBrk="1" hangingPunct="1"/>
            <a:r>
              <a:rPr lang="pt-BR" altLang="pt-BR" smtClean="0"/>
              <a:t>Ferramentas estatísticas Multivariadas</a:t>
            </a:r>
          </a:p>
        </p:txBody>
      </p:sp>
      <p:grpSp>
        <p:nvGrpSpPr>
          <p:cNvPr id="94211" name="Organization Chart 3"/>
          <p:cNvGrpSpPr>
            <a:grpSpLocks/>
          </p:cNvGrpSpPr>
          <p:nvPr/>
        </p:nvGrpSpPr>
        <p:grpSpPr bwMode="auto">
          <a:xfrm>
            <a:off x="3287713" y="1352550"/>
            <a:ext cx="7200900" cy="5029200"/>
            <a:chOff x="1500" y="989"/>
            <a:chExt cx="5471" cy="3315"/>
          </a:xfrm>
        </p:grpSpPr>
        <p:sp>
          <p:nvSpPr>
            <p:cNvPr id="79876" name="AutoShape 4"/>
            <p:cNvSpPr>
              <a:spLocks noChangeAspect="1" noChangeArrowheads="1" noTextEdit="1"/>
            </p:cNvSpPr>
            <p:nvPr/>
          </p:nvSpPr>
          <p:spPr bwMode="auto">
            <a:xfrm>
              <a:off x="1500" y="989"/>
              <a:ext cx="5471" cy="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p>
          </p:txBody>
        </p:sp>
        <p:cxnSp>
          <p:nvCxnSpPr>
            <p:cNvPr id="79877" name="_s2052"/>
            <p:cNvCxnSpPr>
              <a:cxnSpLocks noChangeShapeType="1"/>
              <a:stCxn id="2084" idx="1"/>
              <a:endCxn id="2078" idx="2"/>
            </p:cNvCxnSpPr>
            <p:nvPr/>
          </p:nvCxnSpPr>
          <p:spPr bwMode="auto">
            <a:xfrm rot="10800000">
              <a:off x="5963" y="2140"/>
              <a:ext cx="144" cy="722"/>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78" name="_s2053"/>
            <p:cNvCxnSpPr>
              <a:cxnSpLocks noChangeShapeType="1"/>
              <a:stCxn id="2083" idx="3"/>
              <a:endCxn id="2069" idx="2"/>
            </p:cNvCxnSpPr>
            <p:nvPr/>
          </p:nvCxnSpPr>
          <p:spPr bwMode="auto">
            <a:xfrm flipV="1">
              <a:off x="2364" y="2141"/>
              <a:ext cx="144" cy="201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79" name="_s2054"/>
            <p:cNvCxnSpPr>
              <a:cxnSpLocks noChangeShapeType="1"/>
              <a:stCxn id="2082" idx="3"/>
              <a:endCxn id="2069" idx="2"/>
            </p:cNvCxnSpPr>
            <p:nvPr/>
          </p:nvCxnSpPr>
          <p:spPr bwMode="auto">
            <a:xfrm flipV="1">
              <a:off x="2364" y="2141"/>
              <a:ext cx="144" cy="1585"/>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0" name="_s2055"/>
            <p:cNvCxnSpPr>
              <a:cxnSpLocks noChangeShapeType="1"/>
              <a:stCxn id="2081" idx="3"/>
              <a:endCxn id="2069" idx="2"/>
            </p:cNvCxnSpPr>
            <p:nvPr/>
          </p:nvCxnSpPr>
          <p:spPr bwMode="auto">
            <a:xfrm flipV="1">
              <a:off x="2364" y="2141"/>
              <a:ext cx="144" cy="1153"/>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1" name="_s2056"/>
            <p:cNvCxnSpPr>
              <a:cxnSpLocks noChangeShapeType="1"/>
              <a:stCxn id="2080" idx="1"/>
              <a:endCxn id="2078" idx="2"/>
            </p:cNvCxnSpPr>
            <p:nvPr/>
          </p:nvCxnSpPr>
          <p:spPr bwMode="auto">
            <a:xfrm rot="10800000">
              <a:off x="5963" y="2140"/>
              <a:ext cx="144"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2" name="_s2057"/>
            <p:cNvCxnSpPr>
              <a:cxnSpLocks noChangeShapeType="1"/>
              <a:stCxn id="2079" idx="1"/>
              <a:endCxn id="2077" idx="2"/>
            </p:cNvCxnSpPr>
            <p:nvPr/>
          </p:nvCxnSpPr>
          <p:spPr bwMode="auto">
            <a:xfrm rot="10800000">
              <a:off x="4812" y="2140"/>
              <a:ext cx="144"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3" name="_s2058"/>
            <p:cNvCxnSpPr>
              <a:cxnSpLocks noChangeShapeType="1"/>
              <a:stCxn id="2078" idx="0"/>
              <a:endCxn id="2076" idx="2"/>
            </p:cNvCxnSpPr>
            <p:nvPr/>
          </p:nvCxnSpPr>
          <p:spPr bwMode="auto">
            <a:xfrm rot="5400000" flipH="1">
              <a:off x="5602" y="1493"/>
              <a:ext cx="145" cy="576"/>
            </a:xfrm>
            <a:prstGeom prst="bentConnector3">
              <a:avLst>
                <a:gd name="adj1" fmla="val 49639"/>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4" name="_s2059"/>
            <p:cNvCxnSpPr>
              <a:cxnSpLocks noChangeShapeType="1"/>
              <a:stCxn id="2077" idx="0"/>
              <a:endCxn id="2076" idx="2"/>
            </p:cNvCxnSpPr>
            <p:nvPr/>
          </p:nvCxnSpPr>
          <p:spPr bwMode="auto">
            <a:xfrm rot="-5400000">
              <a:off x="5027" y="1493"/>
              <a:ext cx="145" cy="575"/>
            </a:xfrm>
            <a:prstGeom prst="bentConnector3">
              <a:avLst>
                <a:gd name="adj1" fmla="val 49639"/>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5" name="_s2060"/>
            <p:cNvCxnSpPr>
              <a:cxnSpLocks noChangeShapeType="1"/>
              <a:stCxn id="2076" idx="1"/>
              <a:endCxn id="2068" idx="2"/>
            </p:cNvCxnSpPr>
            <p:nvPr/>
          </p:nvCxnSpPr>
          <p:spPr bwMode="auto">
            <a:xfrm rot="10800000">
              <a:off x="4237" y="1277"/>
              <a:ext cx="719" cy="288"/>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6" name="_s2061"/>
            <p:cNvCxnSpPr>
              <a:cxnSpLocks noChangeShapeType="1"/>
              <a:stCxn id="2070" idx="0"/>
              <a:endCxn id="2075" idx="2"/>
            </p:cNvCxnSpPr>
            <p:nvPr/>
          </p:nvCxnSpPr>
          <p:spPr bwMode="auto">
            <a:xfrm rot="5400000" flipH="1">
              <a:off x="3300" y="1493"/>
              <a:ext cx="144" cy="576"/>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7" name="_s2062"/>
            <p:cNvCxnSpPr>
              <a:cxnSpLocks noChangeShapeType="1"/>
              <a:stCxn id="2069" idx="0"/>
              <a:endCxn id="2075" idx="2"/>
            </p:cNvCxnSpPr>
            <p:nvPr/>
          </p:nvCxnSpPr>
          <p:spPr bwMode="auto">
            <a:xfrm rot="-5400000">
              <a:off x="2724" y="1493"/>
              <a:ext cx="144" cy="576"/>
            </a:xfrm>
            <a:prstGeom prst="bentConnector3">
              <a:avLst>
                <a:gd name="adj1" fmla="val 50000"/>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8" name="_s2063"/>
            <p:cNvCxnSpPr>
              <a:cxnSpLocks noChangeShapeType="1"/>
              <a:stCxn id="2075" idx="3"/>
              <a:endCxn id="2068" idx="2"/>
            </p:cNvCxnSpPr>
            <p:nvPr/>
          </p:nvCxnSpPr>
          <p:spPr bwMode="auto">
            <a:xfrm flipV="1">
              <a:off x="3515" y="1277"/>
              <a:ext cx="722"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89" name="_s2064"/>
            <p:cNvCxnSpPr>
              <a:cxnSpLocks noChangeShapeType="1"/>
              <a:stCxn id="2074" idx="3"/>
              <a:endCxn id="2070" idx="2"/>
            </p:cNvCxnSpPr>
            <p:nvPr/>
          </p:nvCxnSpPr>
          <p:spPr bwMode="auto">
            <a:xfrm flipV="1">
              <a:off x="3515" y="2141"/>
              <a:ext cx="145" cy="720"/>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90" name="_s2065"/>
            <p:cNvCxnSpPr>
              <a:cxnSpLocks noChangeShapeType="1"/>
              <a:stCxn id="2073" idx="3"/>
              <a:endCxn id="2070" idx="2"/>
            </p:cNvCxnSpPr>
            <p:nvPr/>
          </p:nvCxnSpPr>
          <p:spPr bwMode="auto">
            <a:xfrm flipV="1">
              <a:off x="3515" y="2141"/>
              <a:ext cx="145"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91" name="_s2066"/>
            <p:cNvCxnSpPr>
              <a:cxnSpLocks noChangeShapeType="1"/>
              <a:stCxn id="2072" idx="3"/>
              <a:endCxn id="2069" idx="2"/>
            </p:cNvCxnSpPr>
            <p:nvPr/>
          </p:nvCxnSpPr>
          <p:spPr bwMode="auto">
            <a:xfrm flipV="1">
              <a:off x="2364" y="2141"/>
              <a:ext cx="144" cy="720"/>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cxnSp>
          <p:nvCxnSpPr>
            <p:cNvPr id="79892" name="_s2067"/>
            <p:cNvCxnSpPr>
              <a:cxnSpLocks noChangeShapeType="1"/>
              <a:stCxn id="2071" idx="3"/>
              <a:endCxn id="2069" idx="2"/>
            </p:cNvCxnSpPr>
            <p:nvPr/>
          </p:nvCxnSpPr>
          <p:spPr bwMode="auto">
            <a:xfrm flipV="1">
              <a:off x="2364" y="2141"/>
              <a:ext cx="144" cy="289"/>
            </a:xfrm>
            <a:prstGeom prst="bentConnector2">
              <a:avLst/>
            </a:prstGeom>
            <a:noFill/>
            <a:ln w="19050">
              <a:solidFill>
                <a:srgbClr val="FFFF00"/>
              </a:solidFill>
              <a:miter lim="800000"/>
              <a:headEnd/>
              <a:tailEnd/>
            </a:ln>
            <a:extLst>
              <a:ext uri="{909E8E84-426E-40DD-AFC4-6F175D3DCCD1}">
                <a14:hiddenFill xmlns:a14="http://schemas.microsoft.com/office/drawing/2010/main">
                  <a:noFill/>
                </a14:hiddenFill>
              </a:ext>
            </a:extLst>
          </p:spPr>
        </p:cxnSp>
        <p:sp>
          <p:nvSpPr>
            <p:cNvPr id="2068" name="_s2068"/>
            <p:cNvSpPr>
              <a:spLocks noChangeArrowheads="1"/>
            </p:cNvSpPr>
            <p:nvPr/>
          </p:nvSpPr>
          <p:spPr bwMode="auto">
            <a:xfrm>
              <a:off x="3804" y="989"/>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b="1">
                  <a:latin typeface="Arial" panose="020B0604020202020204" pitchFamily="34" charset="0"/>
                </a:rPr>
                <a:t>TÉCNICAS</a:t>
              </a:r>
              <a:br>
                <a:rPr lang="pt-BR" altLang="pt-BR" sz="900" b="1">
                  <a:latin typeface="Arial" panose="020B0604020202020204" pitchFamily="34" charset="0"/>
                </a:rPr>
              </a:br>
              <a:r>
                <a:rPr lang="pt-BR" altLang="pt-BR" sz="900" b="1">
                  <a:latin typeface="Arial" panose="020B0604020202020204" pitchFamily="34" charset="0"/>
                </a:rPr>
                <a:t>MULTI</a:t>
              </a:r>
              <a:br>
                <a:rPr lang="pt-BR" altLang="pt-BR" sz="900" b="1">
                  <a:latin typeface="Arial" panose="020B0604020202020204" pitchFamily="34" charset="0"/>
                </a:rPr>
              </a:br>
              <a:r>
                <a:rPr lang="pt-BR" altLang="pt-BR" sz="900" b="1">
                  <a:latin typeface="Arial" panose="020B0604020202020204" pitchFamily="34" charset="0"/>
                </a:rPr>
                <a:t>VARIADAS</a:t>
              </a:r>
            </a:p>
          </p:txBody>
        </p:sp>
        <p:sp>
          <p:nvSpPr>
            <p:cNvPr id="2069" name="_s2069"/>
            <p:cNvSpPr>
              <a:spLocks noChangeArrowheads="1"/>
            </p:cNvSpPr>
            <p:nvPr/>
          </p:nvSpPr>
          <p:spPr bwMode="auto">
            <a:xfrm>
              <a:off x="2076" y="1853"/>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Uma variável</a:t>
              </a:r>
              <a:br>
                <a:rPr lang="pt-BR" altLang="pt-BR" sz="900">
                  <a:latin typeface="Arial" panose="020B0604020202020204" pitchFamily="34" charset="0"/>
                </a:rPr>
              </a:br>
              <a:r>
                <a:rPr lang="pt-BR" altLang="pt-BR" sz="900">
                  <a:latin typeface="Arial" panose="020B0604020202020204" pitchFamily="34" charset="0"/>
                </a:rPr>
                <a:t>dependente</a:t>
              </a:r>
            </a:p>
          </p:txBody>
        </p:sp>
        <p:sp>
          <p:nvSpPr>
            <p:cNvPr id="2070" name="_s2070"/>
            <p:cNvSpPr>
              <a:spLocks noChangeArrowheads="1"/>
            </p:cNvSpPr>
            <p:nvPr/>
          </p:nvSpPr>
          <p:spPr bwMode="auto">
            <a:xfrm>
              <a:off x="3228" y="1853"/>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Uma ou mais </a:t>
              </a:r>
              <a:br>
                <a:rPr lang="pt-BR" altLang="pt-BR" sz="900">
                  <a:latin typeface="Arial" panose="020B0604020202020204" pitchFamily="34" charset="0"/>
                </a:rPr>
              </a:br>
              <a:r>
                <a:rPr lang="pt-BR" altLang="pt-BR" sz="900">
                  <a:latin typeface="Arial" panose="020B0604020202020204" pitchFamily="34" charset="0"/>
                </a:rPr>
                <a:t>variáveis </a:t>
              </a:r>
              <a:br>
                <a:rPr lang="pt-BR" altLang="pt-BR" sz="900">
                  <a:latin typeface="Arial" panose="020B0604020202020204" pitchFamily="34" charset="0"/>
                </a:rPr>
              </a:br>
              <a:r>
                <a:rPr lang="pt-BR" altLang="pt-BR" sz="900">
                  <a:latin typeface="Arial" panose="020B0604020202020204" pitchFamily="34" charset="0"/>
                </a:rPr>
                <a:t>dependente</a:t>
              </a:r>
            </a:p>
          </p:txBody>
        </p:sp>
        <p:sp>
          <p:nvSpPr>
            <p:cNvPr id="2071" name="_s2071"/>
            <p:cNvSpPr>
              <a:spLocks noChangeArrowheads="1"/>
            </p:cNvSpPr>
            <p:nvPr/>
          </p:nvSpPr>
          <p:spPr bwMode="auto">
            <a:xfrm>
              <a:off x="1500" y="2285"/>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Cross-tabulation</a:t>
              </a:r>
            </a:p>
          </p:txBody>
        </p:sp>
        <p:sp>
          <p:nvSpPr>
            <p:cNvPr id="2072" name="_s2072"/>
            <p:cNvSpPr>
              <a:spLocks noChangeArrowheads="1"/>
            </p:cNvSpPr>
            <p:nvPr/>
          </p:nvSpPr>
          <p:spPr bwMode="auto">
            <a:xfrm>
              <a:off x="1500" y="2717"/>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 de variância </a:t>
              </a:r>
              <a:br>
                <a:rPr lang="pt-BR" altLang="pt-BR" sz="900">
                  <a:latin typeface="Arial" panose="020B0604020202020204" pitchFamily="34" charset="0"/>
                </a:rPr>
              </a:br>
              <a:r>
                <a:rPr lang="pt-BR" altLang="pt-BR" sz="900">
                  <a:latin typeface="Arial" panose="020B0604020202020204" pitchFamily="34" charset="0"/>
                </a:rPr>
                <a:t>e Covariância</a:t>
              </a:r>
            </a:p>
          </p:txBody>
        </p:sp>
        <p:sp>
          <p:nvSpPr>
            <p:cNvPr id="2073" name="_s2073"/>
            <p:cNvSpPr>
              <a:spLocks noChangeArrowheads="1"/>
            </p:cNvSpPr>
            <p:nvPr/>
          </p:nvSpPr>
          <p:spPr bwMode="auto">
            <a:xfrm>
              <a:off x="2652" y="2285"/>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 de Variância </a:t>
              </a:r>
              <a:br>
                <a:rPr lang="pt-BR" altLang="pt-BR" sz="900">
                  <a:latin typeface="Arial" panose="020B0604020202020204" pitchFamily="34" charset="0"/>
                </a:rPr>
              </a:br>
              <a:r>
                <a:rPr lang="pt-BR" altLang="pt-BR" sz="900">
                  <a:latin typeface="Arial" panose="020B0604020202020204" pitchFamily="34" charset="0"/>
                </a:rPr>
                <a:t>e Covariância</a:t>
              </a:r>
              <a:br>
                <a:rPr lang="pt-BR" altLang="pt-BR" sz="900">
                  <a:latin typeface="Arial" panose="020B0604020202020204" pitchFamily="34" charset="0"/>
                </a:rPr>
              </a:br>
              <a:r>
                <a:rPr lang="pt-BR" altLang="pt-BR" sz="900">
                  <a:latin typeface="Arial" panose="020B0604020202020204" pitchFamily="34" charset="0"/>
                </a:rPr>
                <a:t>Multivariada</a:t>
              </a:r>
            </a:p>
          </p:txBody>
        </p:sp>
        <p:sp>
          <p:nvSpPr>
            <p:cNvPr id="2074" name="_s2074"/>
            <p:cNvSpPr>
              <a:spLocks noChangeArrowheads="1"/>
            </p:cNvSpPr>
            <p:nvPr/>
          </p:nvSpPr>
          <p:spPr bwMode="auto">
            <a:xfrm>
              <a:off x="2653" y="2717"/>
              <a:ext cx="863"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Correlação</a:t>
              </a:r>
              <a:br>
                <a:rPr lang="pt-BR" altLang="pt-BR" sz="900">
                  <a:latin typeface="Arial" panose="020B0604020202020204" pitchFamily="34" charset="0"/>
                </a:rPr>
              </a:br>
              <a:r>
                <a:rPr lang="pt-BR" altLang="pt-BR" sz="900">
                  <a:latin typeface="Arial" panose="020B0604020202020204" pitchFamily="34" charset="0"/>
                </a:rPr>
                <a:t>Canônica</a:t>
              </a:r>
            </a:p>
          </p:txBody>
        </p:sp>
        <p:sp>
          <p:nvSpPr>
            <p:cNvPr id="2075" name="_s2075"/>
            <p:cNvSpPr>
              <a:spLocks noChangeArrowheads="1"/>
            </p:cNvSpPr>
            <p:nvPr/>
          </p:nvSpPr>
          <p:spPr bwMode="auto">
            <a:xfrm>
              <a:off x="2652" y="1421"/>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Técnicas</a:t>
              </a:r>
              <a:br>
                <a:rPr lang="pt-BR" altLang="pt-BR" sz="900">
                  <a:latin typeface="Arial" panose="020B0604020202020204" pitchFamily="34" charset="0"/>
                </a:rPr>
              </a:br>
              <a:r>
                <a:rPr lang="pt-BR" altLang="pt-BR" sz="900">
                  <a:latin typeface="Arial" panose="020B0604020202020204" pitchFamily="34" charset="0"/>
                </a:rPr>
                <a:t>Dependência</a:t>
              </a:r>
            </a:p>
          </p:txBody>
        </p:sp>
        <p:sp>
          <p:nvSpPr>
            <p:cNvPr id="2076" name="_s2076"/>
            <p:cNvSpPr>
              <a:spLocks noChangeArrowheads="1"/>
            </p:cNvSpPr>
            <p:nvPr/>
          </p:nvSpPr>
          <p:spPr bwMode="auto">
            <a:xfrm>
              <a:off x="4956" y="1421"/>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Técnicas</a:t>
              </a:r>
              <a:br>
                <a:rPr lang="pt-BR" altLang="pt-BR" sz="900">
                  <a:latin typeface="Arial" panose="020B0604020202020204" pitchFamily="34" charset="0"/>
                </a:rPr>
              </a:br>
              <a:r>
                <a:rPr lang="pt-BR" altLang="pt-BR" sz="900">
                  <a:latin typeface="Arial" panose="020B0604020202020204" pitchFamily="34" charset="0"/>
                </a:rPr>
                <a:t>Inter-</a:t>
              </a:r>
            </a:p>
            <a:p>
              <a:pPr algn="ctr" eaLnBrk="1" hangingPunct="1"/>
              <a:r>
                <a:rPr lang="pt-BR" altLang="pt-BR" sz="900">
                  <a:latin typeface="Arial" panose="020B0604020202020204" pitchFamily="34" charset="0"/>
                </a:rPr>
                <a:t>dependência</a:t>
              </a:r>
            </a:p>
          </p:txBody>
        </p:sp>
        <p:sp>
          <p:nvSpPr>
            <p:cNvPr id="2077" name="_s2077"/>
            <p:cNvSpPr>
              <a:spLocks noChangeArrowheads="1"/>
            </p:cNvSpPr>
            <p:nvPr/>
          </p:nvSpPr>
          <p:spPr bwMode="auto">
            <a:xfrm>
              <a:off x="4380" y="1853"/>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Variáveis</a:t>
              </a:r>
              <a:br>
                <a:rPr lang="pt-BR" altLang="pt-BR" sz="900">
                  <a:latin typeface="Arial" panose="020B0604020202020204" pitchFamily="34" charset="0"/>
                </a:rPr>
              </a:br>
              <a:r>
                <a:rPr lang="pt-BR" altLang="pt-BR" sz="900">
                  <a:latin typeface="Arial" panose="020B0604020202020204" pitchFamily="34" charset="0"/>
                </a:rPr>
                <a:t>Interdependentes</a:t>
              </a:r>
            </a:p>
          </p:txBody>
        </p:sp>
        <p:sp>
          <p:nvSpPr>
            <p:cNvPr id="2078" name="_s2078"/>
            <p:cNvSpPr>
              <a:spLocks noChangeArrowheads="1"/>
            </p:cNvSpPr>
            <p:nvPr/>
          </p:nvSpPr>
          <p:spPr bwMode="auto">
            <a:xfrm>
              <a:off x="5531" y="1853"/>
              <a:ext cx="864"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Similaridade</a:t>
              </a:r>
              <a:br>
                <a:rPr lang="pt-BR" altLang="pt-BR" sz="900">
                  <a:latin typeface="Arial" panose="020B0604020202020204" pitchFamily="34" charset="0"/>
                </a:rPr>
              </a:br>
              <a:r>
                <a:rPr lang="pt-BR" altLang="pt-BR" sz="900">
                  <a:latin typeface="Arial" panose="020B0604020202020204" pitchFamily="34" charset="0"/>
                </a:rPr>
                <a:t>entre casos/objetos</a:t>
              </a:r>
            </a:p>
          </p:txBody>
        </p:sp>
        <p:sp>
          <p:nvSpPr>
            <p:cNvPr id="2079" name="_s2079"/>
            <p:cNvSpPr>
              <a:spLocks noChangeArrowheads="1"/>
            </p:cNvSpPr>
            <p:nvPr/>
          </p:nvSpPr>
          <p:spPr bwMode="auto">
            <a:xfrm>
              <a:off x="4956" y="2285"/>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a:t>
              </a:r>
              <a:br>
                <a:rPr lang="pt-BR" altLang="pt-BR" sz="900">
                  <a:latin typeface="Arial" panose="020B0604020202020204" pitchFamily="34" charset="0"/>
                </a:rPr>
              </a:br>
              <a:r>
                <a:rPr lang="pt-BR" altLang="pt-BR" sz="900">
                  <a:latin typeface="Arial" panose="020B0604020202020204" pitchFamily="34" charset="0"/>
                </a:rPr>
                <a:t>Fatorial</a:t>
              </a:r>
            </a:p>
          </p:txBody>
        </p:sp>
        <p:sp>
          <p:nvSpPr>
            <p:cNvPr id="2080" name="_s2080"/>
            <p:cNvSpPr>
              <a:spLocks noChangeArrowheads="1"/>
            </p:cNvSpPr>
            <p:nvPr/>
          </p:nvSpPr>
          <p:spPr bwMode="auto">
            <a:xfrm>
              <a:off x="6107" y="2285"/>
              <a:ext cx="863" cy="287"/>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 de</a:t>
              </a:r>
              <a:br>
                <a:rPr lang="pt-BR" altLang="pt-BR" sz="900">
                  <a:latin typeface="Arial" panose="020B0604020202020204" pitchFamily="34" charset="0"/>
                </a:rPr>
              </a:br>
              <a:r>
                <a:rPr lang="pt-BR" altLang="pt-BR" sz="900">
                  <a:latin typeface="Arial" panose="020B0604020202020204" pitchFamily="34" charset="0"/>
                </a:rPr>
                <a:t>Conglomerado</a:t>
              </a:r>
            </a:p>
          </p:txBody>
        </p:sp>
        <p:sp>
          <p:nvSpPr>
            <p:cNvPr id="2081" name="_s2081"/>
            <p:cNvSpPr>
              <a:spLocks noChangeArrowheads="1"/>
            </p:cNvSpPr>
            <p:nvPr/>
          </p:nvSpPr>
          <p:spPr bwMode="auto">
            <a:xfrm>
              <a:off x="1500" y="3150"/>
              <a:ext cx="864" cy="288"/>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 de</a:t>
              </a:r>
              <a:br>
                <a:rPr lang="pt-BR" altLang="pt-BR" sz="900">
                  <a:latin typeface="Arial" panose="020B0604020202020204" pitchFamily="34" charset="0"/>
                </a:rPr>
              </a:br>
              <a:r>
                <a:rPr lang="pt-BR" altLang="pt-BR" sz="900">
                  <a:latin typeface="Arial" panose="020B0604020202020204" pitchFamily="34" charset="0"/>
                </a:rPr>
                <a:t>Regressão</a:t>
              </a:r>
            </a:p>
          </p:txBody>
        </p:sp>
        <p:sp>
          <p:nvSpPr>
            <p:cNvPr id="2082" name="_s2082"/>
            <p:cNvSpPr>
              <a:spLocks noChangeArrowheads="1"/>
            </p:cNvSpPr>
            <p:nvPr/>
          </p:nvSpPr>
          <p:spPr bwMode="auto">
            <a:xfrm>
              <a:off x="1500" y="3582"/>
              <a:ext cx="864" cy="289"/>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 </a:t>
              </a:r>
              <a:br>
                <a:rPr lang="pt-BR" altLang="pt-BR" sz="900">
                  <a:latin typeface="Arial" panose="020B0604020202020204" pitchFamily="34" charset="0"/>
                </a:rPr>
              </a:br>
              <a:r>
                <a:rPr lang="pt-BR" altLang="pt-BR" sz="900">
                  <a:latin typeface="Arial" panose="020B0604020202020204" pitchFamily="34" charset="0"/>
                </a:rPr>
                <a:t>Conjunta</a:t>
              </a:r>
            </a:p>
          </p:txBody>
        </p:sp>
        <p:sp>
          <p:nvSpPr>
            <p:cNvPr id="2083" name="_s2083"/>
            <p:cNvSpPr>
              <a:spLocks noChangeArrowheads="1"/>
            </p:cNvSpPr>
            <p:nvPr/>
          </p:nvSpPr>
          <p:spPr bwMode="auto">
            <a:xfrm>
              <a:off x="1500" y="4015"/>
              <a:ext cx="864" cy="289"/>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Análise</a:t>
              </a:r>
              <a:br>
                <a:rPr lang="pt-BR" altLang="pt-BR" sz="900">
                  <a:latin typeface="Arial" panose="020B0604020202020204" pitchFamily="34" charset="0"/>
                </a:rPr>
              </a:br>
              <a:r>
                <a:rPr lang="pt-BR" altLang="pt-BR" sz="900">
                  <a:latin typeface="Arial" panose="020B0604020202020204" pitchFamily="34" charset="0"/>
                </a:rPr>
                <a:t>Discriminante</a:t>
              </a:r>
            </a:p>
          </p:txBody>
        </p:sp>
        <p:sp>
          <p:nvSpPr>
            <p:cNvPr id="2084" name="_s2084"/>
            <p:cNvSpPr>
              <a:spLocks noChangeArrowheads="1"/>
            </p:cNvSpPr>
            <p:nvPr/>
          </p:nvSpPr>
          <p:spPr bwMode="auto">
            <a:xfrm>
              <a:off x="6107" y="2717"/>
              <a:ext cx="864" cy="289"/>
            </a:xfrm>
            <a:prstGeom prst="roundRect">
              <a:avLst>
                <a:gd name="adj" fmla="val 16667"/>
              </a:avLst>
            </a:prstGeom>
            <a:gradFill rotWithShape="1">
              <a:gsLst>
                <a:gs pos="0">
                  <a:srgbClr val="FFFF00"/>
                </a:gs>
                <a:gs pos="100000">
                  <a:srgbClr val="FFCC00"/>
                </a:gs>
              </a:gsLst>
              <a:lin ang="5400000" scaled="1"/>
            </a:gradFill>
            <a:ln>
              <a:noFill/>
            </a:ln>
            <a:extLst>
              <a:ext uri="{91240B29-F687-4F45-9708-019B960494DF}">
                <a14:hiddenLine xmlns:a14="http://schemas.microsoft.com/office/drawing/2010/main" w="9525">
                  <a:solidFill>
                    <a:srgbClr val="FFFF00"/>
                  </a:solidFill>
                  <a:round/>
                  <a:headEnd/>
                  <a:tailEnd/>
                </a14:hiddenLine>
              </a:ext>
            </a:extLst>
          </p:spPr>
          <p:txBody>
            <a:bodyPr wrap="none" lIns="0" tIns="0" rIns="0" b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hangingPunct="1"/>
              <a:r>
                <a:rPr lang="pt-BR" altLang="pt-BR" sz="900">
                  <a:latin typeface="Arial" panose="020B0604020202020204" pitchFamily="34" charset="0"/>
                </a:rPr>
                <a:t>Escalonamento</a:t>
              </a:r>
              <a:br>
                <a:rPr lang="pt-BR" altLang="pt-BR" sz="900">
                  <a:latin typeface="Arial" panose="020B0604020202020204" pitchFamily="34" charset="0"/>
                </a:rPr>
              </a:br>
              <a:r>
                <a:rPr lang="pt-BR" altLang="pt-BR" sz="900">
                  <a:latin typeface="Arial" panose="020B0604020202020204" pitchFamily="34" charset="0"/>
                </a:rPr>
                <a:t>Multidimensional</a:t>
              </a:r>
            </a:p>
          </p:txBody>
        </p:sp>
      </p:grpSp>
      <p:sp>
        <p:nvSpPr>
          <p:cNvPr id="94270" name="Text Box 62"/>
          <p:cNvSpPr txBox="1">
            <a:spLocks noChangeArrowheads="1"/>
          </p:cNvSpPr>
          <p:nvPr/>
        </p:nvSpPr>
        <p:spPr bwMode="auto">
          <a:xfrm>
            <a:off x="3071813" y="6597650"/>
            <a:ext cx="4032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eaLnBrk="1" hangingPunct="1">
              <a:spcBef>
                <a:spcPct val="50000"/>
              </a:spcBef>
            </a:pPr>
            <a:r>
              <a:rPr lang="pt-BR" altLang="pt-BR" sz="900" b="1">
                <a:solidFill>
                  <a:schemeClr val="bg1"/>
                </a:solidFill>
                <a:latin typeface="Verdana" panose="020B0604030504040204" pitchFamily="34" charset="0"/>
              </a:rPr>
              <a:t>Fonte: Hair et al (2005)</a:t>
            </a:r>
          </a:p>
        </p:txBody>
      </p:sp>
    </p:spTree>
    <p:extLst>
      <p:ext uri="{BB962C8B-B14F-4D97-AF65-F5344CB8AC3E}">
        <p14:creationId xmlns:p14="http://schemas.microsoft.com/office/powerpoint/2010/main" val="101329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084"/>
                                        </p:tgtEl>
                                        <p:attrNameLst>
                                          <p:attrName>style.visibility</p:attrName>
                                        </p:attrNameLst>
                                      </p:cBhvr>
                                      <p:to>
                                        <p:strVal val="visible"/>
                                      </p:to>
                                    </p:set>
                                    <p:animEffect transition="in" filter="wipe(up)">
                                      <p:cBhvr>
                                        <p:cTn id="7" dur="500"/>
                                        <p:tgtEl>
                                          <p:spTgt spid="2084"/>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4270"/>
                                        </p:tgtEl>
                                        <p:attrNameLst>
                                          <p:attrName>style.visibility</p:attrName>
                                        </p:attrNameLst>
                                      </p:cBhvr>
                                      <p:to>
                                        <p:strVal val="visible"/>
                                      </p:to>
                                    </p:set>
                                    <p:animEffect transition="in" filter="wipe(left)">
                                      <p:cBhvr>
                                        <p:cTn id="11" dur="500"/>
                                        <p:tgtEl>
                                          <p:spTgt spid="94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94211" grpId="0" bld="breadthByNode"/>
      <p:bldP spid="942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a:xfrm>
            <a:off x="1524000" y="4005264"/>
            <a:ext cx="9144000" cy="2420937"/>
          </a:xfrm>
        </p:spPr>
        <p:txBody>
          <a:bodyPr/>
          <a:lstStyle/>
          <a:p>
            <a:pPr eaLnBrk="1" hangingPunct="1"/>
            <a:r>
              <a:rPr lang="pt-BR" altLang="pt-BR" sz="3200"/>
              <a:t>ANALISES ESTATISTICAS</a:t>
            </a:r>
            <a:br>
              <a:rPr lang="pt-BR" altLang="pt-BR" sz="3200"/>
            </a:br>
            <a:r>
              <a:rPr lang="pt-BR" altLang="pt-BR" sz="3200"/>
              <a:t>Estatística Descritiva</a:t>
            </a:r>
            <a:br>
              <a:rPr lang="pt-BR" altLang="pt-BR" sz="3200"/>
            </a:br>
            <a:r>
              <a:rPr lang="pt-BR" altLang="pt-BR" sz="3200"/>
              <a:t>Técnicas Multivaridas</a:t>
            </a:r>
            <a:br>
              <a:rPr lang="pt-BR" altLang="pt-BR" sz="3200"/>
            </a:br>
            <a:r>
              <a:rPr lang="pt-BR" altLang="pt-BR" sz="3200"/>
              <a:t>Econometria</a:t>
            </a:r>
            <a:br>
              <a:rPr lang="pt-BR" altLang="pt-BR" sz="3200"/>
            </a:br>
            <a:r>
              <a:rPr lang="pt-BR" altLang="pt-BR" sz="3200"/>
              <a:t>Psicometria, etc. . . </a:t>
            </a:r>
          </a:p>
        </p:txBody>
      </p:sp>
      <p:sp>
        <p:nvSpPr>
          <p:cNvPr id="10243" name="Rectangle 6"/>
          <p:cNvSpPr>
            <a:spLocks noGrp="1" noChangeArrowheads="1"/>
          </p:cNvSpPr>
          <p:nvPr>
            <p:ph type="body" sz="half" idx="1"/>
          </p:nvPr>
        </p:nvSpPr>
        <p:spPr>
          <a:xfrm>
            <a:off x="1676400" y="334963"/>
            <a:ext cx="4343400" cy="3238500"/>
          </a:xfrm>
        </p:spPr>
        <p:txBody>
          <a:bodyPr/>
          <a:lstStyle/>
          <a:p>
            <a:pPr marL="0" indent="0" algn="ctr">
              <a:buNone/>
            </a:pPr>
            <a:r>
              <a:rPr lang="pt-BR" altLang="pt-BR" sz="2400"/>
              <a:t>DADOS PRIMARIOS</a:t>
            </a:r>
          </a:p>
          <a:p>
            <a:pPr marL="0" indent="0" algn="ctr">
              <a:buNone/>
            </a:pPr>
            <a:endParaRPr lang="pt-BR" altLang="pt-BR" sz="2400"/>
          </a:p>
          <a:p>
            <a:pPr marL="0" indent="0" algn="ctr">
              <a:buNone/>
            </a:pPr>
            <a:endParaRPr lang="pt-BR" altLang="pt-BR" sz="2400"/>
          </a:p>
          <a:p>
            <a:pPr marL="0" indent="0" algn="ctr">
              <a:buNone/>
            </a:pPr>
            <a:r>
              <a:rPr lang="pt-BR" altLang="pt-BR" sz="2400"/>
              <a:t>OBSERVAÇÃO</a:t>
            </a:r>
          </a:p>
          <a:p>
            <a:pPr marL="0" indent="0" algn="ctr">
              <a:buNone/>
            </a:pPr>
            <a:r>
              <a:rPr lang="pt-BR" altLang="pt-BR" sz="2400"/>
              <a:t>LEVANTAMENTOS E/OU SURVEY </a:t>
            </a:r>
          </a:p>
        </p:txBody>
      </p:sp>
      <p:sp>
        <p:nvSpPr>
          <p:cNvPr id="10244" name="Rectangle 7"/>
          <p:cNvSpPr>
            <a:spLocks noGrp="1" noChangeArrowheads="1"/>
          </p:cNvSpPr>
          <p:nvPr>
            <p:ph type="body" sz="half" idx="2"/>
          </p:nvPr>
        </p:nvSpPr>
        <p:spPr>
          <a:xfrm>
            <a:off x="6172200" y="334964"/>
            <a:ext cx="4343400" cy="2878137"/>
          </a:xfrm>
        </p:spPr>
        <p:txBody>
          <a:bodyPr/>
          <a:lstStyle/>
          <a:p>
            <a:pPr marL="0" indent="0" algn="ctr">
              <a:buNone/>
            </a:pPr>
            <a:r>
              <a:rPr lang="pt-BR" altLang="pt-BR" sz="2400"/>
              <a:t>DADOS SECUNDARIOS</a:t>
            </a:r>
          </a:p>
          <a:p>
            <a:pPr marL="0" indent="0" algn="ctr">
              <a:buNone/>
            </a:pPr>
            <a:endParaRPr lang="pt-BR" altLang="pt-BR" sz="2400"/>
          </a:p>
          <a:p>
            <a:pPr marL="0" indent="0" algn="ctr">
              <a:buNone/>
            </a:pPr>
            <a:endParaRPr lang="pt-BR" altLang="pt-BR" sz="2400"/>
          </a:p>
          <a:p>
            <a:pPr marL="0" indent="0" algn="ctr">
              <a:buNone/>
            </a:pPr>
            <a:r>
              <a:rPr lang="pt-BR" altLang="pt-BR" sz="2400"/>
              <a:t>BASES DE DADOS PRÉ-EXISTENTES</a:t>
            </a:r>
          </a:p>
        </p:txBody>
      </p:sp>
      <p:sp>
        <p:nvSpPr>
          <p:cNvPr id="10245" name="AutoShape 8"/>
          <p:cNvSpPr>
            <a:spLocks/>
          </p:cNvSpPr>
          <p:nvPr/>
        </p:nvSpPr>
        <p:spPr bwMode="auto">
          <a:xfrm rot="-5400000">
            <a:off x="5484019" y="-999331"/>
            <a:ext cx="1008062" cy="8712200"/>
          </a:xfrm>
          <a:prstGeom prst="leftBrace">
            <a:avLst>
              <a:gd name="adj1" fmla="val 72021"/>
              <a:gd name="adj2" fmla="val 50000"/>
            </a:avLst>
          </a:prstGeom>
          <a:noFill/>
          <a:ln w="9525">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6" name="AutoShape 9"/>
          <p:cNvSpPr>
            <a:spLocks noChangeArrowheads="1"/>
          </p:cNvSpPr>
          <p:nvPr/>
        </p:nvSpPr>
        <p:spPr bwMode="auto">
          <a:xfrm>
            <a:off x="3575050" y="838200"/>
            <a:ext cx="649288" cy="719138"/>
          </a:xfrm>
          <a:prstGeom prst="downArrow">
            <a:avLst>
              <a:gd name="adj1" fmla="val 50000"/>
              <a:gd name="adj2" fmla="val 27689"/>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
        <p:nvSpPr>
          <p:cNvPr id="10247" name="AutoShape 10"/>
          <p:cNvSpPr>
            <a:spLocks noChangeArrowheads="1"/>
          </p:cNvSpPr>
          <p:nvPr/>
        </p:nvSpPr>
        <p:spPr bwMode="auto">
          <a:xfrm>
            <a:off x="8110539" y="909639"/>
            <a:ext cx="649287" cy="719137"/>
          </a:xfrm>
          <a:prstGeom prst="downArrow">
            <a:avLst>
              <a:gd name="adj1" fmla="val 50000"/>
              <a:gd name="adj2" fmla="val 27689"/>
            </a:avLst>
          </a:prstGeom>
          <a:solidFill>
            <a:srgbClr val="FFC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ahoma" charset="0"/>
              <a:ea typeface="ＭＳ Ｐゴシック" charset="0"/>
            </a:endParaRPr>
          </a:p>
        </p:txBody>
      </p:sp>
    </p:spTree>
    <p:extLst>
      <p:ext uri="{BB962C8B-B14F-4D97-AF65-F5344CB8AC3E}">
        <p14:creationId xmlns:p14="http://schemas.microsoft.com/office/powerpoint/2010/main" val="3520993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Econometria</a:t>
            </a:r>
            <a:endParaRPr lang="pt-BR" dirty="0"/>
          </a:p>
        </p:txBody>
      </p:sp>
      <p:sp>
        <p:nvSpPr>
          <p:cNvPr id="3" name="Espaço Reservado para Conteúdo 2"/>
          <p:cNvSpPr>
            <a:spLocks noGrp="1"/>
          </p:cNvSpPr>
          <p:nvPr>
            <p:ph idx="1"/>
          </p:nvPr>
        </p:nvSpPr>
        <p:spPr/>
        <p:txBody>
          <a:bodyPr>
            <a:normAutofit fontScale="77500" lnSpcReduction="20000"/>
          </a:bodyPr>
          <a:lstStyle/>
          <a:p>
            <a:r>
              <a:rPr lang="pt-BR" b="1" dirty="0" smtClean="0"/>
              <a:t>Econometria </a:t>
            </a:r>
            <a:r>
              <a:rPr lang="pt-BR" dirty="0" smtClean="0"/>
              <a:t>é a aplicação de matemática, métodos estatísticos, e, mais recentemente, ciência da computação, com dados econômicos e descrito como o ramo da economia que visa dar </a:t>
            </a:r>
            <a:r>
              <a:rPr lang="pt-BR" i="1" dirty="0" smtClean="0"/>
              <a:t>conteúdo empírico para relações econômicas</a:t>
            </a:r>
            <a:r>
              <a:rPr lang="pt-BR" dirty="0" smtClean="0"/>
              <a:t>. (</a:t>
            </a:r>
            <a:r>
              <a:rPr lang="pt-BR" dirty="0" err="1" smtClean="0"/>
              <a:t>wikipedia</a:t>
            </a:r>
            <a:r>
              <a:rPr lang="pt-BR" dirty="0" smtClean="0"/>
              <a:t>)</a:t>
            </a:r>
          </a:p>
          <a:p>
            <a:pPr lvl="1"/>
            <a:r>
              <a:rPr lang="pt-BR" dirty="0" smtClean="0"/>
              <a:t>Conceito relativamente simplista;</a:t>
            </a:r>
          </a:p>
          <a:p>
            <a:pPr marL="457200" lvl="1" indent="0">
              <a:buNone/>
            </a:pPr>
            <a:endParaRPr lang="pt-BR" dirty="0" smtClean="0"/>
          </a:p>
          <a:p>
            <a:r>
              <a:rPr lang="en-US" dirty="0" smtClean="0"/>
              <a:t>No </a:t>
            </a:r>
            <a:r>
              <a:rPr lang="en-US" dirty="0" err="1" smtClean="0"/>
              <a:t>primeiro</a:t>
            </a:r>
            <a:r>
              <a:rPr lang="en-US" dirty="0" smtClean="0"/>
              <a:t> </a:t>
            </a:r>
            <a:r>
              <a:rPr lang="en-US" dirty="0" err="1" smtClean="0"/>
              <a:t>número</a:t>
            </a:r>
            <a:r>
              <a:rPr lang="en-US" dirty="0" smtClean="0"/>
              <a:t> da </a:t>
            </a:r>
            <a:r>
              <a:rPr lang="en-US" dirty="0" err="1" smtClean="0"/>
              <a:t>revista</a:t>
            </a:r>
            <a:r>
              <a:rPr lang="en-US" dirty="0" smtClean="0"/>
              <a:t> </a:t>
            </a:r>
            <a:r>
              <a:rPr lang="en-US" dirty="0" err="1" smtClean="0"/>
              <a:t>Econometrica</a:t>
            </a:r>
            <a:r>
              <a:rPr lang="en-US" dirty="0" smtClean="0"/>
              <a:t>:</a:t>
            </a:r>
          </a:p>
          <a:p>
            <a:pPr lvl="1"/>
            <a:r>
              <a:rPr lang="en-US" dirty="0" smtClean="0"/>
              <a:t>“ </a:t>
            </a:r>
            <a:r>
              <a:rPr lang="en-US" i="1" dirty="0" smtClean="0"/>
              <a:t>The Econometric Society stated that its main object shall be to promote studies that aim at a </a:t>
            </a:r>
            <a:r>
              <a:rPr lang="en-US" b="1" i="1" dirty="0" smtClean="0">
                <a:solidFill>
                  <a:srgbClr val="FF0000"/>
                </a:solidFill>
              </a:rPr>
              <a:t>unification of the theoretical-quantitative and the empirical-quantitative approach </a:t>
            </a:r>
            <a:r>
              <a:rPr lang="en-US" i="1" dirty="0" smtClean="0"/>
              <a:t>to economic  problems and that are penetrated by constructive and rigorous thinking similar to that which has come to dominate the natural sciences”</a:t>
            </a:r>
            <a:endParaRPr lang="pt-BR" i="1" dirty="0" smtClean="0"/>
          </a:p>
          <a:p>
            <a:pPr lvl="1"/>
            <a:endParaRPr lang="pt-BR" dirty="0" smtClean="0"/>
          </a:p>
          <a:p>
            <a:r>
              <a:rPr lang="pt-BR" b="1" dirty="0" smtClean="0"/>
              <a:t>Econometria</a:t>
            </a:r>
            <a:r>
              <a:rPr lang="pt-BR" dirty="0" smtClean="0"/>
              <a:t> se ocupa do estudo </a:t>
            </a:r>
            <a:r>
              <a:rPr lang="pt-BR" i="1" dirty="0" smtClean="0"/>
              <a:t>sistemático</a:t>
            </a:r>
            <a:r>
              <a:rPr lang="pt-BR" dirty="0" smtClean="0"/>
              <a:t> do fenômeno econômico por meio de </a:t>
            </a:r>
            <a:r>
              <a:rPr lang="pt-BR" i="1" dirty="0" smtClean="0"/>
              <a:t>dados observados </a:t>
            </a:r>
            <a:r>
              <a:rPr lang="pt-BR" dirty="0" smtClean="0"/>
              <a:t>(</a:t>
            </a:r>
            <a:r>
              <a:rPr lang="pt-BR" dirty="0" err="1" smtClean="0"/>
              <a:t>Spanos</a:t>
            </a:r>
            <a:r>
              <a:rPr lang="pt-BR" dirty="0" smtClean="0"/>
              <a:t>, 1986)</a:t>
            </a:r>
          </a:p>
          <a:p>
            <a:pPr lvl="1"/>
            <a:r>
              <a:rPr lang="pt-BR" dirty="0" smtClean="0"/>
              <a:t>Destaca a importância do aspecto metodológico</a:t>
            </a:r>
          </a:p>
          <a:p>
            <a:pPr lvl="1"/>
            <a:r>
              <a:rPr lang="pt-BR" dirty="0" smtClean="0"/>
              <a:t>Termo sistemático utilizado para descrever o uso de dados observados em uma abordagem em que teoria econômica e estatística tem um papel integrado.</a:t>
            </a:r>
          </a:p>
        </p:txBody>
      </p:sp>
    </p:spTree>
    <p:extLst>
      <p:ext uri="{BB962C8B-B14F-4D97-AF65-F5344CB8AC3E}">
        <p14:creationId xmlns:p14="http://schemas.microsoft.com/office/powerpoint/2010/main" val="112130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Número de Slide 3"/>
          <p:cNvSpPr>
            <a:spLocks noGrp="1"/>
          </p:cNvSpPr>
          <p:nvPr>
            <p:ph type="sldNum" sz="quarter" idx="12"/>
          </p:nvPr>
        </p:nvSpPr>
        <p:spPr>
          <a:noFill/>
        </p:spPr>
        <p:txBody>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fld id="{2C63B8D5-A03A-44E3-83A3-1E76F847EFCC}" type="slidenum">
              <a:rPr lang="en-US" altLang="pt-BR" sz="1400" b="0"/>
              <a:pPr eaLnBrk="1" hangingPunct="1"/>
              <a:t>21</a:t>
            </a:fld>
            <a:endParaRPr lang="en-US" altLang="pt-BR" sz="1400" b="0"/>
          </a:p>
        </p:txBody>
      </p:sp>
      <p:sp>
        <p:nvSpPr>
          <p:cNvPr id="199682" name="Text Box 2"/>
          <p:cNvSpPr txBox="1">
            <a:spLocks noChangeArrowheads="1"/>
          </p:cNvSpPr>
          <p:nvPr/>
        </p:nvSpPr>
        <p:spPr bwMode="auto">
          <a:xfrm>
            <a:off x="2590800" y="1419769"/>
            <a:ext cx="2514600"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algn="ctr" eaLnBrk="1" hangingPunct="1"/>
            <a:r>
              <a:rPr lang="pt-BR" altLang="pt-BR" sz="1800" dirty="0"/>
              <a:t>EXPECTATIVAS</a:t>
            </a:r>
          </a:p>
          <a:p>
            <a:pPr algn="ctr" eaLnBrk="1" hangingPunct="1"/>
            <a:r>
              <a:rPr lang="pt-BR" altLang="pt-BR" sz="1800" dirty="0"/>
              <a:t>Conhecimento Prévio</a:t>
            </a:r>
            <a:endParaRPr lang="en-US" altLang="pt-BR" sz="1800" dirty="0"/>
          </a:p>
        </p:txBody>
      </p:sp>
      <p:sp>
        <p:nvSpPr>
          <p:cNvPr id="199683" name="Text Box 3"/>
          <p:cNvSpPr txBox="1">
            <a:spLocks noChangeArrowheads="1"/>
          </p:cNvSpPr>
          <p:nvPr/>
        </p:nvSpPr>
        <p:spPr bwMode="auto">
          <a:xfrm>
            <a:off x="2667000" y="3021014"/>
            <a:ext cx="25146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algn="ctr" eaLnBrk="1" hangingPunct="1"/>
            <a:r>
              <a:rPr lang="pt-BR" altLang="pt-BR" sz="1800" dirty="0"/>
              <a:t>PROBLEMA</a:t>
            </a:r>
          </a:p>
          <a:p>
            <a:pPr algn="ctr" eaLnBrk="1" hangingPunct="1"/>
            <a:endParaRPr lang="en-US" altLang="pt-BR" sz="1800" dirty="0"/>
          </a:p>
        </p:txBody>
      </p:sp>
      <p:sp>
        <p:nvSpPr>
          <p:cNvPr id="199684" name="Text Box 4"/>
          <p:cNvSpPr txBox="1">
            <a:spLocks noChangeArrowheads="1"/>
          </p:cNvSpPr>
          <p:nvPr/>
        </p:nvSpPr>
        <p:spPr bwMode="auto">
          <a:xfrm>
            <a:off x="2667000" y="4316414"/>
            <a:ext cx="25146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algn="ctr" eaLnBrk="1" hangingPunct="1"/>
            <a:r>
              <a:rPr lang="pt-BR" altLang="pt-BR" sz="1800"/>
              <a:t>CONJECTURAS</a:t>
            </a:r>
          </a:p>
          <a:p>
            <a:pPr algn="ctr" eaLnBrk="1" hangingPunct="1"/>
            <a:endParaRPr lang="en-US" altLang="pt-BR" sz="1800" b="0"/>
          </a:p>
        </p:txBody>
      </p:sp>
      <p:sp>
        <p:nvSpPr>
          <p:cNvPr id="199685" name="Text Box 5"/>
          <p:cNvSpPr txBox="1">
            <a:spLocks noChangeArrowheads="1"/>
          </p:cNvSpPr>
          <p:nvPr/>
        </p:nvSpPr>
        <p:spPr bwMode="auto">
          <a:xfrm>
            <a:off x="2667000" y="5688014"/>
            <a:ext cx="2514600" cy="6463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algn="ctr" eaLnBrk="1" hangingPunct="1"/>
            <a:r>
              <a:rPr lang="pt-BR" altLang="pt-BR" sz="1800"/>
              <a:t>FALSEAMENTO</a:t>
            </a:r>
          </a:p>
          <a:p>
            <a:pPr algn="ctr" eaLnBrk="1" hangingPunct="1"/>
            <a:endParaRPr lang="en-US" altLang="pt-BR" sz="1800"/>
          </a:p>
        </p:txBody>
      </p:sp>
      <p:sp>
        <p:nvSpPr>
          <p:cNvPr id="78855" name="Text Box 6"/>
          <p:cNvSpPr txBox="1">
            <a:spLocks noChangeArrowheads="1"/>
          </p:cNvSpPr>
          <p:nvPr/>
        </p:nvSpPr>
        <p:spPr bwMode="auto">
          <a:xfrm>
            <a:off x="2362200" y="582613"/>
            <a:ext cx="7696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r>
              <a:rPr lang="pt-BR" altLang="pt-BR" sz="3200" b="0" dirty="0" smtClean="0"/>
              <a:t>Método </a:t>
            </a:r>
            <a:r>
              <a:rPr lang="pt-BR" altLang="pt-BR" sz="3200" b="0" dirty="0"/>
              <a:t>Hipotético-Dedutivo</a:t>
            </a:r>
            <a:endParaRPr lang="en-US" altLang="pt-BR" sz="3200" b="0" dirty="0"/>
          </a:p>
        </p:txBody>
      </p:sp>
      <p:sp>
        <p:nvSpPr>
          <p:cNvPr id="199687" name="Text Box 7"/>
          <p:cNvSpPr txBox="1">
            <a:spLocks noChangeArrowheads="1"/>
          </p:cNvSpPr>
          <p:nvPr/>
        </p:nvSpPr>
        <p:spPr bwMode="auto">
          <a:xfrm>
            <a:off x="5715000" y="2259013"/>
            <a:ext cx="4343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r>
              <a:rPr lang="pt-BR" altLang="pt-BR" sz="1800" i="1" dirty="0"/>
              <a:t>Problema que surge frente as expectativas e teorias existentes</a:t>
            </a:r>
            <a:r>
              <a:rPr lang="pt-BR" altLang="pt-BR" sz="1800" b="0" dirty="0"/>
              <a:t> </a:t>
            </a:r>
            <a:endParaRPr lang="en-US" altLang="pt-BR" sz="1800" b="0" dirty="0"/>
          </a:p>
        </p:txBody>
      </p:sp>
      <p:sp>
        <p:nvSpPr>
          <p:cNvPr id="199688" name="Line 8"/>
          <p:cNvSpPr>
            <a:spLocks noChangeShapeType="1"/>
          </p:cNvSpPr>
          <p:nvPr/>
        </p:nvSpPr>
        <p:spPr bwMode="auto">
          <a:xfrm>
            <a:off x="3810000" y="2411413"/>
            <a:ext cx="1588"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9689" name="Line 9"/>
          <p:cNvSpPr>
            <a:spLocks noChangeShapeType="1"/>
          </p:cNvSpPr>
          <p:nvPr/>
        </p:nvSpPr>
        <p:spPr bwMode="auto">
          <a:xfrm>
            <a:off x="3810000" y="3859213"/>
            <a:ext cx="1588"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9690" name="Line 10"/>
          <p:cNvSpPr>
            <a:spLocks noChangeShapeType="1"/>
          </p:cNvSpPr>
          <p:nvPr/>
        </p:nvSpPr>
        <p:spPr bwMode="auto">
          <a:xfrm>
            <a:off x="3810000" y="5154613"/>
            <a:ext cx="1588"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9691" name="Text Box 11"/>
          <p:cNvSpPr txBox="1">
            <a:spLocks noChangeArrowheads="1"/>
          </p:cNvSpPr>
          <p:nvPr/>
        </p:nvSpPr>
        <p:spPr bwMode="auto">
          <a:xfrm>
            <a:off x="5867400" y="3783013"/>
            <a:ext cx="4191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r>
              <a:rPr lang="pt-BR" altLang="pt-BR" sz="1800" dirty="0"/>
              <a:t>Solução proposta consistindo numa conjectura </a:t>
            </a:r>
            <a:r>
              <a:rPr lang="pt-BR" altLang="pt-BR" sz="1800" dirty="0" smtClean="0"/>
              <a:t>(teoria tentativa)</a:t>
            </a:r>
            <a:endParaRPr lang="en-US" altLang="pt-BR" sz="1800" dirty="0"/>
          </a:p>
        </p:txBody>
      </p:sp>
      <p:sp>
        <p:nvSpPr>
          <p:cNvPr id="199692" name="Text Box 12"/>
          <p:cNvSpPr txBox="1">
            <a:spLocks noChangeArrowheads="1"/>
          </p:cNvSpPr>
          <p:nvPr/>
        </p:nvSpPr>
        <p:spPr bwMode="auto">
          <a:xfrm>
            <a:off x="5867400" y="5459413"/>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200" b="1">
                <a:solidFill>
                  <a:schemeClr val="tx1"/>
                </a:solidFill>
                <a:latin typeface="Arial" panose="020B0604020202020204" pitchFamily="34" charset="0"/>
              </a:defRPr>
            </a:lvl1pPr>
            <a:lvl2pPr marL="742950" indent="-285750" eaLnBrk="0" hangingPunct="0">
              <a:defRPr sz="2200" b="1">
                <a:solidFill>
                  <a:schemeClr val="tx1"/>
                </a:solidFill>
                <a:latin typeface="Arial" panose="020B0604020202020204" pitchFamily="34" charset="0"/>
              </a:defRPr>
            </a:lvl2pPr>
            <a:lvl3pPr marL="1143000" indent="-228600" eaLnBrk="0" hangingPunct="0">
              <a:defRPr sz="2200" b="1">
                <a:solidFill>
                  <a:schemeClr val="tx1"/>
                </a:solidFill>
                <a:latin typeface="Arial" panose="020B0604020202020204" pitchFamily="34" charset="0"/>
              </a:defRPr>
            </a:lvl3pPr>
            <a:lvl4pPr marL="1600200" indent="-228600" eaLnBrk="0" hangingPunct="0">
              <a:defRPr sz="2200" b="1">
                <a:solidFill>
                  <a:schemeClr val="tx1"/>
                </a:solidFill>
                <a:latin typeface="Arial" panose="020B0604020202020204" pitchFamily="34" charset="0"/>
              </a:defRPr>
            </a:lvl4pPr>
            <a:lvl5pPr marL="2057400" indent="-228600" eaLnBrk="0" hangingPunct="0">
              <a:defRPr sz="2200" b="1">
                <a:solidFill>
                  <a:schemeClr val="tx1"/>
                </a:solidFill>
                <a:latin typeface="Arial" panose="020B0604020202020204" pitchFamily="34" charset="0"/>
              </a:defRPr>
            </a:lvl5pPr>
            <a:lvl6pPr marL="2514600" indent="-228600" eaLnBrk="0" fontAlgn="base" hangingPunct="0">
              <a:spcBef>
                <a:spcPct val="50000"/>
              </a:spcBef>
              <a:spcAft>
                <a:spcPct val="0"/>
              </a:spcAft>
              <a:defRPr sz="2200" b="1">
                <a:solidFill>
                  <a:schemeClr val="tx1"/>
                </a:solidFill>
                <a:latin typeface="Arial" panose="020B0604020202020204" pitchFamily="34" charset="0"/>
              </a:defRPr>
            </a:lvl6pPr>
            <a:lvl7pPr marL="2971800" indent="-228600" eaLnBrk="0" fontAlgn="base" hangingPunct="0">
              <a:spcBef>
                <a:spcPct val="50000"/>
              </a:spcBef>
              <a:spcAft>
                <a:spcPct val="0"/>
              </a:spcAft>
              <a:defRPr sz="2200" b="1">
                <a:solidFill>
                  <a:schemeClr val="tx1"/>
                </a:solidFill>
                <a:latin typeface="Arial" panose="020B0604020202020204" pitchFamily="34" charset="0"/>
              </a:defRPr>
            </a:lvl7pPr>
            <a:lvl8pPr marL="3429000" indent="-228600" eaLnBrk="0" fontAlgn="base" hangingPunct="0">
              <a:spcBef>
                <a:spcPct val="50000"/>
              </a:spcBef>
              <a:spcAft>
                <a:spcPct val="0"/>
              </a:spcAft>
              <a:defRPr sz="2200" b="1">
                <a:solidFill>
                  <a:schemeClr val="tx1"/>
                </a:solidFill>
                <a:latin typeface="Arial" panose="020B0604020202020204" pitchFamily="34" charset="0"/>
              </a:defRPr>
            </a:lvl8pPr>
            <a:lvl9pPr marL="3886200" indent="-228600" eaLnBrk="0" fontAlgn="base" hangingPunct="0">
              <a:spcBef>
                <a:spcPct val="50000"/>
              </a:spcBef>
              <a:spcAft>
                <a:spcPct val="0"/>
              </a:spcAft>
              <a:defRPr sz="2200" b="1">
                <a:solidFill>
                  <a:schemeClr val="tx1"/>
                </a:solidFill>
                <a:latin typeface="Arial" panose="020B0604020202020204" pitchFamily="34" charset="0"/>
              </a:defRPr>
            </a:lvl9pPr>
          </a:lstStyle>
          <a:p>
            <a:pPr eaLnBrk="1" hangingPunct="1"/>
            <a:r>
              <a:rPr lang="pt-BR" altLang="pt-BR" sz="1800"/>
              <a:t>Tentativas de refutação pela observação e experimentação</a:t>
            </a:r>
            <a:endParaRPr lang="en-US" altLang="pt-BR" sz="1800"/>
          </a:p>
        </p:txBody>
      </p:sp>
    </p:spTree>
    <p:extLst>
      <p:ext uri="{BB962C8B-B14F-4D97-AF65-F5344CB8AC3E}">
        <p14:creationId xmlns:p14="http://schemas.microsoft.com/office/powerpoint/2010/main" val="1233516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dissolve">
                                      <p:cBhvr>
                                        <p:cTn id="7" dur="500"/>
                                        <p:tgtEl>
                                          <p:spTgt spid="1996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9688"/>
                                        </p:tgtEl>
                                        <p:attrNameLst>
                                          <p:attrName>style.visibility</p:attrName>
                                        </p:attrNameLst>
                                      </p:cBhvr>
                                      <p:to>
                                        <p:strVal val="visible"/>
                                      </p:to>
                                    </p:set>
                                    <p:animEffect transition="in" filter="dissolve">
                                      <p:cBhvr>
                                        <p:cTn id="12" dur="500"/>
                                        <p:tgtEl>
                                          <p:spTgt spid="1996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9683"/>
                                        </p:tgtEl>
                                        <p:attrNameLst>
                                          <p:attrName>style.visibility</p:attrName>
                                        </p:attrNameLst>
                                      </p:cBhvr>
                                      <p:to>
                                        <p:strVal val="visible"/>
                                      </p:to>
                                    </p:set>
                                    <p:animEffect transition="in" filter="dissolve">
                                      <p:cBhvr>
                                        <p:cTn id="17" dur="500"/>
                                        <p:tgtEl>
                                          <p:spTgt spid="1996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9687"/>
                                        </p:tgtEl>
                                        <p:attrNameLst>
                                          <p:attrName>style.visibility</p:attrName>
                                        </p:attrNameLst>
                                      </p:cBhvr>
                                      <p:to>
                                        <p:strVal val="visible"/>
                                      </p:to>
                                    </p:set>
                                    <p:animEffect transition="in" filter="dissolve">
                                      <p:cBhvr>
                                        <p:cTn id="22" dur="500"/>
                                        <p:tgtEl>
                                          <p:spTgt spid="1996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9689"/>
                                        </p:tgtEl>
                                        <p:attrNameLst>
                                          <p:attrName>style.visibility</p:attrName>
                                        </p:attrNameLst>
                                      </p:cBhvr>
                                      <p:to>
                                        <p:strVal val="visible"/>
                                      </p:to>
                                    </p:set>
                                    <p:animEffect transition="in" filter="dissolve">
                                      <p:cBhvr>
                                        <p:cTn id="27" dur="500"/>
                                        <p:tgtEl>
                                          <p:spTgt spid="19968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99684"/>
                                        </p:tgtEl>
                                        <p:attrNameLst>
                                          <p:attrName>style.visibility</p:attrName>
                                        </p:attrNameLst>
                                      </p:cBhvr>
                                      <p:to>
                                        <p:strVal val="visible"/>
                                      </p:to>
                                    </p:set>
                                    <p:anim to="" calcmode="lin" valueType="num">
                                      <p:cBhvr>
                                        <p:cTn id="32" dur="1" fill="hold"/>
                                        <p:tgtEl>
                                          <p:spTgt spid="199684"/>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969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9690"/>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99685"/>
                                        </p:tgtEl>
                                        <p:attrNameLst>
                                          <p:attrName>style.visibility</p:attrName>
                                        </p:attrNameLst>
                                      </p:cBhvr>
                                      <p:to>
                                        <p:strVal val="visible"/>
                                      </p:to>
                                    </p:set>
                                    <p:anim to="" calcmode="lin" valueType="num">
                                      <p:cBhvr>
                                        <p:cTn id="45" dur="1" fill="hold"/>
                                        <p:tgtEl>
                                          <p:spTgt spid="199685"/>
                                        </p:tgtEl>
                                        <p:attrNameLst>
                                          <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4" presetClass="entr" presetSubtype="0" fill="hold" nodeType="clickEffect">
                                  <p:stCondLst>
                                    <p:cond delay="0"/>
                                  </p:stCondLst>
                                  <p:childTnLst>
                                    <p:set>
                                      <p:cBhvr>
                                        <p:cTn id="49" dur="1" fill="hold">
                                          <p:stCondLst>
                                            <p:cond delay="0"/>
                                          </p:stCondLst>
                                        </p:cTn>
                                        <p:tgtEl>
                                          <p:spTgt spid="199692">
                                            <p:txEl>
                                              <p:pRg st="0" end="0"/>
                                            </p:txEl>
                                          </p:spTgt>
                                        </p:tgtEl>
                                        <p:attrNameLst>
                                          <p:attrName>style.visibility</p:attrName>
                                        </p:attrNameLst>
                                      </p:cBhvr>
                                      <p:to>
                                        <p:strVal val="visible"/>
                                      </p:to>
                                    </p:set>
                                    <p:anim to="" calcmode="lin" valueType="num">
                                      <p:cBhvr>
                                        <p:cTn id="50" dur="1" fill="hold"/>
                                        <p:tgtEl>
                                          <p:spTgt spid="19969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nimBg="1"/>
      <p:bldP spid="199683" grpId="0" animBg="1"/>
      <p:bldP spid="199684" grpId="0" animBg="1"/>
      <p:bldP spid="199685" grpId="0" animBg="1"/>
      <p:bldP spid="199687" grpId="0"/>
      <p:bldP spid="199688" grpId="0" animBg="1"/>
      <p:bldP spid="199689" grpId="0" animBg="1"/>
      <p:bldP spid="199690" grpId="0" animBg="1"/>
      <p:bldP spid="19969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Modelagem </a:t>
            </a:r>
            <a:r>
              <a:rPr lang="pt-BR" dirty="0" err="1" smtClean="0"/>
              <a:t>Econometrica</a:t>
            </a:r>
            <a:r>
              <a:rPr lang="pt-BR" dirty="0" smtClean="0"/>
              <a:t> </a:t>
            </a:r>
            <a:endParaRPr lang="pt-BR" dirty="0"/>
          </a:p>
        </p:txBody>
      </p:sp>
      <p:sp>
        <p:nvSpPr>
          <p:cNvPr id="3" name="Espaço Reservado para Conteúdo 2"/>
          <p:cNvSpPr>
            <a:spLocks noGrp="1"/>
          </p:cNvSpPr>
          <p:nvPr>
            <p:ph idx="1"/>
          </p:nvPr>
        </p:nvSpPr>
        <p:spPr/>
        <p:txBody>
          <a:bodyPr/>
          <a:lstStyle/>
          <a:p>
            <a:r>
              <a:rPr lang="en-US" i="1" dirty="0" smtClean="0"/>
              <a:t>Econometrics is the field of economics that concerns itself with the application of mathematical statistics and the tools of statistical inference to the empirical measurement of relationships postulated by economic theory.</a:t>
            </a:r>
          </a:p>
          <a:p>
            <a:endParaRPr lang="en-US" i="1" dirty="0"/>
          </a:p>
          <a:p>
            <a:endParaRPr lang="pt-BR" i="1" dirty="0"/>
          </a:p>
        </p:txBody>
      </p:sp>
      <p:sp>
        <p:nvSpPr>
          <p:cNvPr id="5" name="CaixaDeTexto 4"/>
          <p:cNvSpPr txBox="1"/>
          <p:nvPr/>
        </p:nvSpPr>
        <p:spPr>
          <a:xfrm>
            <a:off x="1340286" y="5014918"/>
            <a:ext cx="1368058" cy="461665"/>
          </a:xfrm>
          <a:prstGeom prst="rect">
            <a:avLst/>
          </a:prstGeom>
          <a:noFill/>
        </p:spPr>
        <p:txBody>
          <a:bodyPr wrap="square" rtlCol="0">
            <a:spAutoFit/>
          </a:bodyPr>
          <a:lstStyle/>
          <a:p>
            <a:r>
              <a:rPr lang="pt-BR" sz="2400" dirty="0"/>
              <a:t>Teoria</a:t>
            </a:r>
          </a:p>
        </p:txBody>
      </p:sp>
      <p:cxnSp>
        <p:nvCxnSpPr>
          <p:cNvPr id="7" name="Conector de seta reta 6"/>
          <p:cNvCxnSpPr/>
          <p:nvPr/>
        </p:nvCxnSpPr>
        <p:spPr>
          <a:xfrm>
            <a:off x="2598758" y="5301208"/>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3322411" y="4941170"/>
            <a:ext cx="1261355" cy="830997"/>
          </a:xfrm>
          <a:prstGeom prst="rect">
            <a:avLst/>
          </a:prstGeom>
          <a:noFill/>
        </p:spPr>
        <p:txBody>
          <a:bodyPr wrap="square" rtlCol="0">
            <a:spAutoFit/>
          </a:bodyPr>
          <a:lstStyle/>
          <a:p>
            <a:r>
              <a:rPr lang="pt-BR" sz="2400" dirty="0" err="1"/>
              <a:t>ModeloTeórico</a:t>
            </a:r>
            <a:endParaRPr lang="pt-BR" sz="2400" dirty="0"/>
          </a:p>
        </p:txBody>
      </p:sp>
      <p:sp>
        <p:nvSpPr>
          <p:cNvPr id="9" name="CaixaDeTexto 8"/>
          <p:cNvSpPr txBox="1"/>
          <p:nvPr/>
        </p:nvSpPr>
        <p:spPr>
          <a:xfrm>
            <a:off x="5137926" y="4942910"/>
            <a:ext cx="1656184" cy="707886"/>
          </a:xfrm>
          <a:prstGeom prst="rect">
            <a:avLst/>
          </a:prstGeom>
          <a:noFill/>
        </p:spPr>
        <p:txBody>
          <a:bodyPr wrap="square" rtlCol="0">
            <a:spAutoFit/>
          </a:bodyPr>
          <a:lstStyle/>
          <a:p>
            <a:r>
              <a:rPr lang="pt-BR" sz="2000" b="1" dirty="0">
                <a:solidFill>
                  <a:srgbClr val="FF0000"/>
                </a:solidFill>
              </a:rPr>
              <a:t>Modelo</a:t>
            </a:r>
          </a:p>
          <a:p>
            <a:r>
              <a:rPr lang="pt-BR" sz="2000" b="1" dirty="0">
                <a:solidFill>
                  <a:srgbClr val="FF0000"/>
                </a:solidFill>
              </a:rPr>
              <a:t>Econométrico</a:t>
            </a:r>
          </a:p>
        </p:txBody>
      </p:sp>
      <p:cxnSp>
        <p:nvCxnSpPr>
          <p:cNvPr id="11" name="Conector de seta reta 10"/>
          <p:cNvCxnSpPr/>
          <p:nvPr/>
        </p:nvCxnSpPr>
        <p:spPr>
          <a:xfrm>
            <a:off x="4633870" y="5301208"/>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de seta reta 11"/>
          <p:cNvCxnSpPr/>
          <p:nvPr/>
        </p:nvCxnSpPr>
        <p:spPr>
          <a:xfrm>
            <a:off x="6775354" y="5266778"/>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Conector de seta reta 12"/>
          <p:cNvCxnSpPr/>
          <p:nvPr/>
        </p:nvCxnSpPr>
        <p:spPr>
          <a:xfrm>
            <a:off x="8788496" y="5229200"/>
            <a:ext cx="43204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7241898" y="4941169"/>
            <a:ext cx="1518398" cy="830997"/>
          </a:xfrm>
          <a:prstGeom prst="rect">
            <a:avLst/>
          </a:prstGeom>
          <a:noFill/>
        </p:spPr>
        <p:txBody>
          <a:bodyPr wrap="square" rtlCol="0">
            <a:spAutoFit/>
          </a:bodyPr>
          <a:lstStyle/>
          <a:p>
            <a:r>
              <a:rPr lang="pt-BR" sz="2400" dirty="0"/>
              <a:t>Estimação e Testes</a:t>
            </a:r>
          </a:p>
        </p:txBody>
      </p:sp>
      <p:cxnSp>
        <p:nvCxnSpPr>
          <p:cNvPr id="16" name="Conector de seta reta 15"/>
          <p:cNvCxnSpPr/>
          <p:nvPr/>
        </p:nvCxnSpPr>
        <p:spPr>
          <a:xfrm>
            <a:off x="8087172" y="4371334"/>
            <a:ext cx="0" cy="36004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de seta reta 17"/>
          <p:cNvCxnSpPr/>
          <p:nvPr/>
        </p:nvCxnSpPr>
        <p:spPr>
          <a:xfrm flipV="1">
            <a:off x="8076220" y="5727026"/>
            <a:ext cx="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7464152" y="3870542"/>
            <a:ext cx="1152128" cy="461665"/>
          </a:xfrm>
          <a:prstGeom prst="rect">
            <a:avLst/>
          </a:prstGeom>
          <a:noFill/>
        </p:spPr>
        <p:txBody>
          <a:bodyPr wrap="square" rtlCol="0">
            <a:spAutoFit/>
          </a:bodyPr>
          <a:lstStyle/>
          <a:p>
            <a:r>
              <a:rPr lang="pt-BR" sz="2400" dirty="0"/>
              <a:t>Dados</a:t>
            </a:r>
          </a:p>
        </p:txBody>
      </p:sp>
      <p:sp>
        <p:nvSpPr>
          <p:cNvPr id="20" name="CaixaDeTexto 19"/>
          <p:cNvSpPr txBox="1"/>
          <p:nvPr/>
        </p:nvSpPr>
        <p:spPr>
          <a:xfrm>
            <a:off x="6775354" y="6125359"/>
            <a:ext cx="2608028" cy="400110"/>
          </a:xfrm>
          <a:prstGeom prst="rect">
            <a:avLst/>
          </a:prstGeom>
          <a:noFill/>
        </p:spPr>
        <p:txBody>
          <a:bodyPr wrap="square" rtlCol="0">
            <a:spAutoFit/>
          </a:bodyPr>
          <a:lstStyle/>
          <a:p>
            <a:pPr algn="ctr"/>
            <a:r>
              <a:rPr lang="pt-BR" sz="2000" dirty="0"/>
              <a:t>Inferência Estatística</a:t>
            </a:r>
          </a:p>
        </p:txBody>
      </p:sp>
      <p:sp>
        <p:nvSpPr>
          <p:cNvPr id="21" name="CaixaDeTexto 20"/>
          <p:cNvSpPr txBox="1"/>
          <p:nvPr/>
        </p:nvSpPr>
        <p:spPr>
          <a:xfrm>
            <a:off x="9383382" y="4725144"/>
            <a:ext cx="1739730" cy="1200329"/>
          </a:xfrm>
          <a:prstGeom prst="rect">
            <a:avLst/>
          </a:prstGeom>
          <a:noFill/>
        </p:spPr>
        <p:txBody>
          <a:bodyPr wrap="square" rtlCol="0">
            <a:spAutoFit/>
          </a:bodyPr>
          <a:lstStyle/>
          <a:p>
            <a:r>
              <a:rPr lang="pt-BR" sz="2400" dirty="0"/>
              <a:t>Predição e Avaliação de Políticas</a:t>
            </a:r>
          </a:p>
        </p:txBody>
      </p:sp>
    </p:spTree>
    <p:extLst>
      <p:ext uri="{BB962C8B-B14F-4D97-AF65-F5344CB8AC3E}">
        <p14:creationId xmlns:p14="http://schemas.microsoft.com/office/powerpoint/2010/main" val="2308657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smtClean="0"/>
              <a:t>Modelagem </a:t>
            </a:r>
            <a:r>
              <a:rPr lang="pt-BR" dirty="0" err="1" smtClean="0"/>
              <a:t>Econometrica</a:t>
            </a:r>
            <a:r>
              <a:rPr lang="pt-BR" dirty="0" smtClean="0"/>
              <a:t> – </a:t>
            </a:r>
            <a:r>
              <a:rPr lang="pt-BR" dirty="0" err="1" smtClean="0"/>
              <a:t>Spanos</a:t>
            </a:r>
            <a:r>
              <a:rPr lang="pt-BR" dirty="0" smtClean="0"/>
              <a:t> (1986)</a:t>
            </a:r>
            <a:endParaRPr lang="pt-BR" dirty="0"/>
          </a:p>
        </p:txBody>
      </p:sp>
      <p:sp>
        <p:nvSpPr>
          <p:cNvPr id="3" name="Espaço Reservado para Conteúdo 2"/>
          <p:cNvSpPr>
            <a:spLocks noGrp="1"/>
          </p:cNvSpPr>
          <p:nvPr>
            <p:ph idx="1"/>
          </p:nvPr>
        </p:nvSpPr>
        <p:spPr/>
        <p:txBody>
          <a:bodyPr/>
          <a:lstStyle/>
          <a:p>
            <a:endParaRPr lang="pt-B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314" y="1412776"/>
            <a:ext cx="617378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5691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Equação para salário</a:t>
            </a:r>
            <a:endParaRPr lang="pt-BR" dirty="0"/>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615142" y="1553227"/>
                <a:ext cx="11209428" cy="4623736"/>
              </a:xfrm>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pt-BR" i="1">
                              <a:latin typeface="Cambria Math" panose="02040503050406030204" pitchFamily="18" charset="0"/>
                            </a:rPr>
                          </m:ctrlPr>
                        </m:funcPr>
                        <m:fName>
                          <m:r>
                            <m:rPr>
                              <m:sty m:val="p"/>
                            </m:rPr>
                            <a:rPr lang="pt-BR">
                              <a:latin typeface="Cambria Math" panose="02040503050406030204" pitchFamily="18" charset="0"/>
                            </a:rPr>
                            <m:t>log</m:t>
                          </m:r>
                        </m:fName>
                        <m:e>
                          <m:d>
                            <m:dPr>
                              <m:ctrlPr>
                                <a:rPr lang="pt-BR" i="1">
                                  <a:latin typeface="Cambria Math" panose="02040503050406030204" pitchFamily="18" charset="0"/>
                                </a:rPr>
                              </m:ctrlPr>
                            </m:dPr>
                            <m:e>
                              <m:r>
                                <a:rPr lang="pt-BR" i="1">
                                  <a:latin typeface="Cambria Math" panose="02040503050406030204" pitchFamily="18" charset="0"/>
                                </a:rPr>
                                <m:t>𝑠𝑎𝑙</m:t>
                              </m:r>
                              <m:r>
                                <a:rPr lang="pt-BR" i="1">
                                  <a:latin typeface="Cambria Math" panose="02040503050406030204" pitchFamily="18" charset="0"/>
                                </a:rPr>
                                <m:t>á</m:t>
                              </m:r>
                              <m:r>
                                <a:rPr lang="pt-BR" i="1">
                                  <a:latin typeface="Cambria Math" panose="02040503050406030204" pitchFamily="18" charset="0"/>
                                </a:rPr>
                                <m:t>𝑟𝑖𝑜h</m:t>
                              </m:r>
                            </m:e>
                          </m:d>
                        </m:e>
                      </m:func>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𝛽</m:t>
                          </m:r>
                        </m:e>
                        <m:sub>
                          <m:r>
                            <a:rPr lang="pt-BR" i="1">
                              <a:latin typeface="Cambria Math" panose="02040503050406030204" pitchFamily="18" charset="0"/>
                            </a:rPr>
                            <m:t>0</m:t>
                          </m:r>
                        </m:sub>
                      </m:sSub>
                      <m:r>
                        <a:rPr lang="pt-BR" i="1">
                          <a:latin typeface="Cambria Math" panose="02040503050406030204" pitchFamily="18" charset="0"/>
                        </a:rPr>
                        <m:t> +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𝛿</m:t>
                          </m:r>
                        </m:e>
                        <m:sub>
                          <m:r>
                            <a:rPr lang="pt-BR" i="1">
                              <a:latin typeface="Cambria Math" panose="02040503050406030204" pitchFamily="18" charset="0"/>
                            </a:rPr>
                            <m:t>0</m:t>
                          </m:r>
                        </m:sub>
                      </m:sSub>
                      <m:r>
                        <a:rPr lang="pt-BR" i="1">
                          <a:latin typeface="Cambria Math" panose="02040503050406030204" pitchFamily="18" charset="0"/>
                        </a:rPr>
                        <m:t>𝑓𝑒𝑚𝑖𝑛𝑖𝑛𝑜</m:t>
                      </m:r>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𝛽</m:t>
                          </m:r>
                        </m:e>
                        <m:sub>
                          <m:r>
                            <a:rPr lang="pt-BR" i="1">
                              <a:latin typeface="Cambria Math" panose="02040503050406030204" pitchFamily="18" charset="0"/>
                              <a:ea typeface="Cambria Math" panose="02040503050406030204" pitchFamily="18" charset="0"/>
                            </a:rPr>
                            <m:t>1</m:t>
                          </m:r>
                        </m:sub>
                      </m:sSub>
                      <m:r>
                        <a:rPr lang="pt-BR" b="0" i="1" smtClean="0">
                          <a:latin typeface="Cambria Math" panose="02040503050406030204" pitchFamily="18" charset="0"/>
                          <a:ea typeface="Cambria Math" panose="02040503050406030204" pitchFamily="18" charset="0"/>
                        </a:rPr>
                        <m:t>𝑒𝑑𝑢𝑐</m:t>
                      </m:r>
                      <m:r>
                        <a:rPr lang="pt-BR" i="1">
                          <a:latin typeface="Cambria Math" panose="02040503050406030204" pitchFamily="18" charset="0"/>
                          <a:ea typeface="Cambria Math" panose="02040503050406030204" pitchFamily="18" charset="0"/>
                        </a:rPr>
                        <m:t> + </m:t>
                      </m:r>
                      <m:sSub>
                        <m:sSubPr>
                          <m:ctrlPr>
                            <a:rPr lang="pt-BR" i="1">
                              <a:latin typeface="Cambria Math" panose="02040503050406030204" pitchFamily="18" charset="0"/>
                            </a:rPr>
                          </m:ctrlPr>
                        </m:sSubPr>
                        <m:e>
                          <m:r>
                            <a:rPr lang="pt-BR" i="1">
                              <a:latin typeface="Cambria Math" panose="02040503050406030204" pitchFamily="18" charset="0"/>
                              <a:ea typeface="Cambria Math" panose="02040503050406030204" pitchFamily="18" charset="0"/>
                            </a:rPr>
                            <m:t>𝛿</m:t>
                          </m:r>
                        </m:e>
                        <m:sub>
                          <m:r>
                            <a:rPr lang="pt-BR" i="1">
                              <a:latin typeface="Cambria Math" panose="02040503050406030204" pitchFamily="18" charset="0"/>
                              <a:ea typeface="Cambria Math" panose="02040503050406030204" pitchFamily="18" charset="0"/>
                            </a:rPr>
                            <m:t>1</m:t>
                          </m:r>
                        </m:sub>
                      </m:sSub>
                      <m:r>
                        <a:rPr lang="pt-BR" i="1">
                          <a:latin typeface="Cambria Math" panose="02040503050406030204" pitchFamily="18" charset="0"/>
                        </a:rPr>
                        <m:t>𝑓𝑒𝑚𝑖𝑛𝑖𝑛𝑜</m:t>
                      </m:r>
                      <m:r>
                        <a:rPr lang="pt-BR" b="0" i="1" smtClean="0">
                          <a:latin typeface="Cambria Math" panose="02040503050406030204" pitchFamily="18" charset="0"/>
                        </a:rPr>
                        <m:t>∗</m:t>
                      </m:r>
                      <m:r>
                        <a:rPr lang="pt-BR" i="1">
                          <a:latin typeface="Cambria Math" panose="02040503050406030204" pitchFamily="18" charset="0"/>
                        </a:rPr>
                        <m:t>𝑒𝑑𝑢𝑐</m:t>
                      </m:r>
                      <m:r>
                        <a:rPr lang="pt-BR" i="1">
                          <a:latin typeface="Cambria Math" panose="02040503050406030204" pitchFamily="18" charset="0"/>
                        </a:rPr>
                        <m:t>+</m:t>
                      </m:r>
                      <m:r>
                        <a:rPr lang="pt-BR" i="1">
                          <a:latin typeface="Cambria Math" panose="02040503050406030204" pitchFamily="18" charset="0"/>
                        </a:rPr>
                        <m:t>𝑢</m:t>
                      </m:r>
                    </m:oMath>
                  </m:oMathPara>
                </a14:m>
                <a:endParaRPr lang="pt-BR" dirty="0"/>
              </a:p>
              <a:p>
                <a:pPr marL="0" indent="0">
                  <a:buNone/>
                </a:pP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615142" y="1553227"/>
                <a:ext cx="11209428" cy="4623736"/>
              </a:xfrm>
              <a:blipFill rotWithShape="0">
                <a:blip r:embed="rId3"/>
                <a:stretch>
                  <a:fillRect l="-598"/>
                </a:stretch>
              </a:blipFill>
            </p:spPr>
            <p:txBody>
              <a:bodyPr/>
              <a:lstStyle/>
              <a:p>
                <a:r>
                  <a:rPr lang="pt-BR">
                    <a:noFill/>
                  </a:rPr>
                  <a:t> </a:t>
                </a:r>
              </a:p>
            </p:txBody>
          </p:sp>
        </mc:Fallback>
      </mc:AlternateContent>
      <p:cxnSp>
        <p:nvCxnSpPr>
          <p:cNvPr id="8" name="Conector reto 7"/>
          <p:cNvCxnSpPr/>
          <p:nvPr/>
        </p:nvCxnSpPr>
        <p:spPr>
          <a:xfrm>
            <a:off x="1180407" y="2876204"/>
            <a:ext cx="0" cy="2660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931025" y="5203767"/>
            <a:ext cx="3108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1180407" y="2876204"/>
            <a:ext cx="2111433" cy="1379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1180407" y="4073236"/>
            <a:ext cx="2194560" cy="798023"/>
          </a:xfrm>
          <a:prstGeom prst="line">
            <a:avLst/>
          </a:prstGeom>
        </p:spPr>
        <p:style>
          <a:lnRef idx="1">
            <a:schemeClr val="accent1"/>
          </a:lnRef>
          <a:fillRef idx="0">
            <a:schemeClr val="accent1"/>
          </a:fillRef>
          <a:effectRef idx="0">
            <a:schemeClr val="accent1"/>
          </a:effectRef>
          <a:fontRef idx="minor">
            <a:schemeClr val="tx1"/>
          </a:fontRef>
        </p:style>
      </p:cxnSp>
      <p:sp>
        <p:nvSpPr>
          <p:cNvPr id="20" name="CaixaDeTexto 19"/>
          <p:cNvSpPr txBox="1"/>
          <p:nvPr/>
        </p:nvSpPr>
        <p:spPr>
          <a:xfrm>
            <a:off x="3291840" y="2543696"/>
            <a:ext cx="1762298" cy="369332"/>
          </a:xfrm>
          <a:prstGeom prst="rect">
            <a:avLst/>
          </a:prstGeom>
          <a:noFill/>
        </p:spPr>
        <p:txBody>
          <a:bodyPr wrap="square" rtlCol="0">
            <a:spAutoFit/>
          </a:bodyPr>
          <a:lstStyle/>
          <a:p>
            <a:r>
              <a:rPr lang="pt-BR" dirty="0" smtClean="0"/>
              <a:t>homens</a:t>
            </a:r>
            <a:endParaRPr lang="pt-BR" dirty="0"/>
          </a:p>
        </p:txBody>
      </p:sp>
      <p:sp>
        <p:nvSpPr>
          <p:cNvPr id="21" name="CaixaDeTexto 20"/>
          <p:cNvSpPr txBox="1"/>
          <p:nvPr/>
        </p:nvSpPr>
        <p:spPr>
          <a:xfrm>
            <a:off x="3327865" y="3776757"/>
            <a:ext cx="1762298" cy="369332"/>
          </a:xfrm>
          <a:prstGeom prst="rect">
            <a:avLst/>
          </a:prstGeom>
          <a:noFill/>
        </p:spPr>
        <p:txBody>
          <a:bodyPr wrap="square" rtlCol="0">
            <a:spAutoFit/>
          </a:bodyPr>
          <a:lstStyle/>
          <a:p>
            <a:r>
              <a:rPr lang="pt-BR" dirty="0" smtClean="0"/>
              <a:t>mulheres</a:t>
            </a:r>
            <a:endParaRPr lang="pt-BR" dirty="0"/>
          </a:p>
        </p:txBody>
      </p:sp>
      <p:sp>
        <p:nvSpPr>
          <p:cNvPr id="22" name="CaixaDeTexto 21"/>
          <p:cNvSpPr txBox="1"/>
          <p:nvPr/>
        </p:nvSpPr>
        <p:spPr>
          <a:xfrm>
            <a:off x="263233" y="2506872"/>
            <a:ext cx="1762298" cy="369332"/>
          </a:xfrm>
          <a:prstGeom prst="rect">
            <a:avLst/>
          </a:prstGeom>
          <a:noFill/>
        </p:spPr>
        <p:txBody>
          <a:bodyPr wrap="square" rtlCol="0">
            <a:spAutoFit/>
          </a:bodyPr>
          <a:lstStyle/>
          <a:p>
            <a:r>
              <a:rPr lang="pt-BR" b="1" dirty="0" err="1" smtClean="0"/>
              <a:t>salárioh</a:t>
            </a:r>
            <a:endParaRPr lang="pt-BR" b="1" dirty="0"/>
          </a:p>
        </p:txBody>
      </p:sp>
      <p:sp>
        <p:nvSpPr>
          <p:cNvPr id="23" name="CaixaDeTexto 22"/>
          <p:cNvSpPr txBox="1"/>
          <p:nvPr/>
        </p:nvSpPr>
        <p:spPr>
          <a:xfrm>
            <a:off x="3524593" y="5272056"/>
            <a:ext cx="1762298" cy="369332"/>
          </a:xfrm>
          <a:prstGeom prst="rect">
            <a:avLst/>
          </a:prstGeom>
          <a:noFill/>
        </p:spPr>
        <p:txBody>
          <a:bodyPr wrap="square" rtlCol="0">
            <a:spAutoFit/>
          </a:bodyPr>
          <a:lstStyle/>
          <a:p>
            <a:r>
              <a:rPr lang="pt-BR" b="1" dirty="0" err="1" smtClean="0"/>
              <a:t>educ</a:t>
            </a:r>
            <a:endParaRPr lang="pt-BR" b="1" dirty="0"/>
          </a:p>
        </p:txBody>
      </p:sp>
      <p:cxnSp>
        <p:nvCxnSpPr>
          <p:cNvPr id="24" name="Conector reto 23"/>
          <p:cNvCxnSpPr/>
          <p:nvPr/>
        </p:nvCxnSpPr>
        <p:spPr>
          <a:xfrm>
            <a:off x="7435731" y="2839380"/>
            <a:ext cx="0" cy="2660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7186349" y="5166943"/>
            <a:ext cx="31089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V="1">
            <a:off x="7435731" y="3703904"/>
            <a:ext cx="2381594" cy="515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7435731" y="3003352"/>
            <a:ext cx="2194559" cy="1831084"/>
          </a:xfrm>
          <a:prstGeom prst="line">
            <a:avLst/>
          </a:prstGeom>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9779917" y="3703904"/>
            <a:ext cx="1762298" cy="369332"/>
          </a:xfrm>
          <a:prstGeom prst="rect">
            <a:avLst/>
          </a:prstGeom>
          <a:noFill/>
        </p:spPr>
        <p:txBody>
          <a:bodyPr wrap="square" rtlCol="0">
            <a:spAutoFit/>
          </a:bodyPr>
          <a:lstStyle/>
          <a:p>
            <a:r>
              <a:rPr lang="pt-BR" dirty="0" smtClean="0"/>
              <a:t>homens</a:t>
            </a:r>
            <a:endParaRPr lang="pt-BR" dirty="0"/>
          </a:p>
        </p:txBody>
      </p:sp>
      <p:sp>
        <p:nvSpPr>
          <p:cNvPr id="29" name="CaixaDeTexto 28"/>
          <p:cNvSpPr txBox="1"/>
          <p:nvPr/>
        </p:nvSpPr>
        <p:spPr>
          <a:xfrm>
            <a:off x="9690554" y="2728362"/>
            <a:ext cx="1762298" cy="369332"/>
          </a:xfrm>
          <a:prstGeom prst="rect">
            <a:avLst/>
          </a:prstGeom>
          <a:noFill/>
        </p:spPr>
        <p:txBody>
          <a:bodyPr wrap="square" rtlCol="0">
            <a:spAutoFit/>
          </a:bodyPr>
          <a:lstStyle/>
          <a:p>
            <a:r>
              <a:rPr lang="pt-BR" dirty="0" smtClean="0"/>
              <a:t>mulheres</a:t>
            </a:r>
            <a:endParaRPr lang="pt-BR" dirty="0"/>
          </a:p>
        </p:txBody>
      </p:sp>
      <p:sp>
        <p:nvSpPr>
          <p:cNvPr id="30" name="CaixaDeTexto 29"/>
          <p:cNvSpPr txBox="1"/>
          <p:nvPr/>
        </p:nvSpPr>
        <p:spPr>
          <a:xfrm>
            <a:off x="6518557" y="2470048"/>
            <a:ext cx="1762298" cy="369332"/>
          </a:xfrm>
          <a:prstGeom prst="rect">
            <a:avLst/>
          </a:prstGeom>
          <a:noFill/>
        </p:spPr>
        <p:txBody>
          <a:bodyPr wrap="square" rtlCol="0">
            <a:spAutoFit/>
          </a:bodyPr>
          <a:lstStyle/>
          <a:p>
            <a:r>
              <a:rPr lang="pt-BR" b="1" dirty="0" err="1" smtClean="0"/>
              <a:t>salárioh</a:t>
            </a:r>
            <a:endParaRPr lang="pt-BR" b="1" dirty="0"/>
          </a:p>
        </p:txBody>
      </p:sp>
      <p:sp>
        <p:nvSpPr>
          <p:cNvPr id="31" name="CaixaDeTexto 30"/>
          <p:cNvSpPr txBox="1"/>
          <p:nvPr/>
        </p:nvSpPr>
        <p:spPr>
          <a:xfrm>
            <a:off x="9779917" y="5235232"/>
            <a:ext cx="1762298" cy="369332"/>
          </a:xfrm>
          <a:prstGeom prst="rect">
            <a:avLst/>
          </a:prstGeom>
          <a:noFill/>
        </p:spPr>
        <p:txBody>
          <a:bodyPr wrap="square" rtlCol="0">
            <a:spAutoFit/>
          </a:bodyPr>
          <a:lstStyle/>
          <a:p>
            <a:r>
              <a:rPr lang="pt-BR" b="1" dirty="0" err="1" smtClean="0"/>
              <a:t>educ</a:t>
            </a:r>
            <a:endParaRPr lang="pt-BR" b="1" dirty="0"/>
          </a:p>
        </p:txBody>
      </p:sp>
      <mc:AlternateContent xmlns:mc="http://schemas.openxmlformats.org/markup-compatibility/2006" xmlns:a14="http://schemas.microsoft.com/office/drawing/2010/main">
        <mc:Choice Requires="a14">
          <p:sp>
            <p:nvSpPr>
              <p:cNvPr id="34" name="CaixaDeTexto 33"/>
              <p:cNvSpPr txBox="1"/>
              <p:nvPr/>
            </p:nvSpPr>
            <p:spPr>
              <a:xfrm>
                <a:off x="615142" y="5957625"/>
                <a:ext cx="3973484" cy="461665"/>
              </a:xfrm>
              <a:prstGeom prst="rect">
                <a:avLst/>
              </a:prstGeom>
              <a:noFill/>
            </p:spPr>
            <p:txBody>
              <a:bodyPr wrap="square"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𝛿</m:t>
                        </m:r>
                      </m:e>
                      <m:sub>
                        <m:r>
                          <a:rPr lang="pt-BR" sz="2400" i="1">
                            <a:latin typeface="Cambria Math" panose="02040503050406030204" pitchFamily="18" charset="0"/>
                          </a:rPr>
                          <m:t>0</m:t>
                        </m:r>
                      </m:sub>
                    </m:sSub>
                  </m:oMath>
                </a14:m>
                <a:r>
                  <a:rPr lang="pt-BR" sz="2400" dirty="0" smtClean="0"/>
                  <a:t>&lt;0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𝛿</m:t>
                        </m:r>
                      </m:e>
                      <m:sub>
                        <m:r>
                          <a:rPr lang="pt-BR" sz="2400" b="0" i="1" smtClean="0">
                            <a:latin typeface="Cambria Math" panose="02040503050406030204" pitchFamily="18" charset="0"/>
                            <a:ea typeface="Cambria Math" panose="02040503050406030204" pitchFamily="18" charset="0"/>
                          </a:rPr>
                          <m:t>1</m:t>
                        </m:r>
                      </m:sub>
                    </m:sSub>
                  </m:oMath>
                </a14:m>
                <a:r>
                  <a:rPr lang="pt-BR" sz="2400" dirty="0" smtClean="0"/>
                  <a:t>&lt;0</a:t>
                </a:r>
                <a:endParaRPr lang="pt-BR" sz="2400" dirty="0"/>
              </a:p>
            </p:txBody>
          </p:sp>
        </mc:Choice>
        <mc:Fallback xmlns="">
          <p:sp>
            <p:nvSpPr>
              <p:cNvPr id="34" name="CaixaDeTexto 33"/>
              <p:cNvSpPr txBox="1">
                <a:spLocks noRot="1" noChangeAspect="1" noMove="1" noResize="1" noEditPoints="1" noAdjustHandles="1" noChangeArrowheads="1" noChangeShapeType="1" noTextEdit="1"/>
              </p:cNvSpPr>
              <p:nvPr/>
            </p:nvSpPr>
            <p:spPr>
              <a:xfrm>
                <a:off x="615142" y="5957625"/>
                <a:ext cx="3973484" cy="461665"/>
              </a:xfrm>
              <a:prstGeom prst="rect">
                <a:avLst/>
              </a:prstGeom>
              <a:blipFill rotWithShape="0">
                <a:blip r:embed="rId4"/>
                <a:stretch>
                  <a:fillRect t="-10526" b="-2894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CaixaDeTexto 34"/>
              <p:cNvSpPr txBox="1"/>
              <p:nvPr/>
            </p:nvSpPr>
            <p:spPr>
              <a:xfrm>
                <a:off x="6968836" y="5961430"/>
                <a:ext cx="3973484" cy="461665"/>
              </a:xfrm>
              <a:prstGeom prst="rect">
                <a:avLst/>
              </a:prstGeom>
              <a:noFill/>
            </p:spPr>
            <p:txBody>
              <a:bodyPr wrap="square"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𝛿</m:t>
                        </m:r>
                      </m:e>
                      <m:sub>
                        <m:r>
                          <a:rPr lang="pt-BR" sz="2400" i="1">
                            <a:latin typeface="Cambria Math" panose="02040503050406030204" pitchFamily="18" charset="0"/>
                          </a:rPr>
                          <m:t>0</m:t>
                        </m:r>
                      </m:sub>
                    </m:sSub>
                  </m:oMath>
                </a14:m>
                <a:r>
                  <a:rPr lang="pt-BR" sz="2400" dirty="0" smtClean="0"/>
                  <a:t>&lt;0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𝛿</m:t>
                        </m:r>
                      </m:e>
                      <m:sub>
                        <m:r>
                          <a:rPr lang="pt-BR" sz="2400" b="0" i="1" smtClean="0">
                            <a:latin typeface="Cambria Math" panose="02040503050406030204" pitchFamily="18" charset="0"/>
                            <a:ea typeface="Cambria Math" panose="02040503050406030204" pitchFamily="18" charset="0"/>
                          </a:rPr>
                          <m:t>1</m:t>
                        </m:r>
                      </m:sub>
                    </m:sSub>
                  </m:oMath>
                </a14:m>
                <a:r>
                  <a:rPr lang="pt-BR" sz="2400" dirty="0" smtClean="0"/>
                  <a:t>&gt;0</a:t>
                </a:r>
                <a:endParaRPr lang="pt-BR" sz="2400" dirty="0"/>
              </a:p>
            </p:txBody>
          </p:sp>
        </mc:Choice>
        <mc:Fallback xmlns="">
          <p:sp>
            <p:nvSpPr>
              <p:cNvPr id="35" name="CaixaDeTexto 34"/>
              <p:cNvSpPr txBox="1">
                <a:spLocks noRot="1" noChangeAspect="1" noMove="1" noResize="1" noEditPoints="1" noAdjustHandles="1" noChangeArrowheads="1" noChangeShapeType="1" noTextEdit="1"/>
              </p:cNvSpPr>
              <p:nvPr/>
            </p:nvSpPr>
            <p:spPr>
              <a:xfrm>
                <a:off x="6968836" y="5961430"/>
                <a:ext cx="3973484" cy="461665"/>
              </a:xfrm>
              <a:prstGeom prst="rect">
                <a:avLst/>
              </a:prstGeom>
              <a:blipFill rotWithShape="0">
                <a:blip r:embed="rId5"/>
                <a:stretch>
                  <a:fillRect t="-10526" b="-28947"/>
                </a:stretch>
              </a:blipFill>
            </p:spPr>
            <p:txBody>
              <a:bodyPr/>
              <a:lstStyle/>
              <a:p>
                <a:r>
                  <a:rPr lang="pt-BR">
                    <a:noFill/>
                  </a:rPr>
                  <a:t> </a:t>
                </a:r>
              </a:p>
            </p:txBody>
          </p:sp>
        </mc:Fallback>
      </mc:AlternateContent>
    </p:spTree>
    <p:extLst>
      <p:ext uri="{BB962C8B-B14F-4D97-AF65-F5344CB8AC3E}">
        <p14:creationId xmlns:p14="http://schemas.microsoft.com/office/powerpoint/2010/main" val="2441105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No STATA</a:t>
            </a:r>
            <a:endParaRPr lang="pt-BR" dirty="0"/>
          </a:p>
        </p:txBody>
      </p:sp>
      <p:pic>
        <p:nvPicPr>
          <p:cNvPr id="4" name="Espaço Reservado para Conteúdo 3"/>
          <p:cNvPicPr>
            <a:picLocks noGrp="1" noChangeAspect="1"/>
          </p:cNvPicPr>
          <p:nvPr>
            <p:ph idx="1"/>
          </p:nvPr>
        </p:nvPicPr>
        <p:blipFill>
          <a:blip r:embed="rId2"/>
          <a:stretch>
            <a:fillRect/>
          </a:stretch>
        </p:blipFill>
        <p:spPr>
          <a:xfrm>
            <a:off x="1749287" y="1563964"/>
            <a:ext cx="11220983" cy="5009114"/>
          </a:xfrm>
          <a:prstGeom prst="rect">
            <a:avLst/>
          </a:prstGeom>
        </p:spPr>
      </p:pic>
    </p:spTree>
    <p:extLst>
      <p:ext uri="{BB962C8B-B14F-4D97-AF65-F5344CB8AC3E}">
        <p14:creationId xmlns:p14="http://schemas.microsoft.com/office/powerpoint/2010/main" val="3315801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4200" dirty="0" smtClean="0">
                <a:latin typeface="+mn-lt"/>
              </a:rPr>
              <a:t>Modelo </a:t>
            </a:r>
            <a:r>
              <a:rPr lang="en-US" altLang="pt-BR" sz="4000" dirty="0" err="1">
                <a:latin typeface="Cambria" panose="02040503050406030204" pitchFamily="18" charset="0"/>
                <a:ea typeface="MS UI Gothic" panose="020B0600070205080204" pitchFamily="34" charset="-128"/>
              </a:rPr>
              <a:t>Crepon</a:t>
            </a:r>
            <a:r>
              <a:rPr lang="en-US" altLang="pt-BR" sz="4000" dirty="0">
                <a:latin typeface="Cambria" panose="02040503050406030204" pitchFamily="18" charset="0"/>
                <a:ea typeface="MS UI Gothic" panose="020B0600070205080204" pitchFamily="34" charset="-128"/>
              </a:rPr>
              <a:t>, </a:t>
            </a:r>
            <a:r>
              <a:rPr lang="en-US" altLang="pt-BR" sz="4000" dirty="0" err="1">
                <a:latin typeface="Cambria" panose="02040503050406030204" pitchFamily="18" charset="0"/>
                <a:ea typeface="MS UI Gothic" panose="020B0600070205080204" pitchFamily="34" charset="-128"/>
              </a:rPr>
              <a:t>Duguet</a:t>
            </a:r>
            <a:r>
              <a:rPr lang="en-US" altLang="pt-BR" sz="4000" dirty="0">
                <a:latin typeface="Cambria" panose="02040503050406030204" pitchFamily="18" charset="0"/>
                <a:ea typeface="MS UI Gothic" panose="020B0600070205080204" pitchFamily="34" charset="-128"/>
              </a:rPr>
              <a:t> and </a:t>
            </a:r>
            <a:r>
              <a:rPr lang="en-US" altLang="pt-BR" sz="4000" dirty="0" err="1">
                <a:latin typeface="Cambria" panose="02040503050406030204" pitchFamily="18" charset="0"/>
                <a:ea typeface="MS UI Gothic" panose="020B0600070205080204" pitchFamily="34" charset="-128"/>
              </a:rPr>
              <a:t>Mairesse</a:t>
            </a:r>
            <a:r>
              <a:rPr lang="en-US" altLang="pt-BR" sz="4000" dirty="0">
                <a:latin typeface="Cambria" panose="02040503050406030204" pitchFamily="18" charset="0"/>
                <a:ea typeface="MS UI Gothic" panose="020B0600070205080204" pitchFamily="34" charset="-128"/>
              </a:rPr>
              <a:t>, 1998 </a:t>
            </a:r>
            <a:r>
              <a:rPr lang="en-US" altLang="pt-BR" sz="4000" dirty="0" smtClean="0">
                <a:latin typeface="Cambria" panose="02040503050406030204" pitchFamily="18" charset="0"/>
                <a:ea typeface="MS UI Gothic" panose="020B0600070205080204" pitchFamily="34" charset="-128"/>
              </a:rPr>
              <a:t/>
            </a:r>
            <a:br>
              <a:rPr lang="en-US" altLang="pt-BR" sz="4000" dirty="0" smtClean="0">
                <a:latin typeface="Cambria" panose="02040503050406030204" pitchFamily="18" charset="0"/>
                <a:ea typeface="MS UI Gothic" panose="020B0600070205080204" pitchFamily="34" charset="-128"/>
              </a:rPr>
            </a:br>
            <a:r>
              <a:rPr lang="pt-BR" sz="4200" dirty="0" smtClean="0">
                <a:latin typeface="+mn-lt"/>
              </a:rPr>
              <a:t>CDM (1998)</a:t>
            </a:r>
            <a:endParaRPr lang="pt-BR" sz="4200" dirty="0">
              <a:latin typeface="+mn-lt"/>
            </a:endParaRPr>
          </a:p>
        </p:txBody>
      </p:sp>
      <p:pic>
        <p:nvPicPr>
          <p:cNvPr id="42" name="Espaço Reservado para Conteúdo 41"/>
          <p:cNvPicPr>
            <a:picLocks noGrp="1" noChangeAspect="1"/>
          </p:cNvPicPr>
          <p:nvPr>
            <p:ph sz="half" idx="1"/>
          </p:nvPr>
        </p:nvPicPr>
        <p:blipFill>
          <a:blip r:embed="rId3"/>
          <a:stretch>
            <a:fillRect/>
          </a:stretch>
        </p:blipFill>
        <p:spPr>
          <a:xfrm>
            <a:off x="334622" y="1688800"/>
            <a:ext cx="6065018" cy="4369318"/>
          </a:xfrm>
          <a:prstGeom prst="rect">
            <a:avLst/>
          </a:prstGeom>
        </p:spPr>
      </p:pic>
      <mc:AlternateContent xmlns:mc="http://schemas.openxmlformats.org/markup-compatibility/2006" xmlns:a14="http://schemas.microsoft.com/office/drawing/2010/main">
        <mc:Choice Requires="a14">
          <p:sp>
            <p:nvSpPr>
              <p:cNvPr id="4" name="Espaço Reservado para Conteúdo 3"/>
              <p:cNvSpPr>
                <a:spLocks noGrp="1"/>
              </p:cNvSpPr>
              <p:nvPr>
                <p:ph sz="half" idx="2"/>
              </p:nvPr>
            </p:nvSpPr>
            <p:spPr>
              <a:xfrm>
                <a:off x="5793892" y="1754856"/>
                <a:ext cx="6398108" cy="4734201"/>
              </a:xfrm>
            </p:spPr>
            <p:txBody>
              <a:bodyPr>
                <a:noAutofit/>
              </a:bodyPr>
              <a:lstStyle/>
              <a:p>
                <a:pPr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𝐷</m:t>
                        </m:r>
                      </m:e>
                      <m:sub>
                        <m:r>
                          <a:rPr lang="pt-BR" sz="1600" i="1">
                            <a:latin typeface="Cambria Math"/>
                          </a:rPr>
                          <m:t>𝑖</m:t>
                        </m:r>
                      </m:sub>
                    </m:sSub>
                    <m:r>
                      <a:rPr lang="pt-BR" sz="1600" i="1">
                        <a:latin typeface="Cambria Math"/>
                      </a:rPr>
                      <m:t>=</m:t>
                    </m:r>
                    <m:d>
                      <m:dPr>
                        <m:begChr m:val="{"/>
                        <m:endChr m:val=""/>
                        <m:ctrlPr>
                          <a:rPr lang="pt-BR" sz="1600" i="1">
                            <a:latin typeface="Cambria Math" panose="02040503050406030204" pitchFamily="18" charset="0"/>
                          </a:rPr>
                        </m:ctrlPr>
                      </m:dPr>
                      <m:e>
                        <m:m>
                          <m:mPr>
                            <m:mcs>
                              <m:mc>
                                <m:mcPr>
                                  <m:count m:val="1"/>
                                  <m:mcJc m:val="center"/>
                                </m:mcPr>
                              </m:mc>
                            </m:mcs>
                            <m:ctrlPr>
                              <a:rPr lang="pt-BR" sz="1600" i="1">
                                <a:latin typeface="Cambria Math" panose="02040503050406030204" pitchFamily="18" charset="0"/>
                              </a:rPr>
                            </m:ctrlPr>
                          </m:mPr>
                          <m:mr>
                            <m:e>
                              <m:r>
                                <a:rPr lang="pt-BR" sz="1600" i="1">
                                  <a:latin typeface="Cambria Math"/>
                                </a:rPr>
                                <m:t>1,          </m:t>
                              </m:r>
                              <m:r>
                                <a:rPr lang="pt-BR" sz="1600" i="1">
                                  <a:latin typeface="Cambria Math"/>
                                </a:rPr>
                                <m:t>𝑠𝑒</m:t>
                              </m:r>
                              <m:r>
                                <a:rPr lang="pt-BR" sz="1600" i="1">
                                  <a:latin typeface="Cambria Math"/>
                                </a:rPr>
                                <m:t>    </m:t>
                              </m:r>
                              <m:sSubSup>
                                <m:sSubSupPr>
                                  <m:ctrlPr>
                                    <a:rPr lang="pt-BR" sz="1600" i="1">
                                      <a:latin typeface="Cambria Math" panose="02040503050406030204" pitchFamily="18" charset="0"/>
                                    </a:rPr>
                                  </m:ctrlPr>
                                </m:sSubSupPr>
                                <m:e>
                                  <m:r>
                                    <a:rPr lang="pt-BR" sz="1600" i="1">
                                      <a:latin typeface="Cambria Math"/>
                                    </a:rPr>
                                    <m:t>𝐷</m:t>
                                  </m:r>
                                </m:e>
                                <m:sub>
                                  <m:r>
                                    <a:rPr lang="pt-BR" sz="1600" i="1">
                                      <a:latin typeface="Cambria Math"/>
                                    </a:rPr>
                                    <m:t>𝑖</m:t>
                                  </m:r>
                                </m:sub>
                                <m:sup>
                                  <m:r>
                                    <a:rPr lang="pt-BR" sz="1600" i="1">
                                      <a:latin typeface="Cambria Math"/>
                                    </a:rPr>
                                    <m:t>∗</m:t>
                                  </m:r>
                                </m:sup>
                              </m:sSubSup>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1</m:t>
                                  </m:r>
                                  <m:r>
                                    <a:rPr lang="pt-BR" sz="1600" i="1">
                                      <a:latin typeface="Cambria Math"/>
                                    </a:rPr>
                                    <m:t>𝑖</m:t>
                                  </m:r>
                                </m:sub>
                              </m:sSub>
                              <m:sSub>
                                <m:sSubPr>
                                  <m:ctrlPr>
                                    <a:rPr lang="pt-BR" sz="1600" i="1">
                                      <a:latin typeface="Cambria Math" panose="02040503050406030204" pitchFamily="18" charset="0"/>
                                    </a:rPr>
                                  </m:ctrlPr>
                                </m:sSubPr>
                                <m:e>
                                  <m:r>
                                    <a:rPr lang="pt-BR" sz="1600" i="1">
                                      <a:latin typeface="Cambria Math"/>
                                    </a:rPr>
                                    <m:t>𝛽</m:t>
                                  </m:r>
                                </m:e>
                                <m:sub>
                                  <m:r>
                                    <a:rPr lang="pt-BR" sz="1600" i="1">
                                      <a:latin typeface="Cambria Math"/>
                                    </a:rPr>
                                    <m:t>1</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𝑢</m:t>
                                  </m:r>
                                </m:e>
                                <m:sub>
                                  <m:r>
                                    <a:rPr lang="pt-BR" sz="1600" i="1">
                                      <a:latin typeface="Cambria Math"/>
                                    </a:rPr>
                                    <m:t>1</m:t>
                                  </m:r>
                                  <m:r>
                                    <a:rPr lang="pt-BR" sz="1600" i="1">
                                      <a:latin typeface="Cambria Math"/>
                                    </a:rPr>
                                    <m:t>𝑖</m:t>
                                  </m:r>
                                </m:sub>
                              </m:sSub>
                              <m:r>
                                <a:rPr lang="pt-BR" sz="1600" i="1">
                                  <a:latin typeface="Cambria Math"/>
                                </a:rPr>
                                <m:t>&gt;</m:t>
                              </m:r>
                              <m:acc>
                                <m:accPr>
                                  <m:chr m:val="̅"/>
                                  <m:ctrlPr>
                                    <a:rPr lang="pt-BR" sz="1600" i="1">
                                      <a:latin typeface="Cambria Math" panose="02040503050406030204" pitchFamily="18" charset="0"/>
                                    </a:rPr>
                                  </m:ctrlPr>
                                </m:accPr>
                                <m:e>
                                  <m:r>
                                    <a:rPr lang="pt-BR" sz="1600" i="1">
                                      <a:latin typeface="Cambria Math"/>
                                    </a:rPr>
                                    <m:t>𝑐</m:t>
                                  </m:r>
                                </m:e>
                              </m:acc>
                              <m:r>
                                <a:rPr lang="pt-BR" sz="1600" i="1">
                                  <a:latin typeface="Cambria Math"/>
                                </a:rPr>
                                <m:t> </m:t>
                              </m:r>
                            </m:e>
                          </m:mr>
                          <m:mr>
                            <m:e>
                              <m:r>
                                <a:rPr lang="pt-BR" sz="1600" i="1">
                                  <a:latin typeface="Cambria Math"/>
                                </a:rPr>
                                <m:t>0,          </m:t>
                              </m:r>
                              <m:r>
                                <a:rPr lang="pt-BR" sz="1600" i="1">
                                  <a:latin typeface="Cambria Math"/>
                                </a:rPr>
                                <m:t>𝑠𝑒</m:t>
                              </m:r>
                              <m:r>
                                <a:rPr lang="pt-BR" sz="1600" i="1">
                                  <a:latin typeface="Cambria Math"/>
                                </a:rPr>
                                <m:t>    </m:t>
                              </m:r>
                              <m:sSubSup>
                                <m:sSubSupPr>
                                  <m:ctrlPr>
                                    <a:rPr lang="pt-BR" sz="1600" i="1">
                                      <a:latin typeface="Cambria Math" panose="02040503050406030204" pitchFamily="18" charset="0"/>
                                    </a:rPr>
                                  </m:ctrlPr>
                                </m:sSubSupPr>
                                <m:e>
                                  <m:r>
                                    <a:rPr lang="pt-BR" sz="1600" i="1">
                                      <a:latin typeface="Cambria Math"/>
                                    </a:rPr>
                                    <m:t>𝐷</m:t>
                                  </m:r>
                                </m:e>
                                <m:sub>
                                  <m:r>
                                    <a:rPr lang="pt-BR" sz="1600" i="1">
                                      <a:latin typeface="Cambria Math"/>
                                    </a:rPr>
                                    <m:t>𝑖</m:t>
                                  </m:r>
                                </m:sub>
                                <m:sup>
                                  <m:r>
                                    <a:rPr lang="pt-BR" sz="1600" i="1">
                                      <a:latin typeface="Cambria Math"/>
                                    </a:rPr>
                                    <m:t>∗</m:t>
                                  </m:r>
                                </m:sup>
                              </m:sSubSup>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1</m:t>
                                  </m:r>
                                  <m:r>
                                    <a:rPr lang="pt-BR" sz="1600" i="1">
                                      <a:latin typeface="Cambria Math"/>
                                    </a:rPr>
                                    <m:t>𝑖</m:t>
                                  </m:r>
                                </m:sub>
                              </m:sSub>
                              <m:sSub>
                                <m:sSubPr>
                                  <m:ctrlPr>
                                    <a:rPr lang="pt-BR" sz="1600" i="1">
                                      <a:latin typeface="Cambria Math" panose="02040503050406030204" pitchFamily="18" charset="0"/>
                                    </a:rPr>
                                  </m:ctrlPr>
                                </m:sSubPr>
                                <m:e>
                                  <m:r>
                                    <a:rPr lang="pt-BR" sz="1600" i="1">
                                      <a:latin typeface="Cambria Math"/>
                                    </a:rPr>
                                    <m:t>𝛽</m:t>
                                  </m:r>
                                </m:e>
                                <m:sub>
                                  <m:r>
                                    <a:rPr lang="pt-BR" sz="1600" i="1">
                                      <a:latin typeface="Cambria Math"/>
                                    </a:rPr>
                                    <m:t>1</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𝑢</m:t>
                                  </m:r>
                                </m:e>
                                <m:sub>
                                  <m:r>
                                    <a:rPr lang="pt-BR" sz="1600" i="1">
                                      <a:latin typeface="Cambria Math"/>
                                    </a:rPr>
                                    <m:t>1</m:t>
                                  </m:r>
                                  <m:r>
                                    <a:rPr lang="pt-BR" sz="1600" i="1">
                                      <a:latin typeface="Cambria Math"/>
                                    </a:rPr>
                                    <m:t>𝑖</m:t>
                                  </m:r>
                                </m:sub>
                              </m:sSub>
                              <m:r>
                                <a:rPr lang="pt-BR" sz="1600" i="1">
                                  <a:latin typeface="Cambria Math"/>
                                </a:rPr>
                                <m:t>≤</m:t>
                              </m:r>
                              <m:acc>
                                <m:accPr>
                                  <m:chr m:val="̅"/>
                                  <m:ctrlPr>
                                    <a:rPr lang="pt-BR" sz="1600" i="1">
                                      <a:latin typeface="Cambria Math" panose="02040503050406030204" pitchFamily="18" charset="0"/>
                                    </a:rPr>
                                  </m:ctrlPr>
                                </m:accPr>
                                <m:e>
                                  <m:r>
                                    <a:rPr lang="pt-BR" sz="1600" i="1">
                                      <a:latin typeface="Cambria Math"/>
                                    </a:rPr>
                                    <m:t>𝑐</m:t>
                                  </m:r>
                                </m:e>
                              </m:acc>
                            </m:e>
                          </m:mr>
                        </m:m>
                      </m:e>
                    </m:d>
                  </m:oMath>
                </a14:m>
                <a:endParaRPr lang="pt-BR" sz="1600" dirty="0"/>
              </a:p>
              <a:p>
                <a:pPr lvl="1"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1</m:t>
                        </m:r>
                      </m:sub>
                    </m:sSub>
                    <m:r>
                      <a:rPr lang="pt-BR" sz="1600" i="1">
                        <a:latin typeface="Cambria Math"/>
                      </a:rPr>
                      <m:t>=(</m:t>
                    </m:r>
                    <m:r>
                      <a:rPr lang="pt-BR" sz="1600" i="1">
                        <a:latin typeface="Cambria Math"/>
                      </a:rPr>
                      <m:t>𝑃𝑂</m:t>
                    </m:r>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𝐹𝐶</m:t>
                        </m:r>
                      </m:e>
                      <m:sub>
                        <m:r>
                          <a:rPr lang="pt-BR" sz="1600" i="1">
                            <a:latin typeface="Cambria Math"/>
                          </a:rPr>
                          <m:t>𝑡</m:t>
                        </m:r>
                        <m:r>
                          <a:rPr lang="pt-BR" sz="1600" i="1">
                            <a:latin typeface="Cambria Math"/>
                          </a:rPr>
                          <m:t>−1</m:t>
                        </m:r>
                      </m:sub>
                    </m:sSub>
                    <m:r>
                      <a:rPr lang="pt-BR" sz="1600" i="1">
                        <a:latin typeface="Cambria Math"/>
                      </a:rPr>
                      <m:t>,</m:t>
                    </m:r>
                    <m:r>
                      <a:rPr lang="pt-BR" sz="1600" i="1">
                        <a:latin typeface="Cambria Math"/>
                      </a:rPr>
                      <m:t>𝑀𝑆</m:t>
                    </m:r>
                    <m:r>
                      <a:rPr lang="pt-BR" sz="1600" i="1">
                        <a:latin typeface="Cambria Math"/>
                      </a:rPr>
                      <m:t>,</m:t>
                    </m:r>
                    <m:r>
                      <a:rPr lang="pt-BR" sz="1600" i="1">
                        <a:latin typeface="Cambria Math"/>
                      </a:rPr>
                      <m:t>𝑃𝑀</m:t>
                    </m:r>
                    <m:r>
                      <a:rPr lang="pt-BR" sz="1600" i="1">
                        <a:latin typeface="Cambria Math"/>
                      </a:rPr>
                      <m:t>,</m:t>
                    </m:r>
                    <m:r>
                      <a:rPr lang="pt-BR" sz="1600" i="1">
                        <a:latin typeface="Cambria Math"/>
                      </a:rPr>
                      <m:t>𝑂𝐶</m:t>
                    </m:r>
                    <m:r>
                      <a:rPr lang="pt-BR" sz="1600" i="1">
                        <a:latin typeface="Cambria Math"/>
                      </a:rPr>
                      <m:t>,</m:t>
                    </m:r>
                    <m:r>
                      <a:rPr lang="pt-BR" sz="1600" i="1">
                        <a:latin typeface="Cambria Math"/>
                      </a:rPr>
                      <m:t>𝐶𝑃</m:t>
                    </m:r>
                    <m:r>
                      <a:rPr lang="pt-BR" sz="1600" i="1">
                        <a:latin typeface="Cambria Math"/>
                      </a:rPr>
                      <m:t>,</m:t>
                    </m:r>
                    <m:r>
                      <a:rPr lang="pt-BR" sz="1600" i="1">
                        <a:latin typeface="Cambria Math"/>
                      </a:rPr>
                      <m:t>𝐷𝑃</m:t>
                    </m:r>
                    <m:r>
                      <a:rPr lang="pt-BR" sz="1600" i="1">
                        <a:latin typeface="Cambria Math"/>
                      </a:rPr>
                      <m:t>,</m:t>
                    </m:r>
                    <m:r>
                      <a:rPr lang="pt-BR" sz="1600" i="1">
                        <a:latin typeface="Cambria Math"/>
                      </a:rPr>
                      <m:t>𝑇𝑃</m:t>
                    </m:r>
                    <m:r>
                      <a:rPr lang="pt-BR" sz="1600" i="1">
                        <a:latin typeface="Cambria Math"/>
                      </a:rPr>
                      <m:t>)</m:t>
                    </m:r>
                  </m:oMath>
                </a14:m>
                <a:endParaRPr lang="pt-BR" sz="1600" dirty="0"/>
              </a:p>
              <a:p>
                <a:pPr marL="349250" lvl="1" indent="0" algn="ctr">
                  <a:buNone/>
                </a:pPr>
                <a:endParaRPr lang="pt-BR" sz="1600" dirty="0"/>
              </a:p>
              <a:p>
                <a:pPr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𝐸</m:t>
                        </m:r>
                      </m:e>
                      <m:sub>
                        <m:r>
                          <a:rPr lang="pt-BR" sz="1600" i="1">
                            <a:latin typeface="Cambria Math"/>
                          </a:rPr>
                          <m:t>𝑖</m:t>
                        </m:r>
                      </m:sub>
                    </m:sSub>
                    <m:r>
                      <a:rPr lang="pt-BR" sz="1600" i="1">
                        <a:latin typeface="Cambria Math"/>
                      </a:rPr>
                      <m:t>=</m:t>
                    </m:r>
                    <m:d>
                      <m:dPr>
                        <m:begChr m:val="{"/>
                        <m:endChr m:val=""/>
                        <m:ctrlPr>
                          <a:rPr lang="pt-BR" sz="1600" i="1">
                            <a:latin typeface="Cambria Math" panose="02040503050406030204" pitchFamily="18" charset="0"/>
                          </a:rPr>
                        </m:ctrlPr>
                      </m:dPr>
                      <m:e>
                        <m:m>
                          <m:mPr>
                            <m:mcs>
                              <m:mc>
                                <m:mcPr>
                                  <m:count m:val="1"/>
                                  <m:mcJc m:val="center"/>
                                </m:mcPr>
                              </m:mc>
                            </m:mcs>
                            <m:ctrlPr>
                              <a:rPr lang="pt-BR" sz="1600" i="1">
                                <a:latin typeface="Cambria Math" panose="02040503050406030204" pitchFamily="18" charset="0"/>
                              </a:rPr>
                            </m:ctrlPr>
                          </m:mPr>
                          <m:mr>
                            <m:e>
                              <m:sSubSup>
                                <m:sSubSupPr>
                                  <m:ctrlPr>
                                    <a:rPr lang="pt-BR" sz="1600" i="1">
                                      <a:latin typeface="Cambria Math" panose="02040503050406030204" pitchFamily="18" charset="0"/>
                                    </a:rPr>
                                  </m:ctrlPr>
                                </m:sSubSupPr>
                                <m:e>
                                  <m:r>
                                    <a:rPr lang="pt-BR" sz="1600" i="1">
                                      <a:latin typeface="Cambria Math"/>
                                    </a:rPr>
                                    <m:t>𝐸</m:t>
                                  </m:r>
                                </m:e>
                                <m:sub>
                                  <m:r>
                                    <a:rPr lang="pt-BR" sz="1600" i="1">
                                      <a:latin typeface="Cambria Math"/>
                                    </a:rPr>
                                    <m:t>𝑖</m:t>
                                  </m:r>
                                </m:sub>
                                <m:sup>
                                  <m:r>
                                    <a:rPr lang="pt-BR" sz="1600" i="1">
                                      <a:latin typeface="Cambria Math"/>
                                    </a:rPr>
                                    <m:t>∗</m:t>
                                  </m:r>
                                </m:sup>
                              </m:sSubSup>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2</m:t>
                                  </m:r>
                                  <m:r>
                                    <a:rPr lang="pt-BR" sz="1600" i="1">
                                      <a:latin typeface="Cambria Math"/>
                                    </a:rPr>
                                    <m:t>𝑖</m:t>
                                  </m:r>
                                </m:sub>
                              </m:sSub>
                              <m:sSub>
                                <m:sSubPr>
                                  <m:ctrlPr>
                                    <a:rPr lang="pt-BR" sz="1600" i="1">
                                      <a:latin typeface="Cambria Math" panose="02040503050406030204" pitchFamily="18" charset="0"/>
                                    </a:rPr>
                                  </m:ctrlPr>
                                </m:sSubPr>
                                <m:e>
                                  <m:r>
                                    <a:rPr lang="pt-BR" sz="1600" i="1">
                                      <a:latin typeface="Cambria Math"/>
                                    </a:rPr>
                                    <m:t>𝛽</m:t>
                                  </m:r>
                                </m:e>
                                <m:sub>
                                  <m:r>
                                    <a:rPr lang="pt-BR" sz="1600" i="1">
                                      <a:latin typeface="Cambria Math"/>
                                    </a:rPr>
                                    <m:t>2</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𝑢</m:t>
                                  </m:r>
                                </m:e>
                                <m:sub>
                                  <m:r>
                                    <a:rPr lang="pt-BR" sz="1600" i="1">
                                      <a:latin typeface="Cambria Math"/>
                                    </a:rPr>
                                    <m:t>2</m:t>
                                  </m:r>
                                  <m:r>
                                    <a:rPr lang="pt-BR" sz="1600" i="1">
                                      <a:latin typeface="Cambria Math"/>
                                    </a:rPr>
                                    <m:t>𝑖</m:t>
                                  </m:r>
                                </m:sub>
                              </m:sSub>
                              <m:r>
                                <a:rPr lang="pt-BR" sz="1600" i="1">
                                  <a:latin typeface="Cambria Math"/>
                                </a:rPr>
                                <m:t>,          </m:t>
                              </m:r>
                              <m:r>
                                <a:rPr lang="pt-BR" sz="1600" i="1">
                                  <a:latin typeface="Cambria Math"/>
                                </a:rPr>
                                <m:t>𝑠𝑒</m:t>
                              </m:r>
                              <m:r>
                                <a:rPr lang="pt-BR" sz="1600" i="1">
                                  <a:latin typeface="Cambria Math"/>
                                </a:rPr>
                                <m:t>    </m:t>
                              </m:r>
                              <m:sSub>
                                <m:sSubPr>
                                  <m:ctrlPr>
                                    <a:rPr lang="pt-BR" sz="1600" i="1">
                                      <a:latin typeface="Cambria Math" panose="02040503050406030204" pitchFamily="18" charset="0"/>
                                    </a:rPr>
                                  </m:ctrlPr>
                                </m:sSubPr>
                                <m:e>
                                  <m:r>
                                    <a:rPr lang="pt-BR" sz="1600" i="1">
                                      <a:latin typeface="Cambria Math"/>
                                    </a:rPr>
                                    <m:t>𝐷</m:t>
                                  </m:r>
                                </m:e>
                                <m:sub>
                                  <m:r>
                                    <a:rPr lang="pt-BR" sz="1600" i="1">
                                      <a:latin typeface="Cambria Math"/>
                                    </a:rPr>
                                    <m:t>𝑖</m:t>
                                  </m:r>
                                </m:sub>
                              </m:sSub>
                              <m:r>
                                <a:rPr lang="pt-BR" sz="1600" i="1">
                                  <a:latin typeface="Cambria Math"/>
                                </a:rPr>
                                <m:t>=1 </m:t>
                              </m:r>
                            </m:e>
                          </m:mr>
                          <m:mr>
                            <m:e>
                              <m:r>
                                <a:rPr lang="pt-BR" sz="1600" i="1">
                                  <a:latin typeface="Cambria Math"/>
                                </a:rPr>
                                <m:t>0,                                      </m:t>
                              </m:r>
                              <m:r>
                                <a:rPr lang="pt-BR" sz="1600" i="1">
                                  <a:latin typeface="Cambria Math"/>
                                </a:rPr>
                                <m:t>𝑠𝑒</m:t>
                              </m:r>
                              <m:r>
                                <a:rPr lang="pt-BR" sz="1600" i="1">
                                  <a:latin typeface="Cambria Math"/>
                                </a:rPr>
                                <m:t>    </m:t>
                              </m:r>
                              <m:sSub>
                                <m:sSubPr>
                                  <m:ctrlPr>
                                    <a:rPr lang="pt-BR" sz="1600" i="1">
                                      <a:latin typeface="Cambria Math" panose="02040503050406030204" pitchFamily="18" charset="0"/>
                                    </a:rPr>
                                  </m:ctrlPr>
                                </m:sSubPr>
                                <m:e>
                                  <m:r>
                                    <a:rPr lang="pt-BR" sz="1600" i="1">
                                      <a:latin typeface="Cambria Math"/>
                                    </a:rPr>
                                    <m:t>𝐷</m:t>
                                  </m:r>
                                </m:e>
                                <m:sub>
                                  <m:r>
                                    <a:rPr lang="pt-BR" sz="1600" i="1">
                                      <a:latin typeface="Cambria Math"/>
                                    </a:rPr>
                                    <m:t>𝑖</m:t>
                                  </m:r>
                                </m:sub>
                              </m:sSub>
                              <m:r>
                                <a:rPr lang="pt-BR" sz="1600" i="1">
                                  <a:latin typeface="Cambria Math"/>
                                </a:rPr>
                                <m:t>=0</m:t>
                              </m:r>
                            </m:e>
                          </m:mr>
                        </m:m>
                      </m:e>
                    </m:d>
                  </m:oMath>
                </a14:m>
                <a:endParaRPr lang="pt-BR" sz="1600" dirty="0"/>
              </a:p>
              <a:p>
                <a:pPr lvl="1"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2</m:t>
                        </m:r>
                      </m:sub>
                    </m:sSub>
                    <m:r>
                      <a:rPr lang="pt-BR" sz="1600" i="1">
                        <a:latin typeface="Cambria Math"/>
                      </a:rPr>
                      <m:t>=(</m:t>
                    </m:r>
                    <m:r>
                      <a:rPr lang="pt-BR" sz="1600" i="1">
                        <a:latin typeface="Cambria Math"/>
                      </a:rPr>
                      <m:t>𝐹𝑃</m:t>
                    </m:r>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𝐹𝐶</m:t>
                        </m:r>
                      </m:e>
                      <m:sub>
                        <m:r>
                          <a:rPr lang="pt-BR" sz="1600" i="1">
                            <a:latin typeface="Cambria Math"/>
                          </a:rPr>
                          <m:t>𝑡</m:t>
                        </m:r>
                        <m:r>
                          <a:rPr lang="pt-BR" sz="1600" i="1">
                            <a:latin typeface="Cambria Math"/>
                          </a:rPr>
                          <m:t>−1</m:t>
                        </m:r>
                      </m:sub>
                    </m:sSub>
                    <m:r>
                      <a:rPr lang="pt-BR" sz="1600" i="1">
                        <a:latin typeface="Cambria Math"/>
                      </a:rPr>
                      <m:t>,</m:t>
                    </m:r>
                    <m:r>
                      <a:rPr lang="pt-BR" sz="1600" i="1">
                        <a:latin typeface="Cambria Math"/>
                      </a:rPr>
                      <m:t>𝑀𝑆</m:t>
                    </m:r>
                    <m:r>
                      <a:rPr lang="pt-BR" sz="1600" i="1">
                        <a:latin typeface="Cambria Math"/>
                      </a:rPr>
                      <m:t>,</m:t>
                    </m:r>
                    <m:r>
                      <a:rPr lang="pt-BR" sz="1600" i="1">
                        <a:latin typeface="Cambria Math"/>
                      </a:rPr>
                      <m:t>𝑃𝑀</m:t>
                    </m:r>
                    <m:r>
                      <a:rPr lang="pt-BR" sz="1600" i="1">
                        <a:latin typeface="Cambria Math"/>
                      </a:rPr>
                      <m:t>,</m:t>
                    </m:r>
                    <m:r>
                      <a:rPr lang="pt-BR" sz="1600" i="1">
                        <a:latin typeface="Cambria Math"/>
                      </a:rPr>
                      <m:t>𝑂𝐶</m:t>
                    </m:r>
                    <m:r>
                      <a:rPr lang="pt-BR" sz="1600" i="1">
                        <a:latin typeface="Cambria Math"/>
                      </a:rPr>
                      <m:t>,</m:t>
                    </m:r>
                    <m:r>
                      <a:rPr lang="pt-BR" sz="1600" i="1">
                        <a:latin typeface="Cambria Math"/>
                      </a:rPr>
                      <m:t>𝐶𝑃</m:t>
                    </m:r>
                    <m:r>
                      <a:rPr lang="pt-BR" sz="1600" i="1">
                        <a:latin typeface="Cambria Math"/>
                      </a:rPr>
                      <m:t>,</m:t>
                    </m:r>
                    <m:r>
                      <a:rPr lang="pt-BR" sz="1600" i="1">
                        <a:latin typeface="Cambria Math"/>
                      </a:rPr>
                      <m:t>𝐷𝑃</m:t>
                    </m:r>
                    <m:r>
                      <a:rPr lang="pt-BR" sz="1600" i="1">
                        <a:latin typeface="Cambria Math"/>
                      </a:rPr>
                      <m:t>,</m:t>
                    </m:r>
                    <m:r>
                      <a:rPr lang="pt-BR" sz="1600" i="1">
                        <a:latin typeface="Cambria Math"/>
                      </a:rPr>
                      <m:t>𝑇𝑃</m:t>
                    </m:r>
                    <m:r>
                      <a:rPr lang="pt-BR" sz="1600" i="1">
                        <a:latin typeface="Cambria Math"/>
                      </a:rPr>
                      <m:t>)</m:t>
                    </m:r>
                  </m:oMath>
                </a14:m>
                <a:endParaRPr lang="pt-BR" sz="1600" dirty="0" smtClean="0"/>
              </a:p>
              <a:p>
                <a:pPr lvl="1" algn="ctr"/>
                <a:endParaRPr lang="pt-BR" sz="1600" dirty="0"/>
              </a:p>
              <a:p>
                <a:pPr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𝐼</m:t>
                        </m:r>
                      </m:e>
                      <m:sub>
                        <m:r>
                          <a:rPr lang="pt-BR" sz="1600" i="1">
                            <a:latin typeface="Cambria Math"/>
                          </a:rPr>
                          <m:t>𝑖</m:t>
                        </m:r>
                      </m:sub>
                    </m:sSub>
                    <m:r>
                      <a:rPr lang="pt-BR" sz="1600" i="1">
                        <a:latin typeface="Cambria Math"/>
                      </a:rPr>
                      <m:t>=</m:t>
                    </m:r>
                    <m:sSubSup>
                      <m:sSubSupPr>
                        <m:ctrlPr>
                          <a:rPr lang="pt-BR" sz="1600" i="1">
                            <a:latin typeface="Cambria Math" panose="02040503050406030204" pitchFamily="18" charset="0"/>
                          </a:rPr>
                        </m:ctrlPr>
                      </m:sSubSupPr>
                      <m:e>
                        <m:r>
                          <a:rPr lang="pt-BR" sz="1600" i="1">
                            <a:latin typeface="Cambria Math"/>
                          </a:rPr>
                          <m:t>𝐸</m:t>
                        </m:r>
                      </m:e>
                      <m:sub>
                        <m:r>
                          <a:rPr lang="pt-BR" sz="1600" i="1">
                            <a:latin typeface="Cambria Math"/>
                          </a:rPr>
                          <m:t>𝑖</m:t>
                        </m:r>
                      </m:sub>
                      <m:sup>
                        <m:r>
                          <a:rPr lang="pt-BR" sz="1600" i="1">
                            <a:latin typeface="Cambria Math"/>
                          </a:rPr>
                          <m:t>∗</m:t>
                        </m:r>
                      </m:sup>
                    </m:sSubSup>
                    <m:r>
                      <a:rPr lang="pt-BR" sz="1600" i="1">
                        <a:latin typeface="Cambria Math"/>
                      </a:rPr>
                      <m:t>𝛾</m:t>
                    </m:r>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3</m:t>
                        </m:r>
                        <m:r>
                          <a:rPr lang="pt-BR" sz="1600" i="1">
                            <a:latin typeface="Cambria Math"/>
                          </a:rPr>
                          <m:t>𝑖</m:t>
                        </m:r>
                      </m:sub>
                    </m:sSub>
                    <m:sSub>
                      <m:sSubPr>
                        <m:ctrlPr>
                          <a:rPr lang="pt-BR" sz="1600" i="1">
                            <a:latin typeface="Cambria Math" panose="02040503050406030204" pitchFamily="18" charset="0"/>
                          </a:rPr>
                        </m:ctrlPr>
                      </m:sSubPr>
                      <m:e>
                        <m:r>
                          <a:rPr lang="pt-BR" sz="1600" i="1">
                            <a:latin typeface="Cambria Math"/>
                          </a:rPr>
                          <m:t>𝛽</m:t>
                        </m:r>
                      </m:e>
                      <m:sub>
                        <m:r>
                          <a:rPr lang="pt-BR" sz="1600" i="1">
                            <a:latin typeface="Cambria Math"/>
                          </a:rPr>
                          <m:t>3</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𝑢</m:t>
                        </m:r>
                      </m:e>
                      <m:sub>
                        <m:r>
                          <a:rPr lang="pt-BR" sz="1600" i="1">
                            <a:latin typeface="Cambria Math"/>
                          </a:rPr>
                          <m:t>3</m:t>
                        </m:r>
                        <m:r>
                          <a:rPr lang="pt-BR" sz="1600" i="1">
                            <a:latin typeface="Cambria Math"/>
                          </a:rPr>
                          <m:t>𝑖</m:t>
                        </m:r>
                      </m:sub>
                    </m:sSub>
                  </m:oMath>
                </a14:m>
                <a:endParaRPr lang="pt-BR" sz="1600" dirty="0"/>
              </a:p>
              <a:p>
                <a:pPr lvl="1"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3</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𝐸</m:t>
                        </m:r>
                      </m:e>
                      <m:sub>
                        <m:r>
                          <a:rPr lang="pt-BR" sz="1600" i="1">
                            <a:latin typeface="Cambria Math"/>
                          </a:rPr>
                          <m:t>𝑡</m:t>
                        </m:r>
                        <m:r>
                          <a:rPr lang="pt-BR" sz="1600" i="1">
                            <a:latin typeface="Cambria Math"/>
                          </a:rPr>
                          <m:t>−3</m:t>
                        </m:r>
                      </m:sub>
                    </m:sSub>
                    <m:r>
                      <a:rPr lang="pt-BR" sz="1600" i="1">
                        <a:latin typeface="Cambria Math"/>
                      </a:rPr>
                      <m:t>,</m:t>
                    </m:r>
                    <m:r>
                      <a:rPr lang="pt-BR" sz="1600" i="1">
                        <a:latin typeface="Cambria Math"/>
                      </a:rPr>
                      <m:t>𝑃𝑂</m:t>
                    </m:r>
                    <m:r>
                      <a:rPr lang="pt-BR" sz="1600" i="1">
                        <a:latin typeface="Cambria Math"/>
                      </a:rPr>
                      <m:t>,</m:t>
                    </m:r>
                    <m:r>
                      <a:rPr lang="pt-BR" sz="1600" i="1">
                        <a:latin typeface="Cambria Math"/>
                      </a:rPr>
                      <m:t>𝑃𝑀</m:t>
                    </m:r>
                    <m:r>
                      <a:rPr lang="pt-BR" sz="1600" i="1">
                        <a:latin typeface="Cambria Math"/>
                      </a:rPr>
                      <m:t>,</m:t>
                    </m:r>
                    <m:r>
                      <a:rPr lang="pt-BR" sz="1600" i="1">
                        <a:latin typeface="Cambria Math"/>
                      </a:rPr>
                      <m:t>𝑂𝐶</m:t>
                    </m:r>
                    <m:r>
                      <a:rPr lang="pt-BR" sz="1600" i="1">
                        <a:latin typeface="Cambria Math"/>
                      </a:rPr>
                      <m:t>,</m:t>
                    </m:r>
                    <m:r>
                      <a:rPr lang="pt-BR" sz="1600" i="1">
                        <a:latin typeface="Cambria Math"/>
                      </a:rPr>
                      <m:t>𝐶𝑃</m:t>
                    </m:r>
                    <m:r>
                      <a:rPr lang="pt-BR" sz="1600" i="1">
                        <a:latin typeface="Cambria Math"/>
                      </a:rPr>
                      <m:t>,</m:t>
                    </m:r>
                    <m:r>
                      <a:rPr lang="pt-BR" sz="1600" i="1">
                        <a:latin typeface="Cambria Math"/>
                      </a:rPr>
                      <m:t>𝐷𝑃</m:t>
                    </m:r>
                    <m:r>
                      <a:rPr lang="pt-BR" sz="1600" i="1">
                        <a:latin typeface="Cambria Math"/>
                      </a:rPr>
                      <m:t>,</m:t>
                    </m:r>
                    <m:r>
                      <a:rPr lang="pt-BR" sz="1600" i="1">
                        <a:latin typeface="Cambria Math"/>
                      </a:rPr>
                      <m:t>𝑇𝑃</m:t>
                    </m:r>
                    <m:r>
                      <a:rPr lang="pt-BR" sz="1600" i="1">
                        <a:latin typeface="Cambria Math"/>
                      </a:rPr>
                      <m:t>)</m:t>
                    </m:r>
                  </m:oMath>
                </a14:m>
                <a:endParaRPr lang="pt-BR" sz="1600" dirty="0" smtClean="0"/>
              </a:p>
              <a:p>
                <a:pPr lvl="1" algn="ctr"/>
                <a:endParaRPr lang="pt-BR" sz="1600" dirty="0"/>
              </a:p>
              <a:p>
                <a:pPr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𝑃</m:t>
                        </m:r>
                      </m:e>
                      <m:sub>
                        <m:r>
                          <a:rPr lang="pt-BR" sz="1600" i="1">
                            <a:latin typeface="Cambria Math"/>
                          </a:rPr>
                          <m:t>𝑖</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𝐼</m:t>
                        </m:r>
                      </m:e>
                      <m:sub>
                        <m:r>
                          <a:rPr lang="pt-BR" sz="1600" i="1">
                            <a:latin typeface="Cambria Math"/>
                          </a:rPr>
                          <m:t>𝑖</m:t>
                        </m:r>
                      </m:sub>
                    </m:sSub>
                    <m:r>
                      <a:rPr lang="pt-BR" sz="1600" i="1">
                        <a:latin typeface="Cambria Math"/>
                      </a:rPr>
                      <m:t>𝛿</m:t>
                    </m:r>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4</m:t>
                        </m:r>
                        <m:r>
                          <a:rPr lang="pt-BR" sz="1600" i="1">
                            <a:latin typeface="Cambria Math"/>
                          </a:rPr>
                          <m:t>𝑖</m:t>
                        </m:r>
                      </m:sub>
                    </m:sSub>
                    <m:sSub>
                      <m:sSubPr>
                        <m:ctrlPr>
                          <a:rPr lang="pt-BR" sz="1600" i="1">
                            <a:latin typeface="Cambria Math" panose="02040503050406030204" pitchFamily="18" charset="0"/>
                          </a:rPr>
                        </m:ctrlPr>
                      </m:sSubPr>
                      <m:e>
                        <m:r>
                          <a:rPr lang="pt-BR" sz="1600" i="1">
                            <a:latin typeface="Cambria Math"/>
                          </a:rPr>
                          <m:t>𝛽</m:t>
                        </m:r>
                      </m:e>
                      <m:sub>
                        <m:r>
                          <a:rPr lang="pt-BR" sz="1600" i="1">
                            <a:latin typeface="Cambria Math"/>
                          </a:rPr>
                          <m:t>4</m:t>
                        </m:r>
                      </m:sub>
                    </m:sSub>
                    <m:r>
                      <a:rPr lang="pt-BR" sz="1600" i="1">
                        <a:latin typeface="Cambria Math"/>
                      </a:rPr>
                      <m:t>+</m:t>
                    </m:r>
                    <m:sSub>
                      <m:sSubPr>
                        <m:ctrlPr>
                          <a:rPr lang="pt-BR" sz="1600" i="1">
                            <a:latin typeface="Cambria Math" panose="02040503050406030204" pitchFamily="18" charset="0"/>
                          </a:rPr>
                        </m:ctrlPr>
                      </m:sSubPr>
                      <m:e>
                        <m:r>
                          <a:rPr lang="pt-BR" sz="1600" i="1">
                            <a:latin typeface="Cambria Math"/>
                          </a:rPr>
                          <m:t>𝑢</m:t>
                        </m:r>
                      </m:e>
                      <m:sub>
                        <m:r>
                          <a:rPr lang="pt-BR" sz="1600" i="1">
                            <a:latin typeface="Cambria Math"/>
                          </a:rPr>
                          <m:t>4</m:t>
                        </m:r>
                        <m:r>
                          <a:rPr lang="pt-BR" sz="1600" i="1">
                            <a:latin typeface="Cambria Math"/>
                          </a:rPr>
                          <m:t>𝑖</m:t>
                        </m:r>
                      </m:sub>
                    </m:sSub>
                  </m:oMath>
                </a14:m>
                <a:endParaRPr lang="pt-BR" sz="1600" dirty="0"/>
              </a:p>
              <a:p>
                <a:pPr lvl="1" algn="ctr"/>
                <a14:m>
                  <m:oMath xmlns:m="http://schemas.openxmlformats.org/officeDocument/2006/math">
                    <m:sSub>
                      <m:sSubPr>
                        <m:ctrlPr>
                          <a:rPr lang="pt-BR" sz="1600" i="1">
                            <a:latin typeface="Cambria Math" panose="02040503050406030204" pitchFamily="18" charset="0"/>
                          </a:rPr>
                        </m:ctrlPr>
                      </m:sSubPr>
                      <m:e>
                        <m:r>
                          <a:rPr lang="pt-BR" sz="1600" i="1">
                            <a:latin typeface="Cambria Math"/>
                          </a:rPr>
                          <m:t>𝑥</m:t>
                        </m:r>
                      </m:e>
                      <m:sub>
                        <m:r>
                          <a:rPr lang="pt-BR" sz="1600" i="1">
                            <a:latin typeface="Cambria Math"/>
                          </a:rPr>
                          <m:t>4</m:t>
                        </m:r>
                      </m:sub>
                    </m:sSub>
                    <m:r>
                      <a:rPr lang="pt-BR" sz="1600" i="1">
                        <a:latin typeface="Cambria Math"/>
                      </a:rPr>
                      <m:t>=(</m:t>
                    </m:r>
                    <m:r>
                      <a:rPr lang="pt-BR" sz="1600" i="1">
                        <a:latin typeface="Cambria Math"/>
                      </a:rPr>
                      <m:t>𝑃𝑂</m:t>
                    </m:r>
                    <m:r>
                      <a:rPr lang="pt-BR" sz="1600" i="1">
                        <a:latin typeface="Cambria Math"/>
                      </a:rPr>
                      <m:t>,</m:t>
                    </m:r>
                    <m:r>
                      <a:rPr lang="pt-BR" sz="1600" i="1">
                        <a:latin typeface="Cambria Math"/>
                      </a:rPr>
                      <m:t>𝐾</m:t>
                    </m:r>
                    <m:r>
                      <a:rPr lang="pt-BR" sz="1600" i="1">
                        <a:latin typeface="Cambria Math"/>
                      </a:rPr>
                      <m:t>,</m:t>
                    </m:r>
                    <m:r>
                      <a:rPr lang="pt-BR" sz="1600" i="1">
                        <a:latin typeface="Cambria Math"/>
                      </a:rPr>
                      <m:t>𝐻</m:t>
                    </m:r>
                    <m:r>
                      <a:rPr lang="pt-BR" sz="1600" i="1">
                        <a:latin typeface="Cambria Math"/>
                      </a:rPr>
                      <m:t>,</m:t>
                    </m:r>
                    <m:r>
                      <a:rPr lang="pt-BR" sz="1600" i="1">
                        <a:latin typeface="Cambria Math"/>
                      </a:rPr>
                      <m:t>𝑁𝑇</m:t>
                    </m:r>
                    <m:r>
                      <a:rPr lang="pt-BR" sz="1600" i="1">
                        <a:latin typeface="Cambria Math"/>
                      </a:rPr>
                      <m:t>)</m:t>
                    </m:r>
                  </m:oMath>
                </a14:m>
                <a:endParaRPr lang="pt-BR" sz="1600" dirty="0"/>
              </a:p>
              <a:p>
                <a:endParaRPr lang="pt-BR" sz="1200" dirty="0"/>
              </a:p>
            </p:txBody>
          </p:sp>
        </mc:Choice>
        <mc:Fallback xmlns="">
          <p:sp>
            <p:nvSpPr>
              <p:cNvPr id="4" name="Espaço Reservado para Conteúdo 3"/>
              <p:cNvSpPr>
                <a:spLocks noGrp="1" noRot="1" noChangeAspect="1" noMove="1" noResize="1" noEditPoints="1" noAdjustHandles="1" noChangeArrowheads="1" noChangeShapeType="1" noTextEdit="1"/>
              </p:cNvSpPr>
              <p:nvPr>
                <p:ph sz="half" idx="2"/>
              </p:nvPr>
            </p:nvSpPr>
            <p:spPr>
              <a:xfrm>
                <a:off x="5793892" y="1754856"/>
                <a:ext cx="6398108" cy="4734201"/>
              </a:xfrm>
              <a:blipFill rotWithShape="0">
                <a:blip r:embed="rId4"/>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1112194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Técnicas de Simulação</a:t>
            </a:r>
            <a:endParaRPr lang="pt-BR" dirty="0"/>
          </a:p>
        </p:txBody>
      </p:sp>
      <p:sp>
        <p:nvSpPr>
          <p:cNvPr id="6" name="Espaço Reservado para Conteúdo 5"/>
          <p:cNvSpPr>
            <a:spLocks noGrp="1"/>
          </p:cNvSpPr>
          <p:nvPr>
            <p:ph idx="1"/>
          </p:nvPr>
        </p:nvSpPr>
        <p:spPr/>
        <p:txBody>
          <a:bodyPr>
            <a:normAutofit lnSpcReduction="10000"/>
          </a:bodyPr>
          <a:lstStyle/>
          <a:p>
            <a:r>
              <a:rPr lang="pt-BR" dirty="0" smtClean="0"/>
              <a:t>Análise de Insumo-Produto</a:t>
            </a:r>
          </a:p>
          <a:p>
            <a:pPr lvl="1"/>
            <a:r>
              <a:rPr lang="pt-BR" dirty="0" smtClean="0">
                <a:hlinkClick r:id="rId2"/>
              </a:rPr>
              <a:t>https://www.scielo.br/scielo.php?script=sci_arttext&amp;pid=S1413-80502014000300002</a:t>
            </a:r>
            <a:endParaRPr lang="pt-BR" dirty="0" smtClean="0"/>
          </a:p>
          <a:p>
            <a:r>
              <a:rPr lang="pt-BR" dirty="0" smtClean="0"/>
              <a:t>Modelos de Equilíbrio Geral Computáveis</a:t>
            </a:r>
          </a:p>
          <a:p>
            <a:pPr marL="0" indent="0">
              <a:buNone/>
            </a:pPr>
            <a:r>
              <a:rPr lang="pt-BR" dirty="0"/>
              <a:t> 	</a:t>
            </a:r>
            <a:r>
              <a:rPr lang="pt-BR" dirty="0" smtClean="0">
                <a:hlinkClick r:id="rId3"/>
              </a:rPr>
              <a:t>http</a:t>
            </a:r>
            <a:r>
              <a:rPr lang="pt-BR" dirty="0">
                <a:hlinkClick r:id="rId3"/>
              </a:rPr>
              <a:t>://www.usp.br/nereus</a:t>
            </a:r>
            <a:r>
              <a:rPr lang="pt-BR" dirty="0" smtClean="0">
                <a:hlinkClick r:id="rId3"/>
              </a:rPr>
              <a:t>/</a:t>
            </a:r>
            <a:endParaRPr lang="pt-BR" dirty="0" smtClean="0"/>
          </a:p>
          <a:p>
            <a:r>
              <a:rPr lang="pt-BR" dirty="0" smtClean="0"/>
              <a:t>Modelos de Simulação Macro/Micro</a:t>
            </a:r>
          </a:p>
          <a:p>
            <a:pPr lvl="1"/>
            <a:r>
              <a:rPr lang="pt-BR" dirty="0" smtClean="0"/>
              <a:t>Modelos DSGE</a:t>
            </a:r>
          </a:p>
          <a:p>
            <a:pPr lvl="1"/>
            <a:r>
              <a:rPr lang="pt-BR" dirty="0" smtClean="0">
                <a:hlinkClick r:id="rId4"/>
              </a:rPr>
              <a:t>http://www.wouterdenhaan.com/notes.htm</a:t>
            </a:r>
            <a:endParaRPr lang="pt-BR" dirty="0" smtClean="0"/>
          </a:p>
          <a:p>
            <a:r>
              <a:rPr lang="pt-BR" dirty="0" smtClean="0"/>
              <a:t>Outras técnicas de análise:</a:t>
            </a:r>
          </a:p>
          <a:p>
            <a:pPr lvl="1"/>
            <a:r>
              <a:rPr lang="pt-BR" dirty="0" smtClean="0"/>
              <a:t>Redes neurais, Análise de Redes Sociais, etc.</a:t>
            </a:r>
            <a:endParaRPr lang="pt-BR" dirty="0"/>
          </a:p>
        </p:txBody>
      </p:sp>
    </p:spTree>
    <p:extLst>
      <p:ext uri="{BB962C8B-B14F-4D97-AF65-F5344CB8AC3E}">
        <p14:creationId xmlns:p14="http://schemas.microsoft.com/office/powerpoint/2010/main" val="100812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Dados Primários</a:t>
            </a:r>
            <a:endParaRPr lang="pt-BR" dirty="0"/>
          </a:p>
        </p:txBody>
      </p:sp>
      <p:sp>
        <p:nvSpPr>
          <p:cNvPr id="6" name="Espaço Reservado para Conteúdo 5"/>
          <p:cNvSpPr>
            <a:spLocks noGrp="1"/>
          </p:cNvSpPr>
          <p:nvPr>
            <p:ph idx="1"/>
          </p:nvPr>
        </p:nvSpPr>
        <p:spPr/>
        <p:txBody>
          <a:bodyPr>
            <a:normAutofit lnSpcReduction="10000"/>
          </a:bodyPr>
          <a:lstStyle/>
          <a:p>
            <a:r>
              <a:rPr lang="pt-BR" dirty="0" smtClean="0"/>
              <a:t>Levantamento/ </a:t>
            </a:r>
            <a:r>
              <a:rPr lang="pt-BR" dirty="0" err="1" smtClean="0"/>
              <a:t>Survey</a:t>
            </a:r>
            <a:r>
              <a:rPr lang="pt-BR" dirty="0" smtClean="0"/>
              <a:t>:</a:t>
            </a:r>
          </a:p>
          <a:p>
            <a:pPr lvl="1"/>
            <a:r>
              <a:rPr lang="pt-BR" dirty="0"/>
              <a:t>definição de objetivos</a:t>
            </a:r>
            <a:r>
              <a:rPr lang="pt-BR" dirty="0" smtClean="0"/>
              <a:t>;</a:t>
            </a:r>
          </a:p>
          <a:p>
            <a:pPr lvl="1"/>
            <a:r>
              <a:rPr lang="pt-BR" dirty="0" smtClean="0"/>
              <a:t>delimitação </a:t>
            </a:r>
            <a:r>
              <a:rPr lang="pt-BR" dirty="0"/>
              <a:t>do universo</a:t>
            </a:r>
            <a:r>
              <a:rPr lang="pt-BR" dirty="0" smtClean="0"/>
              <a:t>;</a:t>
            </a:r>
          </a:p>
          <a:p>
            <a:pPr lvl="1"/>
            <a:r>
              <a:rPr lang="pt-BR" dirty="0" smtClean="0"/>
              <a:t>identificação </a:t>
            </a:r>
            <a:r>
              <a:rPr lang="pt-BR" dirty="0"/>
              <a:t>dos dados a serem coletados; </a:t>
            </a:r>
            <a:endParaRPr lang="pt-BR" dirty="0" smtClean="0"/>
          </a:p>
          <a:p>
            <a:pPr lvl="1"/>
            <a:r>
              <a:rPr lang="pt-BR" dirty="0" smtClean="0"/>
              <a:t>escolha </a:t>
            </a:r>
            <a:r>
              <a:rPr lang="pt-BR" dirty="0"/>
              <a:t>da técnica de coleta de dados; </a:t>
            </a:r>
            <a:endParaRPr lang="pt-BR" dirty="0" smtClean="0"/>
          </a:p>
          <a:p>
            <a:pPr lvl="1"/>
            <a:r>
              <a:rPr lang="pt-BR" dirty="0" smtClean="0"/>
              <a:t>tipos </a:t>
            </a:r>
            <a:r>
              <a:rPr lang="pt-BR" dirty="0"/>
              <a:t>de amostragem</a:t>
            </a:r>
            <a:r>
              <a:rPr lang="pt-BR" dirty="0" smtClean="0"/>
              <a:t>;</a:t>
            </a:r>
          </a:p>
          <a:p>
            <a:pPr lvl="1"/>
            <a:r>
              <a:rPr lang="pt-BR" dirty="0" smtClean="0"/>
              <a:t>seleção </a:t>
            </a:r>
            <a:r>
              <a:rPr lang="pt-BR" dirty="0"/>
              <a:t>da amostra</a:t>
            </a:r>
            <a:endParaRPr lang="pt-BR" dirty="0" smtClean="0"/>
          </a:p>
          <a:p>
            <a:r>
              <a:rPr lang="pt-BR" dirty="0" smtClean="0"/>
              <a:t>Deve envolver a formulação de questionários</a:t>
            </a:r>
          </a:p>
          <a:p>
            <a:r>
              <a:rPr lang="pt-BR" dirty="0" smtClean="0"/>
              <a:t>Exemplo</a:t>
            </a:r>
            <a:r>
              <a:rPr lang="pt-BR" dirty="0"/>
              <a:t>: "Escolha do tipo de cuidado para crianças </a:t>
            </a:r>
            <a:r>
              <a:rPr lang="pt-BR" dirty="0" smtClean="0"/>
              <a:t>pequenas“</a:t>
            </a:r>
          </a:p>
          <a:p>
            <a:pPr lvl="1"/>
            <a:r>
              <a:rPr lang="pt-BR" dirty="0" smtClean="0">
                <a:hlinkClick r:id="rId3"/>
              </a:rPr>
              <a:t>http://lepes.fearp.usp.br/infant-care-making-decisions/</a:t>
            </a:r>
            <a:endParaRPr lang="pt-BR" dirty="0" smtClean="0"/>
          </a:p>
          <a:p>
            <a:pPr lvl="1"/>
            <a:r>
              <a:rPr lang="pt-BR" dirty="0" err="1" smtClean="0">
                <a:hlinkClick r:id="rId4" action="ppaction://hlinkfile"/>
              </a:rPr>
              <a:t>metodologia_curso</a:t>
            </a:r>
            <a:r>
              <a:rPr lang="pt-BR" dirty="0" smtClean="0">
                <a:hlinkClick r:id="rId4" action="ppaction://hlinkfile"/>
              </a:rPr>
              <a:t>\questionário LEPES.xlsx</a:t>
            </a:r>
            <a:endParaRPr lang="pt-BR" dirty="0" smtClean="0"/>
          </a:p>
          <a:p>
            <a:pPr lvl="1"/>
            <a:endParaRPr lang="pt-BR" dirty="0"/>
          </a:p>
          <a:p>
            <a:endParaRPr lang="pt-BR" dirty="0"/>
          </a:p>
          <a:p>
            <a:endParaRPr lang="pt-BR" dirty="0" smtClean="0"/>
          </a:p>
          <a:p>
            <a:endParaRPr lang="pt-BR" dirty="0" smtClean="0"/>
          </a:p>
          <a:p>
            <a:endParaRPr lang="pt-BR" dirty="0"/>
          </a:p>
          <a:p>
            <a:endParaRPr lang="pt-BR" dirty="0" smtClean="0"/>
          </a:p>
          <a:p>
            <a:endParaRPr lang="pt-BR" dirty="0"/>
          </a:p>
          <a:p>
            <a:endParaRPr lang="pt-BR" dirty="0"/>
          </a:p>
        </p:txBody>
      </p:sp>
    </p:spTree>
    <p:extLst>
      <p:ext uri="{BB962C8B-B14F-4D97-AF65-F5344CB8AC3E}">
        <p14:creationId xmlns:p14="http://schemas.microsoft.com/office/powerpoint/2010/main" val="3330080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Dados Secundários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Conjunto </a:t>
            </a:r>
            <a:r>
              <a:rPr lang="pt-BR" dirty="0"/>
              <a:t>de informações que já foram coletadas por </a:t>
            </a:r>
            <a:r>
              <a:rPr lang="pt-BR" dirty="0" smtClean="0"/>
              <a:t>outros durante </a:t>
            </a:r>
            <a:r>
              <a:rPr lang="pt-BR" dirty="0"/>
              <a:t>um processo de investigação diferente</a:t>
            </a:r>
            <a:r>
              <a:rPr lang="pt-BR" dirty="0" smtClean="0"/>
              <a:t>.</a:t>
            </a:r>
          </a:p>
          <a:p>
            <a:pPr lvl="1"/>
            <a:r>
              <a:rPr lang="pt-BR" dirty="0" smtClean="0"/>
              <a:t>Custo de obtenção;</a:t>
            </a:r>
            <a:endParaRPr lang="pt-BR" dirty="0"/>
          </a:p>
          <a:p>
            <a:r>
              <a:rPr lang="pt-BR" dirty="0"/>
              <a:t>Os dados secundários são coletados através de:</a:t>
            </a:r>
          </a:p>
          <a:p>
            <a:pPr lvl="1"/>
            <a:r>
              <a:rPr lang="pt-BR" dirty="0"/>
              <a:t>Publicações de organizações governamentais e empresas </a:t>
            </a:r>
            <a:r>
              <a:rPr lang="pt-BR" dirty="0" smtClean="0"/>
              <a:t>privadas;</a:t>
            </a:r>
            <a:endParaRPr lang="pt-BR" dirty="0"/>
          </a:p>
          <a:p>
            <a:pPr lvl="1"/>
            <a:r>
              <a:rPr lang="pt-BR" dirty="0" smtClean="0"/>
              <a:t>Websites;</a:t>
            </a:r>
          </a:p>
          <a:p>
            <a:pPr lvl="1"/>
            <a:r>
              <a:rPr lang="pt-BR" dirty="0" smtClean="0"/>
              <a:t>Livros, Registros, Artigos</a:t>
            </a:r>
            <a:endParaRPr lang="pt-BR" dirty="0"/>
          </a:p>
          <a:p>
            <a:r>
              <a:rPr lang="pt-BR" dirty="0" smtClean="0"/>
              <a:t>Exemplo: </a:t>
            </a:r>
          </a:p>
          <a:p>
            <a:pPr lvl="1"/>
            <a:r>
              <a:rPr lang="pt-BR" dirty="0" smtClean="0">
                <a:hlinkClick r:id="rId2"/>
              </a:rPr>
              <a:t>http://www.ipeadata.gov.br/Default.aspx</a:t>
            </a:r>
            <a:endParaRPr lang="pt-BR" dirty="0" smtClean="0"/>
          </a:p>
          <a:p>
            <a:pPr lvl="1"/>
            <a:r>
              <a:rPr lang="pt-BR" dirty="0" smtClean="0">
                <a:hlinkClick r:id="rId3"/>
              </a:rPr>
              <a:t>https://www.ibge.gov.br/estatisticas/multidominio/9141-pesquisa-de-inovacao.html?=&amp;t=conceitos-e-metodos</a:t>
            </a:r>
            <a:endParaRPr lang="pt-BR" dirty="0" smtClean="0"/>
          </a:p>
          <a:p>
            <a:endParaRPr lang="pt-BR" dirty="0" smtClean="0"/>
          </a:p>
          <a:p>
            <a:endParaRPr lang="pt-BR" dirty="0"/>
          </a:p>
        </p:txBody>
      </p:sp>
    </p:spTree>
    <p:extLst>
      <p:ext uri="{BB962C8B-B14F-4D97-AF65-F5344CB8AC3E}">
        <p14:creationId xmlns:p14="http://schemas.microsoft.com/office/powerpoint/2010/main" val="102008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title"/>
          </p:nvPr>
        </p:nvSpPr>
        <p:spPr/>
        <p:txBody>
          <a:bodyPr/>
          <a:lstStyle/>
          <a:p>
            <a:r>
              <a:rPr lang="pt-BR" altLang="x-none" dirty="0"/>
              <a:t>QUANTO AOS FINS</a:t>
            </a:r>
          </a:p>
        </p:txBody>
      </p:sp>
      <p:sp>
        <p:nvSpPr>
          <p:cNvPr id="8194" name="Rectangle 3"/>
          <p:cNvSpPr>
            <a:spLocks noGrp="1" noChangeArrowheads="1"/>
          </p:cNvSpPr>
          <p:nvPr>
            <p:ph idx="1"/>
          </p:nvPr>
        </p:nvSpPr>
        <p:spPr>
          <a:xfrm>
            <a:off x="977030" y="1484313"/>
            <a:ext cx="9895562" cy="4525962"/>
          </a:xfrm>
        </p:spPr>
        <p:txBody>
          <a:bodyPr>
            <a:normAutofit fontScale="92500" lnSpcReduction="20000"/>
          </a:bodyPr>
          <a:lstStyle/>
          <a:p>
            <a:pPr marL="476250" indent="-476250">
              <a:lnSpc>
                <a:spcPct val="110000"/>
              </a:lnSpc>
            </a:pPr>
            <a:r>
              <a:rPr lang="pt-BR" altLang="x-none" sz="3200" b="1" dirty="0">
                <a:latin typeface="+mj-lt"/>
              </a:rPr>
              <a:t>Exploratória</a:t>
            </a:r>
            <a:r>
              <a:rPr lang="pt-BR" altLang="x-none" sz="3200" dirty="0">
                <a:latin typeface="+mj-lt"/>
              </a:rPr>
              <a:t>:</a:t>
            </a:r>
          </a:p>
          <a:p>
            <a:pPr algn="just">
              <a:spcBef>
                <a:spcPct val="50000"/>
              </a:spcBef>
              <a:buFontTx/>
              <a:buChar char="-"/>
            </a:pPr>
            <a:r>
              <a:rPr lang="pt-BR" altLang="x-none" sz="2400" dirty="0" smtClean="0">
                <a:latin typeface="Arial" charset="0"/>
              </a:rPr>
              <a:t>Desenvolvida </a:t>
            </a:r>
            <a:r>
              <a:rPr lang="pt-BR" altLang="x-none" sz="2400" dirty="0">
                <a:latin typeface="Arial" charset="0"/>
              </a:rPr>
              <a:t>com o objetivo de proporcionar uma visão geral acerca de determinado </a:t>
            </a:r>
            <a:r>
              <a:rPr lang="pt-BR" altLang="x-none" sz="2400" dirty="0" smtClean="0">
                <a:latin typeface="Arial" charset="0"/>
              </a:rPr>
              <a:t>fato</a:t>
            </a:r>
          </a:p>
          <a:p>
            <a:pPr algn="just">
              <a:spcBef>
                <a:spcPct val="50000"/>
              </a:spcBef>
              <a:buFontTx/>
              <a:buChar char="-"/>
            </a:pPr>
            <a:r>
              <a:rPr lang="pt-BR" altLang="x-none" sz="2400" dirty="0" smtClean="0">
                <a:latin typeface="Arial" charset="0"/>
              </a:rPr>
              <a:t>Não requer a formulação de hipóteses a serem testadas</a:t>
            </a:r>
            <a:endParaRPr lang="pt-BR" altLang="x-none" sz="2400" dirty="0">
              <a:latin typeface="Arial" charset="0"/>
            </a:endParaRPr>
          </a:p>
          <a:p>
            <a:pPr marL="0" indent="0" algn="just">
              <a:spcBef>
                <a:spcPct val="50000"/>
              </a:spcBef>
              <a:buNone/>
            </a:pPr>
            <a:r>
              <a:rPr lang="pt-BR" altLang="x-none" sz="2400" dirty="0" smtClean="0">
                <a:latin typeface="Arial" charset="0"/>
              </a:rPr>
              <a:t>- Realizada </a:t>
            </a:r>
            <a:r>
              <a:rPr lang="pt-BR" altLang="x-none" sz="2400" dirty="0">
                <a:latin typeface="Arial" charset="0"/>
              </a:rPr>
              <a:t>quando o tema escolhido é pouco explorado e torna-se difícil formular hipóteses precisas</a:t>
            </a:r>
          </a:p>
          <a:p>
            <a:pPr algn="just">
              <a:spcBef>
                <a:spcPct val="50000"/>
              </a:spcBef>
              <a:buFontTx/>
              <a:buChar char="-"/>
            </a:pPr>
            <a:r>
              <a:rPr lang="pt-BR" altLang="x-none" sz="2400" dirty="0" smtClean="0">
                <a:latin typeface="Arial" charset="0"/>
              </a:rPr>
              <a:t>Proporcionar </a:t>
            </a:r>
            <a:r>
              <a:rPr lang="pt-BR" altLang="x-none" sz="2400" dirty="0">
                <a:latin typeface="Arial" charset="0"/>
              </a:rPr>
              <a:t>maior familiaridade com o problema, para aumentar o conhecimento do pesquisador acerca do fenômeno que deseja posteriormente </a:t>
            </a:r>
            <a:r>
              <a:rPr lang="pt-BR" altLang="x-none" sz="2400" dirty="0" smtClean="0">
                <a:latin typeface="Arial" charset="0"/>
              </a:rPr>
              <a:t>estudar</a:t>
            </a:r>
          </a:p>
          <a:p>
            <a:pPr algn="just">
              <a:spcBef>
                <a:spcPct val="50000"/>
              </a:spcBef>
              <a:buFontTx/>
              <a:buChar char="-"/>
            </a:pPr>
            <a:r>
              <a:rPr lang="pt-BR" altLang="x-none" sz="2400" dirty="0" smtClean="0">
                <a:latin typeface="Arial" charset="0"/>
              </a:rPr>
              <a:t>Pode ser uma etapa anterior à pesquisa explicativa</a:t>
            </a:r>
            <a:endParaRPr lang="pt-BR" altLang="x-none" sz="2400" dirty="0">
              <a:latin typeface="Arial" charset="0"/>
            </a:endParaRPr>
          </a:p>
          <a:p>
            <a:pPr marL="476250" indent="-476250"/>
            <a:endParaRPr lang="pt-BR" altLang="x-none" sz="2400" dirty="0" smtClean="0">
              <a:latin typeface="Arial" charset="0"/>
            </a:endParaRPr>
          </a:p>
          <a:p>
            <a:pPr marL="476250" indent="-476250"/>
            <a:r>
              <a:rPr lang="pt-BR" altLang="x-none" sz="2400" dirty="0" smtClean="0">
                <a:latin typeface="Arial" charset="0"/>
                <a:hlinkClick r:id="rId2"/>
              </a:rPr>
              <a:t>https://www.metodologiacientifica.org/tipos-de-pesquisa/pesquisa-exploratoria/</a:t>
            </a:r>
            <a:endParaRPr lang="pt-BR" altLang="x-none" sz="2400" dirty="0">
              <a:latin typeface="Arial" charset="0"/>
            </a:endParaRPr>
          </a:p>
        </p:txBody>
      </p:sp>
    </p:spTree>
    <p:extLst>
      <p:ext uri="{BB962C8B-B14F-4D97-AF65-F5344CB8AC3E}">
        <p14:creationId xmlns:p14="http://schemas.microsoft.com/office/powerpoint/2010/main" val="3474748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lstStyle/>
          <a:p>
            <a:r>
              <a:rPr lang="pt-BR" altLang="x-none" dirty="0"/>
              <a:t>QUANTO AOS FINS</a:t>
            </a:r>
          </a:p>
        </p:txBody>
      </p:sp>
      <p:sp>
        <p:nvSpPr>
          <p:cNvPr id="18435" name="Rectangle 3"/>
          <p:cNvSpPr>
            <a:spLocks noGrp="1" noChangeArrowheads="1"/>
          </p:cNvSpPr>
          <p:nvPr>
            <p:ph idx="1"/>
          </p:nvPr>
        </p:nvSpPr>
        <p:spPr>
          <a:xfrm>
            <a:off x="838200" y="1484313"/>
            <a:ext cx="10515600" cy="5257800"/>
          </a:xfrm>
        </p:spPr>
        <p:txBody>
          <a:bodyPr>
            <a:normAutofit/>
          </a:bodyPr>
          <a:lstStyle/>
          <a:p>
            <a:r>
              <a:rPr lang="pt-BR" altLang="x-none" sz="3200" b="1" dirty="0">
                <a:latin typeface="+mj-lt"/>
              </a:rPr>
              <a:t>Descritiva:</a:t>
            </a:r>
          </a:p>
          <a:p>
            <a:pPr>
              <a:buFontTx/>
              <a:buChar char="-"/>
            </a:pPr>
            <a:r>
              <a:rPr lang="pt-BR" altLang="x-none" sz="2400" dirty="0">
                <a:latin typeface="Arial" charset="0"/>
              </a:rPr>
              <a:t>O principal objetivo é descrever “alguma coisa”, como características de uma população ou de um fenômeno</a:t>
            </a:r>
          </a:p>
          <a:p>
            <a:pPr>
              <a:buFontTx/>
              <a:buChar char="-"/>
            </a:pPr>
            <a:r>
              <a:rPr lang="pt-BR" altLang="x-none" sz="2400" dirty="0">
                <a:latin typeface="Arial" charset="0"/>
              </a:rPr>
              <a:t>Há o pressuposto que o pesquisador possui grande conhecimento prévio a respeito do problema de pesquisa, permitindo que ela seja planejada e </a:t>
            </a:r>
            <a:r>
              <a:rPr lang="pt-BR" altLang="x-none" sz="2400" dirty="0" smtClean="0">
                <a:latin typeface="Arial" charset="0"/>
              </a:rPr>
              <a:t>estruturada</a:t>
            </a:r>
          </a:p>
          <a:p>
            <a:pPr>
              <a:buFontTx/>
              <a:buChar char="-"/>
            </a:pPr>
            <a:r>
              <a:rPr lang="pt-BR" altLang="x-none" sz="2400" dirty="0" smtClean="0">
                <a:latin typeface="Arial" charset="0"/>
              </a:rPr>
              <a:t>Construção de “Fatos Estilizados”</a:t>
            </a:r>
            <a:endParaRPr lang="pt-BR" altLang="x-none" sz="2400" dirty="0">
              <a:latin typeface="Arial" charset="0"/>
            </a:endParaRPr>
          </a:p>
        </p:txBody>
      </p:sp>
    </p:spTree>
    <p:extLst>
      <p:ext uri="{BB962C8B-B14F-4D97-AF65-F5344CB8AC3E}">
        <p14:creationId xmlns:p14="http://schemas.microsoft.com/office/powerpoint/2010/main" val="19048069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p:txBody>
          <a:bodyPr/>
          <a:lstStyle/>
          <a:p>
            <a:r>
              <a:rPr lang="pt-BR" altLang="x-none" dirty="0"/>
              <a:t>QUANTO AOS FINS</a:t>
            </a:r>
          </a:p>
        </p:txBody>
      </p:sp>
      <p:sp>
        <p:nvSpPr>
          <p:cNvPr id="10242" name="Rectangle 3"/>
          <p:cNvSpPr>
            <a:spLocks noGrp="1" noChangeArrowheads="1"/>
          </p:cNvSpPr>
          <p:nvPr>
            <p:ph idx="1"/>
          </p:nvPr>
        </p:nvSpPr>
        <p:spPr>
          <a:xfrm>
            <a:off x="1039659" y="1828801"/>
            <a:ext cx="10471760" cy="4479925"/>
          </a:xfrm>
        </p:spPr>
        <p:txBody>
          <a:bodyPr/>
          <a:lstStyle/>
          <a:p>
            <a:r>
              <a:rPr lang="pt-BR" altLang="x-none" b="1" dirty="0" smtClean="0">
                <a:latin typeface="Arial" charset="0"/>
              </a:rPr>
              <a:t>Explicativa e </a:t>
            </a:r>
            <a:r>
              <a:rPr lang="pt-BR" altLang="x-none" b="1" dirty="0" err="1" smtClean="0">
                <a:latin typeface="Arial" charset="0"/>
              </a:rPr>
              <a:t>Correlacional</a:t>
            </a:r>
            <a:r>
              <a:rPr lang="pt-BR" altLang="x-none" b="1" dirty="0" smtClean="0">
                <a:latin typeface="Arial" charset="0"/>
              </a:rPr>
              <a:t>: </a:t>
            </a:r>
            <a:endParaRPr lang="pt-BR" altLang="x-none" b="1" dirty="0">
              <a:latin typeface="Arial" charset="0"/>
            </a:endParaRPr>
          </a:p>
          <a:p>
            <a:pPr lvl="1"/>
            <a:r>
              <a:rPr lang="pt-BR" altLang="x-none" sz="2800" dirty="0">
                <a:latin typeface="Arial" charset="0"/>
              </a:rPr>
              <a:t>Visa esclarecer quais fatores contribuem para a ocorrência de determinado fenômeno</a:t>
            </a:r>
          </a:p>
          <a:p>
            <a:pPr lvl="1"/>
            <a:r>
              <a:rPr lang="pt-BR" altLang="x-none" sz="2800" dirty="0">
                <a:latin typeface="Arial" charset="0"/>
              </a:rPr>
              <a:t>Se caracteriza pela formulação prévia de hipóteses específicas </a:t>
            </a:r>
          </a:p>
          <a:p>
            <a:pPr lvl="1"/>
            <a:r>
              <a:rPr lang="pt-BR" altLang="x-none" sz="2800" dirty="0">
                <a:latin typeface="Arial" charset="0"/>
              </a:rPr>
              <a:t>Em geral busca uma relação de causa-efeito</a:t>
            </a:r>
          </a:p>
        </p:txBody>
      </p:sp>
    </p:spTree>
    <p:extLst>
      <p:ext uri="{BB962C8B-B14F-4D97-AF65-F5344CB8AC3E}">
        <p14:creationId xmlns:p14="http://schemas.microsoft.com/office/powerpoint/2010/main" val="4203757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2659063" y="1273175"/>
            <a:ext cx="2438400" cy="914400"/>
          </a:xfrm>
          <a:prstGeom prst="rect">
            <a:avLst/>
          </a:prstGeom>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2400" b="1">
                <a:solidFill>
                  <a:schemeClr val="tx2">
                    <a:lumMod val="50000"/>
                  </a:schemeClr>
                </a:solidFill>
                <a:latin typeface="Garamond" pitchFamily="18" charset="0"/>
              </a:rPr>
              <a:t>Qualitativo</a:t>
            </a:r>
          </a:p>
        </p:txBody>
      </p:sp>
      <p:sp>
        <p:nvSpPr>
          <p:cNvPr id="10243" name="Rectangle 3"/>
          <p:cNvSpPr>
            <a:spLocks noChangeArrowheads="1"/>
          </p:cNvSpPr>
          <p:nvPr/>
        </p:nvSpPr>
        <p:spPr bwMode="auto">
          <a:xfrm>
            <a:off x="7002463" y="1273175"/>
            <a:ext cx="2438400" cy="914400"/>
          </a:xfrm>
          <a:prstGeom prst="rect">
            <a:avLst/>
          </a:prstGeom>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pt-BR" sz="2400" b="1">
                <a:solidFill>
                  <a:schemeClr val="tx2">
                    <a:lumMod val="50000"/>
                  </a:schemeClr>
                </a:solidFill>
                <a:latin typeface="Garamond" pitchFamily="18" charset="0"/>
              </a:rPr>
              <a:t>Quantitativo</a:t>
            </a:r>
          </a:p>
        </p:txBody>
      </p:sp>
      <p:sp>
        <p:nvSpPr>
          <p:cNvPr id="10244" name="Rectangle 4"/>
          <p:cNvSpPr>
            <a:spLocks noChangeArrowheads="1"/>
          </p:cNvSpPr>
          <p:nvPr/>
        </p:nvSpPr>
        <p:spPr bwMode="auto">
          <a:xfrm>
            <a:off x="6240463" y="2708276"/>
            <a:ext cx="4176017" cy="3241005"/>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SzPct val="75000"/>
              <a:buFont typeface="Wingdings" charset="2"/>
              <a:buChar char="v"/>
            </a:pPr>
            <a:r>
              <a:rPr lang="pt-BR" altLang="x-none" b="1">
                <a:solidFill>
                  <a:srgbClr val="EBF5FF"/>
                </a:solidFill>
                <a:latin typeface="Garamond" charset="0"/>
              </a:rPr>
              <a:t>Traduz em números opiniões</a:t>
            </a:r>
          </a:p>
          <a:p>
            <a:pPr eaLnBrk="1" hangingPunct="1">
              <a:spcBef>
                <a:spcPct val="20000"/>
              </a:spcBef>
              <a:buSzPct val="75000"/>
              <a:buFont typeface="Wingdings" charset="2"/>
              <a:buNone/>
            </a:pPr>
            <a:r>
              <a:rPr lang="pt-BR" altLang="x-none" b="1">
                <a:solidFill>
                  <a:srgbClr val="EBF5FF"/>
                </a:solidFill>
                <a:latin typeface="Garamond" charset="0"/>
              </a:rPr>
              <a:t>e informações para </a:t>
            </a:r>
          </a:p>
          <a:p>
            <a:pPr eaLnBrk="1" hangingPunct="1">
              <a:spcBef>
                <a:spcPct val="20000"/>
              </a:spcBef>
              <a:buSzPct val="75000"/>
              <a:buFont typeface="Wingdings" charset="2"/>
              <a:buNone/>
            </a:pPr>
            <a:r>
              <a:rPr lang="pt-BR" altLang="x-none" b="1">
                <a:solidFill>
                  <a:srgbClr val="EBF5FF"/>
                </a:solidFill>
                <a:latin typeface="Garamond" charset="0"/>
              </a:rPr>
              <a:t>classificá-los e organizá-los. </a:t>
            </a:r>
          </a:p>
          <a:p>
            <a:pPr eaLnBrk="1" hangingPunct="1">
              <a:spcBef>
                <a:spcPct val="20000"/>
              </a:spcBef>
              <a:buSzPct val="75000"/>
              <a:buFont typeface="Wingdings" charset="2"/>
              <a:buChar char="v"/>
            </a:pPr>
            <a:r>
              <a:rPr lang="pt-BR" altLang="x-none" b="1">
                <a:solidFill>
                  <a:srgbClr val="EBF5FF"/>
                </a:solidFill>
                <a:latin typeface="Garamond" charset="0"/>
              </a:rPr>
              <a:t>Utiliza métodos estatísticos.</a:t>
            </a:r>
          </a:p>
          <a:p>
            <a:pPr eaLnBrk="1" hangingPunct="1"/>
            <a:endParaRPr lang="pt-BR" altLang="x-none" b="1">
              <a:solidFill>
                <a:srgbClr val="EBF5FF"/>
              </a:solidFill>
              <a:latin typeface="Garamond" charset="0"/>
            </a:endParaRPr>
          </a:p>
        </p:txBody>
      </p:sp>
      <p:sp>
        <p:nvSpPr>
          <p:cNvPr id="10245" name="Rectangle 5"/>
          <p:cNvSpPr>
            <a:spLocks noChangeArrowheads="1"/>
          </p:cNvSpPr>
          <p:nvPr/>
        </p:nvSpPr>
        <p:spPr bwMode="auto">
          <a:xfrm>
            <a:off x="1919288" y="2708276"/>
            <a:ext cx="4038600" cy="3241005"/>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20000"/>
              </a:spcBef>
              <a:buSzPct val="75000"/>
              <a:buFont typeface="Wingdings" charset="2"/>
              <a:buChar char="v"/>
            </a:pPr>
            <a:r>
              <a:rPr lang="pt-BR" altLang="x-none" b="1">
                <a:solidFill>
                  <a:srgbClr val="EBF5FF"/>
                </a:solidFill>
                <a:latin typeface="Garamond" charset="0"/>
              </a:rPr>
              <a:t>Relação dinâmica entre</a:t>
            </a:r>
          </a:p>
          <a:p>
            <a:pPr eaLnBrk="1" hangingPunct="1">
              <a:spcBef>
                <a:spcPct val="20000"/>
              </a:spcBef>
              <a:buSzPct val="75000"/>
            </a:pPr>
            <a:r>
              <a:rPr lang="pt-BR" altLang="x-none" b="1">
                <a:solidFill>
                  <a:srgbClr val="EBF5FF"/>
                </a:solidFill>
                <a:latin typeface="Garamond" charset="0"/>
              </a:rPr>
              <a:t> mundo real e sujeito.</a:t>
            </a:r>
          </a:p>
          <a:p>
            <a:pPr eaLnBrk="1" hangingPunct="1">
              <a:spcBef>
                <a:spcPct val="20000"/>
              </a:spcBef>
              <a:buSzPct val="75000"/>
              <a:buFont typeface="Wingdings" charset="2"/>
              <a:buChar char="v"/>
            </a:pPr>
            <a:r>
              <a:rPr lang="pt-BR" altLang="x-none" b="1">
                <a:solidFill>
                  <a:srgbClr val="EBF5FF"/>
                </a:solidFill>
                <a:latin typeface="Garamond" charset="0"/>
              </a:rPr>
              <a:t>É descritiva e utiliza o      </a:t>
            </a:r>
          </a:p>
          <a:p>
            <a:pPr eaLnBrk="1" hangingPunct="1">
              <a:spcBef>
                <a:spcPct val="20000"/>
              </a:spcBef>
              <a:buSzPct val="75000"/>
            </a:pPr>
            <a:r>
              <a:rPr lang="pt-BR" altLang="x-none" b="1">
                <a:solidFill>
                  <a:srgbClr val="EBF5FF"/>
                </a:solidFill>
                <a:latin typeface="Garamond" charset="0"/>
              </a:rPr>
              <a:t>Método  indutivo. </a:t>
            </a:r>
          </a:p>
          <a:p>
            <a:pPr eaLnBrk="1" hangingPunct="1">
              <a:spcBef>
                <a:spcPct val="20000"/>
              </a:spcBef>
              <a:buSzPct val="75000"/>
              <a:buFont typeface="Wingdings" charset="2"/>
              <a:buChar char="v"/>
            </a:pPr>
            <a:r>
              <a:rPr lang="pt-BR" altLang="x-none" b="1">
                <a:solidFill>
                  <a:srgbClr val="EBF5FF"/>
                </a:solidFill>
                <a:latin typeface="Garamond" charset="0"/>
              </a:rPr>
              <a:t>O processo é o foco principal.</a:t>
            </a:r>
          </a:p>
        </p:txBody>
      </p:sp>
      <p:sp>
        <p:nvSpPr>
          <p:cNvPr id="22542" name="Rectangle 6"/>
          <p:cNvSpPr>
            <a:spLocks noChangeArrowheads="1"/>
          </p:cNvSpPr>
          <p:nvPr/>
        </p:nvSpPr>
        <p:spPr bwMode="auto">
          <a:xfrm>
            <a:off x="8975725" y="6302375"/>
            <a:ext cx="116891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pt-BR" b="1">
                <a:ea typeface="ＭＳ Ｐゴシック" charset="0"/>
                <a:cs typeface="Arial" charset="0"/>
              </a:rPr>
              <a:t>(Gil, 2002)</a:t>
            </a:r>
          </a:p>
        </p:txBody>
      </p:sp>
      <p:sp>
        <p:nvSpPr>
          <p:cNvPr id="12302" name="Rectangle 7"/>
          <p:cNvSpPr>
            <a:spLocks noGrp="1" noChangeArrowheads="1"/>
          </p:cNvSpPr>
          <p:nvPr>
            <p:ph type="title"/>
          </p:nvPr>
        </p:nvSpPr>
        <p:spPr>
          <a:xfrm>
            <a:off x="1981200" y="198438"/>
            <a:ext cx="8229600" cy="1143000"/>
          </a:xfrm>
        </p:spPr>
        <p:txBody>
          <a:bodyPr>
            <a:normAutofit/>
          </a:bodyPr>
          <a:lstStyle/>
          <a:p>
            <a:pPr algn="ctr"/>
            <a:r>
              <a:rPr lang="pt-BR" altLang="x-none" dirty="0"/>
              <a:t>QUANTO À NATUREZA DO MÉTODO</a:t>
            </a:r>
          </a:p>
        </p:txBody>
      </p:sp>
    </p:spTree>
    <p:extLst>
      <p:ext uri="{BB962C8B-B14F-4D97-AF65-F5344CB8AC3E}">
        <p14:creationId xmlns:p14="http://schemas.microsoft.com/office/powerpoint/2010/main" val="69133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pt-BR" altLang="x-none" dirty="0"/>
              <a:t>PESQUISA QUALITATIVA </a:t>
            </a:r>
          </a:p>
        </p:txBody>
      </p:sp>
      <p:sp>
        <p:nvSpPr>
          <p:cNvPr id="17410" name="Rectangle 3"/>
          <p:cNvSpPr>
            <a:spLocks noGrp="1" noChangeArrowheads="1"/>
          </p:cNvSpPr>
          <p:nvPr>
            <p:ph idx="1"/>
          </p:nvPr>
        </p:nvSpPr>
        <p:spPr>
          <a:xfrm>
            <a:off x="838200" y="1838151"/>
            <a:ext cx="10515600" cy="4351338"/>
          </a:xfrm>
        </p:spPr>
        <p:txBody>
          <a:bodyPr>
            <a:normAutofit fontScale="92500" lnSpcReduction="10000"/>
          </a:bodyPr>
          <a:lstStyle/>
          <a:p>
            <a:r>
              <a:rPr lang="pt-BR" altLang="x-none" dirty="0">
                <a:solidFill>
                  <a:schemeClr val="tx1"/>
                </a:solidFill>
                <a:latin typeface="Arial" charset="0"/>
              </a:rPr>
              <a:t>Objetivos da pesquisa: </a:t>
            </a:r>
          </a:p>
          <a:p>
            <a:pPr lvl="1"/>
            <a:r>
              <a:rPr lang="pt-BR" altLang="x-none" dirty="0">
                <a:latin typeface="Arial" charset="0"/>
              </a:rPr>
              <a:t>Compreensão; explanação; </a:t>
            </a:r>
          </a:p>
          <a:p>
            <a:pPr lvl="1"/>
            <a:r>
              <a:rPr lang="pt-BR" altLang="x-none" dirty="0">
                <a:latin typeface="Arial" charset="0"/>
              </a:rPr>
              <a:t>Apreensão e interpretação da relação de significações de fenômenos para os indivíduos e a sociedade;</a:t>
            </a:r>
          </a:p>
          <a:p>
            <a:r>
              <a:rPr lang="pt-BR" altLang="x-none" dirty="0">
                <a:solidFill>
                  <a:srgbClr val="000000"/>
                </a:solidFill>
                <a:latin typeface="Arial" charset="0"/>
              </a:rPr>
              <a:t>Amostra/grupo para estudo:</a:t>
            </a:r>
          </a:p>
          <a:p>
            <a:pPr lvl="1"/>
            <a:r>
              <a:rPr lang="pt-BR" altLang="x-none" dirty="0">
                <a:latin typeface="Arial" charset="0"/>
              </a:rPr>
              <a:t>Proposital, Intencional: sujeitos individualmente eleitos; tamanho </a:t>
            </a:r>
            <a:r>
              <a:rPr lang="pt-BR" altLang="x-none" dirty="0" smtClean="0">
                <a:latin typeface="Arial" charset="0"/>
              </a:rPr>
              <a:t>pequeno</a:t>
            </a:r>
          </a:p>
          <a:p>
            <a:r>
              <a:rPr lang="pt-BR" altLang="x-none" dirty="0" smtClean="0">
                <a:solidFill>
                  <a:srgbClr val="000000"/>
                </a:solidFill>
                <a:latin typeface="Arial" charset="0"/>
              </a:rPr>
              <a:t>Tratamento/análise </a:t>
            </a:r>
            <a:r>
              <a:rPr lang="pt-BR" altLang="x-none" dirty="0">
                <a:solidFill>
                  <a:srgbClr val="000000"/>
                </a:solidFill>
                <a:latin typeface="Arial" charset="0"/>
              </a:rPr>
              <a:t>dos dados</a:t>
            </a:r>
          </a:p>
          <a:p>
            <a:pPr lvl="1"/>
            <a:r>
              <a:rPr lang="pt-BR" altLang="x-none" dirty="0">
                <a:latin typeface="Arial" charset="0"/>
              </a:rPr>
              <a:t>Análise de </a:t>
            </a:r>
            <a:r>
              <a:rPr lang="pt-BR" altLang="x-none" dirty="0" smtClean="0">
                <a:latin typeface="Arial" charset="0"/>
              </a:rPr>
              <a:t>conteúdo</a:t>
            </a:r>
            <a:r>
              <a:rPr lang="pt-BR" altLang="x-none" dirty="0">
                <a:latin typeface="Arial" charset="0"/>
              </a:rPr>
              <a:t>: categorias por relevância teórica de </a:t>
            </a:r>
            <a:r>
              <a:rPr lang="pt-BR" altLang="x-none" dirty="0" smtClean="0">
                <a:latin typeface="Arial" charset="0"/>
              </a:rPr>
              <a:t>repetição</a:t>
            </a:r>
          </a:p>
          <a:p>
            <a:pPr lvl="1"/>
            <a:r>
              <a:rPr lang="pt-BR" altLang="x-none" dirty="0" err="1" smtClean="0">
                <a:latin typeface="Arial" charset="0"/>
                <a:hlinkClick r:id="rId3" action="ppaction://hlinkfile"/>
              </a:rPr>
              <a:t>metodologia_curso</a:t>
            </a:r>
            <a:r>
              <a:rPr lang="pt-BR" altLang="x-none" dirty="0" smtClean="0">
                <a:latin typeface="Arial" charset="0"/>
                <a:hlinkClick r:id="rId3" action="ppaction://hlinkfile"/>
              </a:rPr>
              <a:t>\2113-7552-1-PB.pdf</a:t>
            </a:r>
            <a:endParaRPr lang="pt-BR" altLang="x-none" dirty="0" smtClean="0">
              <a:latin typeface="Arial" charset="0"/>
            </a:endParaRPr>
          </a:p>
          <a:p>
            <a:pPr lvl="1"/>
            <a:r>
              <a:rPr lang="pt-BR" altLang="x-none" dirty="0" err="1" smtClean="0">
                <a:latin typeface="Arial" charset="0"/>
                <a:hlinkClick r:id="rId4" action="ppaction://hlinkfile"/>
              </a:rPr>
              <a:t>metodologia_curso</a:t>
            </a:r>
            <a:r>
              <a:rPr lang="pt-BR" altLang="x-none" dirty="0" smtClean="0">
                <a:latin typeface="Arial" charset="0"/>
                <a:hlinkClick r:id="rId4" action="ppaction://hlinkfile"/>
              </a:rPr>
              <a:t>\19468-Texto do Artigo-70213-1-10-20111115.pdf</a:t>
            </a:r>
            <a:endParaRPr lang="pt-BR" altLang="x-none" dirty="0" smtClean="0">
              <a:latin typeface="Arial" charset="0"/>
            </a:endParaRPr>
          </a:p>
          <a:p>
            <a:pPr lvl="1"/>
            <a:r>
              <a:rPr lang="pt-BR" altLang="x-none" dirty="0" smtClean="0">
                <a:latin typeface="Arial" charset="0"/>
                <a:hlinkClick r:id="rId5"/>
              </a:rPr>
              <a:t>https://periodicos.ufsc.br/index.php/literatura/article/view/2175-7917.2019v24n2p98</a:t>
            </a:r>
            <a:endParaRPr lang="pt-BR" altLang="x-none" dirty="0" smtClean="0">
              <a:latin typeface="Arial" charset="0"/>
            </a:endParaRPr>
          </a:p>
          <a:p>
            <a:pPr lvl="1"/>
            <a:endParaRPr lang="pt-BR" altLang="x-none" dirty="0">
              <a:latin typeface="Arial" charset="0"/>
            </a:endParaRPr>
          </a:p>
        </p:txBody>
      </p:sp>
      <p:sp>
        <p:nvSpPr>
          <p:cNvPr id="27652" name="Text Box 4"/>
          <p:cNvSpPr txBox="1">
            <a:spLocks noChangeArrowheads="1"/>
          </p:cNvSpPr>
          <p:nvPr/>
        </p:nvSpPr>
        <p:spPr bwMode="auto">
          <a:xfrm>
            <a:off x="3863975" y="6446839"/>
            <a:ext cx="67691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defRPr/>
            </a:pPr>
            <a:r>
              <a:rPr lang="pt-BR" sz="1400" dirty="0" err="1"/>
              <a:t>Bryman</a:t>
            </a:r>
            <a:r>
              <a:rPr lang="pt-BR" sz="1400" dirty="0"/>
              <a:t>  (1995) apud </a:t>
            </a:r>
            <a:r>
              <a:rPr lang="pt-BR" sz="1400" dirty="0">
                <a:latin typeface="Garamond" charset="0"/>
              </a:rPr>
              <a:t>Moreira, Molina, Maciel e Moura (2006) </a:t>
            </a:r>
          </a:p>
        </p:txBody>
      </p:sp>
    </p:spTree>
    <p:extLst>
      <p:ext uri="{BB962C8B-B14F-4D97-AF65-F5344CB8AC3E}">
        <p14:creationId xmlns:p14="http://schemas.microsoft.com/office/powerpoint/2010/main" val="2042185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TotalTime>
  <Words>1385</Words>
  <Application>Microsoft Office PowerPoint</Application>
  <PresentationFormat>Widescreen</PresentationFormat>
  <Paragraphs>276</Paragraphs>
  <Slides>27</Slides>
  <Notes>13</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27</vt:i4>
      </vt:variant>
    </vt:vector>
  </HeadingPairs>
  <TitlesOfParts>
    <vt:vector size="40" baseType="lpstr">
      <vt:lpstr>ＭＳ Ｐゴシック</vt:lpstr>
      <vt:lpstr>ＭＳ Ｐゴシック</vt:lpstr>
      <vt:lpstr>MS UI Gothic</vt:lpstr>
      <vt:lpstr>Arial</vt:lpstr>
      <vt:lpstr>Calibri</vt:lpstr>
      <vt:lpstr>Calibri Light</vt:lpstr>
      <vt:lpstr>Cambria</vt:lpstr>
      <vt:lpstr>Cambria Math</vt:lpstr>
      <vt:lpstr>Garamond</vt:lpstr>
      <vt:lpstr>Tahoma</vt:lpstr>
      <vt:lpstr>Verdana</vt:lpstr>
      <vt:lpstr>Wingdings</vt:lpstr>
      <vt:lpstr>Tema do Office</vt:lpstr>
      <vt:lpstr>Métodos e Fonte de Dados</vt:lpstr>
      <vt:lpstr>ANALISES ESTATISTICAS Estatística Descritiva Técnicas Multivaridas Econometria Psicometria, etc. . . </vt:lpstr>
      <vt:lpstr>Dados Primários</vt:lpstr>
      <vt:lpstr>Dados Secundários</vt:lpstr>
      <vt:lpstr>QUANTO AOS FINS</vt:lpstr>
      <vt:lpstr>QUANTO AOS FINS</vt:lpstr>
      <vt:lpstr>QUANTO AOS FINS</vt:lpstr>
      <vt:lpstr>QUANTO À NATUREZA DO MÉTODO</vt:lpstr>
      <vt:lpstr>PESQUISA QUALITATIVA </vt:lpstr>
      <vt:lpstr>MÉTODOS DA PESQUISA QUALITATIVA - Estudo de Caso</vt:lpstr>
      <vt:lpstr>Exemplos: Estudo de caso / multicascos</vt:lpstr>
      <vt:lpstr>Pesquisa Documental</vt:lpstr>
      <vt:lpstr>Apresentação do PowerPoint</vt:lpstr>
      <vt:lpstr>Apresentação do PowerPoint</vt:lpstr>
      <vt:lpstr>Características da Pesquisa Quantitativa</vt:lpstr>
      <vt:lpstr>Características da Pesquisa Quantitativa</vt:lpstr>
      <vt:lpstr>Ferramentas estatísticas Univariadas</vt:lpstr>
      <vt:lpstr>Exemplos de Aplicação</vt:lpstr>
      <vt:lpstr>Ferramentas estatísticas Multivariadas</vt:lpstr>
      <vt:lpstr>Econometria</vt:lpstr>
      <vt:lpstr>Apresentação do PowerPoint</vt:lpstr>
      <vt:lpstr>Modelagem Econometrica </vt:lpstr>
      <vt:lpstr>Modelagem Econometrica – Spanos (1986)</vt:lpstr>
      <vt:lpstr>Exemplo: Equação para salário</vt:lpstr>
      <vt:lpstr>No STATA</vt:lpstr>
      <vt:lpstr>Modelo Crepon, Duguet and Mairesse, 1998  CDM (1998)</vt:lpstr>
      <vt:lpstr>Técnicas de Simulação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Metodologia e Fonte de Dados</dc:title>
  <dc:creator>Sérgio Kannebley Júnior</dc:creator>
  <cp:lastModifiedBy>Sérgio Kannebley Júnior</cp:lastModifiedBy>
  <cp:revision>58</cp:revision>
  <dcterms:created xsi:type="dcterms:W3CDTF">2020-10-21T19:20:45Z</dcterms:created>
  <dcterms:modified xsi:type="dcterms:W3CDTF">2020-11-03T21:21:36Z</dcterms:modified>
</cp:coreProperties>
</file>