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A5B872BB-AAE5-4D36-B2FA-32C44A11CB6C}" type="datetimeFigureOut">
              <a:rPr lang="pt-BR" smtClean="0"/>
              <a:pPr/>
              <a:t>26/07/2018</a:t>
            </a:fld>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8752E3F7-6E84-43BD-A868-75D38C889411}"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A5B872BB-AAE5-4D36-B2FA-32C44A11CB6C}" type="datetimeFigureOut">
              <a:rPr lang="pt-BR" smtClean="0"/>
              <a:pPr/>
              <a:t>26/07/2018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8752E3F7-6E84-43BD-A868-75D38C88941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A5B872BB-AAE5-4D36-B2FA-32C44A11CB6C}" type="datetimeFigureOut">
              <a:rPr lang="pt-BR" smtClean="0"/>
              <a:pPr/>
              <a:t>26/07/2018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8752E3F7-6E84-43BD-A868-75D38C88941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A5B872BB-AAE5-4D36-B2FA-32C44A11CB6C}" type="datetimeFigureOut">
              <a:rPr lang="pt-BR" smtClean="0"/>
              <a:pPr/>
              <a:t>26/07/2018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8752E3F7-6E84-43BD-A868-75D38C889411}" type="slidenum">
              <a:rPr lang="pt-BR" smtClean="0"/>
              <a:pPr/>
              <a:t>‹nº›</a:t>
            </a:fld>
            <a:endParaRPr lang="pt-BR"/>
          </a:p>
        </p:txBody>
      </p:sp>
      <p:sp>
        <p:nvSpPr>
          <p:cNvPr id="7" name="Título 6"/>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A5B872BB-AAE5-4D36-B2FA-32C44A11CB6C}" type="datetimeFigureOut">
              <a:rPr lang="pt-BR" smtClean="0"/>
              <a:pPr/>
              <a:t>26/07/2018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8752E3F7-6E84-43BD-A868-75D38C889411}" type="slidenum">
              <a:rPr lang="pt-BR" smtClean="0"/>
              <a:pPr/>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A5B872BB-AAE5-4D36-B2FA-32C44A11CB6C}" type="datetimeFigureOut">
              <a:rPr lang="pt-BR" smtClean="0"/>
              <a:pPr/>
              <a:t>26/07/2018</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8752E3F7-6E84-43BD-A868-75D38C889411}" type="slidenum">
              <a:rPr lang="pt-BR" smtClean="0"/>
              <a:pPr/>
              <a:t>‹nº›</a:t>
            </a:fld>
            <a:endParaRPr lang="pt-BR"/>
          </a:p>
        </p:txBody>
      </p:sp>
      <p:sp>
        <p:nvSpPr>
          <p:cNvPr id="8" name="Título 7"/>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A5B872BB-AAE5-4D36-B2FA-32C44A11CB6C}" type="datetimeFigureOut">
              <a:rPr lang="pt-BR" smtClean="0"/>
              <a:pPr/>
              <a:t>26/07/2018</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8752E3F7-6E84-43BD-A868-75D38C889411}"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A5B872BB-AAE5-4D36-B2FA-32C44A11CB6C}" type="datetimeFigureOut">
              <a:rPr lang="pt-BR" smtClean="0"/>
              <a:pPr/>
              <a:t>26/07/2018</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8752E3F7-6E84-43BD-A868-75D38C889411}" type="slidenum">
              <a:rPr lang="pt-BR" smtClean="0"/>
              <a:pPr/>
              <a:t>‹nº›</a:t>
            </a:fld>
            <a:endParaRPr lang="pt-BR"/>
          </a:p>
        </p:txBody>
      </p:sp>
      <p:sp>
        <p:nvSpPr>
          <p:cNvPr id="6" name="Título 5"/>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A5B872BB-AAE5-4D36-B2FA-32C44A11CB6C}" type="datetimeFigureOut">
              <a:rPr lang="pt-BR" smtClean="0"/>
              <a:pPr/>
              <a:t>26/07/2018</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8752E3F7-6E84-43BD-A868-75D38C88941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fld id="{A5B872BB-AAE5-4D36-B2FA-32C44A11CB6C}" type="datetimeFigureOut">
              <a:rPr lang="pt-BR" smtClean="0"/>
              <a:pPr/>
              <a:t>26/07/2018</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8752E3F7-6E84-43BD-A868-75D38C889411}"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A5B872BB-AAE5-4D36-B2FA-32C44A11CB6C}" type="datetimeFigureOut">
              <a:rPr lang="pt-BR" smtClean="0"/>
              <a:pPr/>
              <a:t>26/07/2018</a:t>
            </a:fld>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8752E3F7-6E84-43BD-A868-75D38C889411}" type="slidenum">
              <a:rPr lang="pt-BR" smtClean="0"/>
              <a:pPr/>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estilo do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5B872BB-AAE5-4D36-B2FA-32C44A11CB6C}" type="datetimeFigureOut">
              <a:rPr lang="pt-BR" smtClean="0"/>
              <a:pPr/>
              <a:t>26/07/2018</a:t>
            </a:fld>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752E3F7-6E84-43BD-A868-75D38C889411}"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lstStyle/>
          <a:p>
            <a:pPr algn="just">
              <a:lnSpc>
                <a:spcPct val="80000"/>
              </a:lnSpc>
              <a:buFontTx/>
              <a:buNone/>
            </a:pPr>
            <a:r>
              <a:rPr lang="pt-BR" sz="2000" dirty="0">
                <a:latin typeface="Times New Roman" pitchFamily="18" charset="0"/>
                <a:cs typeface="Times New Roman" pitchFamily="18" charset="0"/>
              </a:rPr>
              <a:t>Introdução </a:t>
            </a:r>
          </a:p>
          <a:p>
            <a:pPr algn="just">
              <a:lnSpc>
                <a:spcPct val="80000"/>
              </a:lnSpc>
            </a:pPr>
            <a:endParaRPr lang="pt-BR" sz="2000" dirty="0">
              <a:latin typeface="Times New Roman" pitchFamily="18" charset="0"/>
              <a:cs typeface="Times New Roman" pitchFamily="18" charset="0"/>
            </a:endParaRPr>
          </a:p>
          <a:p>
            <a:pPr algn="just">
              <a:lnSpc>
                <a:spcPct val="80000"/>
              </a:lnSpc>
              <a:buFontTx/>
              <a:buAutoNum type="arabicParenR"/>
            </a:pPr>
            <a:r>
              <a:rPr lang="pt-BR" sz="2000" dirty="0">
                <a:latin typeface="Times New Roman" pitchFamily="18" charset="0"/>
                <a:cs typeface="Times New Roman" pitchFamily="18" charset="0"/>
              </a:rPr>
              <a:t>Impulso inato do ser humano (Instinto animal);</a:t>
            </a:r>
          </a:p>
          <a:p>
            <a:pPr algn="just">
              <a:lnSpc>
                <a:spcPct val="80000"/>
              </a:lnSpc>
              <a:buFontTx/>
              <a:buAutoNum type="arabicParenR"/>
            </a:pPr>
            <a:endParaRPr lang="pt-BR" sz="2000" dirty="0">
              <a:latin typeface="Times New Roman" pitchFamily="18" charset="0"/>
              <a:cs typeface="Times New Roman" pitchFamily="18" charset="0"/>
            </a:endParaRPr>
          </a:p>
          <a:p>
            <a:pPr algn="just">
              <a:lnSpc>
                <a:spcPct val="80000"/>
              </a:lnSpc>
              <a:buFontTx/>
              <a:buAutoNum type="arabicParenR"/>
            </a:pPr>
            <a:r>
              <a:rPr lang="pt-BR" sz="2000" dirty="0">
                <a:latin typeface="Times New Roman" pitchFamily="18" charset="0"/>
                <a:cs typeface="Times New Roman" pitchFamily="18" charset="0"/>
              </a:rPr>
              <a:t>FENÔMENO SOCIAL abraçado pelo Direito;</a:t>
            </a:r>
          </a:p>
          <a:p>
            <a:pPr algn="just">
              <a:lnSpc>
                <a:spcPct val="80000"/>
              </a:lnSpc>
              <a:buFontTx/>
              <a:buAutoNum type="arabicParenR"/>
            </a:pPr>
            <a:endParaRPr lang="pt-BR" sz="2000" dirty="0">
              <a:latin typeface="Times New Roman" pitchFamily="18" charset="0"/>
              <a:cs typeface="Times New Roman" pitchFamily="18" charset="0"/>
            </a:endParaRPr>
          </a:p>
          <a:p>
            <a:pPr algn="just">
              <a:lnSpc>
                <a:spcPct val="80000"/>
              </a:lnSpc>
              <a:buFontTx/>
              <a:buAutoNum type="arabicParenR"/>
            </a:pPr>
            <a:r>
              <a:rPr lang="pt-BR" sz="2000" dirty="0">
                <a:latin typeface="Times New Roman" pitchFamily="18" charset="0"/>
                <a:cs typeface="Times New Roman" pitchFamily="18" charset="0"/>
              </a:rPr>
              <a:t>Homem selvagem (Nômade): Não desenvolvimento do direito de propriedade (HOMO VAGUS). A Exceção que pode ser feita é quanto à PROPRIEDADE COMUNAL, que ensejou o início do estudo do comunismo;</a:t>
            </a:r>
          </a:p>
          <a:p>
            <a:pPr algn="just">
              <a:lnSpc>
                <a:spcPct val="80000"/>
              </a:lnSpc>
              <a:buFontTx/>
              <a:buAutoNum type="arabicParenR"/>
            </a:pPr>
            <a:endParaRPr lang="pt-BR" sz="2000" dirty="0">
              <a:latin typeface="Times New Roman" pitchFamily="18" charset="0"/>
              <a:cs typeface="Times New Roman" pitchFamily="18" charset="0"/>
            </a:endParaRPr>
          </a:p>
          <a:p>
            <a:pPr algn="just">
              <a:lnSpc>
                <a:spcPct val="80000"/>
              </a:lnSpc>
              <a:buFontTx/>
              <a:buAutoNum type="arabicParenR"/>
            </a:pPr>
            <a:r>
              <a:rPr lang="pt-BR" sz="2000" dirty="0">
                <a:latin typeface="Times New Roman" pitchFamily="18" charset="0"/>
                <a:cs typeface="Times New Roman" pitchFamily="18" charset="0"/>
              </a:rPr>
              <a:t>HOMO MANES: Agregação à terra (Surgimento das instituições políticas). A propriedade ganha </a:t>
            </a:r>
            <a:r>
              <a:rPr lang="pt-BR" sz="2000" b="1" dirty="0">
                <a:latin typeface="Times New Roman" pitchFamily="18" charset="0"/>
                <a:cs typeface="Times New Roman" pitchFamily="18" charset="0"/>
              </a:rPr>
              <a:t>contorno jurídico.</a:t>
            </a:r>
            <a:endParaRPr lang="pt-BR" sz="2000" dirty="0">
              <a:latin typeface="Times New Roman" pitchFamily="18" charset="0"/>
              <a:cs typeface="Times New Roman" pitchFamily="18" charset="0"/>
            </a:endParaRPr>
          </a:p>
          <a:p>
            <a:pPr>
              <a:lnSpc>
                <a:spcPct val="80000"/>
              </a:lnSpc>
              <a:buFontTx/>
              <a:buNone/>
            </a:pPr>
            <a:endParaRPr lang="pt-BR" sz="2000" dirty="0"/>
          </a:p>
        </p:txBody>
      </p:sp>
      <p:sp>
        <p:nvSpPr>
          <p:cNvPr id="5122" name="Rectangle 2"/>
          <p:cNvSpPr>
            <a:spLocks noGrp="1" noChangeArrowheads="1"/>
          </p:cNvSpPr>
          <p:nvPr>
            <p:ph type="title"/>
          </p:nvPr>
        </p:nvSpPr>
        <p:spPr>
          <a:xfrm>
            <a:off x="457200" y="274638"/>
            <a:ext cx="8229600" cy="417512"/>
          </a:xfrm>
        </p:spPr>
        <p:txBody>
          <a:bodyPr>
            <a:noAutofit/>
          </a:bodyPr>
          <a:lstStyle/>
          <a:p>
            <a:pPr algn="ctr"/>
            <a:r>
              <a:rPr lang="pt-BR" sz="2800" dirty="0" smtClean="0">
                <a:latin typeface="Times New Roman" pitchFamily="18" charset="0"/>
                <a:cs typeface="Times New Roman" pitchFamily="18" charset="0"/>
              </a:rPr>
              <a:t>Direito de Propriedade</a:t>
            </a:r>
            <a:endParaRPr lang="pt-BR" sz="28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normAutofit/>
          </a:bodyPr>
          <a:lstStyle/>
          <a:p>
            <a:pPr algn="just">
              <a:lnSpc>
                <a:spcPct val="80000"/>
              </a:lnSpc>
              <a:buFontTx/>
              <a:buNone/>
            </a:pPr>
            <a:r>
              <a:rPr lang="pt-BR" sz="1600" dirty="0">
                <a:latin typeface="Times New Roman" pitchFamily="18" charset="0"/>
                <a:cs typeface="Times New Roman" pitchFamily="18" charset="0"/>
              </a:rPr>
              <a:t>Brasil e Direito de Propriedade</a:t>
            </a:r>
          </a:p>
          <a:p>
            <a:pPr algn="just">
              <a:lnSpc>
                <a:spcPct val="80000"/>
              </a:lnSpc>
              <a:buFontTx/>
              <a:buNone/>
            </a:pPr>
            <a:endParaRPr lang="pt-BR" sz="1600" dirty="0">
              <a:latin typeface="Times New Roman" pitchFamily="18" charset="0"/>
              <a:cs typeface="Times New Roman" pitchFamily="18" charset="0"/>
            </a:endParaRPr>
          </a:p>
          <a:p>
            <a:pPr algn="just">
              <a:lnSpc>
                <a:spcPct val="80000"/>
              </a:lnSpc>
              <a:buFontTx/>
              <a:buNone/>
            </a:pPr>
            <a:r>
              <a:rPr lang="pt-BR" sz="1600" dirty="0" smtClean="0">
                <a:latin typeface="Times New Roman" pitchFamily="18" charset="0"/>
                <a:cs typeface="Times New Roman" pitchFamily="18" charset="0"/>
              </a:rPr>
              <a:t>	Surgimento </a:t>
            </a:r>
            <a:r>
              <a:rPr lang="pt-BR" sz="1600" dirty="0">
                <a:latin typeface="Times New Roman" pitchFamily="18" charset="0"/>
                <a:cs typeface="Times New Roman" pitchFamily="18" charset="0"/>
              </a:rPr>
              <a:t>do Decreto–Lei 3.365/1941 (Lei da Desapropriação): Possibilidade de Desapropriação para fins de utilidade pública, esta entendida da seguinte forma: </a:t>
            </a:r>
          </a:p>
          <a:p>
            <a:pPr algn="just">
              <a:lnSpc>
                <a:spcPct val="80000"/>
              </a:lnSpc>
              <a:buFontTx/>
              <a:buNone/>
            </a:pPr>
            <a:endParaRPr lang="pt-BR" sz="1600" dirty="0">
              <a:latin typeface="Times New Roman" pitchFamily="18" charset="0"/>
              <a:cs typeface="Times New Roman" pitchFamily="18" charset="0"/>
            </a:endParaRPr>
          </a:p>
          <a:p>
            <a:pPr algn="just">
              <a:lnSpc>
                <a:spcPct val="80000"/>
              </a:lnSpc>
              <a:buFontTx/>
              <a:buNone/>
            </a:pPr>
            <a:r>
              <a:rPr lang="pt-BR" sz="1600" dirty="0" smtClean="0">
                <a:latin typeface="Times New Roman" pitchFamily="18" charset="0"/>
                <a:cs typeface="Times New Roman" pitchFamily="18" charset="0"/>
              </a:rPr>
              <a:t>	1</a:t>
            </a:r>
            <a:r>
              <a:rPr lang="pt-BR" sz="1600" dirty="0">
                <a:latin typeface="Times New Roman" pitchFamily="18" charset="0"/>
                <a:cs typeface="Times New Roman" pitchFamily="18" charset="0"/>
              </a:rPr>
              <a:t>)  a segurança nacional;</a:t>
            </a:r>
          </a:p>
          <a:p>
            <a:pPr algn="just">
              <a:lnSpc>
                <a:spcPct val="80000"/>
              </a:lnSpc>
              <a:buFontTx/>
              <a:buNone/>
            </a:pPr>
            <a:r>
              <a:rPr lang="pt-BR" sz="1600" dirty="0" smtClean="0">
                <a:latin typeface="Times New Roman" pitchFamily="18" charset="0"/>
                <a:cs typeface="Times New Roman" pitchFamily="18" charset="0"/>
              </a:rPr>
              <a:t>	2</a:t>
            </a:r>
            <a:r>
              <a:rPr lang="pt-BR" sz="1600" dirty="0">
                <a:latin typeface="Times New Roman" pitchFamily="18" charset="0"/>
                <a:cs typeface="Times New Roman" pitchFamily="18" charset="0"/>
              </a:rPr>
              <a:t>) a defesa do Estado;</a:t>
            </a:r>
          </a:p>
          <a:p>
            <a:pPr algn="just">
              <a:lnSpc>
                <a:spcPct val="80000"/>
              </a:lnSpc>
              <a:buFontTx/>
              <a:buNone/>
            </a:pPr>
            <a:r>
              <a:rPr lang="pt-BR" sz="1600" dirty="0" smtClean="0">
                <a:latin typeface="Times New Roman" pitchFamily="18" charset="0"/>
                <a:cs typeface="Times New Roman" pitchFamily="18" charset="0"/>
              </a:rPr>
              <a:t>	3</a:t>
            </a:r>
            <a:r>
              <a:rPr lang="pt-BR" sz="1600" dirty="0">
                <a:latin typeface="Times New Roman" pitchFamily="18" charset="0"/>
                <a:cs typeface="Times New Roman" pitchFamily="18" charset="0"/>
              </a:rPr>
              <a:t>) o socorro público em caso de calamidade;</a:t>
            </a:r>
          </a:p>
          <a:p>
            <a:pPr algn="just">
              <a:lnSpc>
                <a:spcPct val="80000"/>
              </a:lnSpc>
              <a:buFontTx/>
              <a:buNone/>
            </a:pPr>
            <a:r>
              <a:rPr lang="pt-BR" sz="1600" dirty="0" smtClean="0">
                <a:latin typeface="Times New Roman" pitchFamily="18" charset="0"/>
                <a:cs typeface="Times New Roman" pitchFamily="18" charset="0"/>
              </a:rPr>
              <a:t>	4</a:t>
            </a:r>
            <a:r>
              <a:rPr lang="pt-BR" sz="1600" dirty="0">
                <a:latin typeface="Times New Roman" pitchFamily="18" charset="0"/>
                <a:cs typeface="Times New Roman" pitchFamily="18" charset="0"/>
              </a:rPr>
              <a:t>) a salubridade pública;</a:t>
            </a:r>
          </a:p>
          <a:p>
            <a:pPr algn="just">
              <a:lnSpc>
                <a:spcPct val="80000"/>
              </a:lnSpc>
              <a:buFontTx/>
              <a:buNone/>
            </a:pPr>
            <a:r>
              <a:rPr lang="pt-BR" sz="1600" dirty="0" smtClean="0">
                <a:latin typeface="Times New Roman" pitchFamily="18" charset="0"/>
                <a:cs typeface="Times New Roman" pitchFamily="18" charset="0"/>
              </a:rPr>
              <a:t>	5</a:t>
            </a:r>
            <a:r>
              <a:rPr lang="pt-BR" sz="1600" dirty="0">
                <a:latin typeface="Times New Roman" pitchFamily="18" charset="0"/>
                <a:cs typeface="Times New Roman" pitchFamily="18" charset="0"/>
              </a:rPr>
              <a:t>) a criação e melhoramento de centros de população, seu abastecimento regular de meios de subsistência;</a:t>
            </a:r>
          </a:p>
          <a:p>
            <a:pPr algn="just">
              <a:lnSpc>
                <a:spcPct val="80000"/>
              </a:lnSpc>
              <a:buFontTx/>
              <a:buNone/>
            </a:pPr>
            <a:r>
              <a:rPr lang="pt-BR" sz="1600" dirty="0" smtClean="0">
                <a:latin typeface="Times New Roman" pitchFamily="18" charset="0"/>
                <a:cs typeface="Times New Roman" pitchFamily="18" charset="0"/>
              </a:rPr>
              <a:t>	6</a:t>
            </a:r>
            <a:r>
              <a:rPr lang="pt-BR" sz="1600" dirty="0">
                <a:latin typeface="Times New Roman" pitchFamily="18" charset="0"/>
                <a:cs typeface="Times New Roman" pitchFamily="18" charset="0"/>
              </a:rPr>
              <a:t>) o aproveitamento industrial das minas e das jazidas minerais, das águas e da energia hidráulica;</a:t>
            </a:r>
          </a:p>
          <a:p>
            <a:pPr algn="just">
              <a:lnSpc>
                <a:spcPct val="80000"/>
              </a:lnSpc>
              <a:buFontTx/>
              <a:buNone/>
            </a:pPr>
            <a:r>
              <a:rPr lang="pt-BR" sz="1600" dirty="0" smtClean="0">
                <a:latin typeface="Times New Roman" pitchFamily="18" charset="0"/>
                <a:cs typeface="Times New Roman" pitchFamily="18" charset="0"/>
              </a:rPr>
              <a:t>	7</a:t>
            </a:r>
            <a:r>
              <a:rPr lang="pt-BR" sz="1600" dirty="0">
                <a:latin typeface="Times New Roman" pitchFamily="18" charset="0"/>
                <a:cs typeface="Times New Roman" pitchFamily="18" charset="0"/>
              </a:rPr>
              <a:t>) a assistência pública, as obras de higiene e decoração, casas de saúde, clínicas, estações de clima e fontes medicinais;</a:t>
            </a:r>
          </a:p>
          <a:p>
            <a:pPr algn="just">
              <a:lnSpc>
                <a:spcPct val="80000"/>
              </a:lnSpc>
              <a:buFontTx/>
              <a:buNone/>
            </a:pPr>
            <a:r>
              <a:rPr lang="pt-BR" sz="1600" dirty="0" smtClean="0">
                <a:latin typeface="Times New Roman" pitchFamily="18" charset="0"/>
                <a:cs typeface="Times New Roman" pitchFamily="18" charset="0"/>
              </a:rPr>
              <a:t>	8</a:t>
            </a:r>
            <a:r>
              <a:rPr lang="pt-BR" sz="1600" dirty="0">
                <a:latin typeface="Times New Roman" pitchFamily="18" charset="0"/>
                <a:cs typeface="Times New Roman" pitchFamily="18" charset="0"/>
              </a:rPr>
              <a:t>) a exploração ou a conservação dos serviços públicos;</a:t>
            </a:r>
          </a:p>
          <a:p>
            <a:pPr algn="just">
              <a:lnSpc>
                <a:spcPct val="80000"/>
              </a:lnSpc>
              <a:buFontTx/>
              <a:buNone/>
            </a:pPr>
            <a:r>
              <a:rPr lang="pt-BR" sz="1600" dirty="0" smtClean="0">
                <a:latin typeface="Times New Roman" pitchFamily="18" charset="0"/>
                <a:cs typeface="Times New Roman" pitchFamily="18" charset="0"/>
              </a:rPr>
              <a:t>	9</a:t>
            </a:r>
            <a:r>
              <a:rPr lang="pt-BR" sz="1600" dirty="0">
                <a:latin typeface="Times New Roman" pitchFamily="18" charset="0"/>
                <a:cs typeface="Times New Roman" pitchFamily="18" charset="0"/>
              </a:rPr>
              <a:t>) a construção de edifícios públicos, monumentos comemorativos e cemitérios; </a:t>
            </a:r>
          </a:p>
          <a:p>
            <a:pPr algn="just">
              <a:lnSpc>
                <a:spcPct val="80000"/>
              </a:lnSpc>
              <a:buFontTx/>
              <a:buNone/>
            </a:pPr>
            <a:r>
              <a:rPr lang="pt-BR" sz="1600" dirty="0" smtClean="0">
                <a:latin typeface="Times New Roman" pitchFamily="18" charset="0"/>
                <a:cs typeface="Times New Roman" pitchFamily="18" charset="0"/>
              </a:rPr>
              <a:t>	10</a:t>
            </a:r>
            <a:r>
              <a:rPr lang="pt-BR" sz="1600" dirty="0">
                <a:latin typeface="Times New Roman" pitchFamily="18" charset="0"/>
                <a:cs typeface="Times New Roman" pitchFamily="18" charset="0"/>
              </a:rPr>
              <a:t>) os demais casos previstos por leis especiais. </a:t>
            </a:r>
          </a:p>
          <a:p>
            <a:pPr algn="just">
              <a:lnSpc>
                <a:spcPct val="80000"/>
              </a:lnSpc>
            </a:pPr>
            <a:endParaRPr lang="pt-BR" sz="1600" dirty="0">
              <a:latin typeface="Times New Roman" pitchFamily="18" charset="0"/>
              <a:cs typeface="Times New Roman" pitchFamily="18" charset="0"/>
            </a:endParaRPr>
          </a:p>
        </p:txBody>
      </p:sp>
      <p:sp>
        <p:nvSpPr>
          <p:cNvPr id="15362" name="Rectangle 2"/>
          <p:cNvSpPr>
            <a:spLocks noGrp="1" noChangeArrowheads="1"/>
          </p:cNvSpPr>
          <p:nvPr>
            <p:ph type="title"/>
          </p:nvPr>
        </p:nvSpPr>
        <p:spPr>
          <a:xfrm>
            <a:off x="457200" y="274638"/>
            <a:ext cx="8229600" cy="346075"/>
          </a:xfrm>
        </p:spPr>
        <p:txBody>
          <a:bodyPr>
            <a:noAutofit/>
          </a:bodyPr>
          <a:lstStyle/>
          <a:p>
            <a:pPr algn="ctr"/>
            <a:r>
              <a:rPr lang="pt-BR" sz="2800" dirty="0">
                <a:latin typeface="Times New Roman" pitchFamily="18" charset="0"/>
                <a:cs typeface="Times New Roman" pitchFamily="18" charset="0"/>
              </a:rPr>
              <a:t>Direito de Propriedade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normAutofit/>
          </a:bodyPr>
          <a:lstStyle/>
          <a:p>
            <a:pPr algn="just">
              <a:lnSpc>
                <a:spcPct val="80000"/>
              </a:lnSpc>
              <a:buFontTx/>
              <a:buNone/>
            </a:pPr>
            <a:r>
              <a:rPr lang="pt-BR" sz="1800" dirty="0">
                <a:latin typeface="Times New Roman" pitchFamily="18" charset="0"/>
                <a:cs typeface="Times New Roman" pitchFamily="18" charset="0"/>
              </a:rPr>
              <a:t>Brasil e Direito de Propriedade</a:t>
            </a:r>
          </a:p>
          <a:p>
            <a:pPr algn="just">
              <a:lnSpc>
                <a:spcPct val="80000"/>
              </a:lnSpc>
              <a:buFontTx/>
              <a:buNone/>
            </a:pPr>
            <a:endParaRPr lang="pt-BR" sz="1800" dirty="0">
              <a:latin typeface="Times New Roman" pitchFamily="18" charset="0"/>
              <a:cs typeface="Times New Roman" pitchFamily="18" charset="0"/>
            </a:endParaRPr>
          </a:p>
          <a:p>
            <a:pPr algn="just">
              <a:lnSpc>
                <a:spcPct val="80000"/>
              </a:lnSpc>
              <a:buFontTx/>
              <a:buNone/>
            </a:pPr>
            <a:r>
              <a:rPr lang="pt-BR" sz="1800" dirty="0">
                <a:latin typeface="Times New Roman" pitchFamily="18" charset="0"/>
                <a:cs typeface="Times New Roman" pitchFamily="18" charset="0"/>
              </a:rPr>
              <a:t>9) Constituição de 1946: conjugação do aspecto formal e material da vontade popular. O art. 141 traz a possibilidade da desapropriação por interesse social. Avanço social no art. 147 que conjuga a idéia de PROPRIEDADE e BEM ESTAR SOCIAL </a:t>
            </a:r>
          </a:p>
          <a:p>
            <a:pPr algn="just">
              <a:lnSpc>
                <a:spcPct val="80000"/>
              </a:lnSpc>
              <a:buFontTx/>
              <a:buNone/>
            </a:pPr>
            <a:r>
              <a:rPr lang="pt-BR" sz="1800" dirty="0">
                <a:latin typeface="Times New Roman" pitchFamily="18" charset="0"/>
                <a:cs typeface="Times New Roman" pitchFamily="18" charset="0"/>
              </a:rPr>
              <a:t>			</a:t>
            </a:r>
          </a:p>
          <a:p>
            <a:pPr algn="just">
              <a:lnSpc>
                <a:spcPct val="80000"/>
              </a:lnSpc>
              <a:buFontTx/>
              <a:buNone/>
            </a:pPr>
            <a:r>
              <a:rPr lang="pt-BR" sz="1800" dirty="0">
                <a:latin typeface="Times New Roman" pitchFamily="18" charset="0"/>
                <a:cs typeface="Times New Roman" pitchFamily="18" charset="0"/>
              </a:rPr>
              <a:t>		“</a:t>
            </a:r>
            <a:r>
              <a:rPr lang="pt-BR" sz="1800" dirty="0" err="1">
                <a:latin typeface="Times New Roman" pitchFamily="18" charset="0"/>
                <a:cs typeface="Times New Roman" pitchFamily="18" charset="0"/>
              </a:rPr>
              <a:t>Art</a:t>
            </a:r>
            <a:r>
              <a:rPr lang="pt-BR" sz="1800" dirty="0">
                <a:latin typeface="Times New Roman" pitchFamily="18" charset="0"/>
                <a:cs typeface="Times New Roman" pitchFamily="18" charset="0"/>
              </a:rPr>
              <a:t> 141 - A Constituição assegura aos brasileiros e aos </a:t>
            </a:r>
            <a:r>
              <a:rPr lang="pt-BR" sz="1800" dirty="0" smtClean="0">
                <a:latin typeface="Times New Roman" pitchFamily="18" charset="0"/>
                <a:cs typeface="Times New Roman" pitchFamily="18" charset="0"/>
              </a:rPr>
              <a:t>estrangeiros 	residentes </a:t>
            </a:r>
            <a:r>
              <a:rPr lang="pt-BR" sz="1800" dirty="0">
                <a:latin typeface="Times New Roman" pitchFamily="18" charset="0"/>
                <a:cs typeface="Times New Roman" pitchFamily="18" charset="0"/>
              </a:rPr>
              <a:t>no País a inviolabilidade dos </a:t>
            </a:r>
            <a:r>
              <a:rPr lang="pt-BR" sz="1800" dirty="0" smtClean="0">
                <a:latin typeface="Times New Roman" pitchFamily="18" charset="0"/>
                <a:cs typeface="Times New Roman" pitchFamily="18" charset="0"/>
              </a:rPr>
              <a:t>direitos </a:t>
            </a:r>
            <a:r>
              <a:rPr lang="pt-BR" sz="1800" dirty="0">
                <a:latin typeface="Times New Roman" pitchFamily="18" charset="0"/>
                <a:cs typeface="Times New Roman" pitchFamily="18" charset="0"/>
              </a:rPr>
              <a:t>concernentes à vida, à </a:t>
            </a:r>
            <a:r>
              <a:rPr lang="pt-BR" sz="1800" dirty="0" smtClean="0">
                <a:latin typeface="Times New Roman" pitchFamily="18" charset="0"/>
                <a:cs typeface="Times New Roman" pitchFamily="18" charset="0"/>
              </a:rPr>
              <a:t>	liberdade</a:t>
            </a:r>
            <a:r>
              <a:rPr lang="pt-BR" sz="1800" dirty="0">
                <a:latin typeface="Times New Roman" pitchFamily="18" charset="0"/>
                <a:cs typeface="Times New Roman" pitchFamily="18" charset="0"/>
              </a:rPr>
              <a:t>, a segurança </a:t>
            </a:r>
            <a:r>
              <a:rPr lang="pt-BR" sz="1800" dirty="0" smtClean="0">
                <a:latin typeface="Times New Roman" pitchFamily="18" charset="0"/>
                <a:cs typeface="Times New Roman" pitchFamily="18" charset="0"/>
              </a:rPr>
              <a:t>individual </a:t>
            </a:r>
            <a:r>
              <a:rPr lang="pt-BR" sz="1800" dirty="0">
                <a:latin typeface="Times New Roman" pitchFamily="18" charset="0"/>
                <a:cs typeface="Times New Roman" pitchFamily="18" charset="0"/>
              </a:rPr>
              <a:t>e à propriedade, nos termos seguintes:</a:t>
            </a:r>
          </a:p>
          <a:p>
            <a:pPr algn="just">
              <a:lnSpc>
                <a:spcPct val="80000"/>
              </a:lnSpc>
              <a:buFontTx/>
              <a:buNone/>
            </a:pPr>
            <a:endParaRPr lang="pt-BR" sz="1800" dirty="0">
              <a:latin typeface="Times New Roman" pitchFamily="18" charset="0"/>
              <a:cs typeface="Times New Roman" pitchFamily="18" charset="0"/>
            </a:endParaRPr>
          </a:p>
          <a:p>
            <a:pPr algn="just">
              <a:lnSpc>
                <a:spcPct val="80000"/>
              </a:lnSpc>
              <a:buFontTx/>
              <a:buNone/>
            </a:pPr>
            <a:r>
              <a:rPr lang="pt-BR" sz="1800" dirty="0">
                <a:latin typeface="Times New Roman" pitchFamily="18" charset="0"/>
                <a:cs typeface="Times New Roman" pitchFamily="18" charset="0"/>
              </a:rPr>
              <a:t>		§ 16 - É garantido o direito de propriedade, salvo o caso de </a:t>
            </a:r>
            <a:r>
              <a:rPr lang="pt-BR" sz="1800" dirty="0" smtClean="0">
                <a:latin typeface="Times New Roman" pitchFamily="18" charset="0"/>
                <a:cs typeface="Times New Roman" pitchFamily="18" charset="0"/>
              </a:rPr>
              <a:t>desapropriação </a:t>
            </a:r>
            <a:r>
              <a:rPr lang="pt-BR" sz="1800" dirty="0" smtClean="0">
                <a:latin typeface="Times New Roman" pitchFamily="18" charset="0"/>
                <a:cs typeface="Times New Roman" pitchFamily="18" charset="0"/>
              </a:rPr>
              <a:t>	por </a:t>
            </a:r>
            <a:r>
              <a:rPr lang="pt-BR" sz="1800" dirty="0">
                <a:latin typeface="Times New Roman" pitchFamily="18" charset="0"/>
                <a:cs typeface="Times New Roman" pitchFamily="18" charset="0"/>
              </a:rPr>
              <a:t>necessidade ou utilidade pública, ou por </a:t>
            </a:r>
            <a:r>
              <a:rPr lang="pt-BR" sz="1800" dirty="0" smtClean="0">
                <a:latin typeface="Times New Roman" pitchFamily="18" charset="0"/>
                <a:cs typeface="Times New Roman" pitchFamily="18" charset="0"/>
              </a:rPr>
              <a:t>interesse </a:t>
            </a:r>
            <a:r>
              <a:rPr lang="pt-BR" sz="1800" dirty="0">
                <a:latin typeface="Times New Roman" pitchFamily="18" charset="0"/>
                <a:cs typeface="Times New Roman" pitchFamily="18" charset="0"/>
              </a:rPr>
              <a:t>social, mediante prévia </a:t>
            </a:r>
            <a:r>
              <a:rPr lang="pt-BR" sz="1800" dirty="0" smtClean="0">
                <a:latin typeface="Times New Roman" pitchFamily="18" charset="0"/>
                <a:cs typeface="Times New Roman" pitchFamily="18" charset="0"/>
              </a:rPr>
              <a:t>	e </a:t>
            </a:r>
            <a:r>
              <a:rPr lang="pt-BR" sz="1800" dirty="0">
                <a:latin typeface="Times New Roman" pitchFamily="18" charset="0"/>
                <a:cs typeface="Times New Roman" pitchFamily="18" charset="0"/>
              </a:rPr>
              <a:t>justa indenização em </a:t>
            </a:r>
            <a:r>
              <a:rPr lang="pt-BR" sz="1800" dirty="0" smtClean="0">
                <a:latin typeface="Times New Roman" pitchFamily="18" charset="0"/>
                <a:cs typeface="Times New Roman" pitchFamily="18" charset="0"/>
              </a:rPr>
              <a:t>dinheiro</a:t>
            </a:r>
            <a:r>
              <a:rPr lang="pt-BR" sz="1800" dirty="0">
                <a:latin typeface="Times New Roman" pitchFamily="18" charset="0"/>
                <a:cs typeface="Times New Roman" pitchFamily="18" charset="0"/>
              </a:rPr>
              <a:t>. Em caso de perigo iminente, como guerra ou </a:t>
            </a:r>
            <a:r>
              <a:rPr lang="pt-BR" sz="1800" dirty="0" smtClean="0">
                <a:latin typeface="Times New Roman" pitchFamily="18" charset="0"/>
                <a:cs typeface="Times New Roman" pitchFamily="18" charset="0"/>
              </a:rPr>
              <a:t>	comoção </a:t>
            </a:r>
            <a:r>
              <a:rPr lang="pt-BR" sz="1800" dirty="0" smtClean="0">
                <a:latin typeface="Times New Roman" pitchFamily="18" charset="0"/>
                <a:cs typeface="Times New Roman" pitchFamily="18" charset="0"/>
              </a:rPr>
              <a:t>intestina</a:t>
            </a:r>
            <a:r>
              <a:rPr lang="pt-BR" sz="1800" dirty="0">
                <a:latin typeface="Times New Roman" pitchFamily="18" charset="0"/>
                <a:cs typeface="Times New Roman" pitchFamily="18" charset="0"/>
              </a:rPr>
              <a:t>, as autoridades competentes poderão usar da </a:t>
            </a:r>
            <a:r>
              <a:rPr lang="pt-BR" sz="1800" dirty="0" smtClean="0">
                <a:latin typeface="Times New Roman" pitchFamily="18" charset="0"/>
                <a:cs typeface="Times New Roman" pitchFamily="18" charset="0"/>
              </a:rPr>
              <a:t>propriedade </a:t>
            </a:r>
            <a:r>
              <a:rPr lang="pt-BR" sz="1800" dirty="0" smtClean="0">
                <a:latin typeface="Times New Roman" pitchFamily="18" charset="0"/>
                <a:cs typeface="Times New Roman" pitchFamily="18" charset="0"/>
              </a:rPr>
              <a:t>	particular</a:t>
            </a:r>
            <a:r>
              <a:rPr lang="pt-BR" sz="1800" dirty="0">
                <a:latin typeface="Times New Roman" pitchFamily="18" charset="0"/>
                <a:cs typeface="Times New Roman" pitchFamily="18" charset="0"/>
              </a:rPr>
              <a:t>, se assim o exigir o bem público, ficando, </a:t>
            </a:r>
            <a:r>
              <a:rPr lang="pt-BR" sz="1800" dirty="0" smtClean="0">
                <a:latin typeface="Times New Roman" pitchFamily="18" charset="0"/>
                <a:cs typeface="Times New Roman" pitchFamily="18" charset="0"/>
              </a:rPr>
              <a:t>todavia</a:t>
            </a:r>
            <a:r>
              <a:rPr lang="pt-BR" sz="1800" dirty="0">
                <a:latin typeface="Times New Roman" pitchFamily="18" charset="0"/>
                <a:cs typeface="Times New Roman" pitchFamily="18" charset="0"/>
              </a:rPr>
              <a:t>, assegurado o </a:t>
            </a:r>
            <a:r>
              <a:rPr lang="pt-BR" sz="1800" dirty="0" smtClean="0">
                <a:latin typeface="Times New Roman" pitchFamily="18" charset="0"/>
                <a:cs typeface="Times New Roman" pitchFamily="18" charset="0"/>
              </a:rPr>
              <a:t>	direito </a:t>
            </a:r>
            <a:r>
              <a:rPr lang="pt-BR" sz="1800" dirty="0">
                <a:latin typeface="Times New Roman" pitchFamily="18" charset="0"/>
                <a:cs typeface="Times New Roman" pitchFamily="18" charset="0"/>
              </a:rPr>
              <a:t>a indenização ulterior</a:t>
            </a:r>
          </a:p>
          <a:p>
            <a:pPr algn="just">
              <a:lnSpc>
                <a:spcPct val="80000"/>
              </a:lnSpc>
              <a:buFontTx/>
              <a:buNone/>
            </a:pPr>
            <a:endParaRPr lang="pt-BR" sz="1800" dirty="0">
              <a:latin typeface="Times New Roman" pitchFamily="18" charset="0"/>
              <a:cs typeface="Times New Roman" pitchFamily="18" charset="0"/>
            </a:endParaRPr>
          </a:p>
          <a:p>
            <a:pPr algn="just">
              <a:lnSpc>
                <a:spcPct val="80000"/>
              </a:lnSpc>
            </a:pPr>
            <a:endParaRPr lang="pt-BR" sz="1800" dirty="0">
              <a:latin typeface="Times New Roman" pitchFamily="18" charset="0"/>
              <a:cs typeface="Times New Roman" pitchFamily="18" charset="0"/>
            </a:endParaRPr>
          </a:p>
        </p:txBody>
      </p:sp>
      <p:sp>
        <p:nvSpPr>
          <p:cNvPr id="16386" name="Rectangle 2"/>
          <p:cNvSpPr>
            <a:spLocks noGrp="1" noChangeArrowheads="1"/>
          </p:cNvSpPr>
          <p:nvPr>
            <p:ph type="title"/>
          </p:nvPr>
        </p:nvSpPr>
        <p:spPr>
          <a:xfrm>
            <a:off x="457200" y="274638"/>
            <a:ext cx="8229600" cy="706437"/>
          </a:xfrm>
        </p:spPr>
        <p:txBody>
          <a:bodyPr>
            <a:normAutofit/>
          </a:bodyPr>
          <a:lstStyle/>
          <a:p>
            <a:pPr algn="ctr"/>
            <a:r>
              <a:rPr lang="pt-BR" sz="2800" dirty="0">
                <a:latin typeface="Times New Roman" pitchFamily="18" charset="0"/>
                <a:cs typeface="Times New Roman" pitchFamily="18" charset="0"/>
              </a:rPr>
              <a:t>Direito de Propriedade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normAutofit/>
          </a:bodyPr>
          <a:lstStyle/>
          <a:p>
            <a:pPr algn="just">
              <a:lnSpc>
                <a:spcPct val="80000"/>
              </a:lnSpc>
              <a:buFontTx/>
              <a:buNone/>
            </a:pPr>
            <a:r>
              <a:rPr lang="pt-BR" sz="1800" dirty="0">
                <a:latin typeface="Times New Roman" pitchFamily="18" charset="0"/>
                <a:cs typeface="Times New Roman" pitchFamily="18" charset="0"/>
              </a:rPr>
              <a:t>Brasil e Direito de Propriedade</a:t>
            </a:r>
          </a:p>
          <a:p>
            <a:pPr algn="just">
              <a:lnSpc>
                <a:spcPct val="80000"/>
              </a:lnSpc>
              <a:buFontTx/>
              <a:buNone/>
            </a:pPr>
            <a:endParaRPr lang="pt-BR" sz="1800" dirty="0" smtClean="0">
              <a:latin typeface="Times New Roman" pitchFamily="18" charset="0"/>
              <a:cs typeface="Times New Roman" pitchFamily="18" charset="0"/>
            </a:endParaRPr>
          </a:p>
          <a:p>
            <a:pPr algn="just">
              <a:lnSpc>
                <a:spcPct val="80000"/>
              </a:lnSpc>
              <a:buFontTx/>
              <a:buNone/>
            </a:pPr>
            <a:r>
              <a:rPr lang="pt-BR" sz="1800" dirty="0" smtClean="0">
                <a:latin typeface="Times New Roman" pitchFamily="18" charset="0"/>
                <a:cs typeface="Times New Roman" pitchFamily="18" charset="0"/>
              </a:rPr>
              <a:t>Constituição de 1967</a:t>
            </a:r>
            <a:endParaRPr lang="pt-BR" sz="1800" dirty="0">
              <a:latin typeface="Times New Roman" pitchFamily="18" charset="0"/>
              <a:cs typeface="Times New Roman" pitchFamily="18" charset="0"/>
            </a:endParaRPr>
          </a:p>
          <a:p>
            <a:pPr algn="just">
              <a:lnSpc>
                <a:spcPct val="80000"/>
              </a:lnSpc>
              <a:buFontTx/>
              <a:buNone/>
            </a:pPr>
            <a:endParaRPr lang="pt-BR" sz="1800" dirty="0">
              <a:latin typeface="Times New Roman" pitchFamily="18" charset="0"/>
              <a:cs typeface="Times New Roman" pitchFamily="18" charset="0"/>
            </a:endParaRPr>
          </a:p>
          <a:p>
            <a:pPr algn="just">
              <a:lnSpc>
                <a:spcPct val="80000"/>
              </a:lnSpc>
              <a:buFontTx/>
              <a:buNone/>
            </a:pPr>
            <a:r>
              <a:rPr lang="pt-BR" sz="1800" dirty="0">
                <a:latin typeface="Times New Roman" pitchFamily="18" charset="0"/>
                <a:cs typeface="Times New Roman" pitchFamily="18" charset="0"/>
              </a:rPr>
              <a:t>		“</a:t>
            </a:r>
            <a:r>
              <a:rPr lang="pt-BR" sz="1800" dirty="0" err="1">
                <a:latin typeface="Times New Roman" pitchFamily="18" charset="0"/>
                <a:cs typeface="Times New Roman" pitchFamily="18" charset="0"/>
              </a:rPr>
              <a:t>Art</a:t>
            </a:r>
            <a:r>
              <a:rPr lang="pt-BR" sz="1800" dirty="0">
                <a:latin typeface="Times New Roman" pitchFamily="18" charset="0"/>
                <a:cs typeface="Times New Roman" pitchFamily="18" charset="0"/>
              </a:rPr>
              <a:t> 147 - O uso da propriedade será condicionado ao bem-estar </a:t>
            </a:r>
            <a:r>
              <a:rPr lang="pt-BR" sz="1800" dirty="0" smtClean="0">
                <a:latin typeface="Times New Roman" pitchFamily="18" charset="0"/>
                <a:cs typeface="Times New Roman" pitchFamily="18" charset="0"/>
              </a:rPr>
              <a:t>social</a:t>
            </a:r>
            <a:r>
              <a:rPr lang="pt-BR" sz="1800" dirty="0">
                <a:latin typeface="Times New Roman" pitchFamily="18" charset="0"/>
                <a:cs typeface="Times New Roman" pitchFamily="18" charset="0"/>
              </a:rPr>
              <a:t>. A lei </a:t>
            </a:r>
            <a:r>
              <a:rPr lang="pt-BR" sz="1800" dirty="0" smtClean="0">
                <a:latin typeface="Times New Roman" pitchFamily="18" charset="0"/>
                <a:cs typeface="Times New Roman" pitchFamily="18" charset="0"/>
              </a:rPr>
              <a:t>	poderá</a:t>
            </a:r>
            <a:r>
              <a:rPr lang="pt-BR" sz="1800" dirty="0">
                <a:latin typeface="Times New Roman" pitchFamily="18" charset="0"/>
                <a:cs typeface="Times New Roman" pitchFamily="18" charset="0"/>
              </a:rPr>
              <a:t>, com observância do disposto no art. 141, § 16, 	</a:t>
            </a:r>
            <a:r>
              <a:rPr lang="pt-BR" sz="1800" dirty="0" smtClean="0">
                <a:latin typeface="Times New Roman" pitchFamily="18" charset="0"/>
                <a:cs typeface="Times New Roman" pitchFamily="18" charset="0"/>
              </a:rPr>
              <a:t>promover a justa 	distribuição </a:t>
            </a:r>
            <a:r>
              <a:rPr lang="pt-BR" sz="1800" dirty="0">
                <a:latin typeface="Times New Roman" pitchFamily="18" charset="0"/>
                <a:cs typeface="Times New Roman" pitchFamily="18" charset="0"/>
              </a:rPr>
              <a:t>da propriedade, com igual oportunidade 	para todos</a:t>
            </a:r>
            <a:r>
              <a:rPr lang="pt-BR" sz="1800" dirty="0" smtClean="0">
                <a:latin typeface="Times New Roman" pitchFamily="18" charset="0"/>
                <a:cs typeface="Times New Roman" pitchFamily="18" charset="0"/>
              </a:rPr>
              <a:t>”.</a:t>
            </a:r>
            <a:endParaRPr lang="pt-BR" sz="1800" dirty="0">
              <a:latin typeface="Times New Roman" pitchFamily="18" charset="0"/>
              <a:cs typeface="Times New Roman" pitchFamily="18" charset="0"/>
            </a:endParaRPr>
          </a:p>
          <a:p>
            <a:pPr algn="just">
              <a:lnSpc>
                <a:spcPct val="80000"/>
              </a:lnSpc>
              <a:buFontTx/>
              <a:buNone/>
            </a:pPr>
            <a:endParaRPr lang="pt-BR" sz="1800" dirty="0">
              <a:latin typeface="Times New Roman" pitchFamily="18" charset="0"/>
              <a:cs typeface="Times New Roman" pitchFamily="18" charset="0"/>
            </a:endParaRPr>
          </a:p>
          <a:p>
            <a:pPr algn="just">
              <a:lnSpc>
                <a:spcPct val="80000"/>
              </a:lnSpc>
              <a:buFontTx/>
              <a:buNone/>
            </a:pPr>
            <a:r>
              <a:rPr lang="pt-BR" sz="1800" dirty="0">
                <a:latin typeface="Times New Roman" pitchFamily="18" charset="0"/>
                <a:cs typeface="Times New Roman" pitchFamily="18" charset="0"/>
              </a:rPr>
              <a:t>10) Golpe Militar e Atos Institucionais: Possibilidade de pagamento em Títulos da Dívida Agrária nos casos de desapropriação por interesse social.</a:t>
            </a:r>
          </a:p>
          <a:p>
            <a:pPr algn="just">
              <a:lnSpc>
                <a:spcPct val="80000"/>
              </a:lnSpc>
              <a:buFontTx/>
              <a:buNone/>
            </a:pPr>
            <a:endParaRPr lang="pt-BR" sz="1800" dirty="0">
              <a:latin typeface="Times New Roman" pitchFamily="18" charset="0"/>
              <a:cs typeface="Times New Roman" pitchFamily="18" charset="0"/>
            </a:endParaRPr>
          </a:p>
          <a:p>
            <a:pPr algn="just">
              <a:lnSpc>
                <a:spcPct val="80000"/>
              </a:lnSpc>
              <a:buFontTx/>
              <a:buNone/>
            </a:pPr>
            <a:r>
              <a:rPr lang="pt-BR" sz="1800" dirty="0">
                <a:latin typeface="Times New Roman" pitchFamily="18" charset="0"/>
                <a:cs typeface="Times New Roman" pitchFamily="18" charset="0"/>
              </a:rPr>
              <a:t>11) Constituição de 1967: Protagonismo do estado como agente de desenvolvimento. Após a EC 01/69 e o AI -5 a propriedade (Art. 153, § 22) a propriedade estava garantida como um DIREITO  mas vem à tona a </a:t>
            </a:r>
            <a:r>
              <a:rPr lang="pt-BR" sz="1800" dirty="0" err="1">
                <a:latin typeface="Times New Roman" pitchFamily="18" charset="0"/>
                <a:cs typeface="Times New Roman" pitchFamily="18" charset="0"/>
              </a:rPr>
              <a:t>idéia</a:t>
            </a:r>
            <a:r>
              <a:rPr lang="pt-BR" sz="1800" dirty="0">
                <a:latin typeface="Times New Roman" pitchFamily="18" charset="0"/>
                <a:cs typeface="Times New Roman" pitchFamily="18" charset="0"/>
              </a:rPr>
              <a:t> de FUNÇÃO SOCIAL. É do período do regime militar instrumentos importantes como o ESTATUTO DA TERRA que traz restrições ao direito da propriedade em prol do desenvolvimento. </a:t>
            </a:r>
          </a:p>
          <a:p>
            <a:pPr>
              <a:lnSpc>
                <a:spcPct val="80000"/>
              </a:lnSpc>
            </a:pPr>
            <a:endParaRPr lang="pt-BR" sz="1800" dirty="0"/>
          </a:p>
        </p:txBody>
      </p:sp>
      <p:sp>
        <p:nvSpPr>
          <p:cNvPr id="17410" name="Rectangle 2"/>
          <p:cNvSpPr>
            <a:spLocks noGrp="1" noChangeArrowheads="1"/>
          </p:cNvSpPr>
          <p:nvPr>
            <p:ph type="title"/>
          </p:nvPr>
        </p:nvSpPr>
        <p:spPr>
          <a:xfrm>
            <a:off x="457200" y="274638"/>
            <a:ext cx="8229600" cy="561975"/>
          </a:xfrm>
        </p:spPr>
        <p:txBody>
          <a:bodyPr>
            <a:normAutofit/>
          </a:bodyPr>
          <a:lstStyle/>
          <a:p>
            <a:pPr algn="ctr"/>
            <a:r>
              <a:rPr lang="pt-BR" sz="2800" dirty="0">
                <a:latin typeface="Times New Roman" pitchFamily="18" charset="0"/>
                <a:cs typeface="Times New Roman" pitchFamily="18" charset="0"/>
              </a:rPr>
              <a:t>Direito de Propriedade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p:txBody>
          <a:bodyPr/>
          <a:lstStyle/>
          <a:p>
            <a:pPr algn="just">
              <a:lnSpc>
                <a:spcPct val="80000"/>
              </a:lnSpc>
              <a:buFontTx/>
              <a:buNone/>
            </a:pPr>
            <a:r>
              <a:rPr lang="pt-BR" sz="1800" dirty="0">
                <a:latin typeface="Times New Roman" pitchFamily="18" charset="0"/>
                <a:cs typeface="Times New Roman" pitchFamily="18" charset="0"/>
              </a:rPr>
              <a:t>Brasil e Direito de Propriedade</a:t>
            </a:r>
          </a:p>
          <a:p>
            <a:pPr algn="just">
              <a:lnSpc>
                <a:spcPct val="80000"/>
              </a:lnSpc>
              <a:buFontTx/>
              <a:buNone/>
            </a:pPr>
            <a:endParaRPr lang="pt-BR" sz="1800" dirty="0">
              <a:latin typeface="Times New Roman" pitchFamily="18" charset="0"/>
              <a:cs typeface="Times New Roman" pitchFamily="18" charset="0"/>
            </a:endParaRPr>
          </a:p>
          <a:p>
            <a:pPr algn="just">
              <a:lnSpc>
                <a:spcPct val="80000"/>
              </a:lnSpc>
              <a:buFontTx/>
              <a:buNone/>
            </a:pPr>
            <a:r>
              <a:rPr lang="pt-BR" sz="1800" dirty="0">
                <a:latin typeface="Times New Roman" pitchFamily="18" charset="0"/>
                <a:cs typeface="Times New Roman" pitchFamily="18" charset="0"/>
              </a:rPr>
              <a:t>Emenda Constitucional 01/69</a:t>
            </a:r>
          </a:p>
          <a:p>
            <a:pPr algn="just">
              <a:lnSpc>
                <a:spcPct val="80000"/>
              </a:lnSpc>
              <a:buFontTx/>
              <a:buNone/>
            </a:pPr>
            <a:endParaRPr lang="pt-BR" sz="1800" dirty="0">
              <a:latin typeface="Times New Roman" pitchFamily="18" charset="0"/>
              <a:cs typeface="Times New Roman" pitchFamily="18" charset="0"/>
            </a:endParaRPr>
          </a:p>
          <a:p>
            <a:pPr algn="just">
              <a:lnSpc>
                <a:spcPct val="80000"/>
              </a:lnSpc>
              <a:buFontTx/>
              <a:buNone/>
            </a:pPr>
            <a:r>
              <a:rPr lang="pt-BR" sz="1800" dirty="0">
                <a:latin typeface="Times New Roman" pitchFamily="18" charset="0"/>
                <a:cs typeface="Times New Roman" pitchFamily="18" charset="0"/>
              </a:rPr>
              <a:t>		</a:t>
            </a:r>
            <a:r>
              <a:rPr lang="pt-BR" sz="1800" dirty="0" smtClean="0">
                <a:latin typeface="Times New Roman" pitchFamily="18" charset="0"/>
                <a:cs typeface="Times New Roman" pitchFamily="18" charset="0"/>
              </a:rPr>
              <a:t>Art</a:t>
            </a:r>
            <a:r>
              <a:rPr lang="pt-BR" sz="1800" dirty="0">
                <a:latin typeface="Times New Roman" pitchFamily="18" charset="0"/>
                <a:cs typeface="Times New Roman" pitchFamily="18" charset="0"/>
              </a:rPr>
              <a:t>. 153. A Constituição assegura aos brasileiros e aos </a:t>
            </a:r>
            <a:r>
              <a:rPr lang="pt-BR" sz="1800" dirty="0" smtClean="0">
                <a:latin typeface="Times New Roman" pitchFamily="18" charset="0"/>
                <a:cs typeface="Times New Roman" pitchFamily="18" charset="0"/>
              </a:rPr>
              <a:t>estrangeiros </a:t>
            </a:r>
            <a:r>
              <a:rPr lang="pt-BR" sz="1800" dirty="0">
                <a:latin typeface="Times New Roman" pitchFamily="18" charset="0"/>
                <a:cs typeface="Times New Roman" pitchFamily="18" charset="0"/>
              </a:rPr>
              <a:t>residentes </a:t>
            </a:r>
            <a:r>
              <a:rPr lang="pt-BR" sz="1800" dirty="0" smtClean="0">
                <a:latin typeface="Times New Roman" pitchFamily="18" charset="0"/>
                <a:cs typeface="Times New Roman" pitchFamily="18" charset="0"/>
              </a:rPr>
              <a:t>	no </a:t>
            </a:r>
            <a:r>
              <a:rPr lang="pt-BR" sz="1800" dirty="0">
                <a:latin typeface="Times New Roman" pitchFamily="18" charset="0"/>
                <a:cs typeface="Times New Roman" pitchFamily="18" charset="0"/>
              </a:rPr>
              <a:t>País a inviolabilidade dos 	</a:t>
            </a:r>
            <a:r>
              <a:rPr lang="pt-BR" sz="1800" dirty="0" smtClean="0">
                <a:latin typeface="Times New Roman" pitchFamily="18" charset="0"/>
                <a:cs typeface="Times New Roman" pitchFamily="18" charset="0"/>
              </a:rPr>
              <a:t>direitos </a:t>
            </a:r>
            <a:r>
              <a:rPr lang="pt-BR" sz="1800" dirty="0">
                <a:latin typeface="Times New Roman" pitchFamily="18" charset="0"/>
                <a:cs typeface="Times New Roman" pitchFamily="18" charset="0"/>
              </a:rPr>
              <a:t>concernentes à vida, à liberdade, à </a:t>
            </a:r>
            <a:r>
              <a:rPr lang="pt-BR" sz="1800" dirty="0" smtClean="0">
                <a:latin typeface="Times New Roman" pitchFamily="18" charset="0"/>
                <a:cs typeface="Times New Roman" pitchFamily="18" charset="0"/>
              </a:rPr>
              <a:t>	segurança </a:t>
            </a:r>
            <a:r>
              <a:rPr lang="pt-BR" sz="1800" dirty="0">
                <a:latin typeface="Times New Roman" pitchFamily="18" charset="0"/>
                <a:cs typeface="Times New Roman" pitchFamily="18" charset="0"/>
              </a:rPr>
              <a:t>e à </a:t>
            </a:r>
            <a:r>
              <a:rPr lang="pt-BR" sz="1800" dirty="0" smtClean="0">
                <a:latin typeface="Times New Roman" pitchFamily="18" charset="0"/>
                <a:cs typeface="Times New Roman" pitchFamily="18" charset="0"/>
              </a:rPr>
              <a:t>propriedade</a:t>
            </a:r>
            <a:r>
              <a:rPr lang="pt-BR" sz="1800" dirty="0">
                <a:latin typeface="Times New Roman" pitchFamily="18" charset="0"/>
                <a:cs typeface="Times New Roman" pitchFamily="18" charset="0"/>
              </a:rPr>
              <a:t>, nos </a:t>
            </a:r>
            <a:r>
              <a:rPr lang="pt-BR" sz="1800" dirty="0" err="1">
                <a:latin typeface="Times New Roman" pitchFamily="18" charset="0"/>
                <a:cs typeface="Times New Roman" pitchFamily="18" charset="0"/>
              </a:rPr>
              <a:t>têrmos</a:t>
            </a:r>
            <a:r>
              <a:rPr lang="pt-BR" sz="1800" dirty="0">
                <a:latin typeface="Times New Roman" pitchFamily="18" charset="0"/>
                <a:cs typeface="Times New Roman" pitchFamily="18" charset="0"/>
              </a:rPr>
              <a:t> seguintes: </a:t>
            </a:r>
          </a:p>
          <a:p>
            <a:pPr algn="just">
              <a:lnSpc>
                <a:spcPct val="80000"/>
              </a:lnSpc>
              <a:buFontTx/>
              <a:buNone/>
            </a:pPr>
            <a:endParaRPr lang="pt-BR" sz="1800" dirty="0">
              <a:latin typeface="Times New Roman" pitchFamily="18" charset="0"/>
              <a:cs typeface="Times New Roman" pitchFamily="18" charset="0"/>
            </a:endParaRPr>
          </a:p>
          <a:p>
            <a:pPr algn="just">
              <a:lnSpc>
                <a:spcPct val="80000"/>
              </a:lnSpc>
              <a:buFontTx/>
              <a:buNone/>
            </a:pPr>
            <a:r>
              <a:rPr lang="pt-BR" sz="1800" dirty="0">
                <a:latin typeface="Times New Roman" pitchFamily="18" charset="0"/>
                <a:cs typeface="Times New Roman" pitchFamily="18" charset="0"/>
              </a:rPr>
              <a:t>   		</a:t>
            </a:r>
            <a:r>
              <a:rPr lang="pt-BR" sz="1800" dirty="0" smtClean="0">
                <a:latin typeface="Times New Roman" pitchFamily="18" charset="0"/>
                <a:cs typeface="Times New Roman" pitchFamily="18" charset="0"/>
              </a:rPr>
              <a:t>	§ </a:t>
            </a:r>
            <a:r>
              <a:rPr lang="pt-BR" sz="1800" dirty="0">
                <a:latin typeface="Times New Roman" pitchFamily="18" charset="0"/>
                <a:cs typeface="Times New Roman" pitchFamily="18" charset="0"/>
              </a:rPr>
              <a:t>22. É assegurado o direito de propriedade, salvo o </a:t>
            </a:r>
            <a:r>
              <a:rPr lang="pt-BR" sz="1800" dirty="0" smtClean="0">
                <a:latin typeface="Times New Roman" pitchFamily="18" charset="0"/>
                <a:cs typeface="Times New Roman" pitchFamily="18" charset="0"/>
              </a:rPr>
              <a:t>caso de </a:t>
            </a:r>
            <a:r>
              <a:rPr lang="pt-BR" sz="1800" dirty="0" smtClean="0">
                <a:latin typeface="Times New Roman" pitchFamily="18" charset="0"/>
                <a:cs typeface="Times New Roman" pitchFamily="18" charset="0"/>
              </a:rPr>
              <a:t>		desapropriação </a:t>
            </a:r>
            <a:r>
              <a:rPr lang="pt-BR" sz="1800" dirty="0">
                <a:latin typeface="Times New Roman" pitchFamily="18" charset="0"/>
                <a:cs typeface="Times New Roman" pitchFamily="18" charset="0"/>
              </a:rPr>
              <a:t>por necessidade ou utilidade </a:t>
            </a:r>
            <a:r>
              <a:rPr lang="pt-BR" sz="1800" dirty="0" smtClean="0">
                <a:latin typeface="Times New Roman" pitchFamily="18" charset="0"/>
                <a:cs typeface="Times New Roman" pitchFamily="18" charset="0"/>
              </a:rPr>
              <a:t>pública </a:t>
            </a:r>
            <a:r>
              <a:rPr lang="pt-BR" sz="1800" dirty="0">
                <a:latin typeface="Times New Roman" pitchFamily="18" charset="0"/>
                <a:cs typeface="Times New Roman" pitchFamily="18" charset="0"/>
              </a:rPr>
              <a:t>ou </a:t>
            </a:r>
            <a:r>
              <a:rPr lang="pt-BR" sz="1800" dirty="0" err="1">
                <a:latin typeface="Times New Roman" pitchFamily="18" charset="0"/>
                <a:cs typeface="Times New Roman" pitchFamily="18" charset="0"/>
              </a:rPr>
              <a:t>interêsse</a:t>
            </a:r>
            <a:r>
              <a:rPr lang="pt-BR" sz="1800" dirty="0">
                <a:latin typeface="Times New Roman" pitchFamily="18" charset="0"/>
                <a:cs typeface="Times New Roman" pitchFamily="18" charset="0"/>
              </a:rPr>
              <a:t> </a:t>
            </a:r>
            <a:r>
              <a:rPr lang="pt-BR" sz="1800" dirty="0" smtClean="0">
                <a:latin typeface="Times New Roman" pitchFamily="18" charset="0"/>
                <a:cs typeface="Times New Roman" pitchFamily="18" charset="0"/>
              </a:rPr>
              <a:t>		social</a:t>
            </a:r>
            <a:r>
              <a:rPr lang="pt-BR" sz="1800" dirty="0">
                <a:latin typeface="Times New Roman" pitchFamily="18" charset="0"/>
                <a:cs typeface="Times New Roman" pitchFamily="18" charset="0"/>
              </a:rPr>
              <a:t>, mediante prévia e justa </a:t>
            </a:r>
            <a:r>
              <a:rPr lang="pt-BR" sz="1800" dirty="0" smtClean="0">
                <a:latin typeface="Times New Roman" pitchFamily="18" charset="0"/>
                <a:cs typeface="Times New Roman" pitchFamily="18" charset="0"/>
              </a:rPr>
              <a:t>indenização </a:t>
            </a:r>
            <a:r>
              <a:rPr lang="pt-BR" sz="1800" dirty="0">
                <a:latin typeface="Times New Roman" pitchFamily="18" charset="0"/>
                <a:cs typeface="Times New Roman" pitchFamily="18" charset="0"/>
              </a:rPr>
              <a:t>em dinheiro, ressalvado </a:t>
            </a:r>
            <a:r>
              <a:rPr lang="pt-BR" sz="1800" dirty="0" smtClean="0">
                <a:latin typeface="Times New Roman" pitchFamily="18" charset="0"/>
                <a:cs typeface="Times New Roman" pitchFamily="18" charset="0"/>
              </a:rPr>
              <a:t>		o </a:t>
            </a:r>
            <a:r>
              <a:rPr lang="pt-BR" sz="1800" dirty="0">
                <a:latin typeface="Times New Roman" pitchFamily="18" charset="0"/>
                <a:cs typeface="Times New Roman" pitchFamily="18" charset="0"/>
              </a:rPr>
              <a:t>disposto no artigo </a:t>
            </a:r>
            <a:r>
              <a:rPr lang="pt-BR" sz="1800" dirty="0" smtClean="0">
                <a:latin typeface="Times New Roman" pitchFamily="18" charset="0"/>
                <a:cs typeface="Times New Roman" pitchFamily="18" charset="0"/>
              </a:rPr>
              <a:t>161</a:t>
            </a:r>
            <a:r>
              <a:rPr lang="pt-BR" sz="1800" dirty="0">
                <a:latin typeface="Times New Roman" pitchFamily="18" charset="0"/>
                <a:cs typeface="Times New Roman" pitchFamily="18" charset="0"/>
              </a:rPr>
              <a:t>, facultando-se ao expropriado aceitar o </a:t>
            </a:r>
            <a:r>
              <a:rPr lang="pt-BR" sz="1800" dirty="0" smtClean="0">
                <a:latin typeface="Times New Roman" pitchFamily="18" charset="0"/>
                <a:cs typeface="Times New Roman" pitchFamily="18" charset="0"/>
              </a:rPr>
              <a:t>		pagamento </a:t>
            </a:r>
            <a:r>
              <a:rPr lang="pt-BR" sz="1800" dirty="0" smtClean="0">
                <a:latin typeface="Times New Roman" pitchFamily="18" charset="0"/>
                <a:cs typeface="Times New Roman" pitchFamily="18" charset="0"/>
              </a:rPr>
              <a:t>em </a:t>
            </a:r>
            <a:r>
              <a:rPr lang="pt-BR" sz="1800" dirty="0">
                <a:latin typeface="Times New Roman" pitchFamily="18" charset="0"/>
                <a:cs typeface="Times New Roman" pitchFamily="18" charset="0"/>
              </a:rPr>
              <a:t>título de dívida pública, com cláusula de exata </a:t>
            </a:r>
            <a:r>
              <a:rPr lang="pt-BR" sz="1800" dirty="0" smtClean="0">
                <a:latin typeface="Times New Roman" pitchFamily="18" charset="0"/>
                <a:cs typeface="Times New Roman" pitchFamily="18" charset="0"/>
              </a:rPr>
              <a:t>		correção </a:t>
            </a:r>
            <a:r>
              <a:rPr lang="pt-BR" sz="1800" dirty="0">
                <a:latin typeface="Times New Roman" pitchFamily="18" charset="0"/>
                <a:cs typeface="Times New Roman" pitchFamily="18" charset="0"/>
              </a:rPr>
              <a:t>monetária. Em caso de perigo público </a:t>
            </a:r>
            <a:r>
              <a:rPr lang="pt-BR" sz="1800" dirty="0" smtClean="0">
                <a:latin typeface="Times New Roman" pitchFamily="18" charset="0"/>
                <a:cs typeface="Times New Roman" pitchFamily="18" charset="0"/>
              </a:rPr>
              <a:t>iminente</a:t>
            </a:r>
            <a:r>
              <a:rPr lang="pt-BR" sz="1800" dirty="0">
                <a:latin typeface="Times New Roman" pitchFamily="18" charset="0"/>
                <a:cs typeface="Times New Roman" pitchFamily="18" charset="0"/>
              </a:rPr>
              <a:t>, as </a:t>
            </a:r>
            <a:r>
              <a:rPr lang="pt-BR" sz="1800" dirty="0" smtClean="0">
                <a:latin typeface="Times New Roman" pitchFamily="18" charset="0"/>
                <a:cs typeface="Times New Roman" pitchFamily="18" charset="0"/>
              </a:rPr>
              <a:t>		autoridades </a:t>
            </a:r>
            <a:r>
              <a:rPr lang="pt-BR" sz="1800" dirty="0">
                <a:latin typeface="Times New Roman" pitchFamily="18" charset="0"/>
                <a:cs typeface="Times New Roman" pitchFamily="18" charset="0"/>
              </a:rPr>
              <a:t>competentes poderão usar da </a:t>
            </a:r>
            <a:r>
              <a:rPr lang="pt-BR" sz="1800" dirty="0" smtClean="0">
                <a:latin typeface="Times New Roman" pitchFamily="18" charset="0"/>
                <a:cs typeface="Times New Roman" pitchFamily="18" charset="0"/>
              </a:rPr>
              <a:t>propriedade </a:t>
            </a:r>
            <a:r>
              <a:rPr lang="pt-BR" sz="1800" dirty="0">
                <a:latin typeface="Times New Roman" pitchFamily="18" charset="0"/>
                <a:cs typeface="Times New Roman" pitchFamily="18" charset="0"/>
              </a:rPr>
              <a:t>particular, </a:t>
            </a:r>
            <a:r>
              <a:rPr lang="pt-BR" sz="1800" dirty="0" smtClean="0">
                <a:latin typeface="Times New Roman" pitchFamily="18" charset="0"/>
                <a:cs typeface="Times New Roman" pitchFamily="18" charset="0"/>
              </a:rPr>
              <a:t>		assegurada </a:t>
            </a:r>
            <a:r>
              <a:rPr lang="pt-BR" sz="1800" dirty="0">
                <a:latin typeface="Times New Roman" pitchFamily="18" charset="0"/>
                <a:cs typeface="Times New Roman" pitchFamily="18" charset="0"/>
              </a:rPr>
              <a:t>ao </a:t>
            </a:r>
            <a:r>
              <a:rPr lang="pt-BR" sz="1800" dirty="0" smtClean="0">
                <a:latin typeface="Times New Roman" pitchFamily="18" charset="0"/>
                <a:cs typeface="Times New Roman" pitchFamily="18" charset="0"/>
              </a:rPr>
              <a:t>proprietário </a:t>
            </a:r>
            <a:r>
              <a:rPr lang="pt-BR" sz="1600" dirty="0" smtClean="0"/>
              <a:t>indenização </a:t>
            </a:r>
            <a:r>
              <a:rPr lang="pt-BR" sz="1600" dirty="0"/>
              <a:t>ulterior.</a:t>
            </a:r>
          </a:p>
        </p:txBody>
      </p:sp>
      <p:sp>
        <p:nvSpPr>
          <p:cNvPr id="18434" name="Rectangle 2"/>
          <p:cNvSpPr>
            <a:spLocks noGrp="1" noChangeArrowheads="1"/>
          </p:cNvSpPr>
          <p:nvPr>
            <p:ph type="title"/>
          </p:nvPr>
        </p:nvSpPr>
        <p:spPr>
          <a:xfrm>
            <a:off x="457200" y="274638"/>
            <a:ext cx="8229600" cy="417512"/>
          </a:xfrm>
        </p:spPr>
        <p:txBody>
          <a:bodyPr>
            <a:noAutofit/>
          </a:bodyPr>
          <a:lstStyle/>
          <a:p>
            <a:pPr algn="ctr"/>
            <a:r>
              <a:rPr lang="pt-BR" sz="2800" dirty="0">
                <a:latin typeface="Times New Roman" pitchFamily="18" charset="0"/>
                <a:cs typeface="Times New Roman" pitchFamily="18" charset="0"/>
              </a:rPr>
              <a:t>Direito de Propriedade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normAutofit/>
          </a:bodyPr>
          <a:lstStyle/>
          <a:p>
            <a:pPr algn="just">
              <a:lnSpc>
                <a:spcPct val="80000"/>
              </a:lnSpc>
              <a:buFontTx/>
              <a:buNone/>
            </a:pPr>
            <a:r>
              <a:rPr lang="pt-BR" sz="2000" dirty="0">
                <a:latin typeface="Times New Roman" pitchFamily="18" charset="0"/>
                <a:cs typeface="Times New Roman" pitchFamily="18" charset="0"/>
              </a:rPr>
              <a:t>Brasil e Direito de Propriedade</a:t>
            </a:r>
          </a:p>
          <a:p>
            <a:pPr algn="just">
              <a:lnSpc>
                <a:spcPct val="80000"/>
              </a:lnSpc>
              <a:buFontTx/>
              <a:buNone/>
            </a:pPr>
            <a:endParaRPr lang="pt-BR" sz="2000" dirty="0">
              <a:latin typeface="Times New Roman" pitchFamily="18" charset="0"/>
              <a:cs typeface="Times New Roman" pitchFamily="18" charset="0"/>
            </a:endParaRPr>
          </a:p>
          <a:p>
            <a:pPr algn="just">
              <a:lnSpc>
                <a:spcPct val="80000"/>
              </a:lnSpc>
              <a:buFontTx/>
              <a:buNone/>
            </a:pPr>
            <a:r>
              <a:rPr lang="pt-BR" sz="2000" dirty="0">
                <a:latin typeface="Times New Roman" pitchFamily="18" charset="0"/>
                <a:cs typeface="Times New Roman" pitchFamily="18" charset="0"/>
              </a:rPr>
              <a:t>12) Constituição de 1988: Reprodução do direito de propriedade em seu art. 5, </a:t>
            </a:r>
            <a:r>
              <a:rPr lang="pt-BR" sz="2000" i="1" dirty="0">
                <a:latin typeface="Times New Roman" pitchFamily="18" charset="0"/>
                <a:cs typeface="Times New Roman" pitchFamily="18" charset="0"/>
              </a:rPr>
              <a:t>caput</a:t>
            </a:r>
            <a:r>
              <a:rPr lang="pt-BR" sz="2000" dirty="0">
                <a:latin typeface="Times New Roman" pitchFamily="18" charset="0"/>
                <a:cs typeface="Times New Roman" pitchFamily="18" charset="0"/>
              </a:rPr>
              <a:t>, incisos XXII e XXIII, art. 24 (Desapropriação por interesse social), art. 182, art. 184 § 1.</a:t>
            </a:r>
          </a:p>
          <a:p>
            <a:pPr algn="just">
              <a:lnSpc>
                <a:spcPct val="80000"/>
              </a:lnSpc>
              <a:buFontTx/>
              <a:buNone/>
            </a:pPr>
            <a:endParaRPr lang="pt-BR" sz="2000" dirty="0">
              <a:latin typeface="Times New Roman" pitchFamily="18" charset="0"/>
              <a:cs typeface="Times New Roman" pitchFamily="18" charset="0"/>
            </a:endParaRPr>
          </a:p>
          <a:p>
            <a:pPr algn="just">
              <a:lnSpc>
                <a:spcPct val="80000"/>
              </a:lnSpc>
              <a:buFontTx/>
              <a:buNone/>
            </a:pPr>
            <a:endParaRPr lang="pt-BR" sz="2000" dirty="0">
              <a:latin typeface="Times New Roman" pitchFamily="18" charset="0"/>
              <a:cs typeface="Times New Roman" pitchFamily="18" charset="0"/>
            </a:endParaRPr>
          </a:p>
          <a:p>
            <a:pPr algn="just">
              <a:lnSpc>
                <a:spcPct val="80000"/>
              </a:lnSpc>
              <a:buFontTx/>
              <a:buNone/>
            </a:pPr>
            <a:r>
              <a:rPr lang="pt-BR" sz="2000" dirty="0">
                <a:latin typeface="Times New Roman" pitchFamily="18" charset="0"/>
                <a:cs typeface="Times New Roman" pitchFamily="18" charset="0"/>
              </a:rPr>
              <a:t>13) A questão da propriedade e sua função social </a:t>
            </a:r>
            <a:r>
              <a:rPr lang="pt-BR" sz="2000" dirty="0" err="1">
                <a:latin typeface="Times New Roman" pitchFamily="18" charset="0"/>
                <a:cs typeface="Times New Roman" pitchFamily="18" charset="0"/>
              </a:rPr>
              <a:t>tb</a:t>
            </a:r>
            <a:r>
              <a:rPr lang="pt-BR" sz="2000" dirty="0">
                <a:latin typeface="Times New Roman" pitchFamily="18" charset="0"/>
                <a:cs typeface="Times New Roman" pitchFamily="18" charset="0"/>
              </a:rPr>
              <a:t> está prevista no capítulo da Ordem Econômica</a:t>
            </a:r>
          </a:p>
        </p:txBody>
      </p:sp>
      <p:sp>
        <p:nvSpPr>
          <p:cNvPr id="19458" name="Rectangle 2"/>
          <p:cNvSpPr>
            <a:spLocks noGrp="1" noChangeArrowheads="1"/>
          </p:cNvSpPr>
          <p:nvPr>
            <p:ph type="title"/>
          </p:nvPr>
        </p:nvSpPr>
        <p:spPr>
          <a:xfrm>
            <a:off x="457200" y="274638"/>
            <a:ext cx="8229600" cy="490537"/>
          </a:xfrm>
        </p:spPr>
        <p:txBody>
          <a:bodyPr>
            <a:noAutofit/>
          </a:bodyPr>
          <a:lstStyle/>
          <a:p>
            <a:pPr algn="ctr"/>
            <a:r>
              <a:rPr lang="pt-BR" sz="2800" dirty="0">
                <a:latin typeface="Times New Roman" pitchFamily="18" charset="0"/>
                <a:cs typeface="Times New Roman" pitchFamily="18" charset="0"/>
              </a:rPr>
              <a:t>Direito de Propriedade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457200" y="1196975"/>
            <a:ext cx="8229600" cy="4929188"/>
          </a:xfrm>
        </p:spPr>
        <p:txBody>
          <a:bodyPr/>
          <a:lstStyle/>
          <a:p>
            <a:pPr marL="609600" indent="-609600" algn="just">
              <a:lnSpc>
                <a:spcPct val="90000"/>
              </a:lnSpc>
              <a:buFontTx/>
              <a:buNone/>
            </a:pPr>
            <a:r>
              <a:rPr lang="pt-BR" sz="2000" dirty="0">
                <a:latin typeface="Times New Roman" pitchFamily="18" charset="0"/>
                <a:cs typeface="Times New Roman" pitchFamily="18" charset="0"/>
              </a:rPr>
              <a:t>Evolução Jurisprudencial </a:t>
            </a:r>
          </a:p>
          <a:p>
            <a:pPr marL="609600" indent="-609600" algn="just">
              <a:lnSpc>
                <a:spcPct val="90000"/>
              </a:lnSpc>
              <a:buFontTx/>
              <a:buNone/>
            </a:pPr>
            <a:endParaRPr lang="pt-BR" sz="2000" dirty="0">
              <a:latin typeface="Times New Roman" pitchFamily="18" charset="0"/>
              <a:cs typeface="Times New Roman" pitchFamily="18" charset="0"/>
            </a:endParaRPr>
          </a:p>
          <a:p>
            <a:pPr marL="609600" indent="-609600" algn="just">
              <a:lnSpc>
                <a:spcPct val="90000"/>
              </a:lnSpc>
              <a:buFontTx/>
              <a:buAutoNum type="arabicParenR"/>
            </a:pPr>
            <a:r>
              <a:rPr lang="pt-BR" sz="2000" dirty="0">
                <a:latin typeface="Times New Roman" pitchFamily="18" charset="0"/>
                <a:cs typeface="Times New Roman" pitchFamily="18" charset="0"/>
              </a:rPr>
              <a:t>Suprema Corte dos EUA. Direito de propriedade como um DIREITO NATURAL. Propriedade e contratos protegidos contra a ingerência estatal.</a:t>
            </a:r>
          </a:p>
          <a:p>
            <a:pPr marL="609600" indent="-609600" algn="just">
              <a:lnSpc>
                <a:spcPct val="90000"/>
              </a:lnSpc>
              <a:buFontTx/>
              <a:buAutoNum type="arabicParenR"/>
            </a:pPr>
            <a:endParaRPr lang="pt-BR" sz="2000" dirty="0">
              <a:latin typeface="Times New Roman" pitchFamily="18" charset="0"/>
              <a:cs typeface="Times New Roman" pitchFamily="18" charset="0"/>
            </a:endParaRPr>
          </a:p>
          <a:p>
            <a:pPr marL="609600" indent="-609600" algn="just">
              <a:lnSpc>
                <a:spcPct val="90000"/>
              </a:lnSpc>
              <a:buFontTx/>
              <a:buAutoNum type="arabicParenR"/>
            </a:pPr>
            <a:r>
              <a:rPr lang="pt-BR" sz="2000" dirty="0">
                <a:latin typeface="Times New Roman" pitchFamily="18" charset="0"/>
                <a:cs typeface="Times New Roman" pitchFamily="18" charset="0"/>
              </a:rPr>
              <a:t>Após o </a:t>
            </a:r>
            <a:r>
              <a:rPr lang="pt-BR" sz="2000" i="1" dirty="0" err="1">
                <a:latin typeface="Times New Roman" pitchFamily="18" charset="0"/>
                <a:cs typeface="Times New Roman" pitchFamily="18" charset="0"/>
              </a:rPr>
              <a:t>New</a:t>
            </a:r>
            <a:r>
              <a:rPr lang="pt-BR" sz="2000" i="1" dirty="0">
                <a:latin typeface="Times New Roman" pitchFamily="18" charset="0"/>
                <a:cs typeface="Times New Roman" pitchFamily="18" charset="0"/>
              </a:rPr>
              <a:t> </a:t>
            </a:r>
            <a:r>
              <a:rPr lang="pt-BR" sz="2000" i="1" dirty="0" err="1">
                <a:latin typeface="Times New Roman" pitchFamily="18" charset="0"/>
                <a:cs typeface="Times New Roman" pitchFamily="18" charset="0"/>
              </a:rPr>
              <a:t>Deal</a:t>
            </a:r>
            <a:r>
              <a:rPr lang="pt-BR" sz="2000" dirty="0">
                <a:latin typeface="Times New Roman" pitchFamily="18" charset="0"/>
                <a:cs typeface="Times New Roman" pitchFamily="18" charset="0"/>
              </a:rPr>
              <a:t>, modelo de estado emergente após a crise de 1929, há um avanço no que se refere ao direito de propriedade congregado com outros direitos, inclusive os sociais. </a:t>
            </a:r>
          </a:p>
          <a:p>
            <a:pPr marL="609600" indent="-609600" algn="just">
              <a:lnSpc>
                <a:spcPct val="90000"/>
              </a:lnSpc>
              <a:buFontTx/>
              <a:buAutoNum type="arabicParenR"/>
            </a:pPr>
            <a:endParaRPr lang="pt-BR" sz="2000" dirty="0">
              <a:latin typeface="Times New Roman" pitchFamily="18" charset="0"/>
              <a:cs typeface="Times New Roman" pitchFamily="18" charset="0"/>
            </a:endParaRPr>
          </a:p>
          <a:p>
            <a:pPr marL="609600" indent="-609600" algn="just">
              <a:lnSpc>
                <a:spcPct val="90000"/>
              </a:lnSpc>
              <a:buFontTx/>
              <a:buAutoNum type="arabicParenR"/>
            </a:pPr>
            <a:r>
              <a:rPr lang="pt-BR" sz="2000" dirty="0">
                <a:latin typeface="Times New Roman" pitchFamily="18" charset="0"/>
                <a:cs typeface="Times New Roman" pitchFamily="18" charset="0"/>
              </a:rPr>
              <a:t>No Brasil, a visão conservadora sobre o direito de propriedade tende a prevalecer até os dias </a:t>
            </a:r>
            <a:r>
              <a:rPr lang="pt-BR" sz="2000" dirty="0" smtClean="0">
                <a:latin typeface="Times New Roman" pitchFamily="18" charset="0"/>
                <a:cs typeface="Times New Roman" pitchFamily="18" charset="0"/>
              </a:rPr>
              <a:t>atuais</a:t>
            </a:r>
            <a:r>
              <a:rPr lang="pt-BR" sz="2000" dirty="0">
                <a:latin typeface="Times New Roman" pitchFamily="18" charset="0"/>
                <a:cs typeface="Times New Roman" pitchFamily="18" charset="0"/>
              </a:rPr>
              <a:t>.</a:t>
            </a:r>
          </a:p>
        </p:txBody>
      </p:sp>
      <p:sp>
        <p:nvSpPr>
          <p:cNvPr id="20482" name="Rectangle 2"/>
          <p:cNvSpPr>
            <a:spLocks noGrp="1" noChangeArrowheads="1"/>
          </p:cNvSpPr>
          <p:nvPr>
            <p:ph type="title"/>
          </p:nvPr>
        </p:nvSpPr>
        <p:spPr>
          <a:xfrm>
            <a:off x="457200" y="274638"/>
            <a:ext cx="8229600" cy="490537"/>
          </a:xfrm>
        </p:spPr>
        <p:txBody>
          <a:bodyPr>
            <a:noAutofit/>
          </a:bodyPr>
          <a:lstStyle/>
          <a:p>
            <a:pPr algn="ctr"/>
            <a:r>
              <a:rPr lang="pt-BR" sz="2800" dirty="0">
                <a:latin typeface="Times New Roman" pitchFamily="18" charset="0"/>
                <a:cs typeface="Times New Roman" pitchFamily="18" charset="0"/>
              </a:rPr>
              <a:t>Direito de Propriedade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457200" y="1268413"/>
            <a:ext cx="8229600" cy="4857750"/>
          </a:xfrm>
        </p:spPr>
        <p:txBody>
          <a:bodyPr>
            <a:normAutofit/>
          </a:bodyPr>
          <a:lstStyle/>
          <a:p>
            <a:pPr marL="609600" indent="-609600" algn="ctr">
              <a:lnSpc>
                <a:spcPct val="90000"/>
              </a:lnSpc>
              <a:buFontTx/>
              <a:buNone/>
            </a:pPr>
            <a:r>
              <a:rPr lang="pt-BR" sz="2000" dirty="0">
                <a:latin typeface="Times New Roman" pitchFamily="18" charset="0"/>
                <a:cs typeface="Times New Roman" pitchFamily="18" charset="0"/>
              </a:rPr>
              <a:t>Restrições ao direito de propriedade </a:t>
            </a:r>
          </a:p>
          <a:p>
            <a:pPr marL="609600" indent="-609600" algn="just">
              <a:lnSpc>
                <a:spcPct val="90000"/>
              </a:lnSpc>
              <a:buFontTx/>
              <a:buNone/>
            </a:pPr>
            <a:endParaRPr lang="pt-BR" sz="2000" dirty="0">
              <a:latin typeface="Times New Roman" pitchFamily="18" charset="0"/>
              <a:cs typeface="Times New Roman" pitchFamily="18" charset="0"/>
            </a:endParaRPr>
          </a:p>
          <a:p>
            <a:pPr marL="609600" indent="-609600" algn="just">
              <a:lnSpc>
                <a:spcPct val="90000"/>
              </a:lnSpc>
              <a:buFontTx/>
              <a:buAutoNum type="arabicParenR"/>
            </a:pPr>
            <a:r>
              <a:rPr lang="pt-BR" sz="2000" dirty="0">
                <a:latin typeface="Times New Roman" pitchFamily="18" charset="0"/>
                <a:cs typeface="Times New Roman" pitchFamily="18" charset="0"/>
              </a:rPr>
              <a:t>Constituição de 1988, art. 173. Restrição ao direito de propriedade pelo não cumprimento de sua função social mediante ATOS DE IMPÉRIO </a:t>
            </a:r>
          </a:p>
          <a:p>
            <a:pPr marL="609600" indent="-609600">
              <a:lnSpc>
                <a:spcPct val="90000"/>
              </a:lnSpc>
              <a:buFontTx/>
              <a:buAutoNum type="arabicParenR"/>
            </a:pPr>
            <a:endParaRPr lang="pt-BR" sz="2000" dirty="0">
              <a:latin typeface="Times New Roman" pitchFamily="18" charset="0"/>
              <a:cs typeface="Times New Roman" pitchFamily="18" charset="0"/>
            </a:endParaRPr>
          </a:p>
          <a:p>
            <a:pPr marL="609600" indent="-609600">
              <a:lnSpc>
                <a:spcPct val="90000"/>
              </a:lnSpc>
              <a:buFontTx/>
              <a:buAutoNum type="arabicParenR"/>
            </a:pPr>
            <a:r>
              <a:rPr lang="pt-BR" sz="2000" dirty="0">
                <a:latin typeface="Times New Roman" pitchFamily="18" charset="0"/>
                <a:cs typeface="Times New Roman" pitchFamily="18" charset="0"/>
              </a:rPr>
              <a:t>4 tipos básicos: </a:t>
            </a:r>
          </a:p>
          <a:p>
            <a:pPr marL="609600" indent="-609600">
              <a:lnSpc>
                <a:spcPct val="90000"/>
              </a:lnSpc>
              <a:buFontTx/>
              <a:buNone/>
            </a:pPr>
            <a:r>
              <a:rPr lang="pt-BR" sz="2000" dirty="0">
                <a:latin typeface="Times New Roman" pitchFamily="18" charset="0"/>
                <a:cs typeface="Times New Roman" pitchFamily="18" charset="0"/>
              </a:rPr>
              <a:t>			a. Servidão (ônus real)</a:t>
            </a:r>
          </a:p>
          <a:p>
            <a:pPr marL="609600" indent="-609600">
              <a:lnSpc>
                <a:spcPct val="90000"/>
              </a:lnSpc>
              <a:buFontTx/>
              <a:buNone/>
            </a:pPr>
            <a:r>
              <a:rPr lang="pt-BR" sz="2000" dirty="0">
                <a:latin typeface="Times New Roman" pitchFamily="18" charset="0"/>
                <a:cs typeface="Times New Roman" pitchFamily="18" charset="0"/>
              </a:rPr>
              <a:t>			b. Requisição (Poder de Polícia)</a:t>
            </a:r>
          </a:p>
          <a:p>
            <a:pPr marL="609600" indent="-609600">
              <a:lnSpc>
                <a:spcPct val="90000"/>
              </a:lnSpc>
              <a:buFontTx/>
              <a:buNone/>
            </a:pPr>
            <a:r>
              <a:rPr lang="pt-BR" sz="2000" dirty="0">
                <a:latin typeface="Times New Roman" pitchFamily="18" charset="0"/>
                <a:cs typeface="Times New Roman" pitchFamily="18" charset="0"/>
              </a:rPr>
              <a:t>			c. Ocupação temporária (</a:t>
            </a:r>
            <a:r>
              <a:rPr lang="pt-BR" sz="2000" dirty="0" err="1">
                <a:latin typeface="Times New Roman" pitchFamily="18" charset="0"/>
                <a:cs typeface="Times New Roman" pitchFamily="18" charset="0"/>
              </a:rPr>
              <a:t>arrend</a:t>
            </a:r>
            <a:r>
              <a:rPr lang="pt-BR" sz="2000" dirty="0">
                <a:latin typeface="Times New Roman" pitchFamily="18" charset="0"/>
                <a:cs typeface="Times New Roman" pitchFamily="18" charset="0"/>
              </a:rPr>
              <a:t>. Forçado)</a:t>
            </a:r>
          </a:p>
          <a:p>
            <a:pPr marL="609600" indent="-609600">
              <a:lnSpc>
                <a:spcPct val="90000"/>
              </a:lnSpc>
              <a:buFontTx/>
              <a:buNone/>
            </a:pPr>
            <a:r>
              <a:rPr lang="pt-BR" sz="2000" dirty="0">
                <a:latin typeface="Times New Roman" pitchFamily="18" charset="0"/>
                <a:cs typeface="Times New Roman" pitchFamily="18" charset="0"/>
              </a:rPr>
              <a:t>			d. Desapropriação (Necessidade/Utilidade </a:t>
            </a:r>
            <a:r>
              <a:rPr lang="pt-BR" sz="2000" dirty="0" smtClean="0">
                <a:latin typeface="Times New Roman" pitchFamily="18" charset="0"/>
                <a:cs typeface="Times New Roman" pitchFamily="18" charset="0"/>
              </a:rPr>
              <a:t>Púbica/Interesse 		social </a:t>
            </a:r>
            <a:r>
              <a:rPr lang="pt-BR" sz="2000" dirty="0">
                <a:latin typeface="Times New Roman" pitchFamily="18" charset="0"/>
                <a:cs typeface="Times New Roman" pitchFamily="18" charset="0"/>
              </a:rPr>
              <a:t>– redistribuição</a:t>
            </a:r>
          </a:p>
          <a:p>
            <a:pPr marL="609600" indent="-609600">
              <a:lnSpc>
                <a:spcPct val="90000"/>
              </a:lnSpc>
            </a:pPr>
            <a:endParaRPr lang="pt-BR" sz="2000" dirty="0">
              <a:latin typeface="Times New Roman" pitchFamily="18" charset="0"/>
              <a:cs typeface="Times New Roman" pitchFamily="18" charset="0"/>
            </a:endParaRPr>
          </a:p>
        </p:txBody>
      </p:sp>
      <p:sp>
        <p:nvSpPr>
          <p:cNvPr id="21506" name="Rectangle 2"/>
          <p:cNvSpPr>
            <a:spLocks noGrp="1" noChangeArrowheads="1"/>
          </p:cNvSpPr>
          <p:nvPr>
            <p:ph type="title"/>
          </p:nvPr>
        </p:nvSpPr>
        <p:spPr>
          <a:xfrm>
            <a:off x="457200" y="274638"/>
            <a:ext cx="8229600" cy="417512"/>
          </a:xfrm>
        </p:spPr>
        <p:txBody>
          <a:bodyPr>
            <a:noAutofit/>
          </a:bodyPr>
          <a:lstStyle/>
          <a:p>
            <a:pPr algn="ctr"/>
            <a:r>
              <a:rPr lang="pt-BR" sz="2800" dirty="0">
                <a:latin typeface="Times New Roman" pitchFamily="18" charset="0"/>
                <a:cs typeface="Times New Roman" pitchFamily="18" charset="0"/>
              </a:rPr>
              <a:t>Direito de Propriedade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pPr algn="ctr">
              <a:buFontTx/>
              <a:buNone/>
            </a:pPr>
            <a:r>
              <a:rPr lang="pt-BR" sz="2800"/>
              <a:t>Outras limitações ao direito de propriedade</a:t>
            </a:r>
          </a:p>
          <a:p>
            <a:pPr algn="ctr">
              <a:buFontTx/>
              <a:buNone/>
            </a:pPr>
            <a:endParaRPr lang="pt-BR" sz="2800"/>
          </a:p>
          <a:p>
            <a:pPr>
              <a:buFontTx/>
              <a:buNone/>
            </a:pPr>
            <a:r>
              <a:rPr lang="pt-BR" sz="2800"/>
              <a:t>Há limitações administrativas que também condicionam o direito de propriedade pelo poder de polícia do estado. </a:t>
            </a:r>
          </a:p>
          <a:p>
            <a:pPr>
              <a:buFontTx/>
              <a:buNone/>
            </a:pPr>
            <a:endParaRPr lang="pt-BR" sz="2800"/>
          </a:p>
          <a:p>
            <a:pPr>
              <a:buFontTx/>
              <a:buNone/>
            </a:pPr>
            <a:r>
              <a:rPr lang="pt-BR" sz="2800"/>
              <a:t>		a. Obrigações de fazer</a:t>
            </a:r>
          </a:p>
          <a:p>
            <a:pPr>
              <a:buFontTx/>
              <a:buNone/>
            </a:pPr>
            <a:endParaRPr lang="pt-BR" sz="2800"/>
          </a:p>
          <a:p>
            <a:pPr>
              <a:buFontTx/>
              <a:buNone/>
            </a:pPr>
            <a:r>
              <a:rPr lang="pt-BR" sz="2800"/>
              <a:t>		b. Obrigações de não fazer </a:t>
            </a:r>
          </a:p>
        </p:txBody>
      </p:sp>
      <p:sp>
        <p:nvSpPr>
          <p:cNvPr id="22530" name="Rectangle 2"/>
          <p:cNvSpPr>
            <a:spLocks noGrp="1" noChangeArrowheads="1"/>
          </p:cNvSpPr>
          <p:nvPr>
            <p:ph type="title"/>
          </p:nvPr>
        </p:nvSpPr>
        <p:spPr>
          <a:xfrm>
            <a:off x="457200" y="274638"/>
            <a:ext cx="8229600" cy="706437"/>
          </a:xfrm>
        </p:spPr>
        <p:txBody>
          <a:bodyPr/>
          <a:lstStyle/>
          <a:p>
            <a:r>
              <a:rPr lang="pt-BR" sz="3600"/>
              <a:t>Direito de Propriedade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457200" y="908050"/>
            <a:ext cx="8229600" cy="5218113"/>
          </a:xfrm>
        </p:spPr>
        <p:txBody>
          <a:bodyPr/>
          <a:lstStyle/>
          <a:p>
            <a:pPr algn="ctr">
              <a:lnSpc>
                <a:spcPct val="80000"/>
              </a:lnSpc>
              <a:buFontTx/>
              <a:buNone/>
            </a:pPr>
            <a:r>
              <a:rPr lang="pt-BR" sz="1800">
                <a:latin typeface="Times New Roman" pitchFamily="18" charset="0"/>
              </a:rPr>
              <a:t>Jurisprudência </a:t>
            </a:r>
          </a:p>
          <a:p>
            <a:pPr algn="ctr">
              <a:lnSpc>
                <a:spcPct val="80000"/>
              </a:lnSpc>
              <a:buFontTx/>
              <a:buNone/>
            </a:pPr>
            <a:endParaRPr lang="pt-BR" sz="1800">
              <a:latin typeface="Times New Roman" pitchFamily="18" charset="0"/>
            </a:endParaRPr>
          </a:p>
          <a:p>
            <a:pPr>
              <a:lnSpc>
                <a:spcPct val="80000"/>
              </a:lnSpc>
              <a:buFontTx/>
              <a:buNone/>
            </a:pPr>
            <a:endParaRPr lang="pt-BR" sz="1800" b="1">
              <a:latin typeface="Times New Roman" pitchFamily="18" charset="0"/>
            </a:endParaRPr>
          </a:p>
          <a:p>
            <a:pPr>
              <a:lnSpc>
                <a:spcPct val="80000"/>
              </a:lnSpc>
              <a:buFontTx/>
              <a:buNone/>
            </a:pPr>
            <a:endParaRPr lang="pt-BR" sz="1800" b="1">
              <a:latin typeface="Times New Roman" pitchFamily="18" charset="0"/>
            </a:endParaRPr>
          </a:p>
          <a:p>
            <a:pPr>
              <a:lnSpc>
                <a:spcPct val="80000"/>
              </a:lnSpc>
              <a:buFontTx/>
              <a:buNone/>
            </a:pPr>
            <a:endParaRPr lang="pt-BR" sz="1800" b="1">
              <a:latin typeface="Times New Roman" pitchFamily="18" charset="0"/>
            </a:endParaRPr>
          </a:p>
          <a:p>
            <a:pPr>
              <a:lnSpc>
                <a:spcPct val="80000"/>
              </a:lnSpc>
              <a:buFontTx/>
              <a:buNone/>
            </a:pPr>
            <a:r>
              <a:rPr lang="pt-BR" sz="1800" b="1">
                <a:latin typeface="Times New Roman" pitchFamily="18" charset="0"/>
              </a:rPr>
              <a:t>AI-AgR 659918 / RJ, Relator Min. Ricardo Lewandowski </a:t>
            </a:r>
            <a:br>
              <a:rPr lang="pt-BR" sz="1800" b="1">
                <a:latin typeface="Times New Roman" pitchFamily="18" charset="0"/>
              </a:rPr>
            </a:br>
            <a:endParaRPr lang="pt-BR" sz="1800" b="1">
              <a:latin typeface="Times New Roman" pitchFamily="18" charset="0"/>
            </a:endParaRPr>
          </a:p>
          <a:p>
            <a:pPr>
              <a:lnSpc>
                <a:spcPct val="80000"/>
              </a:lnSpc>
              <a:buFontTx/>
              <a:buNone/>
            </a:pPr>
            <a:endParaRPr lang="pt-BR" sz="1800">
              <a:latin typeface="Times New Roman" pitchFamily="18" charset="0"/>
            </a:endParaRPr>
          </a:p>
          <a:p>
            <a:pPr>
              <a:lnSpc>
                <a:spcPct val="80000"/>
              </a:lnSpc>
              <a:buFontTx/>
              <a:buNone/>
            </a:pPr>
            <a:r>
              <a:rPr lang="pt-BR" sz="1800">
                <a:latin typeface="Times New Roman" pitchFamily="18" charset="0"/>
              </a:rPr>
              <a:t>	EMENTA: CONSTITUCIONAL. TRIBUTÁRIO. IPTU DO MUNICÍPIO DO RIO DE JANEIRO. PROGRESSIVIDADE ANTERIOR À EC 29/2000. INCONSTITUCIONALIDADE. SÚMULA 668 DO STF. EFEITOS DA DECLARAÇÃO DE INCONSTITUCIONALIDADE NO CONTROLE DIFUSO. I - É inconstitucional a lei municipal que tenha estabelecido, antes da Emenda Constitucional 29/2000, alíquotas progressivas para o IPTU, salvo se destinada a assegurar o cumprimento da função social da propriedade urbana (Súmula 668 do STF). II - A atribuição de efeitos prospectivos à declaração de inconstitucionalidade, dado o seu caráter excepcional, somente tem cabimento quando o tribunal manifesta-se expressamente sobre o tema, observando-se a exigência de quorum qualificado previsto em lei. III - Imposição de multa. IV - Agravo Regimental improvido. </a:t>
            </a:r>
          </a:p>
        </p:txBody>
      </p:sp>
      <p:sp>
        <p:nvSpPr>
          <p:cNvPr id="23554" name="Rectangle 2"/>
          <p:cNvSpPr>
            <a:spLocks noGrp="1" noChangeArrowheads="1"/>
          </p:cNvSpPr>
          <p:nvPr>
            <p:ph type="title"/>
          </p:nvPr>
        </p:nvSpPr>
        <p:spPr>
          <a:xfrm>
            <a:off x="457200" y="274638"/>
            <a:ext cx="8229600" cy="417512"/>
          </a:xfrm>
        </p:spPr>
        <p:txBody>
          <a:bodyPr/>
          <a:lstStyle/>
          <a:p>
            <a:r>
              <a:rPr lang="pt-BR" sz="2000">
                <a:latin typeface="Times New Roman" pitchFamily="18" charset="0"/>
              </a:rPr>
              <a:t>Direito de Propriedade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457200" y="981075"/>
            <a:ext cx="8229600" cy="5543550"/>
          </a:xfrm>
        </p:spPr>
        <p:txBody>
          <a:bodyPr/>
          <a:lstStyle/>
          <a:p>
            <a:pPr algn="ctr">
              <a:lnSpc>
                <a:spcPct val="80000"/>
              </a:lnSpc>
              <a:buFontTx/>
              <a:buNone/>
            </a:pPr>
            <a:r>
              <a:rPr lang="pt-BR" sz="1300" b="1">
                <a:latin typeface="Times New Roman" pitchFamily="18" charset="0"/>
              </a:rPr>
              <a:t>Jurisprudência </a:t>
            </a:r>
          </a:p>
          <a:p>
            <a:pPr>
              <a:lnSpc>
                <a:spcPct val="80000"/>
              </a:lnSpc>
              <a:buFontTx/>
              <a:buNone/>
            </a:pPr>
            <a:endParaRPr lang="pt-BR" sz="1300">
              <a:latin typeface="Times New Roman" pitchFamily="18" charset="0"/>
            </a:endParaRPr>
          </a:p>
          <a:p>
            <a:pPr>
              <a:lnSpc>
                <a:spcPct val="80000"/>
              </a:lnSpc>
              <a:buFontTx/>
              <a:buNone/>
            </a:pPr>
            <a:r>
              <a:rPr lang="pt-BR" sz="1300" b="1">
                <a:latin typeface="Times New Roman" pitchFamily="18" charset="0"/>
              </a:rPr>
              <a:t>MS 26.129/DF, Rel. Min. Eros Grau</a:t>
            </a:r>
          </a:p>
          <a:p>
            <a:pPr>
              <a:lnSpc>
                <a:spcPct val="80000"/>
              </a:lnSpc>
              <a:buFontTx/>
              <a:buNone/>
            </a:pPr>
            <a:endParaRPr lang="pt-BR" sz="1300">
              <a:latin typeface="Times New Roman" pitchFamily="18" charset="0"/>
            </a:endParaRPr>
          </a:p>
          <a:p>
            <a:pPr>
              <a:lnSpc>
                <a:spcPct val="80000"/>
              </a:lnSpc>
              <a:buFontTx/>
              <a:buNone/>
            </a:pPr>
            <a:r>
              <a:rPr lang="pt-BR" sz="1300">
                <a:latin typeface="Times New Roman" pitchFamily="18" charset="0"/>
              </a:rPr>
              <a:t>	EMENTA: CONSTITUCIONAL. REFORMA AGRÁRIA. DESAPROPRIAÇÃO. MANDADO DE SEGURANÇA. LEGITIMIDADE DO CO-HERDEIRO PARA IMPETRAÇÃO [ART. 1º, § 2º, DA LEI N. 1.533/51]. SAISINE. MÚLTIPLA TITULARIDADE. PROPRIEDADE ÚNICA ATÉ A PARTILHA. ART. 46, § 6º, DO ESTATUTO DA TERRA. FINALIDADE ESTRITAMENTE TRIBUTÁRIA. FINALIDADE DO CADASTRO NO SNCR-INCRA. CONDOMÍNIO. AUSÊNCIA DE REGISTRO IMOBILIÁRIO DE PARTES CERTAS. UNIDADE DE EXPLORAÇÃO ECONÔMICA DO IMÓVEL RURAL. ART. 4º, I, DO ESTATUTO DA TERRA. VIABILIDADE DA DESAPROPRIAÇÃO. ART. 184 DA CONSTITUIÇÃO DO BRASIL. 2. Qualquer dos co-herdeiros é, à luz do que dispõe o art. 1º, § 2º, da Lei n. 1.533/51, parte legítima para a propositura do writ. 3. A saisine torna múltipla apenas a titularidade do imóvel rural, que permanece uma única propriedade até que sobrevenha a partilha [art. 1.791 e parágrafo único do vigente Código Civil]. 4. A finalidade do art. 46, § 6º, do Estatuto da Terra [Lei n. 4.504/64] é instrumentar o cálculo do coeficiente de progressividade do Imposto Territorial Rural - ITR. O preceito não deve ser usado como parâmetro de dimensionamento de imóveis rurais destinados à reforma agrária, matéria afeta à Lei n. 8.629/93. Precedente [MS n. 24.573, Relator para o Acórdão o Ministro EROS GRAU, DJ 15.12.2006]. 5 A existência de condomínio sobre o imóvel rural não impede a desapropriação-sanção do art. 184 da Constituição do Brasil, cujo alvo é o imóvel rural que não esteja cumprindo sua função social. Precedente [MS n. 24.503, Relator o Ministro MARCO AURÉLIO, DJ de 05.09.2003]. 6. O cadastro efetivado pelo SNCR-INCRA possui caráter declaratório e tem por finalidade: i] o levantamento de dados necessários à aplicação dos critérios de lançamentos fiscais atribuídos ao INCRA e à concessão das isenções a eles relativas, previstas na Constituição e na legislação específica; e ii] o levantamento sistemático dos imóveis rurais, para conhecimento das condições vigentes na estrutura fundiária das várias regiões do País, visando à provisão de elementos que informem a orientação da política agrícola a ser promovida pelos órgãos competentes. 7. O conceito de imóvel rural do art. 4º, I, do Estatuto da Terra contempla a unidade da exploração econômica do prédio rústico, distanciando-se da noção de propriedade rural. Precedente [MS n. 24.488, Relator o Ministro EROS GRAU, DJ de 03.06.2005]. 8. O registro público prevalece nos estritos termos de seu conteúdo, revestido de presunção iuris tantum. Não se pode tomar cada parte ideal do condomínio, averbada no registro imobiliário de forma abstrata, como propriedade distinta para fins de reforma agrária. Precedentes [MS n. 22.591, Relator o Ministro MOREIRA ALVES, DJ de 14.11.2003 e MS n. 21.919, Relator o Ministro CELSO DE MELLO, DJ de 06.06.97]. Segurança denegada.</a:t>
            </a:r>
            <a:r>
              <a:rPr lang="pt-BR" sz="900">
                <a:latin typeface="Times New Roman" pitchFamily="18" charset="0"/>
              </a:rPr>
              <a:t> </a:t>
            </a:r>
          </a:p>
          <a:p>
            <a:pPr>
              <a:lnSpc>
                <a:spcPct val="80000"/>
              </a:lnSpc>
            </a:pPr>
            <a:endParaRPr lang="pt-BR" sz="800"/>
          </a:p>
        </p:txBody>
      </p:sp>
      <p:sp>
        <p:nvSpPr>
          <p:cNvPr id="24578" name="Rectangle 2"/>
          <p:cNvSpPr>
            <a:spLocks noGrp="1" noChangeArrowheads="1"/>
          </p:cNvSpPr>
          <p:nvPr>
            <p:ph type="title"/>
          </p:nvPr>
        </p:nvSpPr>
        <p:spPr>
          <a:xfrm>
            <a:off x="457200" y="274638"/>
            <a:ext cx="8229600" cy="346075"/>
          </a:xfrm>
        </p:spPr>
        <p:txBody>
          <a:bodyPr>
            <a:normAutofit fontScale="90000"/>
          </a:bodyPr>
          <a:lstStyle/>
          <a:p>
            <a:r>
              <a:rPr lang="pt-BR" sz="2000">
                <a:latin typeface="Times New Roman" pitchFamily="18" charset="0"/>
              </a:rPr>
              <a:t>Direito de Propriedade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1341438"/>
            <a:ext cx="8229600" cy="4784725"/>
          </a:xfrm>
        </p:spPr>
        <p:txBody>
          <a:bodyPr/>
          <a:lstStyle/>
          <a:p>
            <a:pPr marL="609600" indent="-609600" algn="just">
              <a:lnSpc>
                <a:spcPct val="80000"/>
              </a:lnSpc>
              <a:buFontTx/>
              <a:buNone/>
            </a:pPr>
            <a:r>
              <a:rPr lang="pt-BR" sz="2000" dirty="0">
                <a:latin typeface="Times New Roman" pitchFamily="18" charset="0"/>
                <a:cs typeface="Times New Roman" pitchFamily="18" charset="0"/>
              </a:rPr>
              <a:t>Idade Antiga </a:t>
            </a:r>
          </a:p>
          <a:p>
            <a:pPr marL="609600" indent="-609600" algn="just">
              <a:lnSpc>
                <a:spcPct val="80000"/>
              </a:lnSpc>
              <a:buFontTx/>
              <a:buNone/>
            </a:pPr>
            <a:endParaRPr lang="pt-BR" sz="2000" dirty="0">
              <a:latin typeface="Times New Roman" pitchFamily="18" charset="0"/>
              <a:cs typeface="Times New Roman" pitchFamily="18" charset="0"/>
            </a:endParaRPr>
          </a:p>
          <a:p>
            <a:pPr marL="609600" indent="-609600" algn="just">
              <a:lnSpc>
                <a:spcPct val="80000"/>
              </a:lnSpc>
              <a:buFontTx/>
              <a:buAutoNum type="arabicParenR"/>
            </a:pPr>
            <a:r>
              <a:rPr lang="pt-BR" sz="2000" dirty="0">
                <a:latin typeface="Times New Roman" pitchFamily="18" charset="0"/>
                <a:cs typeface="Times New Roman" pitchFamily="18" charset="0"/>
              </a:rPr>
              <a:t>Conceito de Propriedade ligado à religião (</a:t>
            </a:r>
            <a:r>
              <a:rPr lang="pt-BR" sz="2000" b="1" dirty="0">
                <a:latin typeface="Times New Roman" pitchFamily="18" charset="0"/>
                <a:cs typeface="Times New Roman" pitchFamily="18" charset="0"/>
              </a:rPr>
              <a:t>Clãs)</a:t>
            </a:r>
          </a:p>
          <a:p>
            <a:pPr marL="609600" indent="-609600" algn="just">
              <a:lnSpc>
                <a:spcPct val="80000"/>
              </a:lnSpc>
              <a:buFontTx/>
              <a:buAutoNum type="arabicParenR"/>
            </a:pPr>
            <a:endParaRPr lang="pt-BR" sz="2000" b="1" dirty="0">
              <a:latin typeface="Times New Roman" pitchFamily="18" charset="0"/>
              <a:cs typeface="Times New Roman" pitchFamily="18" charset="0"/>
            </a:endParaRPr>
          </a:p>
          <a:p>
            <a:pPr marL="609600" indent="-609600" algn="just">
              <a:lnSpc>
                <a:spcPct val="80000"/>
              </a:lnSpc>
              <a:buFontTx/>
              <a:buAutoNum type="arabicParenR"/>
            </a:pPr>
            <a:r>
              <a:rPr lang="pt-BR" sz="2000" dirty="0">
                <a:latin typeface="Times New Roman" pitchFamily="18" charset="0"/>
                <a:cs typeface="Times New Roman" pitchFamily="18" charset="0"/>
              </a:rPr>
              <a:t>Roma: reprodução social e política do mundo grego (Sociedade dividida entre Aristocratas/patrícios/Plebeus)</a:t>
            </a:r>
          </a:p>
          <a:p>
            <a:pPr marL="609600" indent="-609600" algn="just">
              <a:lnSpc>
                <a:spcPct val="80000"/>
              </a:lnSpc>
              <a:buFontTx/>
              <a:buAutoNum type="arabicParenR"/>
            </a:pPr>
            <a:endParaRPr lang="pt-BR" sz="2000" dirty="0">
              <a:latin typeface="Times New Roman" pitchFamily="18" charset="0"/>
              <a:cs typeface="Times New Roman" pitchFamily="18" charset="0"/>
            </a:endParaRPr>
          </a:p>
          <a:p>
            <a:pPr marL="609600" indent="-609600" algn="just">
              <a:lnSpc>
                <a:spcPct val="80000"/>
              </a:lnSpc>
              <a:buFontTx/>
              <a:buAutoNum type="arabicParenR"/>
            </a:pPr>
            <a:r>
              <a:rPr lang="pt-BR" sz="2000" dirty="0">
                <a:latin typeface="Times New Roman" pitchFamily="18" charset="0"/>
                <a:cs typeface="Times New Roman" pitchFamily="18" charset="0"/>
              </a:rPr>
              <a:t>Surgimento do moderno conceito de propriedade: </a:t>
            </a:r>
            <a:r>
              <a:rPr lang="pt-BR" sz="2000" i="1" dirty="0" err="1">
                <a:latin typeface="Times New Roman" pitchFamily="18" charset="0"/>
                <a:cs typeface="Times New Roman" pitchFamily="18" charset="0"/>
              </a:rPr>
              <a:t>Ius</a:t>
            </a:r>
            <a:r>
              <a:rPr lang="pt-BR" sz="2000" i="1" dirty="0">
                <a:latin typeface="Times New Roman" pitchFamily="18" charset="0"/>
                <a:cs typeface="Times New Roman" pitchFamily="18" charset="0"/>
              </a:rPr>
              <a:t> obtendi </a:t>
            </a:r>
            <a:r>
              <a:rPr lang="pt-BR" sz="2000" i="1" dirty="0" err="1">
                <a:latin typeface="Times New Roman" pitchFamily="18" charset="0"/>
                <a:cs typeface="Times New Roman" pitchFamily="18" charset="0"/>
              </a:rPr>
              <a:t>et</a:t>
            </a:r>
            <a:r>
              <a:rPr lang="pt-BR" sz="2000" i="1" dirty="0">
                <a:latin typeface="Times New Roman" pitchFamily="18" charset="0"/>
                <a:cs typeface="Times New Roman" pitchFamily="18" charset="0"/>
              </a:rPr>
              <a:t> </a:t>
            </a:r>
            <a:r>
              <a:rPr lang="pt-BR" sz="2000" i="1" dirty="0" err="1">
                <a:latin typeface="Times New Roman" pitchFamily="18" charset="0"/>
                <a:cs typeface="Times New Roman" pitchFamily="18" charset="0"/>
              </a:rPr>
              <a:t>fruendi</a:t>
            </a:r>
            <a:r>
              <a:rPr lang="pt-BR" sz="2000" dirty="0">
                <a:latin typeface="Times New Roman" pitchFamily="18" charset="0"/>
                <a:cs typeface="Times New Roman" pitchFamily="18" charset="0"/>
              </a:rPr>
              <a:t> (Jurisconsultos Romanos)</a:t>
            </a:r>
          </a:p>
          <a:p>
            <a:pPr marL="609600" indent="-609600" algn="just">
              <a:lnSpc>
                <a:spcPct val="80000"/>
              </a:lnSpc>
              <a:buFontTx/>
              <a:buAutoNum type="arabicParenR"/>
            </a:pPr>
            <a:endParaRPr lang="pt-BR" sz="2000" dirty="0">
              <a:latin typeface="Times New Roman" pitchFamily="18" charset="0"/>
              <a:cs typeface="Times New Roman" pitchFamily="18" charset="0"/>
            </a:endParaRPr>
          </a:p>
          <a:p>
            <a:pPr marL="609600" indent="-609600" algn="just">
              <a:lnSpc>
                <a:spcPct val="80000"/>
              </a:lnSpc>
              <a:buFontTx/>
              <a:buAutoNum type="arabicParenR"/>
            </a:pPr>
            <a:r>
              <a:rPr lang="pt-BR" sz="2000" dirty="0" err="1">
                <a:latin typeface="Times New Roman" pitchFamily="18" charset="0"/>
                <a:cs typeface="Times New Roman" pitchFamily="18" charset="0"/>
              </a:rPr>
              <a:t>Incoluminidade</a:t>
            </a:r>
            <a:r>
              <a:rPr lang="pt-BR" sz="2000" dirty="0">
                <a:latin typeface="Times New Roman" pitchFamily="18" charset="0"/>
                <a:cs typeface="Times New Roman" pitchFamily="18" charset="0"/>
              </a:rPr>
              <a:t> do direito de propriedade ao longo da história das civilizações</a:t>
            </a:r>
            <a:r>
              <a:rPr lang="pt-BR" sz="2400" dirty="0"/>
              <a:t>;</a:t>
            </a:r>
          </a:p>
        </p:txBody>
      </p:sp>
      <p:sp>
        <p:nvSpPr>
          <p:cNvPr id="6146" name="Rectangle 2"/>
          <p:cNvSpPr>
            <a:spLocks noGrp="1" noChangeArrowheads="1"/>
          </p:cNvSpPr>
          <p:nvPr>
            <p:ph type="title"/>
          </p:nvPr>
        </p:nvSpPr>
        <p:spPr>
          <a:xfrm>
            <a:off x="457200" y="274638"/>
            <a:ext cx="8229600" cy="490537"/>
          </a:xfrm>
        </p:spPr>
        <p:txBody>
          <a:bodyPr>
            <a:noAutofit/>
          </a:bodyPr>
          <a:lstStyle/>
          <a:p>
            <a:pPr algn="ctr"/>
            <a:r>
              <a:rPr lang="pt-BR" sz="2800" dirty="0">
                <a:latin typeface="Times New Roman" pitchFamily="18" charset="0"/>
                <a:cs typeface="Times New Roman" pitchFamily="18" charset="0"/>
              </a:rPr>
              <a:t>Direito de Propriedade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57200" y="1052513"/>
            <a:ext cx="8229600" cy="5073650"/>
          </a:xfrm>
        </p:spPr>
        <p:txBody>
          <a:bodyPr>
            <a:normAutofit/>
          </a:bodyPr>
          <a:lstStyle/>
          <a:p>
            <a:pPr marL="609600" indent="-609600" algn="just">
              <a:lnSpc>
                <a:spcPct val="80000"/>
              </a:lnSpc>
              <a:buFontTx/>
              <a:buNone/>
            </a:pPr>
            <a:r>
              <a:rPr lang="pt-BR" sz="2000" dirty="0">
                <a:latin typeface="Times New Roman" pitchFamily="18" charset="0"/>
                <a:cs typeface="Times New Roman" pitchFamily="18" charset="0"/>
              </a:rPr>
              <a:t>Idade Média </a:t>
            </a:r>
          </a:p>
          <a:p>
            <a:pPr marL="609600" indent="-609600" algn="just">
              <a:lnSpc>
                <a:spcPct val="80000"/>
              </a:lnSpc>
              <a:buFontTx/>
              <a:buNone/>
            </a:pPr>
            <a:endParaRPr lang="pt-BR" sz="2000" dirty="0">
              <a:latin typeface="Times New Roman" pitchFamily="18" charset="0"/>
              <a:cs typeface="Times New Roman" pitchFamily="18" charset="0"/>
            </a:endParaRPr>
          </a:p>
          <a:p>
            <a:pPr marL="609600" indent="-609600" algn="just">
              <a:lnSpc>
                <a:spcPct val="80000"/>
              </a:lnSpc>
              <a:buFontTx/>
              <a:buAutoNum type="arabicParenR"/>
            </a:pPr>
            <a:r>
              <a:rPr lang="pt-BR" sz="2000" dirty="0">
                <a:latin typeface="Times New Roman" pitchFamily="18" charset="0"/>
                <a:cs typeface="Times New Roman" pitchFamily="18" charset="0"/>
              </a:rPr>
              <a:t>Propriedade como condição de manutenção da divisão social;</a:t>
            </a:r>
          </a:p>
          <a:p>
            <a:pPr marL="609600" indent="-609600" algn="just">
              <a:lnSpc>
                <a:spcPct val="80000"/>
              </a:lnSpc>
              <a:buFontTx/>
              <a:buAutoNum type="arabicParenR"/>
            </a:pPr>
            <a:endParaRPr lang="pt-BR" sz="2000" dirty="0">
              <a:latin typeface="Times New Roman" pitchFamily="18" charset="0"/>
              <a:cs typeface="Times New Roman" pitchFamily="18" charset="0"/>
            </a:endParaRPr>
          </a:p>
          <a:p>
            <a:pPr marL="609600" indent="-609600" algn="just">
              <a:lnSpc>
                <a:spcPct val="80000"/>
              </a:lnSpc>
              <a:buFontTx/>
              <a:buAutoNum type="arabicParenR"/>
            </a:pPr>
            <a:r>
              <a:rPr lang="pt-BR" sz="2000" dirty="0">
                <a:latin typeface="Times New Roman" pitchFamily="18" charset="0"/>
                <a:cs typeface="Times New Roman" pitchFamily="18" charset="0"/>
              </a:rPr>
              <a:t>Relação de </a:t>
            </a:r>
            <a:r>
              <a:rPr lang="pt-BR" sz="2000" dirty="0" err="1">
                <a:latin typeface="Times New Roman" pitchFamily="18" charset="0"/>
                <a:cs typeface="Times New Roman" pitchFamily="18" charset="0"/>
              </a:rPr>
              <a:t>Suserania</a:t>
            </a:r>
            <a:r>
              <a:rPr lang="pt-BR" sz="2000" dirty="0">
                <a:latin typeface="Times New Roman" pitchFamily="18" charset="0"/>
                <a:cs typeface="Times New Roman" pitchFamily="18" charset="0"/>
              </a:rPr>
              <a:t> e Vassalagem baseada no direito de propriedade do dono da terra;</a:t>
            </a:r>
          </a:p>
          <a:p>
            <a:pPr marL="609600" indent="-609600" algn="just">
              <a:lnSpc>
                <a:spcPct val="80000"/>
              </a:lnSpc>
              <a:buFontTx/>
              <a:buAutoNum type="arabicParenR"/>
            </a:pPr>
            <a:endParaRPr lang="pt-BR" sz="2000" dirty="0">
              <a:latin typeface="Times New Roman" pitchFamily="18" charset="0"/>
              <a:cs typeface="Times New Roman" pitchFamily="18" charset="0"/>
            </a:endParaRPr>
          </a:p>
          <a:p>
            <a:pPr marL="609600" indent="-609600" algn="just">
              <a:lnSpc>
                <a:spcPct val="80000"/>
              </a:lnSpc>
              <a:buFontTx/>
              <a:buAutoNum type="arabicParenR"/>
            </a:pPr>
            <a:r>
              <a:rPr lang="pt-BR" sz="2000" dirty="0">
                <a:latin typeface="Times New Roman" pitchFamily="18" charset="0"/>
                <a:cs typeface="Times New Roman" pitchFamily="18" charset="0"/>
              </a:rPr>
              <a:t>Concentração da Propriedade Imobiliária;</a:t>
            </a:r>
          </a:p>
          <a:p>
            <a:pPr marL="609600" indent="-609600" algn="just">
              <a:lnSpc>
                <a:spcPct val="80000"/>
              </a:lnSpc>
              <a:buFontTx/>
              <a:buAutoNum type="arabicParenR"/>
            </a:pPr>
            <a:endParaRPr lang="pt-BR" sz="2000" dirty="0">
              <a:latin typeface="Times New Roman" pitchFamily="18" charset="0"/>
              <a:cs typeface="Times New Roman" pitchFamily="18" charset="0"/>
            </a:endParaRPr>
          </a:p>
          <a:p>
            <a:pPr marL="609600" indent="-609600" algn="just">
              <a:lnSpc>
                <a:spcPct val="80000"/>
              </a:lnSpc>
              <a:buFontTx/>
              <a:buAutoNum type="arabicParenR"/>
            </a:pPr>
            <a:r>
              <a:rPr lang="pt-BR" sz="2000" dirty="0">
                <a:latin typeface="Times New Roman" pitchFamily="18" charset="0"/>
                <a:cs typeface="Times New Roman" pitchFamily="18" charset="0"/>
              </a:rPr>
              <a:t>A manutenção da jurisprudência romana neste período fortaleceu o direito de propriedade.</a:t>
            </a:r>
          </a:p>
        </p:txBody>
      </p:sp>
      <p:sp>
        <p:nvSpPr>
          <p:cNvPr id="7170" name="Rectangle 2"/>
          <p:cNvSpPr>
            <a:spLocks noGrp="1" noChangeArrowheads="1"/>
          </p:cNvSpPr>
          <p:nvPr>
            <p:ph type="title"/>
          </p:nvPr>
        </p:nvSpPr>
        <p:spPr>
          <a:xfrm>
            <a:off x="457200" y="274638"/>
            <a:ext cx="8229600" cy="490537"/>
          </a:xfrm>
        </p:spPr>
        <p:txBody>
          <a:bodyPr>
            <a:normAutofit fontScale="90000"/>
          </a:bodyPr>
          <a:lstStyle/>
          <a:p>
            <a:pPr algn="ctr"/>
            <a:r>
              <a:rPr lang="pt-BR" sz="3200" dirty="0">
                <a:latin typeface="Times New Roman" pitchFamily="18" charset="0"/>
                <a:cs typeface="Times New Roman" pitchFamily="18" charset="0"/>
              </a:rPr>
              <a:t>Direito de Propriedade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052736"/>
            <a:ext cx="8229600" cy="5544616"/>
          </a:xfrm>
        </p:spPr>
        <p:txBody>
          <a:bodyPr>
            <a:noAutofit/>
          </a:bodyPr>
          <a:lstStyle/>
          <a:p>
            <a:pPr marL="609600" indent="-609600" algn="just">
              <a:lnSpc>
                <a:spcPct val="80000"/>
              </a:lnSpc>
              <a:buFontTx/>
              <a:buNone/>
            </a:pPr>
            <a:r>
              <a:rPr lang="pt-BR" sz="2000" dirty="0">
                <a:latin typeface="Times New Roman" pitchFamily="18" charset="0"/>
                <a:cs typeface="Times New Roman" pitchFamily="18" charset="0"/>
              </a:rPr>
              <a:t>Idade Moderna </a:t>
            </a:r>
          </a:p>
          <a:p>
            <a:pPr marL="609600" indent="-609600" algn="just">
              <a:lnSpc>
                <a:spcPct val="80000"/>
              </a:lnSpc>
              <a:buFontTx/>
              <a:buNone/>
            </a:pPr>
            <a:endParaRPr lang="pt-BR" sz="2000" dirty="0">
              <a:latin typeface="Times New Roman" pitchFamily="18" charset="0"/>
              <a:cs typeface="Times New Roman" pitchFamily="18" charset="0"/>
            </a:endParaRPr>
          </a:p>
          <a:p>
            <a:pPr marL="609600" indent="-609600" algn="just">
              <a:lnSpc>
                <a:spcPct val="80000"/>
              </a:lnSpc>
              <a:buFontTx/>
              <a:buAutoNum type="arabicParenR"/>
            </a:pPr>
            <a:r>
              <a:rPr lang="pt-BR" sz="2000" dirty="0">
                <a:latin typeface="Times New Roman" pitchFamily="18" charset="0"/>
                <a:cs typeface="Times New Roman" pitchFamily="18" charset="0"/>
              </a:rPr>
              <a:t>Iluminismo: racionalização e empirismo</a:t>
            </a:r>
          </a:p>
          <a:p>
            <a:pPr marL="609600" indent="-609600" algn="just">
              <a:lnSpc>
                <a:spcPct val="80000"/>
              </a:lnSpc>
              <a:buFontTx/>
              <a:buAutoNum type="arabicParenR"/>
            </a:pPr>
            <a:endParaRPr lang="pt-BR" sz="2000" dirty="0">
              <a:latin typeface="Times New Roman" pitchFamily="18" charset="0"/>
              <a:cs typeface="Times New Roman" pitchFamily="18" charset="0"/>
            </a:endParaRPr>
          </a:p>
          <a:p>
            <a:pPr marL="609600" indent="-609600" algn="just">
              <a:lnSpc>
                <a:spcPct val="80000"/>
              </a:lnSpc>
              <a:buFontTx/>
              <a:buAutoNum type="arabicParenR"/>
            </a:pPr>
            <a:r>
              <a:rPr lang="pt-BR" sz="2000" dirty="0" err="1">
                <a:latin typeface="Times New Roman" pitchFamily="18" charset="0"/>
                <a:cs typeface="Times New Roman" pitchFamily="18" charset="0"/>
              </a:rPr>
              <a:t>Contratualismo</a:t>
            </a:r>
            <a:r>
              <a:rPr lang="pt-BR" sz="2000" dirty="0">
                <a:latin typeface="Times New Roman" pitchFamily="18" charset="0"/>
                <a:cs typeface="Times New Roman" pitchFamily="18" charset="0"/>
              </a:rPr>
              <a:t>: Transformação do estado de natureza em estado social</a:t>
            </a:r>
          </a:p>
          <a:p>
            <a:pPr marL="609600" indent="-609600" algn="just">
              <a:lnSpc>
                <a:spcPct val="80000"/>
              </a:lnSpc>
              <a:buFontTx/>
              <a:buAutoNum type="arabicParenR"/>
            </a:pPr>
            <a:endParaRPr lang="pt-BR" sz="2000" dirty="0">
              <a:latin typeface="Times New Roman" pitchFamily="18" charset="0"/>
              <a:cs typeface="Times New Roman" pitchFamily="18" charset="0"/>
            </a:endParaRPr>
          </a:p>
          <a:p>
            <a:pPr marL="609600" indent="-609600" algn="just">
              <a:lnSpc>
                <a:spcPct val="80000"/>
              </a:lnSpc>
              <a:buFontTx/>
              <a:buAutoNum type="arabicParenR"/>
            </a:pPr>
            <a:r>
              <a:rPr lang="pt-BR" sz="2000" dirty="0" err="1">
                <a:latin typeface="Times New Roman" pitchFamily="18" charset="0"/>
                <a:cs typeface="Times New Roman" pitchFamily="18" charset="0"/>
              </a:rPr>
              <a:t>Jusnaturalismo</a:t>
            </a:r>
            <a:r>
              <a:rPr lang="pt-BR" sz="2000" dirty="0">
                <a:latin typeface="Times New Roman" pitchFamily="18" charset="0"/>
                <a:cs typeface="Times New Roman" pitchFamily="18" charset="0"/>
              </a:rPr>
              <a:t>: Direitos Fundamentais </a:t>
            </a:r>
            <a:r>
              <a:rPr lang="pt-BR" sz="2000" b="1" dirty="0">
                <a:latin typeface="Times New Roman" pitchFamily="18" charset="0"/>
                <a:cs typeface="Times New Roman" pitchFamily="18" charset="0"/>
              </a:rPr>
              <a:t>individuais </a:t>
            </a:r>
            <a:r>
              <a:rPr lang="pt-BR" sz="2000" dirty="0">
                <a:latin typeface="Times New Roman" pitchFamily="18" charset="0"/>
                <a:cs typeface="Times New Roman" pitchFamily="18" charset="0"/>
              </a:rPr>
              <a:t>que são anteriores ao estado e à sociedade (Locke)</a:t>
            </a:r>
          </a:p>
          <a:p>
            <a:pPr marL="609600" indent="-609600" algn="just">
              <a:lnSpc>
                <a:spcPct val="80000"/>
              </a:lnSpc>
              <a:buFontTx/>
              <a:buNone/>
            </a:pPr>
            <a:r>
              <a:rPr lang="pt-BR" sz="2000" dirty="0">
                <a:latin typeface="Times New Roman" pitchFamily="18" charset="0"/>
                <a:cs typeface="Times New Roman" pitchFamily="18" charset="0"/>
              </a:rPr>
              <a:t>			- Vida</a:t>
            </a:r>
          </a:p>
          <a:p>
            <a:pPr marL="609600" indent="-609600" algn="just">
              <a:lnSpc>
                <a:spcPct val="80000"/>
              </a:lnSpc>
              <a:buFontTx/>
              <a:buNone/>
            </a:pPr>
            <a:r>
              <a:rPr lang="pt-BR" sz="2000" dirty="0">
                <a:latin typeface="Times New Roman" pitchFamily="18" charset="0"/>
                <a:cs typeface="Times New Roman" pitchFamily="18" charset="0"/>
              </a:rPr>
              <a:t>			- Liberdade </a:t>
            </a:r>
          </a:p>
          <a:p>
            <a:pPr marL="609600" indent="-609600" algn="just">
              <a:lnSpc>
                <a:spcPct val="80000"/>
              </a:lnSpc>
              <a:buFontTx/>
              <a:buNone/>
            </a:pPr>
            <a:r>
              <a:rPr lang="pt-BR" sz="2000" dirty="0">
                <a:latin typeface="Times New Roman" pitchFamily="18" charset="0"/>
                <a:cs typeface="Times New Roman" pitchFamily="18" charset="0"/>
              </a:rPr>
              <a:t>			- Propriedade </a:t>
            </a:r>
          </a:p>
          <a:p>
            <a:pPr marL="609600" indent="-609600" algn="just">
              <a:lnSpc>
                <a:spcPct val="80000"/>
              </a:lnSpc>
              <a:buFontTx/>
              <a:buNone/>
            </a:pPr>
            <a:endParaRPr lang="pt-BR" sz="2000" dirty="0">
              <a:latin typeface="Times New Roman" pitchFamily="18" charset="0"/>
              <a:cs typeface="Times New Roman" pitchFamily="18" charset="0"/>
            </a:endParaRPr>
          </a:p>
          <a:p>
            <a:pPr marL="609600" indent="-609600" algn="just">
              <a:lnSpc>
                <a:spcPct val="80000"/>
              </a:lnSpc>
              <a:buFontTx/>
              <a:buNone/>
            </a:pPr>
            <a:endParaRPr lang="pt-BR" sz="2000" dirty="0">
              <a:latin typeface="Times New Roman" pitchFamily="18" charset="0"/>
              <a:cs typeface="Times New Roman" pitchFamily="18" charset="0"/>
            </a:endParaRPr>
          </a:p>
          <a:p>
            <a:pPr marL="609600" indent="-609600" algn="just">
              <a:lnSpc>
                <a:spcPct val="80000"/>
              </a:lnSpc>
              <a:buFontTx/>
              <a:buNone/>
            </a:pPr>
            <a:r>
              <a:rPr lang="pt-BR" sz="2000" dirty="0">
                <a:latin typeface="Times New Roman" pitchFamily="18" charset="0"/>
                <a:cs typeface="Times New Roman" pitchFamily="18" charset="0"/>
              </a:rPr>
              <a:t>4) Código Napoleônico (1806): Cristalização jurídica do Direito de Propriedade. Teve uma influência sobre todo o direito civil mundial, sobretudo os países que adotaram o sistema </a:t>
            </a:r>
            <a:r>
              <a:rPr lang="pt-BR" sz="2000" dirty="0" err="1">
                <a:latin typeface="Times New Roman" pitchFamily="18" charset="0"/>
                <a:cs typeface="Times New Roman" pitchFamily="18" charset="0"/>
              </a:rPr>
              <a:t>romanístico</a:t>
            </a:r>
            <a:r>
              <a:rPr lang="pt-BR" sz="2000" dirty="0">
                <a:latin typeface="Times New Roman" pitchFamily="18" charset="0"/>
                <a:cs typeface="Times New Roman" pitchFamily="18" charset="0"/>
              </a:rPr>
              <a:t> de direito.</a:t>
            </a:r>
          </a:p>
          <a:p>
            <a:pPr marL="609600" indent="-609600" algn="just">
              <a:lnSpc>
                <a:spcPct val="80000"/>
              </a:lnSpc>
              <a:buFontTx/>
              <a:buNone/>
            </a:pPr>
            <a:endParaRPr lang="pt-BR" sz="2000" dirty="0">
              <a:latin typeface="Times New Roman" pitchFamily="18" charset="0"/>
              <a:cs typeface="Times New Roman" pitchFamily="18" charset="0"/>
            </a:endParaRPr>
          </a:p>
          <a:p>
            <a:pPr marL="609600" indent="-609600" algn="just">
              <a:lnSpc>
                <a:spcPct val="80000"/>
              </a:lnSpc>
              <a:buFontTx/>
              <a:buNone/>
            </a:pPr>
            <a:r>
              <a:rPr lang="pt-BR" sz="2000" dirty="0">
                <a:latin typeface="Times New Roman" pitchFamily="18" charset="0"/>
                <a:cs typeface="Times New Roman" pitchFamily="18" charset="0"/>
              </a:rPr>
              <a:t>			“O direito de usar e dispor das coisas da maneira mais </a:t>
            </a:r>
            <a:r>
              <a:rPr lang="pt-BR" sz="2000" dirty="0" smtClean="0">
                <a:latin typeface="Times New Roman" pitchFamily="18" charset="0"/>
                <a:cs typeface="Times New Roman" pitchFamily="18" charset="0"/>
              </a:rPr>
              <a:t>		absoluta</a:t>
            </a:r>
            <a:r>
              <a:rPr lang="pt-BR" sz="2000" dirty="0">
                <a:latin typeface="Times New Roman" pitchFamily="18" charset="0"/>
                <a:cs typeface="Times New Roman" pitchFamily="18" charset="0"/>
              </a:rPr>
              <a:t>”</a:t>
            </a:r>
          </a:p>
          <a:p>
            <a:pPr marL="609600" indent="-609600" algn="just">
              <a:lnSpc>
                <a:spcPct val="80000"/>
              </a:lnSpc>
            </a:pPr>
            <a:endParaRPr lang="pt-BR" sz="2000" dirty="0">
              <a:latin typeface="Times New Roman" pitchFamily="18" charset="0"/>
              <a:cs typeface="Times New Roman" pitchFamily="18" charset="0"/>
            </a:endParaRPr>
          </a:p>
        </p:txBody>
      </p:sp>
      <p:sp>
        <p:nvSpPr>
          <p:cNvPr id="8194" name="Rectangle 2"/>
          <p:cNvSpPr>
            <a:spLocks noGrp="1" noChangeArrowheads="1"/>
          </p:cNvSpPr>
          <p:nvPr>
            <p:ph type="title"/>
          </p:nvPr>
        </p:nvSpPr>
        <p:spPr>
          <a:xfrm>
            <a:off x="457200" y="274638"/>
            <a:ext cx="8229600" cy="346075"/>
          </a:xfrm>
        </p:spPr>
        <p:txBody>
          <a:bodyPr>
            <a:noAutofit/>
          </a:bodyPr>
          <a:lstStyle/>
          <a:p>
            <a:pPr algn="ctr"/>
            <a:r>
              <a:rPr lang="pt-BR" sz="2800" dirty="0">
                <a:latin typeface="Times New Roman" pitchFamily="18" charset="0"/>
                <a:cs typeface="Times New Roman" pitchFamily="18" charset="0"/>
              </a:rPr>
              <a:t>Direito de Propriedade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57200" y="1125538"/>
            <a:ext cx="8229600" cy="5000625"/>
          </a:xfrm>
        </p:spPr>
        <p:txBody>
          <a:bodyPr>
            <a:normAutofit fontScale="92500" lnSpcReduction="20000"/>
          </a:bodyPr>
          <a:lstStyle/>
          <a:p>
            <a:pPr marL="609600" indent="-609600" algn="ctr">
              <a:lnSpc>
                <a:spcPct val="90000"/>
              </a:lnSpc>
              <a:buFontTx/>
              <a:buNone/>
            </a:pPr>
            <a:r>
              <a:rPr lang="pt-BR" sz="2200" dirty="0">
                <a:latin typeface="Times New Roman" pitchFamily="18" charset="0"/>
                <a:cs typeface="Times New Roman" pitchFamily="18" charset="0"/>
              </a:rPr>
              <a:t>Idade Contemporânea </a:t>
            </a:r>
          </a:p>
          <a:p>
            <a:pPr marL="609600" indent="-609600" algn="ctr">
              <a:lnSpc>
                <a:spcPct val="90000"/>
              </a:lnSpc>
              <a:buFontTx/>
              <a:buNone/>
            </a:pPr>
            <a:endParaRPr lang="pt-BR" sz="2200" dirty="0">
              <a:latin typeface="Times New Roman" pitchFamily="18" charset="0"/>
              <a:cs typeface="Times New Roman" pitchFamily="18" charset="0"/>
            </a:endParaRPr>
          </a:p>
          <a:p>
            <a:pPr marL="609600" indent="-609600" algn="just">
              <a:lnSpc>
                <a:spcPct val="90000"/>
              </a:lnSpc>
              <a:buFontTx/>
              <a:buAutoNum type="arabicParenR"/>
            </a:pPr>
            <a:r>
              <a:rPr lang="pt-BR" sz="2200" dirty="0">
                <a:latin typeface="Times New Roman" pitchFamily="18" charset="0"/>
                <a:cs typeface="Times New Roman" pitchFamily="18" charset="0"/>
              </a:rPr>
              <a:t>Revolução Industrial: contestação à </a:t>
            </a:r>
            <a:r>
              <a:rPr lang="pt-BR" sz="2200" dirty="0" err="1">
                <a:latin typeface="Times New Roman" pitchFamily="18" charset="0"/>
                <a:cs typeface="Times New Roman" pitchFamily="18" charset="0"/>
              </a:rPr>
              <a:t>idéia</a:t>
            </a:r>
            <a:r>
              <a:rPr lang="pt-BR" sz="2200" dirty="0">
                <a:latin typeface="Times New Roman" pitchFamily="18" charset="0"/>
                <a:cs typeface="Times New Roman" pitchFamily="18" charset="0"/>
              </a:rPr>
              <a:t> de que o direito de propriedade é absoluto;</a:t>
            </a:r>
          </a:p>
          <a:p>
            <a:pPr marL="609600" indent="-609600" algn="just">
              <a:lnSpc>
                <a:spcPct val="90000"/>
              </a:lnSpc>
              <a:buFontTx/>
              <a:buAutoNum type="arabicParenR"/>
            </a:pPr>
            <a:endParaRPr lang="pt-BR" sz="2200" dirty="0">
              <a:latin typeface="Times New Roman" pitchFamily="18" charset="0"/>
              <a:cs typeface="Times New Roman" pitchFamily="18" charset="0"/>
            </a:endParaRPr>
          </a:p>
          <a:p>
            <a:pPr marL="609600" indent="-609600" algn="just">
              <a:lnSpc>
                <a:spcPct val="90000"/>
              </a:lnSpc>
              <a:buFontTx/>
              <a:buAutoNum type="arabicParenR"/>
            </a:pPr>
            <a:r>
              <a:rPr lang="pt-BR" sz="2200" dirty="0">
                <a:latin typeface="Times New Roman" pitchFamily="18" charset="0"/>
                <a:cs typeface="Times New Roman" pitchFamily="18" charset="0"/>
              </a:rPr>
              <a:t>Sindicalismo/Anarquismo/Socialismo Utópico: Freio à noção absoluta de propriedade;</a:t>
            </a:r>
          </a:p>
          <a:p>
            <a:pPr marL="609600" indent="-609600" algn="just">
              <a:lnSpc>
                <a:spcPct val="90000"/>
              </a:lnSpc>
              <a:buFontTx/>
              <a:buAutoNum type="arabicParenR"/>
            </a:pPr>
            <a:endParaRPr lang="pt-BR" sz="2200" dirty="0">
              <a:latin typeface="Times New Roman" pitchFamily="18" charset="0"/>
              <a:cs typeface="Times New Roman" pitchFamily="18" charset="0"/>
            </a:endParaRPr>
          </a:p>
          <a:p>
            <a:pPr marL="609600" indent="-609600" algn="just">
              <a:lnSpc>
                <a:spcPct val="90000"/>
              </a:lnSpc>
              <a:buFontTx/>
              <a:buAutoNum type="arabicParenR"/>
            </a:pPr>
            <a:r>
              <a:rPr lang="pt-BR" sz="2200" dirty="0" err="1">
                <a:latin typeface="Times New Roman" pitchFamily="18" charset="0"/>
                <a:cs typeface="Times New Roman" pitchFamily="18" charset="0"/>
              </a:rPr>
              <a:t>Sécs</a:t>
            </a:r>
            <a:r>
              <a:rPr lang="pt-BR" sz="2200" dirty="0">
                <a:latin typeface="Times New Roman" pitchFamily="18" charset="0"/>
                <a:cs typeface="Times New Roman" pitchFamily="18" charset="0"/>
              </a:rPr>
              <a:t> XIX e XX: Triunfo da revolução Soviética de 1917: O socialismo rompe completamente com a lógica do direito de </a:t>
            </a:r>
            <a:r>
              <a:rPr lang="pt-BR" sz="2200" dirty="0" smtClean="0">
                <a:latin typeface="Times New Roman" pitchFamily="18" charset="0"/>
                <a:cs typeface="Times New Roman" pitchFamily="18" charset="0"/>
              </a:rPr>
              <a:t>propriedade;</a:t>
            </a:r>
          </a:p>
          <a:p>
            <a:pPr marL="609600" indent="-609600" algn="just">
              <a:lnSpc>
                <a:spcPct val="90000"/>
              </a:lnSpc>
              <a:buFontTx/>
              <a:buAutoNum type="arabicParenR"/>
            </a:pPr>
            <a:endParaRPr lang="pt-BR" sz="2200" dirty="0" smtClean="0">
              <a:latin typeface="Times New Roman" pitchFamily="18" charset="0"/>
              <a:cs typeface="Times New Roman" pitchFamily="18" charset="0"/>
            </a:endParaRPr>
          </a:p>
          <a:p>
            <a:pPr marL="609600" indent="-609600" algn="just">
              <a:lnSpc>
                <a:spcPct val="90000"/>
              </a:lnSpc>
              <a:buFontTx/>
              <a:buAutoNum type="arabicParenR"/>
            </a:pPr>
            <a:r>
              <a:rPr lang="pt-BR" sz="2200" dirty="0" smtClean="0">
                <a:latin typeface="Times New Roman" pitchFamily="18" charset="0"/>
                <a:cs typeface="Times New Roman" pitchFamily="18" charset="0"/>
              </a:rPr>
              <a:t>Fim </a:t>
            </a:r>
            <a:r>
              <a:rPr lang="pt-BR" sz="2200" dirty="0" smtClean="0">
                <a:latin typeface="Times New Roman" pitchFamily="18" charset="0"/>
                <a:cs typeface="Times New Roman" pitchFamily="18" charset="0"/>
              </a:rPr>
              <a:t>da 1º Guerra Mundial e Constituição de </a:t>
            </a:r>
            <a:r>
              <a:rPr lang="pt-BR" sz="2200" dirty="0" err="1" smtClean="0">
                <a:latin typeface="Times New Roman" pitchFamily="18" charset="0"/>
                <a:cs typeface="Times New Roman" pitchFamily="18" charset="0"/>
              </a:rPr>
              <a:t>Weimar</a:t>
            </a:r>
            <a:r>
              <a:rPr lang="pt-BR" sz="2200" dirty="0" smtClean="0">
                <a:latin typeface="Times New Roman" pitchFamily="18" charset="0"/>
                <a:cs typeface="Times New Roman" pitchFamily="18" charset="0"/>
              </a:rPr>
              <a:t> (1919): </a:t>
            </a:r>
          </a:p>
          <a:p>
            <a:pPr algn="just">
              <a:lnSpc>
                <a:spcPct val="90000"/>
              </a:lnSpc>
              <a:buFontTx/>
              <a:buNone/>
            </a:pPr>
            <a:r>
              <a:rPr lang="pt-BR" sz="2200" dirty="0" smtClean="0">
                <a:latin typeface="Times New Roman" pitchFamily="18" charset="0"/>
                <a:cs typeface="Times New Roman" pitchFamily="18" charset="0"/>
              </a:rPr>
              <a:t>			- Noção de intervenção do estado no domínio 		</a:t>
            </a:r>
            <a:r>
              <a:rPr lang="pt-BR" sz="2200" dirty="0" smtClean="0">
                <a:latin typeface="Times New Roman" pitchFamily="18" charset="0"/>
                <a:cs typeface="Times New Roman" pitchFamily="18" charset="0"/>
              </a:rPr>
              <a:t>	econômico</a:t>
            </a:r>
            <a:r>
              <a:rPr lang="pt-BR" sz="2200" dirty="0" smtClean="0">
                <a:latin typeface="Times New Roman" pitchFamily="18" charset="0"/>
                <a:cs typeface="Times New Roman" pitchFamily="18" charset="0"/>
              </a:rPr>
              <a:t>;</a:t>
            </a:r>
          </a:p>
          <a:p>
            <a:pPr algn="just">
              <a:lnSpc>
                <a:spcPct val="90000"/>
              </a:lnSpc>
              <a:buFontTx/>
              <a:buNone/>
            </a:pPr>
            <a:r>
              <a:rPr lang="pt-BR" sz="2200" dirty="0" smtClean="0">
                <a:latin typeface="Times New Roman" pitchFamily="18" charset="0"/>
                <a:cs typeface="Times New Roman" pitchFamily="18" charset="0"/>
              </a:rPr>
              <a:t>			- Dualidade Estado Social/Liberal</a:t>
            </a:r>
          </a:p>
          <a:p>
            <a:pPr algn="just">
              <a:lnSpc>
                <a:spcPct val="90000"/>
              </a:lnSpc>
              <a:buFontTx/>
              <a:buNone/>
            </a:pPr>
            <a:r>
              <a:rPr lang="pt-BR" sz="2200" dirty="0" smtClean="0">
                <a:latin typeface="Times New Roman" pitchFamily="18" charset="0"/>
                <a:cs typeface="Times New Roman" pitchFamily="18" charset="0"/>
              </a:rPr>
              <a:t>			- O art. 48 da Constituição de </a:t>
            </a:r>
            <a:r>
              <a:rPr lang="pt-BR" sz="2200" dirty="0" err="1" smtClean="0">
                <a:latin typeface="Times New Roman" pitchFamily="18" charset="0"/>
                <a:cs typeface="Times New Roman" pitchFamily="18" charset="0"/>
              </a:rPr>
              <a:t>Weimar</a:t>
            </a:r>
            <a:r>
              <a:rPr lang="pt-BR" sz="2200" dirty="0" smtClean="0">
                <a:latin typeface="Times New Roman" pitchFamily="18" charset="0"/>
                <a:cs typeface="Times New Roman" pitchFamily="18" charset="0"/>
              </a:rPr>
              <a:t> traz a 	</a:t>
            </a:r>
            <a:r>
              <a:rPr lang="pt-BR" sz="2200" dirty="0" smtClean="0">
                <a:latin typeface="Times New Roman" pitchFamily="18" charset="0"/>
                <a:cs typeface="Times New Roman" pitchFamily="18" charset="0"/>
              </a:rPr>
              <a:t>ideia de </a:t>
            </a:r>
            <a:r>
              <a:rPr lang="pt-BR" sz="2200" dirty="0" smtClean="0">
                <a:latin typeface="Times New Roman" pitchFamily="18" charset="0"/>
                <a:cs typeface="Times New Roman" pitchFamily="18" charset="0"/>
              </a:rPr>
              <a:t>que a </a:t>
            </a:r>
            <a:r>
              <a:rPr lang="pt-BR" sz="2200" dirty="0" smtClean="0">
                <a:latin typeface="Times New Roman" pitchFamily="18" charset="0"/>
                <a:cs typeface="Times New Roman" pitchFamily="18" charset="0"/>
              </a:rPr>
              <a:t>		propriedade </a:t>
            </a:r>
            <a:r>
              <a:rPr lang="pt-BR" sz="2200" dirty="0" smtClean="0">
                <a:latin typeface="Times New Roman" pitchFamily="18" charset="0"/>
                <a:cs typeface="Times New Roman" pitchFamily="18" charset="0"/>
              </a:rPr>
              <a:t>OBRIGA;</a:t>
            </a:r>
          </a:p>
          <a:p>
            <a:pPr algn="just">
              <a:lnSpc>
                <a:spcPct val="90000"/>
              </a:lnSpc>
              <a:buFontTx/>
              <a:buNone/>
            </a:pPr>
            <a:r>
              <a:rPr lang="pt-BR" sz="2200" dirty="0" smtClean="0">
                <a:latin typeface="Times New Roman" pitchFamily="18" charset="0"/>
                <a:cs typeface="Times New Roman" pitchFamily="18" charset="0"/>
              </a:rPr>
              <a:t>			- A propriedade deixa de ser vista apenas </a:t>
            </a:r>
            <a:r>
              <a:rPr lang="pt-BR" sz="2200" dirty="0" smtClean="0">
                <a:latin typeface="Times New Roman" pitchFamily="18" charset="0"/>
                <a:cs typeface="Times New Roman" pitchFamily="18" charset="0"/>
              </a:rPr>
              <a:t>como </a:t>
            </a:r>
            <a:r>
              <a:rPr lang="pt-BR" sz="2200" dirty="0" smtClean="0">
                <a:latin typeface="Times New Roman" pitchFamily="18" charset="0"/>
                <a:cs typeface="Times New Roman" pitchFamily="18" charset="0"/>
              </a:rPr>
              <a:t>um </a:t>
            </a:r>
            <a:r>
              <a:rPr lang="pt-BR" sz="2200" b="1" dirty="0" smtClean="0">
                <a:latin typeface="Times New Roman" pitchFamily="18" charset="0"/>
                <a:cs typeface="Times New Roman" pitchFamily="18" charset="0"/>
              </a:rPr>
              <a:t>direito</a:t>
            </a:r>
            <a:r>
              <a:rPr lang="pt-BR" sz="2200" dirty="0" smtClean="0">
                <a:latin typeface="Times New Roman" pitchFamily="18" charset="0"/>
                <a:cs typeface="Times New Roman" pitchFamily="18" charset="0"/>
              </a:rPr>
              <a:t> e </a:t>
            </a:r>
            <a:r>
              <a:rPr lang="pt-BR" sz="2200" dirty="0" smtClean="0">
                <a:latin typeface="Times New Roman" pitchFamily="18" charset="0"/>
                <a:cs typeface="Times New Roman" pitchFamily="18" charset="0"/>
              </a:rPr>
              <a:t>		passa </a:t>
            </a:r>
            <a:r>
              <a:rPr lang="pt-BR" sz="2200" dirty="0" smtClean="0">
                <a:latin typeface="Times New Roman" pitchFamily="18" charset="0"/>
                <a:cs typeface="Times New Roman" pitchFamily="18" charset="0"/>
              </a:rPr>
              <a:t>a ser vista como </a:t>
            </a:r>
            <a:r>
              <a:rPr lang="pt-BR" sz="2200" b="1" dirty="0" smtClean="0">
                <a:latin typeface="Times New Roman" pitchFamily="18" charset="0"/>
                <a:cs typeface="Times New Roman" pitchFamily="18" charset="0"/>
              </a:rPr>
              <a:t>obrigação</a:t>
            </a:r>
            <a:r>
              <a:rPr lang="pt-BR" sz="2200" b="1" dirty="0" smtClean="0">
                <a:latin typeface="Times New Roman" pitchFamily="18" charset="0"/>
                <a:cs typeface="Times New Roman" pitchFamily="18" charset="0"/>
              </a:rPr>
              <a:t>.</a:t>
            </a:r>
            <a:endParaRPr lang="pt-BR" sz="2200" dirty="0" smtClean="0">
              <a:latin typeface="Times New Roman" pitchFamily="18" charset="0"/>
              <a:cs typeface="Times New Roman" pitchFamily="18" charset="0"/>
            </a:endParaRPr>
          </a:p>
          <a:p>
            <a:pPr marL="609600" indent="-609600" algn="just">
              <a:lnSpc>
                <a:spcPct val="90000"/>
              </a:lnSpc>
              <a:buFontTx/>
              <a:buAutoNum type="arabicParenR"/>
            </a:pPr>
            <a:endParaRPr lang="pt-BR" sz="2000" dirty="0">
              <a:latin typeface="Times New Roman" pitchFamily="18" charset="0"/>
              <a:cs typeface="Times New Roman" pitchFamily="18" charset="0"/>
            </a:endParaRPr>
          </a:p>
        </p:txBody>
      </p:sp>
      <p:sp>
        <p:nvSpPr>
          <p:cNvPr id="9218" name="Rectangle 2"/>
          <p:cNvSpPr>
            <a:spLocks noGrp="1" noChangeArrowheads="1"/>
          </p:cNvSpPr>
          <p:nvPr>
            <p:ph type="title"/>
          </p:nvPr>
        </p:nvSpPr>
        <p:spPr>
          <a:xfrm>
            <a:off x="457200" y="274638"/>
            <a:ext cx="8229600" cy="490537"/>
          </a:xfrm>
        </p:spPr>
        <p:txBody>
          <a:bodyPr>
            <a:noAutofit/>
          </a:bodyPr>
          <a:lstStyle/>
          <a:p>
            <a:pPr algn="ctr"/>
            <a:r>
              <a:rPr lang="pt-BR" sz="2800" dirty="0">
                <a:latin typeface="Times New Roman" pitchFamily="18" charset="0"/>
                <a:cs typeface="Times New Roman" pitchFamily="18" charset="0"/>
              </a:rPr>
              <a:t>Direito de Propriedade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marL="609600" indent="-609600" algn="just">
              <a:lnSpc>
                <a:spcPct val="80000"/>
              </a:lnSpc>
              <a:buFontTx/>
              <a:buNone/>
            </a:pPr>
            <a:r>
              <a:rPr lang="pt-BR" sz="1600" dirty="0">
                <a:latin typeface="Times New Roman" pitchFamily="18" charset="0"/>
                <a:cs typeface="Times New Roman" pitchFamily="18" charset="0"/>
              </a:rPr>
              <a:t>Brasil e Direito de Propriedade </a:t>
            </a:r>
          </a:p>
          <a:p>
            <a:pPr marL="609600" indent="-609600" algn="just">
              <a:lnSpc>
                <a:spcPct val="80000"/>
              </a:lnSpc>
              <a:buFontTx/>
              <a:buNone/>
            </a:pPr>
            <a:endParaRPr lang="pt-BR" sz="1600" dirty="0">
              <a:latin typeface="Times New Roman" pitchFamily="18" charset="0"/>
              <a:cs typeface="Times New Roman" pitchFamily="18" charset="0"/>
            </a:endParaRPr>
          </a:p>
          <a:p>
            <a:pPr marL="609600" indent="-609600" algn="just">
              <a:lnSpc>
                <a:spcPct val="80000"/>
              </a:lnSpc>
              <a:buFontTx/>
              <a:buAutoNum type="arabicParenR"/>
            </a:pPr>
            <a:r>
              <a:rPr lang="pt-BR" sz="1600" dirty="0">
                <a:latin typeface="Times New Roman" pitchFamily="18" charset="0"/>
                <a:cs typeface="Times New Roman" pitchFamily="18" charset="0"/>
              </a:rPr>
              <a:t>Constituições de 1824/91: Semelhantes no tratamento do Direito de propriedade. A Constituição de 1824 baseia-se no modelo Francês de 1791. Já a Constituição de 1891 baseia-se na Constituição Americana de 1787.</a:t>
            </a:r>
          </a:p>
          <a:p>
            <a:pPr marL="609600" indent="-609600" algn="just">
              <a:lnSpc>
                <a:spcPct val="80000"/>
              </a:lnSpc>
              <a:buFontTx/>
              <a:buAutoNum type="arabicParenR"/>
            </a:pPr>
            <a:endParaRPr lang="pt-BR" sz="1600" dirty="0">
              <a:latin typeface="Times New Roman" pitchFamily="18" charset="0"/>
              <a:cs typeface="Times New Roman" pitchFamily="18" charset="0"/>
            </a:endParaRPr>
          </a:p>
          <a:p>
            <a:pPr marL="609600" indent="-609600" algn="just">
              <a:lnSpc>
                <a:spcPct val="80000"/>
              </a:lnSpc>
              <a:buFontTx/>
              <a:buAutoNum type="arabicParenR"/>
            </a:pPr>
            <a:r>
              <a:rPr lang="pt-BR" sz="1600" dirty="0">
                <a:latin typeface="Times New Roman" pitchFamily="18" charset="0"/>
                <a:cs typeface="Times New Roman" pitchFamily="18" charset="0"/>
              </a:rPr>
              <a:t>Constituição de 1824 e garantia do direito de propriedade em TODA a sua plenitude: </a:t>
            </a:r>
          </a:p>
          <a:p>
            <a:pPr marL="609600" indent="-609600" algn="just">
              <a:lnSpc>
                <a:spcPct val="80000"/>
              </a:lnSpc>
              <a:buFontTx/>
              <a:buNone/>
            </a:pPr>
            <a:r>
              <a:rPr lang="pt-BR" sz="1600" dirty="0">
                <a:latin typeface="Times New Roman" pitchFamily="18" charset="0"/>
                <a:cs typeface="Times New Roman" pitchFamily="18" charset="0"/>
              </a:rPr>
              <a:t>			“Art. 179. A inviolabilidade dos Direitos Civis, e </a:t>
            </a:r>
            <a:r>
              <a:rPr lang="pt-BR" sz="1600" dirty="0" err="1" smtClean="0">
                <a:latin typeface="Times New Roman" pitchFamily="18" charset="0"/>
                <a:cs typeface="Times New Roman" pitchFamily="18" charset="0"/>
              </a:rPr>
              <a:t>Politicos</a:t>
            </a:r>
            <a:r>
              <a:rPr lang="pt-BR" sz="1600" dirty="0" smtClean="0">
                <a:latin typeface="Times New Roman" pitchFamily="18" charset="0"/>
                <a:cs typeface="Times New Roman" pitchFamily="18" charset="0"/>
              </a:rPr>
              <a:t> </a:t>
            </a:r>
            <a:r>
              <a:rPr lang="pt-BR" sz="1600" dirty="0">
                <a:latin typeface="Times New Roman" pitchFamily="18" charset="0"/>
                <a:cs typeface="Times New Roman" pitchFamily="18" charset="0"/>
              </a:rPr>
              <a:t>dos Cidadãos </a:t>
            </a:r>
            <a:r>
              <a:rPr lang="pt-BR" sz="1600" dirty="0" smtClean="0">
                <a:latin typeface="Times New Roman" pitchFamily="18" charset="0"/>
                <a:cs typeface="Times New Roman" pitchFamily="18" charset="0"/>
              </a:rPr>
              <a:t>		</a:t>
            </a:r>
            <a:r>
              <a:rPr lang="pt-BR" sz="1600" dirty="0" err="1" smtClean="0">
                <a:latin typeface="Times New Roman" pitchFamily="18" charset="0"/>
                <a:cs typeface="Times New Roman" pitchFamily="18" charset="0"/>
              </a:rPr>
              <a:t>Brazileiros</a:t>
            </a:r>
            <a:r>
              <a:rPr lang="pt-BR" sz="1600" dirty="0">
                <a:latin typeface="Times New Roman" pitchFamily="18" charset="0"/>
                <a:cs typeface="Times New Roman" pitchFamily="18" charset="0"/>
              </a:rPr>
              <a:t>, que tem por base </a:t>
            </a:r>
            <a:r>
              <a:rPr lang="pt-BR" sz="1600" dirty="0" smtClean="0">
                <a:latin typeface="Times New Roman" pitchFamily="18" charset="0"/>
                <a:cs typeface="Times New Roman" pitchFamily="18" charset="0"/>
              </a:rPr>
              <a:t>a liberdade</a:t>
            </a:r>
            <a:r>
              <a:rPr lang="pt-BR" sz="1600" dirty="0">
                <a:latin typeface="Times New Roman" pitchFamily="18" charset="0"/>
                <a:cs typeface="Times New Roman" pitchFamily="18" charset="0"/>
              </a:rPr>
              <a:t>, a segurança individual, e a </a:t>
            </a:r>
            <a:r>
              <a:rPr lang="pt-BR" sz="1600" dirty="0" smtClean="0">
                <a:latin typeface="Times New Roman" pitchFamily="18" charset="0"/>
                <a:cs typeface="Times New Roman" pitchFamily="18" charset="0"/>
              </a:rPr>
              <a:t>		</a:t>
            </a:r>
            <a:r>
              <a:rPr lang="pt-BR" sz="1600" b="1" dirty="0" smtClean="0">
                <a:latin typeface="Times New Roman" pitchFamily="18" charset="0"/>
                <a:cs typeface="Times New Roman" pitchFamily="18" charset="0"/>
              </a:rPr>
              <a:t>propriedade</a:t>
            </a:r>
            <a:r>
              <a:rPr lang="pt-BR" sz="1600" dirty="0">
                <a:latin typeface="Times New Roman" pitchFamily="18" charset="0"/>
                <a:cs typeface="Times New Roman" pitchFamily="18" charset="0"/>
              </a:rPr>
              <a:t>, é </a:t>
            </a:r>
            <a:r>
              <a:rPr lang="pt-BR" sz="1600" dirty="0" smtClean="0">
                <a:latin typeface="Times New Roman" pitchFamily="18" charset="0"/>
                <a:cs typeface="Times New Roman" pitchFamily="18" charset="0"/>
              </a:rPr>
              <a:t>garantida </a:t>
            </a:r>
            <a:r>
              <a:rPr lang="pt-BR" sz="1600" dirty="0">
                <a:latin typeface="Times New Roman" pitchFamily="18" charset="0"/>
                <a:cs typeface="Times New Roman" pitchFamily="18" charset="0"/>
              </a:rPr>
              <a:t>pela Constituição do </a:t>
            </a:r>
            <a:r>
              <a:rPr lang="pt-BR" sz="1600" dirty="0" err="1">
                <a:latin typeface="Times New Roman" pitchFamily="18" charset="0"/>
                <a:cs typeface="Times New Roman" pitchFamily="18" charset="0"/>
              </a:rPr>
              <a:t>Imperio</a:t>
            </a:r>
            <a:r>
              <a:rPr lang="pt-BR" sz="1600" dirty="0">
                <a:latin typeface="Times New Roman" pitchFamily="18" charset="0"/>
                <a:cs typeface="Times New Roman" pitchFamily="18" charset="0"/>
              </a:rPr>
              <a:t>, pela maneira </a:t>
            </a:r>
            <a:r>
              <a:rPr lang="pt-BR" sz="1600" dirty="0" smtClean="0">
                <a:latin typeface="Times New Roman" pitchFamily="18" charset="0"/>
                <a:cs typeface="Times New Roman" pitchFamily="18" charset="0"/>
              </a:rPr>
              <a:t>		seguinte</a:t>
            </a:r>
            <a:r>
              <a:rPr lang="pt-BR" sz="1600" dirty="0">
                <a:latin typeface="Times New Roman" pitchFamily="18" charset="0"/>
                <a:cs typeface="Times New Roman" pitchFamily="18" charset="0"/>
              </a:rPr>
              <a:t>: </a:t>
            </a:r>
          </a:p>
          <a:p>
            <a:pPr marL="609600" indent="-609600" algn="just">
              <a:lnSpc>
                <a:spcPct val="80000"/>
              </a:lnSpc>
              <a:buFontTx/>
              <a:buNone/>
            </a:pPr>
            <a:endParaRPr lang="pt-BR" sz="1600" dirty="0">
              <a:latin typeface="Times New Roman" pitchFamily="18" charset="0"/>
              <a:cs typeface="Times New Roman" pitchFamily="18" charset="0"/>
            </a:endParaRPr>
          </a:p>
          <a:p>
            <a:pPr marL="609600" indent="-609600" algn="just">
              <a:lnSpc>
                <a:spcPct val="80000"/>
              </a:lnSpc>
              <a:buFontTx/>
              <a:buNone/>
            </a:pPr>
            <a:r>
              <a:rPr lang="pt-BR" sz="1600" dirty="0">
                <a:latin typeface="Times New Roman" pitchFamily="18" charset="0"/>
                <a:cs typeface="Times New Roman" pitchFamily="18" charset="0"/>
              </a:rPr>
              <a:t>			XXII. </a:t>
            </a:r>
            <a:r>
              <a:rPr lang="pt-BR" sz="1600" dirty="0" err="1">
                <a:latin typeface="Times New Roman" pitchFamily="18" charset="0"/>
                <a:cs typeface="Times New Roman" pitchFamily="18" charset="0"/>
              </a:rPr>
              <a:t>E'garantido</a:t>
            </a:r>
            <a:r>
              <a:rPr lang="pt-BR" sz="1600" dirty="0">
                <a:latin typeface="Times New Roman" pitchFamily="18" charset="0"/>
                <a:cs typeface="Times New Roman" pitchFamily="18" charset="0"/>
              </a:rPr>
              <a:t> o Direito de Propriedade em toda a </a:t>
            </a:r>
            <a:r>
              <a:rPr lang="pt-BR" sz="1600" dirty="0" smtClean="0">
                <a:latin typeface="Times New Roman" pitchFamily="18" charset="0"/>
                <a:cs typeface="Times New Roman" pitchFamily="18" charset="0"/>
              </a:rPr>
              <a:t>sua </a:t>
            </a:r>
            <a:r>
              <a:rPr lang="pt-BR" sz="1600" dirty="0">
                <a:latin typeface="Times New Roman" pitchFamily="18" charset="0"/>
                <a:cs typeface="Times New Roman" pitchFamily="18" charset="0"/>
              </a:rPr>
              <a:t>plenitude. Se o </a:t>
            </a:r>
            <a:r>
              <a:rPr lang="pt-BR" sz="1600" dirty="0" smtClean="0">
                <a:latin typeface="Times New Roman" pitchFamily="18" charset="0"/>
                <a:cs typeface="Times New Roman" pitchFamily="18" charset="0"/>
              </a:rPr>
              <a:t>		bem </a:t>
            </a:r>
            <a:r>
              <a:rPr lang="pt-BR" sz="1600" dirty="0">
                <a:latin typeface="Times New Roman" pitchFamily="18" charset="0"/>
                <a:cs typeface="Times New Roman" pitchFamily="18" charset="0"/>
              </a:rPr>
              <a:t>publico legalmente verificado </a:t>
            </a:r>
            <a:r>
              <a:rPr lang="pt-BR" sz="1600" dirty="0" smtClean="0">
                <a:latin typeface="Times New Roman" pitchFamily="18" charset="0"/>
                <a:cs typeface="Times New Roman" pitchFamily="18" charset="0"/>
              </a:rPr>
              <a:t>exigir </a:t>
            </a:r>
            <a:r>
              <a:rPr lang="pt-BR" sz="1600" dirty="0">
                <a:latin typeface="Times New Roman" pitchFamily="18" charset="0"/>
                <a:cs typeface="Times New Roman" pitchFamily="18" charset="0"/>
              </a:rPr>
              <a:t>o uso, e emprego da Propriedade </a:t>
            </a:r>
            <a:r>
              <a:rPr lang="pt-BR" sz="1600" dirty="0" smtClean="0">
                <a:latin typeface="Times New Roman" pitchFamily="18" charset="0"/>
                <a:cs typeface="Times New Roman" pitchFamily="18" charset="0"/>
              </a:rPr>
              <a:t>		do </a:t>
            </a:r>
            <a:r>
              <a:rPr lang="pt-BR" sz="1600" dirty="0">
                <a:latin typeface="Times New Roman" pitchFamily="18" charset="0"/>
                <a:cs typeface="Times New Roman" pitchFamily="18" charset="0"/>
              </a:rPr>
              <a:t>Cidadão, será </a:t>
            </a:r>
            <a:r>
              <a:rPr lang="pt-BR" sz="1600" dirty="0" err="1" smtClean="0">
                <a:latin typeface="Times New Roman" pitchFamily="18" charset="0"/>
                <a:cs typeface="Times New Roman" pitchFamily="18" charset="0"/>
              </a:rPr>
              <a:t>elle</a:t>
            </a:r>
            <a:r>
              <a:rPr lang="pt-BR" sz="1600" dirty="0" smtClean="0">
                <a:latin typeface="Times New Roman" pitchFamily="18" charset="0"/>
                <a:cs typeface="Times New Roman" pitchFamily="18" charset="0"/>
              </a:rPr>
              <a:t> </a:t>
            </a:r>
            <a:r>
              <a:rPr lang="pt-BR" sz="1600" dirty="0" err="1">
                <a:latin typeface="Times New Roman" pitchFamily="18" charset="0"/>
                <a:cs typeface="Times New Roman" pitchFamily="18" charset="0"/>
              </a:rPr>
              <a:t>préviamente</a:t>
            </a:r>
            <a:r>
              <a:rPr lang="pt-BR" sz="1600" dirty="0">
                <a:latin typeface="Times New Roman" pitchFamily="18" charset="0"/>
                <a:cs typeface="Times New Roman" pitchFamily="18" charset="0"/>
              </a:rPr>
              <a:t> </a:t>
            </a:r>
            <a:r>
              <a:rPr lang="pt-BR" sz="1600" dirty="0" err="1">
                <a:latin typeface="Times New Roman" pitchFamily="18" charset="0"/>
                <a:cs typeface="Times New Roman" pitchFamily="18" charset="0"/>
              </a:rPr>
              <a:t>indemnisado</a:t>
            </a:r>
            <a:r>
              <a:rPr lang="pt-BR" sz="1600" dirty="0">
                <a:latin typeface="Times New Roman" pitchFamily="18" charset="0"/>
                <a:cs typeface="Times New Roman" pitchFamily="18" charset="0"/>
              </a:rPr>
              <a:t> do valor </a:t>
            </a:r>
            <a:r>
              <a:rPr lang="pt-BR" sz="1600" dirty="0" err="1">
                <a:latin typeface="Times New Roman" pitchFamily="18" charset="0"/>
                <a:cs typeface="Times New Roman" pitchFamily="18" charset="0"/>
              </a:rPr>
              <a:t>della</a:t>
            </a:r>
            <a:r>
              <a:rPr lang="pt-BR" sz="1600" dirty="0">
                <a:latin typeface="Times New Roman" pitchFamily="18" charset="0"/>
                <a:cs typeface="Times New Roman" pitchFamily="18" charset="0"/>
              </a:rPr>
              <a:t>. A Lei </a:t>
            </a:r>
            <a:r>
              <a:rPr lang="pt-BR" sz="1600" dirty="0" smtClean="0">
                <a:latin typeface="Times New Roman" pitchFamily="18" charset="0"/>
                <a:cs typeface="Times New Roman" pitchFamily="18" charset="0"/>
              </a:rPr>
              <a:t>		marcará </a:t>
            </a:r>
            <a:r>
              <a:rPr lang="pt-BR" sz="1600" dirty="0">
                <a:latin typeface="Times New Roman" pitchFamily="18" charset="0"/>
                <a:cs typeface="Times New Roman" pitchFamily="18" charset="0"/>
              </a:rPr>
              <a:t>os casos, em que terá </a:t>
            </a:r>
            <a:r>
              <a:rPr lang="pt-BR" sz="1600" dirty="0" err="1">
                <a:latin typeface="Times New Roman" pitchFamily="18" charset="0"/>
                <a:cs typeface="Times New Roman" pitchFamily="18" charset="0"/>
              </a:rPr>
              <a:t>logar</a:t>
            </a:r>
            <a:r>
              <a:rPr lang="pt-BR" sz="1600" dirty="0">
                <a:latin typeface="Times New Roman" pitchFamily="18" charset="0"/>
                <a:cs typeface="Times New Roman" pitchFamily="18" charset="0"/>
              </a:rPr>
              <a:t> esta </a:t>
            </a:r>
            <a:r>
              <a:rPr lang="pt-BR" sz="1600" dirty="0" err="1">
                <a:latin typeface="Times New Roman" pitchFamily="18" charset="0"/>
                <a:cs typeface="Times New Roman" pitchFamily="18" charset="0"/>
              </a:rPr>
              <a:t>unica</a:t>
            </a:r>
            <a:r>
              <a:rPr lang="pt-BR" sz="1600" dirty="0">
                <a:latin typeface="Times New Roman" pitchFamily="18" charset="0"/>
                <a:cs typeface="Times New Roman" pitchFamily="18" charset="0"/>
              </a:rPr>
              <a:t> </a:t>
            </a:r>
            <a:r>
              <a:rPr lang="pt-BR" sz="1600" dirty="0" err="1">
                <a:latin typeface="Times New Roman" pitchFamily="18" charset="0"/>
                <a:cs typeface="Times New Roman" pitchFamily="18" charset="0"/>
              </a:rPr>
              <a:t>excepção</a:t>
            </a:r>
            <a:r>
              <a:rPr lang="pt-BR" sz="1600" dirty="0">
                <a:latin typeface="Times New Roman" pitchFamily="18" charset="0"/>
                <a:cs typeface="Times New Roman" pitchFamily="18" charset="0"/>
              </a:rPr>
              <a:t>, </a:t>
            </a:r>
            <a:r>
              <a:rPr lang="pt-BR" sz="1600" dirty="0" smtClean="0">
                <a:latin typeface="Times New Roman" pitchFamily="18" charset="0"/>
                <a:cs typeface="Times New Roman" pitchFamily="18" charset="0"/>
              </a:rPr>
              <a:t>e </a:t>
            </a:r>
            <a:r>
              <a:rPr lang="pt-BR" sz="1600" dirty="0">
                <a:latin typeface="Times New Roman" pitchFamily="18" charset="0"/>
                <a:cs typeface="Times New Roman" pitchFamily="18" charset="0"/>
              </a:rPr>
              <a:t>dará as regras </a:t>
            </a:r>
            <a:r>
              <a:rPr lang="pt-BR" sz="1600" dirty="0" smtClean="0">
                <a:latin typeface="Times New Roman" pitchFamily="18" charset="0"/>
                <a:cs typeface="Times New Roman" pitchFamily="18" charset="0"/>
              </a:rPr>
              <a:t>		para </a:t>
            </a:r>
            <a:r>
              <a:rPr lang="pt-BR" sz="1600" dirty="0">
                <a:latin typeface="Times New Roman" pitchFamily="18" charset="0"/>
                <a:cs typeface="Times New Roman" pitchFamily="18" charset="0"/>
              </a:rPr>
              <a:t>se determinar a </a:t>
            </a:r>
            <a:r>
              <a:rPr lang="pt-BR" sz="1600" dirty="0" err="1">
                <a:latin typeface="Times New Roman" pitchFamily="18" charset="0"/>
                <a:cs typeface="Times New Roman" pitchFamily="18" charset="0"/>
              </a:rPr>
              <a:t>indemnisação</a:t>
            </a:r>
            <a:r>
              <a:rPr lang="pt-BR" sz="1600" dirty="0" smtClean="0">
                <a:latin typeface="Times New Roman" pitchFamily="18" charset="0"/>
                <a:cs typeface="Times New Roman" pitchFamily="18" charset="0"/>
              </a:rPr>
              <a:t>.</a:t>
            </a:r>
          </a:p>
          <a:p>
            <a:pPr marL="609600" indent="-609600" algn="just">
              <a:lnSpc>
                <a:spcPct val="80000"/>
              </a:lnSpc>
              <a:buFontTx/>
              <a:buNone/>
            </a:pPr>
            <a:endParaRPr lang="pt-BR" sz="1600" dirty="0" smtClean="0">
              <a:latin typeface="Times New Roman" pitchFamily="18" charset="0"/>
              <a:cs typeface="Times New Roman" pitchFamily="18" charset="0"/>
            </a:endParaRPr>
          </a:p>
          <a:p>
            <a:pPr marL="609600" indent="-609600" algn="just">
              <a:lnSpc>
                <a:spcPct val="80000"/>
              </a:lnSpc>
              <a:buFontTx/>
              <a:buNone/>
            </a:pPr>
            <a:endParaRPr lang="pt-BR" sz="1600" dirty="0">
              <a:latin typeface="Times New Roman" pitchFamily="18" charset="0"/>
              <a:cs typeface="Times New Roman" pitchFamily="18" charset="0"/>
            </a:endParaRPr>
          </a:p>
        </p:txBody>
      </p:sp>
      <p:sp>
        <p:nvSpPr>
          <p:cNvPr id="11266" name="Rectangle 2"/>
          <p:cNvSpPr>
            <a:spLocks noGrp="1" noChangeArrowheads="1"/>
          </p:cNvSpPr>
          <p:nvPr>
            <p:ph type="title"/>
          </p:nvPr>
        </p:nvSpPr>
        <p:spPr>
          <a:xfrm>
            <a:off x="457200" y="274638"/>
            <a:ext cx="8229600" cy="417512"/>
          </a:xfrm>
        </p:spPr>
        <p:txBody>
          <a:bodyPr>
            <a:noAutofit/>
          </a:bodyPr>
          <a:lstStyle/>
          <a:p>
            <a:pPr algn="ctr"/>
            <a:r>
              <a:rPr lang="pt-BR" sz="2800" dirty="0">
                <a:latin typeface="Times New Roman" pitchFamily="18" charset="0"/>
                <a:cs typeface="Times New Roman" pitchFamily="18" charset="0"/>
              </a:rPr>
              <a:t>Direito de Propriedade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7200" y="1340768"/>
            <a:ext cx="8229600" cy="4666523"/>
          </a:xfrm>
        </p:spPr>
        <p:txBody>
          <a:bodyPr>
            <a:normAutofit lnSpcReduction="10000"/>
          </a:bodyPr>
          <a:lstStyle/>
          <a:p>
            <a:pPr algn="just">
              <a:lnSpc>
                <a:spcPct val="80000"/>
              </a:lnSpc>
              <a:buFontTx/>
              <a:buNone/>
            </a:pPr>
            <a:r>
              <a:rPr lang="pt-BR" sz="1800" dirty="0">
                <a:latin typeface="Times New Roman" pitchFamily="18" charset="0"/>
                <a:cs typeface="Times New Roman" pitchFamily="18" charset="0"/>
              </a:rPr>
              <a:t>Brasil e Direito de Propriedade </a:t>
            </a:r>
          </a:p>
          <a:p>
            <a:pPr algn="just">
              <a:lnSpc>
                <a:spcPct val="80000"/>
              </a:lnSpc>
              <a:buFontTx/>
              <a:buNone/>
            </a:pPr>
            <a:endParaRPr lang="pt-BR" sz="1800" dirty="0">
              <a:latin typeface="Times New Roman" pitchFamily="18" charset="0"/>
              <a:cs typeface="Times New Roman" pitchFamily="18" charset="0"/>
            </a:endParaRPr>
          </a:p>
          <a:p>
            <a:pPr algn="just">
              <a:lnSpc>
                <a:spcPct val="80000"/>
              </a:lnSpc>
              <a:buFontTx/>
              <a:buNone/>
            </a:pPr>
            <a:r>
              <a:rPr lang="pt-BR" sz="1800" dirty="0">
                <a:latin typeface="Times New Roman" pitchFamily="18" charset="0"/>
                <a:cs typeface="Times New Roman" pitchFamily="18" charset="0"/>
              </a:rPr>
              <a:t>3) A Constituição de 1891 pouca evolução trouxe com relação a esse conceito. A propriedade como direito adquirido. Limitação apenas a partir da desapropriação por </a:t>
            </a:r>
            <a:r>
              <a:rPr lang="pt-BR" sz="1800" b="1" dirty="0">
                <a:latin typeface="Times New Roman" pitchFamily="18" charset="0"/>
                <a:cs typeface="Times New Roman" pitchFamily="18" charset="0"/>
              </a:rPr>
              <a:t>necessidade/utilidade pública</a:t>
            </a:r>
            <a:r>
              <a:rPr lang="pt-BR" sz="1800" dirty="0">
                <a:latin typeface="Times New Roman" pitchFamily="18" charset="0"/>
                <a:cs typeface="Times New Roman" pitchFamily="18" charset="0"/>
              </a:rPr>
              <a:t>, sempre acompanhada da prévia indenização. </a:t>
            </a:r>
          </a:p>
          <a:p>
            <a:pPr algn="just">
              <a:lnSpc>
                <a:spcPct val="80000"/>
              </a:lnSpc>
              <a:buFontTx/>
              <a:buNone/>
            </a:pPr>
            <a:endParaRPr lang="pt-BR" sz="1800" dirty="0">
              <a:latin typeface="Times New Roman" pitchFamily="18" charset="0"/>
              <a:cs typeface="Times New Roman" pitchFamily="18" charset="0"/>
            </a:endParaRPr>
          </a:p>
          <a:p>
            <a:pPr algn="just">
              <a:lnSpc>
                <a:spcPct val="80000"/>
              </a:lnSpc>
              <a:buFontTx/>
              <a:buNone/>
            </a:pPr>
            <a:r>
              <a:rPr lang="pt-BR" sz="1800" dirty="0">
                <a:latin typeface="Times New Roman" pitchFamily="18" charset="0"/>
                <a:cs typeface="Times New Roman" pitchFamily="18" charset="0"/>
              </a:rPr>
              <a:t>  			“</a:t>
            </a:r>
            <a:r>
              <a:rPr lang="pt-BR" sz="1800" dirty="0" err="1">
                <a:latin typeface="Times New Roman" pitchFamily="18" charset="0"/>
                <a:cs typeface="Times New Roman" pitchFamily="18" charset="0"/>
              </a:rPr>
              <a:t>Art</a:t>
            </a:r>
            <a:r>
              <a:rPr lang="pt-BR" sz="1800" dirty="0">
                <a:latin typeface="Times New Roman" pitchFamily="18" charset="0"/>
                <a:cs typeface="Times New Roman" pitchFamily="18" charset="0"/>
              </a:rPr>
              <a:t> 72 - A Constituição assegura a brasileiros e a </a:t>
            </a:r>
            <a:r>
              <a:rPr lang="pt-BR" sz="1800" dirty="0" smtClean="0">
                <a:latin typeface="Times New Roman" pitchFamily="18" charset="0"/>
                <a:cs typeface="Times New Roman" pitchFamily="18" charset="0"/>
              </a:rPr>
              <a:t>estrangeiros </a:t>
            </a:r>
            <a:r>
              <a:rPr lang="pt-BR" sz="1800" dirty="0">
                <a:latin typeface="Times New Roman" pitchFamily="18" charset="0"/>
                <a:cs typeface="Times New Roman" pitchFamily="18" charset="0"/>
              </a:rPr>
              <a:t>		residentes no País a inviolabilidade dos direitos concernentes à 		liberdade, à segurança individual e à propriedade, </a:t>
            </a:r>
            <a:r>
              <a:rPr lang="pt-BR" sz="1800" dirty="0" smtClean="0">
                <a:latin typeface="Times New Roman" pitchFamily="18" charset="0"/>
                <a:cs typeface="Times New Roman" pitchFamily="18" charset="0"/>
              </a:rPr>
              <a:t>nos termos seguintes</a:t>
            </a:r>
            <a:r>
              <a:rPr lang="pt-BR" sz="1800" dirty="0">
                <a:latin typeface="Times New Roman" pitchFamily="18" charset="0"/>
                <a:cs typeface="Times New Roman" pitchFamily="18" charset="0"/>
              </a:rPr>
              <a:t>: </a:t>
            </a:r>
            <a:br>
              <a:rPr lang="pt-BR" sz="1800" dirty="0">
                <a:latin typeface="Times New Roman" pitchFamily="18" charset="0"/>
                <a:cs typeface="Times New Roman" pitchFamily="18" charset="0"/>
              </a:rPr>
            </a:br>
            <a:endParaRPr lang="pt-BR" sz="1800" dirty="0">
              <a:latin typeface="Times New Roman" pitchFamily="18" charset="0"/>
              <a:cs typeface="Times New Roman" pitchFamily="18" charset="0"/>
            </a:endParaRPr>
          </a:p>
          <a:p>
            <a:pPr algn="just">
              <a:lnSpc>
                <a:spcPct val="80000"/>
              </a:lnSpc>
              <a:buFontTx/>
              <a:buNone/>
            </a:pPr>
            <a:r>
              <a:rPr lang="pt-BR" sz="1800" dirty="0">
                <a:latin typeface="Times New Roman" pitchFamily="18" charset="0"/>
                <a:cs typeface="Times New Roman" pitchFamily="18" charset="0"/>
              </a:rPr>
              <a:t> 			 § 17 - O direito de propriedade mantém-se em toda a sua </a:t>
            </a:r>
            <a:r>
              <a:rPr lang="pt-BR" sz="1800" dirty="0" smtClean="0">
                <a:latin typeface="Times New Roman" pitchFamily="18" charset="0"/>
                <a:cs typeface="Times New Roman" pitchFamily="18" charset="0"/>
              </a:rPr>
              <a:t>			plenitude</a:t>
            </a:r>
            <a:r>
              <a:rPr lang="pt-BR" sz="1800" dirty="0">
                <a:latin typeface="Times New Roman" pitchFamily="18" charset="0"/>
                <a:cs typeface="Times New Roman" pitchFamily="18" charset="0"/>
              </a:rPr>
              <a:t>, </a:t>
            </a:r>
            <a:r>
              <a:rPr lang="pt-BR" sz="1800" dirty="0" smtClean="0">
                <a:latin typeface="Times New Roman" pitchFamily="18" charset="0"/>
                <a:cs typeface="Times New Roman" pitchFamily="18" charset="0"/>
              </a:rPr>
              <a:t>salvo </a:t>
            </a:r>
            <a:r>
              <a:rPr lang="pt-BR" sz="1800" dirty="0">
                <a:latin typeface="Times New Roman" pitchFamily="18" charset="0"/>
                <a:cs typeface="Times New Roman" pitchFamily="18" charset="0"/>
              </a:rPr>
              <a:t>a desapropriação por necessidade ou utilidade </a:t>
            </a:r>
            <a:r>
              <a:rPr lang="pt-BR" sz="1800" dirty="0" smtClean="0">
                <a:latin typeface="Times New Roman" pitchFamily="18" charset="0"/>
                <a:cs typeface="Times New Roman" pitchFamily="18" charset="0"/>
              </a:rPr>
              <a:t>		pública</a:t>
            </a:r>
            <a:r>
              <a:rPr lang="pt-BR" sz="1800" dirty="0">
                <a:latin typeface="Times New Roman" pitchFamily="18" charset="0"/>
                <a:cs typeface="Times New Roman" pitchFamily="18" charset="0"/>
              </a:rPr>
              <a:t>, </a:t>
            </a:r>
            <a:r>
              <a:rPr lang="pt-BR" sz="1800" dirty="0" smtClean="0">
                <a:latin typeface="Times New Roman" pitchFamily="18" charset="0"/>
                <a:cs typeface="Times New Roman" pitchFamily="18" charset="0"/>
              </a:rPr>
              <a:t>mediante </a:t>
            </a:r>
            <a:r>
              <a:rPr lang="pt-BR" sz="1800" dirty="0">
                <a:latin typeface="Times New Roman" pitchFamily="18" charset="0"/>
                <a:cs typeface="Times New Roman" pitchFamily="18" charset="0"/>
              </a:rPr>
              <a:t>indenização prévia.”</a:t>
            </a:r>
          </a:p>
          <a:p>
            <a:pPr algn="just">
              <a:lnSpc>
                <a:spcPct val="80000"/>
              </a:lnSpc>
              <a:buFontTx/>
              <a:buNone/>
            </a:pPr>
            <a:endParaRPr lang="pt-BR" sz="1800" dirty="0">
              <a:latin typeface="Times New Roman" pitchFamily="18" charset="0"/>
              <a:cs typeface="Times New Roman" pitchFamily="18" charset="0"/>
            </a:endParaRPr>
          </a:p>
          <a:p>
            <a:pPr algn="just">
              <a:lnSpc>
                <a:spcPct val="80000"/>
              </a:lnSpc>
              <a:buFontTx/>
              <a:buNone/>
            </a:pPr>
            <a:r>
              <a:rPr lang="pt-BR" sz="1800" dirty="0">
                <a:latin typeface="Times New Roman" pitchFamily="18" charset="0"/>
                <a:cs typeface="Times New Roman" pitchFamily="18" charset="0"/>
              </a:rPr>
              <a:t>4) Código Civil de 1916, Art. 524: Direito do uso e fruição da propriedade indistintamente. </a:t>
            </a:r>
          </a:p>
          <a:p>
            <a:pPr algn="just">
              <a:lnSpc>
                <a:spcPct val="80000"/>
              </a:lnSpc>
              <a:buFontTx/>
              <a:buNone/>
            </a:pPr>
            <a:endParaRPr lang="pt-BR" sz="1800" dirty="0">
              <a:latin typeface="Times New Roman" pitchFamily="18" charset="0"/>
              <a:cs typeface="Times New Roman" pitchFamily="18" charset="0"/>
            </a:endParaRPr>
          </a:p>
          <a:p>
            <a:pPr algn="just">
              <a:lnSpc>
                <a:spcPct val="80000"/>
              </a:lnSpc>
              <a:buFontTx/>
              <a:buNone/>
            </a:pPr>
            <a:r>
              <a:rPr lang="pt-BR" sz="1800" dirty="0">
                <a:latin typeface="Times New Roman" pitchFamily="18" charset="0"/>
                <a:cs typeface="Times New Roman" pitchFamily="18" charset="0"/>
              </a:rPr>
              <a:t>5) Código Civil de 2001: repetição quase </a:t>
            </a:r>
            <a:r>
              <a:rPr lang="pt-BR" sz="1800" i="1" dirty="0" err="1">
                <a:latin typeface="Times New Roman" pitchFamily="18" charset="0"/>
                <a:cs typeface="Times New Roman" pitchFamily="18" charset="0"/>
              </a:rPr>
              <a:t>ipsis</a:t>
            </a:r>
            <a:r>
              <a:rPr lang="pt-BR" sz="1800" i="1" dirty="0">
                <a:latin typeface="Times New Roman" pitchFamily="18" charset="0"/>
                <a:cs typeface="Times New Roman" pitchFamily="18" charset="0"/>
              </a:rPr>
              <a:t> </a:t>
            </a:r>
            <a:r>
              <a:rPr lang="pt-BR" sz="1800" i="1" dirty="0" err="1">
                <a:latin typeface="Times New Roman" pitchFamily="18" charset="0"/>
                <a:cs typeface="Times New Roman" pitchFamily="18" charset="0"/>
              </a:rPr>
              <a:t>literis</a:t>
            </a:r>
            <a:r>
              <a:rPr lang="pt-BR" sz="1800" i="1" dirty="0">
                <a:latin typeface="Times New Roman" pitchFamily="18" charset="0"/>
                <a:cs typeface="Times New Roman" pitchFamily="18" charset="0"/>
              </a:rPr>
              <a:t> </a:t>
            </a:r>
            <a:r>
              <a:rPr lang="pt-BR" sz="1800" dirty="0">
                <a:latin typeface="Times New Roman" pitchFamily="18" charset="0"/>
                <a:cs typeface="Times New Roman" pitchFamily="18" charset="0"/>
              </a:rPr>
              <a:t>do art. 524 do antigo Código. Manutenção da visão </a:t>
            </a:r>
            <a:r>
              <a:rPr lang="pt-BR" sz="1800" dirty="0" err="1">
                <a:latin typeface="Times New Roman" pitchFamily="18" charset="0"/>
                <a:cs typeface="Times New Roman" pitchFamily="18" charset="0"/>
              </a:rPr>
              <a:t>Romanística</a:t>
            </a:r>
            <a:r>
              <a:rPr lang="pt-BR" sz="1800" dirty="0">
                <a:latin typeface="Times New Roman" pitchFamily="18" charset="0"/>
                <a:cs typeface="Times New Roman" pitchFamily="18" charset="0"/>
              </a:rPr>
              <a:t> de propriedade. </a:t>
            </a:r>
          </a:p>
          <a:p>
            <a:pPr>
              <a:lnSpc>
                <a:spcPct val="80000"/>
              </a:lnSpc>
            </a:pPr>
            <a:endParaRPr lang="pt-BR" sz="1600" dirty="0"/>
          </a:p>
        </p:txBody>
      </p:sp>
      <p:sp>
        <p:nvSpPr>
          <p:cNvPr id="12290" name="Rectangle 2"/>
          <p:cNvSpPr>
            <a:spLocks noGrp="1" noChangeArrowheads="1"/>
          </p:cNvSpPr>
          <p:nvPr>
            <p:ph type="title"/>
          </p:nvPr>
        </p:nvSpPr>
        <p:spPr>
          <a:xfrm>
            <a:off x="457200" y="274638"/>
            <a:ext cx="8229600" cy="490537"/>
          </a:xfrm>
        </p:spPr>
        <p:txBody>
          <a:bodyPr>
            <a:noAutofit/>
          </a:bodyPr>
          <a:lstStyle/>
          <a:p>
            <a:pPr algn="ctr"/>
            <a:r>
              <a:rPr lang="pt-BR" sz="2800" dirty="0">
                <a:latin typeface="Times New Roman" pitchFamily="18" charset="0"/>
                <a:cs typeface="Times New Roman" pitchFamily="18" charset="0"/>
              </a:rPr>
              <a:t>Direito de Propriedade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lstStyle/>
          <a:p>
            <a:pPr algn="just">
              <a:lnSpc>
                <a:spcPct val="80000"/>
              </a:lnSpc>
              <a:buFontTx/>
              <a:buNone/>
            </a:pPr>
            <a:r>
              <a:rPr lang="pt-BR" sz="1800" dirty="0">
                <a:latin typeface="Times New Roman" pitchFamily="18" charset="0"/>
                <a:cs typeface="Times New Roman" pitchFamily="18" charset="0"/>
              </a:rPr>
              <a:t>Brasil e Direito de Propriedade</a:t>
            </a:r>
          </a:p>
          <a:p>
            <a:pPr algn="just">
              <a:lnSpc>
                <a:spcPct val="80000"/>
              </a:lnSpc>
              <a:buFontTx/>
              <a:buNone/>
            </a:pPr>
            <a:endParaRPr lang="pt-BR" sz="1800" dirty="0">
              <a:latin typeface="Times New Roman" pitchFamily="18" charset="0"/>
              <a:cs typeface="Times New Roman" pitchFamily="18" charset="0"/>
            </a:endParaRPr>
          </a:p>
          <a:p>
            <a:pPr algn="just">
              <a:lnSpc>
                <a:spcPct val="80000"/>
              </a:lnSpc>
              <a:buFontTx/>
              <a:buNone/>
            </a:pPr>
            <a:r>
              <a:rPr lang="pt-BR" sz="1800" dirty="0">
                <a:latin typeface="Times New Roman" pitchFamily="18" charset="0"/>
                <a:cs typeface="Times New Roman" pitchFamily="18" charset="0"/>
              </a:rPr>
              <a:t>6) Constituição de 1934: Diferença no tratamento do direito à propriedade com o advento da visão de um estado social. O direito de propriedade não poderia ser exercido CONTRA o interesse social ou coletivo, </a:t>
            </a:r>
            <a:r>
              <a:rPr lang="pt-BR" sz="1800" b="1" dirty="0">
                <a:latin typeface="Times New Roman" pitchFamily="18" charset="0"/>
                <a:cs typeface="Times New Roman" pitchFamily="18" charset="0"/>
              </a:rPr>
              <a:t>na forma da determinação da lei. </a:t>
            </a:r>
          </a:p>
          <a:p>
            <a:pPr algn="just">
              <a:lnSpc>
                <a:spcPct val="80000"/>
              </a:lnSpc>
              <a:buFontTx/>
              <a:buNone/>
            </a:pPr>
            <a:endParaRPr lang="pt-BR" sz="1800" b="1" dirty="0">
              <a:latin typeface="Times New Roman" pitchFamily="18" charset="0"/>
              <a:cs typeface="Times New Roman" pitchFamily="18" charset="0"/>
            </a:endParaRPr>
          </a:p>
          <a:p>
            <a:pPr algn="just">
              <a:lnSpc>
                <a:spcPct val="80000"/>
              </a:lnSpc>
              <a:buFontTx/>
              <a:buNone/>
            </a:pPr>
            <a:r>
              <a:rPr lang="pt-BR" sz="1800" b="1" dirty="0">
                <a:latin typeface="Times New Roman" pitchFamily="18" charset="0"/>
                <a:cs typeface="Times New Roman" pitchFamily="18" charset="0"/>
              </a:rPr>
              <a:t>		</a:t>
            </a:r>
            <a:r>
              <a:rPr lang="pt-BR" sz="1800" b="1" dirty="0" smtClean="0">
                <a:latin typeface="Times New Roman" pitchFamily="18" charset="0"/>
                <a:cs typeface="Times New Roman" pitchFamily="18" charset="0"/>
              </a:rPr>
              <a:t>“</a:t>
            </a:r>
            <a:r>
              <a:rPr lang="pt-BR" sz="1800" dirty="0" err="1">
                <a:latin typeface="Times New Roman" pitchFamily="18" charset="0"/>
                <a:cs typeface="Times New Roman" pitchFamily="18" charset="0"/>
              </a:rPr>
              <a:t>Art</a:t>
            </a:r>
            <a:r>
              <a:rPr lang="pt-BR" sz="1800" dirty="0">
                <a:latin typeface="Times New Roman" pitchFamily="18" charset="0"/>
                <a:cs typeface="Times New Roman" pitchFamily="18" charset="0"/>
              </a:rPr>
              <a:t> 113 - A Constituição assegura a brasileiros e a </a:t>
            </a:r>
            <a:r>
              <a:rPr lang="pt-BR" sz="1800" dirty="0" smtClean="0">
                <a:latin typeface="Times New Roman" pitchFamily="18" charset="0"/>
                <a:cs typeface="Times New Roman" pitchFamily="18" charset="0"/>
              </a:rPr>
              <a:t>estrangeiros </a:t>
            </a:r>
            <a:r>
              <a:rPr lang="pt-BR" sz="1800" dirty="0">
                <a:latin typeface="Times New Roman" pitchFamily="18" charset="0"/>
                <a:cs typeface="Times New Roman" pitchFamily="18" charset="0"/>
              </a:rPr>
              <a:t>residentes no </a:t>
            </a:r>
            <a:r>
              <a:rPr lang="pt-BR" sz="1800" dirty="0" smtClean="0">
                <a:latin typeface="Times New Roman" pitchFamily="18" charset="0"/>
                <a:cs typeface="Times New Roman" pitchFamily="18" charset="0"/>
              </a:rPr>
              <a:t>	País </a:t>
            </a:r>
            <a:r>
              <a:rPr lang="pt-BR" sz="1800" dirty="0">
                <a:latin typeface="Times New Roman" pitchFamily="18" charset="0"/>
                <a:cs typeface="Times New Roman" pitchFamily="18" charset="0"/>
              </a:rPr>
              <a:t>a inviolabilidade dos </a:t>
            </a:r>
            <a:r>
              <a:rPr lang="pt-BR" sz="1800" dirty="0" smtClean="0">
                <a:latin typeface="Times New Roman" pitchFamily="18" charset="0"/>
                <a:cs typeface="Times New Roman" pitchFamily="18" charset="0"/>
              </a:rPr>
              <a:t>direitos </a:t>
            </a:r>
            <a:r>
              <a:rPr lang="pt-BR" sz="1800" dirty="0">
                <a:latin typeface="Times New Roman" pitchFamily="18" charset="0"/>
                <a:cs typeface="Times New Roman" pitchFamily="18" charset="0"/>
              </a:rPr>
              <a:t>concernentes à liberdade, à subsistência, à </a:t>
            </a:r>
            <a:r>
              <a:rPr lang="pt-BR" sz="1800" dirty="0" smtClean="0">
                <a:latin typeface="Times New Roman" pitchFamily="18" charset="0"/>
                <a:cs typeface="Times New Roman" pitchFamily="18" charset="0"/>
              </a:rPr>
              <a:t>	segurança </a:t>
            </a:r>
            <a:r>
              <a:rPr lang="pt-BR" sz="1800" dirty="0">
                <a:latin typeface="Times New Roman" pitchFamily="18" charset="0"/>
                <a:cs typeface="Times New Roman" pitchFamily="18" charset="0"/>
              </a:rPr>
              <a:t>individual e </a:t>
            </a:r>
            <a:r>
              <a:rPr lang="pt-BR" sz="1800" dirty="0" smtClean="0">
                <a:latin typeface="Times New Roman" pitchFamily="18" charset="0"/>
                <a:cs typeface="Times New Roman" pitchFamily="18" charset="0"/>
              </a:rPr>
              <a:t>à propriedade, nos termos seguintes</a:t>
            </a:r>
            <a:r>
              <a:rPr lang="pt-BR" sz="1800" dirty="0">
                <a:latin typeface="Times New Roman" pitchFamily="18" charset="0"/>
                <a:cs typeface="Times New Roman" pitchFamily="18" charset="0"/>
              </a:rPr>
              <a:t>: </a:t>
            </a:r>
            <a:br>
              <a:rPr lang="pt-BR" sz="1800" dirty="0">
                <a:latin typeface="Times New Roman" pitchFamily="18" charset="0"/>
                <a:cs typeface="Times New Roman" pitchFamily="18" charset="0"/>
              </a:rPr>
            </a:br>
            <a:endParaRPr lang="pt-BR" sz="1800" dirty="0">
              <a:latin typeface="Times New Roman" pitchFamily="18" charset="0"/>
              <a:cs typeface="Times New Roman" pitchFamily="18" charset="0"/>
            </a:endParaRPr>
          </a:p>
          <a:p>
            <a:pPr algn="just">
              <a:lnSpc>
                <a:spcPct val="80000"/>
              </a:lnSpc>
              <a:buFontTx/>
              <a:buNone/>
            </a:pPr>
            <a:r>
              <a:rPr lang="pt-BR" sz="1800" dirty="0">
                <a:latin typeface="Times New Roman" pitchFamily="18" charset="0"/>
                <a:cs typeface="Times New Roman" pitchFamily="18" charset="0"/>
              </a:rPr>
              <a:t>		</a:t>
            </a:r>
            <a:r>
              <a:rPr lang="pt-BR" sz="1800" dirty="0" smtClean="0">
                <a:latin typeface="Times New Roman" pitchFamily="18" charset="0"/>
                <a:cs typeface="Times New Roman" pitchFamily="18" charset="0"/>
              </a:rPr>
              <a:t>17</a:t>
            </a:r>
            <a:r>
              <a:rPr lang="pt-BR" sz="1800" dirty="0">
                <a:latin typeface="Times New Roman" pitchFamily="18" charset="0"/>
                <a:cs typeface="Times New Roman" pitchFamily="18" charset="0"/>
              </a:rPr>
              <a:t>) É garantido o direito de propriedade, que não poderá </a:t>
            </a:r>
            <a:r>
              <a:rPr lang="pt-BR" sz="1800" dirty="0" smtClean="0">
                <a:latin typeface="Times New Roman" pitchFamily="18" charset="0"/>
                <a:cs typeface="Times New Roman" pitchFamily="18" charset="0"/>
              </a:rPr>
              <a:t>ser </a:t>
            </a:r>
            <a:r>
              <a:rPr lang="pt-BR" sz="1800" dirty="0">
                <a:latin typeface="Times New Roman" pitchFamily="18" charset="0"/>
                <a:cs typeface="Times New Roman" pitchFamily="18" charset="0"/>
              </a:rPr>
              <a:t>exercido contra </a:t>
            </a:r>
            <a:r>
              <a:rPr lang="pt-BR" sz="1800" dirty="0" smtClean="0">
                <a:latin typeface="Times New Roman" pitchFamily="18" charset="0"/>
                <a:cs typeface="Times New Roman" pitchFamily="18" charset="0"/>
              </a:rPr>
              <a:t>	o </a:t>
            </a:r>
            <a:r>
              <a:rPr lang="pt-BR" sz="1800" dirty="0">
                <a:latin typeface="Times New Roman" pitchFamily="18" charset="0"/>
                <a:cs typeface="Times New Roman" pitchFamily="18" charset="0"/>
              </a:rPr>
              <a:t>interesse social ou coletivo, na 	</a:t>
            </a:r>
            <a:r>
              <a:rPr lang="pt-BR" sz="1800" dirty="0" smtClean="0">
                <a:latin typeface="Times New Roman" pitchFamily="18" charset="0"/>
                <a:cs typeface="Times New Roman" pitchFamily="18" charset="0"/>
              </a:rPr>
              <a:t>forma </a:t>
            </a:r>
            <a:r>
              <a:rPr lang="pt-BR" sz="1800" dirty="0">
                <a:latin typeface="Times New Roman" pitchFamily="18" charset="0"/>
                <a:cs typeface="Times New Roman" pitchFamily="18" charset="0"/>
              </a:rPr>
              <a:t>que a lei determinar. A </a:t>
            </a:r>
            <a:r>
              <a:rPr lang="pt-BR" sz="1800" dirty="0" smtClean="0">
                <a:latin typeface="Times New Roman" pitchFamily="18" charset="0"/>
                <a:cs typeface="Times New Roman" pitchFamily="18" charset="0"/>
              </a:rPr>
              <a:t>	desapropriação </a:t>
            </a:r>
            <a:r>
              <a:rPr lang="pt-BR" sz="1800" dirty="0">
                <a:latin typeface="Times New Roman" pitchFamily="18" charset="0"/>
                <a:cs typeface="Times New Roman" pitchFamily="18" charset="0"/>
              </a:rPr>
              <a:t>por </a:t>
            </a:r>
            <a:r>
              <a:rPr lang="pt-BR" sz="1800" dirty="0" smtClean="0">
                <a:latin typeface="Times New Roman" pitchFamily="18" charset="0"/>
                <a:cs typeface="Times New Roman" pitchFamily="18" charset="0"/>
              </a:rPr>
              <a:t>necessidade </a:t>
            </a:r>
            <a:r>
              <a:rPr lang="pt-BR" sz="1800" dirty="0">
                <a:latin typeface="Times New Roman" pitchFamily="18" charset="0"/>
                <a:cs typeface="Times New Roman" pitchFamily="18" charset="0"/>
              </a:rPr>
              <a:t>ou utilidade pública far-se-á nos termos da </a:t>
            </a:r>
            <a:r>
              <a:rPr lang="pt-BR" sz="1800" dirty="0" smtClean="0">
                <a:latin typeface="Times New Roman" pitchFamily="18" charset="0"/>
                <a:cs typeface="Times New Roman" pitchFamily="18" charset="0"/>
              </a:rPr>
              <a:t>	lei</a:t>
            </a:r>
            <a:r>
              <a:rPr lang="pt-BR" sz="1800" dirty="0">
                <a:latin typeface="Times New Roman" pitchFamily="18" charset="0"/>
                <a:cs typeface="Times New Roman" pitchFamily="18" charset="0"/>
              </a:rPr>
              <a:t>, mediante prévia e justa indenização. Em caso de </a:t>
            </a:r>
            <a:r>
              <a:rPr lang="pt-BR" sz="1800" dirty="0" smtClean="0">
                <a:latin typeface="Times New Roman" pitchFamily="18" charset="0"/>
                <a:cs typeface="Times New Roman" pitchFamily="18" charset="0"/>
              </a:rPr>
              <a:t>perigo </a:t>
            </a:r>
            <a:r>
              <a:rPr lang="pt-BR" sz="1800" dirty="0">
                <a:latin typeface="Times New Roman" pitchFamily="18" charset="0"/>
                <a:cs typeface="Times New Roman" pitchFamily="18" charset="0"/>
              </a:rPr>
              <a:t>iminente, como </a:t>
            </a:r>
            <a:r>
              <a:rPr lang="pt-BR" sz="1800" dirty="0" smtClean="0">
                <a:latin typeface="Times New Roman" pitchFamily="18" charset="0"/>
                <a:cs typeface="Times New Roman" pitchFamily="18" charset="0"/>
              </a:rPr>
              <a:t>	guerra </a:t>
            </a:r>
            <a:r>
              <a:rPr lang="pt-BR" sz="1800" dirty="0">
                <a:latin typeface="Times New Roman" pitchFamily="18" charset="0"/>
                <a:cs typeface="Times New Roman" pitchFamily="18" charset="0"/>
              </a:rPr>
              <a:t>ou comoção intestina, </a:t>
            </a:r>
            <a:r>
              <a:rPr lang="pt-BR" sz="1800" dirty="0" smtClean="0">
                <a:latin typeface="Times New Roman" pitchFamily="18" charset="0"/>
                <a:cs typeface="Times New Roman" pitchFamily="18" charset="0"/>
              </a:rPr>
              <a:t>poderão </a:t>
            </a:r>
            <a:r>
              <a:rPr lang="pt-BR" sz="1800" dirty="0">
                <a:latin typeface="Times New Roman" pitchFamily="18" charset="0"/>
                <a:cs typeface="Times New Roman" pitchFamily="18" charset="0"/>
              </a:rPr>
              <a:t>as autoridades competentes usar da </a:t>
            </a:r>
            <a:r>
              <a:rPr lang="pt-BR" sz="1800" dirty="0" smtClean="0">
                <a:latin typeface="Times New Roman" pitchFamily="18" charset="0"/>
                <a:cs typeface="Times New Roman" pitchFamily="18" charset="0"/>
              </a:rPr>
              <a:t>	propriedade </a:t>
            </a:r>
            <a:r>
              <a:rPr lang="pt-BR" sz="1800" dirty="0" smtClean="0">
                <a:latin typeface="Times New Roman" pitchFamily="18" charset="0"/>
                <a:cs typeface="Times New Roman" pitchFamily="18" charset="0"/>
              </a:rPr>
              <a:t>particular </a:t>
            </a:r>
            <a:r>
              <a:rPr lang="pt-BR" sz="1800" dirty="0">
                <a:latin typeface="Times New Roman" pitchFamily="18" charset="0"/>
                <a:cs typeface="Times New Roman" pitchFamily="18" charset="0"/>
              </a:rPr>
              <a:t>até </a:t>
            </a:r>
            <a:r>
              <a:rPr lang="pt-BR" sz="1800" dirty="0" smtClean="0">
                <a:latin typeface="Times New Roman" pitchFamily="18" charset="0"/>
                <a:cs typeface="Times New Roman" pitchFamily="18" charset="0"/>
              </a:rPr>
              <a:t>onde </a:t>
            </a:r>
            <a:r>
              <a:rPr lang="pt-BR" sz="1800" dirty="0">
                <a:latin typeface="Times New Roman" pitchFamily="18" charset="0"/>
                <a:cs typeface="Times New Roman" pitchFamily="18" charset="0"/>
              </a:rPr>
              <a:t>o bem público o exija, </a:t>
            </a:r>
            <a:r>
              <a:rPr lang="pt-BR" sz="1800" dirty="0" smtClean="0">
                <a:latin typeface="Times New Roman" pitchFamily="18" charset="0"/>
                <a:cs typeface="Times New Roman" pitchFamily="18" charset="0"/>
              </a:rPr>
              <a:t>ressalvado </a:t>
            </a:r>
            <a:r>
              <a:rPr lang="pt-BR" sz="1800" dirty="0">
                <a:latin typeface="Times New Roman" pitchFamily="18" charset="0"/>
                <a:cs typeface="Times New Roman" pitchFamily="18" charset="0"/>
              </a:rPr>
              <a:t>o direito à </a:t>
            </a:r>
            <a:r>
              <a:rPr lang="pt-BR" sz="1800" dirty="0" smtClean="0">
                <a:latin typeface="Times New Roman" pitchFamily="18" charset="0"/>
                <a:cs typeface="Times New Roman" pitchFamily="18" charset="0"/>
              </a:rPr>
              <a:t>	indenização </a:t>
            </a:r>
            <a:r>
              <a:rPr lang="pt-BR" sz="1800" dirty="0">
                <a:latin typeface="Times New Roman" pitchFamily="18" charset="0"/>
                <a:cs typeface="Times New Roman" pitchFamily="18" charset="0"/>
              </a:rPr>
              <a:t>ulterior. “</a:t>
            </a:r>
          </a:p>
          <a:p>
            <a:pPr>
              <a:lnSpc>
                <a:spcPct val="80000"/>
              </a:lnSpc>
            </a:pPr>
            <a:endParaRPr lang="pt-BR" sz="1600" dirty="0"/>
          </a:p>
        </p:txBody>
      </p:sp>
      <p:sp>
        <p:nvSpPr>
          <p:cNvPr id="13314" name="Rectangle 2"/>
          <p:cNvSpPr>
            <a:spLocks noGrp="1" noChangeArrowheads="1"/>
          </p:cNvSpPr>
          <p:nvPr>
            <p:ph type="title"/>
          </p:nvPr>
        </p:nvSpPr>
        <p:spPr>
          <a:xfrm>
            <a:off x="457200" y="274638"/>
            <a:ext cx="8229600" cy="490537"/>
          </a:xfrm>
        </p:spPr>
        <p:txBody>
          <a:bodyPr>
            <a:noAutofit/>
          </a:bodyPr>
          <a:lstStyle/>
          <a:p>
            <a:pPr algn="ctr"/>
            <a:r>
              <a:rPr lang="pt-BR" sz="2800" dirty="0">
                <a:latin typeface="Times New Roman" pitchFamily="18" charset="0"/>
                <a:cs typeface="Times New Roman" pitchFamily="18" charset="0"/>
              </a:rPr>
              <a:t>Direito de Propriedade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lstStyle/>
          <a:p>
            <a:pPr algn="just">
              <a:lnSpc>
                <a:spcPct val="80000"/>
              </a:lnSpc>
              <a:buFontTx/>
              <a:buNone/>
            </a:pPr>
            <a:r>
              <a:rPr lang="pt-BR" sz="2000" dirty="0">
                <a:latin typeface="Times New Roman" pitchFamily="18" charset="0"/>
                <a:cs typeface="Times New Roman" pitchFamily="18" charset="0"/>
              </a:rPr>
              <a:t>Brasil e Direito de Propriedade</a:t>
            </a:r>
          </a:p>
          <a:p>
            <a:pPr algn="just">
              <a:lnSpc>
                <a:spcPct val="80000"/>
              </a:lnSpc>
              <a:buFontTx/>
              <a:buNone/>
            </a:pPr>
            <a:endParaRPr lang="pt-BR" sz="2000" dirty="0">
              <a:latin typeface="Times New Roman" pitchFamily="18" charset="0"/>
              <a:cs typeface="Times New Roman" pitchFamily="18" charset="0"/>
            </a:endParaRPr>
          </a:p>
          <a:p>
            <a:pPr algn="just">
              <a:lnSpc>
                <a:spcPct val="80000"/>
              </a:lnSpc>
              <a:buFontTx/>
              <a:buNone/>
            </a:pPr>
            <a:r>
              <a:rPr lang="pt-BR" sz="2000" dirty="0">
                <a:latin typeface="Times New Roman" pitchFamily="18" charset="0"/>
                <a:cs typeface="Times New Roman" pitchFamily="18" charset="0"/>
              </a:rPr>
              <a:t>7) Constituição de 1937: Cópia da Constituição polonesa. Restrição do Direito de Propriedade nos termos da Lei. Art. 122, n. 14: conteúdo e limites estabelecidos em lei específica, deixando a matéria de ser constitucional. </a:t>
            </a:r>
          </a:p>
          <a:p>
            <a:pPr algn="just">
              <a:lnSpc>
                <a:spcPct val="80000"/>
              </a:lnSpc>
              <a:buFontTx/>
              <a:buNone/>
            </a:pPr>
            <a:endParaRPr lang="pt-BR" sz="2000" dirty="0">
              <a:latin typeface="Times New Roman" pitchFamily="18" charset="0"/>
              <a:cs typeface="Times New Roman" pitchFamily="18" charset="0"/>
            </a:endParaRPr>
          </a:p>
          <a:p>
            <a:pPr algn="just">
              <a:lnSpc>
                <a:spcPct val="80000"/>
              </a:lnSpc>
              <a:buFontTx/>
              <a:buNone/>
            </a:pPr>
            <a:r>
              <a:rPr lang="pt-BR" sz="2000" dirty="0">
                <a:latin typeface="Times New Roman" pitchFamily="18" charset="0"/>
                <a:cs typeface="Times New Roman" pitchFamily="18" charset="0"/>
              </a:rPr>
              <a:t>		</a:t>
            </a:r>
            <a:r>
              <a:rPr lang="pt-BR" sz="2000" dirty="0" smtClean="0">
                <a:latin typeface="Times New Roman" pitchFamily="18" charset="0"/>
                <a:cs typeface="Times New Roman" pitchFamily="18" charset="0"/>
              </a:rPr>
              <a:t>“</a:t>
            </a:r>
            <a:r>
              <a:rPr lang="pt-BR" sz="2000" dirty="0" err="1">
                <a:latin typeface="Times New Roman" pitchFamily="18" charset="0"/>
                <a:cs typeface="Times New Roman" pitchFamily="18" charset="0"/>
              </a:rPr>
              <a:t>Art</a:t>
            </a:r>
            <a:r>
              <a:rPr lang="pt-BR" sz="2000" dirty="0">
                <a:latin typeface="Times New Roman" pitchFamily="18" charset="0"/>
                <a:cs typeface="Times New Roman" pitchFamily="18" charset="0"/>
              </a:rPr>
              <a:t> 122 - A Constituição assegura aos </a:t>
            </a:r>
            <a:r>
              <a:rPr lang="pt-BR" sz="2000" dirty="0" smtClean="0">
                <a:latin typeface="Times New Roman" pitchFamily="18" charset="0"/>
                <a:cs typeface="Times New Roman" pitchFamily="18" charset="0"/>
              </a:rPr>
              <a:t>brasileiros </a:t>
            </a:r>
            <a:r>
              <a:rPr lang="pt-BR" sz="2000" dirty="0">
                <a:latin typeface="Times New Roman" pitchFamily="18" charset="0"/>
                <a:cs typeface="Times New Roman" pitchFamily="18" charset="0"/>
              </a:rPr>
              <a:t>e estrangeiros </a:t>
            </a:r>
            <a:r>
              <a:rPr lang="pt-BR" sz="2000" dirty="0" smtClean="0">
                <a:latin typeface="Times New Roman" pitchFamily="18" charset="0"/>
                <a:cs typeface="Times New Roman" pitchFamily="18" charset="0"/>
              </a:rPr>
              <a:t>	residentes </a:t>
            </a:r>
            <a:r>
              <a:rPr lang="pt-BR" sz="2000" dirty="0">
                <a:latin typeface="Times New Roman" pitchFamily="18" charset="0"/>
                <a:cs typeface="Times New Roman" pitchFamily="18" charset="0"/>
              </a:rPr>
              <a:t>no País o direito à </a:t>
            </a:r>
            <a:r>
              <a:rPr lang="pt-BR" sz="2000" dirty="0" smtClean="0">
                <a:latin typeface="Times New Roman" pitchFamily="18" charset="0"/>
                <a:cs typeface="Times New Roman" pitchFamily="18" charset="0"/>
              </a:rPr>
              <a:t>liberdade</a:t>
            </a:r>
            <a:r>
              <a:rPr lang="pt-BR" sz="2000" dirty="0">
                <a:latin typeface="Times New Roman" pitchFamily="18" charset="0"/>
                <a:cs typeface="Times New Roman" pitchFamily="18" charset="0"/>
              </a:rPr>
              <a:t>, à segurança individual e à </a:t>
            </a:r>
            <a:r>
              <a:rPr lang="pt-BR" sz="2000" dirty="0" smtClean="0">
                <a:latin typeface="Times New Roman" pitchFamily="18" charset="0"/>
                <a:cs typeface="Times New Roman" pitchFamily="18" charset="0"/>
              </a:rPr>
              <a:t>	propriedade,nos termos</a:t>
            </a:r>
            <a:r>
              <a:rPr lang="pt-BR" sz="2000" dirty="0" smtClean="0">
                <a:latin typeface="Times New Roman" pitchFamily="18" charset="0"/>
                <a:cs typeface="Times New Roman" pitchFamily="18" charset="0"/>
              </a:rPr>
              <a:t> </a:t>
            </a:r>
            <a:r>
              <a:rPr lang="pt-BR" sz="2000" dirty="0" smtClean="0">
                <a:latin typeface="Times New Roman" pitchFamily="18" charset="0"/>
                <a:cs typeface="Times New Roman" pitchFamily="18" charset="0"/>
              </a:rPr>
              <a:t>seguintes:</a:t>
            </a:r>
          </a:p>
          <a:p>
            <a:pPr algn="just">
              <a:lnSpc>
                <a:spcPct val="80000"/>
              </a:lnSpc>
              <a:buFontTx/>
              <a:buNone/>
            </a:pPr>
            <a:r>
              <a:rPr lang="pt-BR" sz="2000" dirty="0" smtClean="0">
                <a:latin typeface="Times New Roman" pitchFamily="18" charset="0"/>
                <a:cs typeface="Times New Roman" pitchFamily="18" charset="0"/>
              </a:rPr>
              <a:t> </a:t>
            </a:r>
            <a:endParaRPr lang="pt-BR" sz="2000" dirty="0">
              <a:latin typeface="Times New Roman" pitchFamily="18" charset="0"/>
              <a:cs typeface="Times New Roman" pitchFamily="18" charset="0"/>
            </a:endParaRPr>
          </a:p>
          <a:p>
            <a:pPr algn="just">
              <a:lnSpc>
                <a:spcPct val="80000"/>
              </a:lnSpc>
              <a:buFontTx/>
              <a:buNone/>
            </a:pPr>
            <a:r>
              <a:rPr lang="pt-BR" sz="2000" dirty="0">
                <a:latin typeface="Times New Roman" pitchFamily="18" charset="0"/>
                <a:cs typeface="Times New Roman" pitchFamily="18" charset="0"/>
              </a:rPr>
              <a:t>		</a:t>
            </a:r>
            <a:r>
              <a:rPr lang="pt-BR" sz="2000" dirty="0" smtClean="0">
                <a:latin typeface="Times New Roman" pitchFamily="18" charset="0"/>
                <a:cs typeface="Times New Roman" pitchFamily="18" charset="0"/>
              </a:rPr>
              <a:t>14</a:t>
            </a:r>
            <a:r>
              <a:rPr lang="pt-BR" sz="2000" dirty="0">
                <a:latin typeface="Times New Roman" pitchFamily="18" charset="0"/>
                <a:cs typeface="Times New Roman" pitchFamily="18" charset="0"/>
              </a:rPr>
              <a:t>) o direito de propriedade, salvo a desapropriação </a:t>
            </a:r>
            <a:r>
              <a:rPr lang="pt-BR" sz="2000" dirty="0" smtClean="0">
                <a:latin typeface="Times New Roman" pitchFamily="18" charset="0"/>
                <a:cs typeface="Times New Roman" pitchFamily="18" charset="0"/>
              </a:rPr>
              <a:t>por necessidade </a:t>
            </a:r>
            <a:r>
              <a:rPr lang="pt-BR" sz="2000" dirty="0" smtClean="0">
                <a:latin typeface="Times New Roman" pitchFamily="18" charset="0"/>
                <a:cs typeface="Times New Roman" pitchFamily="18" charset="0"/>
              </a:rPr>
              <a:t>   	ou </a:t>
            </a:r>
            <a:r>
              <a:rPr lang="pt-BR" sz="2000" dirty="0">
                <a:latin typeface="Times New Roman" pitchFamily="18" charset="0"/>
                <a:cs typeface="Times New Roman" pitchFamily="18" charset="0"/>
              </a:rPr>
              <a:t>utilidade pública, mediante indenização </a:t>
            </a:r>
            <a:r>
              <a:rPr lang="pt-BR" sz="2000" dirty="0" smtClean="0">
                <a:latin typeface="Times New Roman" pitchFamily="18" charset="0"/>
                <a:cs typeface="Times New Roman" pitchFamily="18" charset="0"/>
              </a:rPr>
              <a:t>prévia</a:t>
            </a:r>
            <a:r>
              <a:rPr lang="pt-BR" sz="2000" dirty="0">
                <a:latin typeface="Times New Roman" pitchFamily="18" charset="0"/>
                <a:cs typeface="Times New Roman" pitchFamily="18" charset="0"/>
              </a:rPr>
              <a:t>. O seu conteúdo e </a:t>
            </a:r>
            <a:r>
              <a:rPr lang="pt-BR" sz="2000" dirty="0" smtClean="0">
                <a:latin typeface="Times New Roman" pitchFamily="18" charset="0"/>
                <a:cs typeface="Times New Roman" pitchFamily="18" charset="0"/>
              </a:rPr>
              <a:t>	os </a:t>
            </a:r>
            <a:r>
              <a:rPr lang="pt-BR" sz="2000" dirty="0">
                <a:latin typeface="Times New Roman" pitchFamily="18" charset="0"/>
                <a:cs typeface="Times New Roman" pitchFamily="18" charset="0"/>
              </a:rPr>
              <a:t>seus limites serão </a:t>
            </a:r>
            <a:r>
              <a:rPr lang="pt-BR" sz="2000" dirty="0" smtClean="0">
                <a:latin typeface="Times New Roman" pitchFamily="18" charset="0"/>
                <a:cs typeface="Times New Roman" pitchFamily="18" charset="0"/>
              </a:rPr>
              <a:t>os definidos </a:t>
            </a:r>
            <a:r>
              <a:rPr lang="pt-BR" sz="2000" dirty="0">
                <a:latin typeface="Times New Roman" pitchFamily="18" charset="0"/>
                <a:cs typeface="Times New Roman" pitchFamily="18" charset="0"/>
              </a:rPr>
              <a:t>nas leis que lhe regularem o </a:t>
            </a:r>
            <a:r>
              <a:rPr lang="pt-BR" sz="2000" dirty="0" smtClean="0">
                <a:latin typeface="Times New Roman" pitchFamily="18" charset="0"/>
                <a:cs typeface="Times New Roman" pitchFamily="18" charset="0"/>
              </a:rPr>
              <a:t>	exercício</a:t>
            </a:r>
            <a:r>
              <a:rPr lang="pt-BR" sz="2000" dirty="0">
                <a:latin typeface="Times New Roman" pitchFamily="18" charset="0"/>
                <a:cs typeface="Times New Roman" pitchFamily="18" charset="0"/>
              </a:rPr>
              <a:t>”</a:t>
            </a:r>
          </a:p>
          <a:p>
            <a:pPr>
              <a:lnSpc>
                <a:spcPct val="80000"/>
              </a:lnSpc>
            </a:pPr>
            <a:endParaRPr lang="pt-BR" sz="1800" dirty="0"/>
          </a:p>
        </p:txBody>
      </p:sp>
      <p:sp>
        <p:nvSpPr>
          <p:cNvPr id="14338" name="Rectangle 2"/>
          <p:cNvSpPr>
            <a:spLocks noGrp="1" noChangeArrowheads="1"/>
          </p:cNvSpPr>
          <p:nvPr>
            <p:ph type="title"/>
          </p:nvPr>
        </p:nvSpPr>
        <p:spPr>
          <a:xfrm>
            <a:off x="457200" y="274638"/>
            <a:ext cx="8229600" cy="490537"/>
          </a:xfrm>
        </p:spPr>
        <p:txBody>
          <a:bodyPr>
            <a:noAutofit/>
          </a:bodyPr>
          <a:lstStyle/>
          <a:p>
            <a:pPr algn="ctr"/>
            <a:r>
              <a:rPr lang="pt-BR" sz="2800" dirty="0">
                <a:latin typeface="Times New Roman" pitchFamily="18" charset="0"/>
                <a:cs typeface="Times New Roman" pitchFamily="18" charset="0"/>
              </a:rPr>
              <a:t>Direito de Propriedade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TotalTime>
  <Words>799</Words>
  <Application>Microsoft Office PowerPoint</Application>
  <PresentationFormat>Apresentação na tela (4:3)</PresentationFormat>
  <Paragraphs>184</Paragraphs>
  <Slides>19</Slides>
  <Notes>0</Notes>
  <HiddenSlides>0</HiddenSlides>
  <MMClips>0</MMClips>
  <ScaleCrop>false</ScaleCrop>
  <HeadingPairs>
    <vt:vector size="4" baseType="variant">
      <vt:variant>
        <vt:lpstr>Tema</vt:lpstr>
      </vt:variant>
      <vt:variant>
        <vt:i4>1</vt:i4>
      </vt:variant>
      <vt:variant>
        <vt:lpstr>Títulos de slides</vt:lpstr>
      </vt:variant>
      <vt:variant>
        <vt:i4>19</vt:i4>
      </vt:variant>
    </vt:vector>
  </HeadingPairs>
  <TitlesOfParts>
    <vt:vector size="20" baseType="lpstr">
      <vt:lpstr>Concurso</vt:lpstr>
      <vt:lpstr>Direito de Propriedade</vt:lpstr>
      <vt:lpstr>Direito de Propriedade</vt:lpstr>
      <vt:lpstr>Direito de Propriedade</vt:lpstr>
      <vt:lpstr>Direito de Propriedade</vt:lpstr>
      <vt:lpstr>Direito de Propriedade</vt:lpstr>
      <vt:lpstr>Direito de Propriedade</vt:lpstr>
      <vt:lpstr>Direito de Propriedade</vt:lpstr>
      <vt:lpstr>Direito de Propriedade</vt:lpstr>
      <vt:lpstr>Direito de Propriedade</vt:lpstr>
      <vt:lpstr>Direito de Propriedade</vt:lpstr>
      <vt:lpstr>Direito de Propriedade</vt:lpstr>
      <vt:lpstr>Direito de Propriedade</vt:lpstr>
      <vt:lpstr>Direito de Propriedade</vt:lpstr>
      <vt:lpstr>Direito de Propriedade</vt:lpstr>
      <vt:lpstr>Direito de Propriedade</vt:lpstr>
      <vt:lpstr>Direito de Propriedade</vt:lpstr>
      <vt:lpstr>Direito de Propriedade</vt:lpstr>
      <vt:lpstr>Direito de Propriedade</vt:lpstr>
      <vt:lpstr>Direito de Propriedade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Direito de Propriedade</dc:title>
  <dc:creator>cs65213</dc:creator>
  <cp:lastModifiedBy>30022872</cp:lastModifiedBy>
  <cp:revision>6</cp:revision>
  <dcterms:created xsi:type="dcterms:W3CDTF">2010-04-30T13:38:18Z</dcterms:created>
  <dcterms:modified xsi:type="dcterms:W3CDTF">2018-07-26T20:21:29Z</dcterms:modified>
</cp:coreProperties>
</file>