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9DEB-8173-48E7-A750-6C2CB73CEBFC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0D5-2861-4130-B1B2-50FAD350111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de Poisson espacialmente ponderada (GWPR)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/>
                  <a:t>REGRESSÃO DE POISSON</a:t>
                </a:r>
              </a:p>
              <a:p>
                <a:endParaRPr lang="pt-BR" sz="2000" dirty="0"/>
              </a:p>
              <a:p>
                <a:r>
                  <a:rPr lang="pt-BR" sz="2000" dirty="0" smtClean="0"/>
                  <a:t>Usada quando a variável dependente representa dados de contagem – assume valores discretos entre 0 e + infinito (0, 1, 2, 3,...) – sem um limite equivalente, por exemplo, ao número de ensaios</a:t>
                </a:r>
              </a:p>
              <a:p>
                <a:endParaRPr lang="pt-BR" sz="2000" dirty="0"/>
              </a:p>
              <a:p>
                <a:r>
                  <a:rPr lang="pt-BR" sz="2000" dirty="0" smtClean="0"/>
                  <a:t>Exemplo epidemiológico típico – número de hospitalizações ou mortes em diferentes áreas ou hospitais durante um período de tempo (corresponde a uma taxa!)</a:t>
                </a:r>
              </a:p>
              <a:p>
                <a:endParaRPr lang="pt-BR" sz="2000" dirty="0"/>
              </a:p>
              <a:p>
                <a:r>
                  <a:rPr lang="pt-BR" sz="2000" dirty="0" smtClean="0"/>
                  <a:t>Parâmetro de interesse – número médio de eventos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 smtClean="0"/>
                  <a:t>, e a </a:t>
                </a:r>
                <a:r>
                  <a:rPr lang="en-GB" sz="2000" dirty="0" err="1" smtClean="0"/>
                  <a:t>função</a:t>
                </a:r>
                <a:r>
                  <a:rPr lang="en-GB" sz="2000" dirty="0" smtClean="0"/>
                  <a:t> de </a:t>
                </a:r>
                <a:r>
                  <a:rPr lang="en-GB" sz="2000" dirty="0" err="1" smtClean="0"/>
                  <a:t>ligação</a:t>
                </a:r>
                <a:r>
                  <a:rPr lang="en-GB" sz="2000" dirty="0" smtClean="0"/>
                  <a:t> é o </a:t>
                </a:r>
                <a:r>
                  <a:rPr lang="en-GB" sz="2000" dirty="0" err="1" smtClean="0"/>
                  <a:t>logaritmo</a:t>
                </a:r>
                <a:r>
                  <a:rPr lang="en-GB" sz="2000" dirty="0" smtClean="0"/>
                  <a:t>, </a:t>
                </a:r>
                <a:r>
                  <a:rPr lang="en-GB" sz="2000" dirty="0" err="1" smtClean="0"/>
                  <a:t>conforme</a:t>
                </a:r>
                <a:r>
                  <a:rPr lang="en-GB" sz="2000" dirty="0" smtClean="0"/>
                  <a:t> segue:</a:t>
                </a:r>
              </a:p>
              <a:p>
                <a:endParaRPr lang="pt-BR" sz="2000" dirty="0"/>
              </a:p>
              <a:p>
                <a:endParaRPr lang="pt-BR" sz="20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000" dirty="0" smtClean="0"/>
                  <a:t>)</a:t>
                </a:r>
              </a:p>
              <a:p>
                <a:pPr algn="ctr"/>
                <a:endParaRPr lang="pt-BR" sz="20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000" dirty="0" smtClean="0"/>
              </a:p>
              <a:p>
                <a:pPr algn="ctr"/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496944" cy="5637569"/>
              </a:xfrm>
              <a:prstGeom prst="rect">
                <a:avLst/>
              </a:prstGeom>
              <a:blipFill>
                <a:blip r:embed="rId2"/>
                <a:stretch>
                  <a:fillRect l="-717" t="-541" r="-1004" b="-6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87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𝑃𝑜𝑖𝑠𝑠𝑜𝑛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2400" dirty="0"/>
                  <a:t>)</a:t>
                </a:r>
              </a:p>
              <a:p>
                <a:pPr algn="ctr"/>
                <a:endParaRPr lang="pt-B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b="1" dirty="0" smtClean="0"/>
              </a:p>
              <a:p>
                <a:pPr algn="just"/>
                <a:endParaRPr lang="pt-BR" sz="2400" b="1" dirty="0"/>
              </a:p>
              <a:p>
                <a:pPr algn="just"/>
                <a:r>
                  <a:rPr lang="pt-BR" sz="2400" b="1" dirty="0" smtClean="0"/>
                  <a:t>A </a:t>
                </a:r>
                <a:r>
                  <a:rPr lang="pt-BR" sz="2400" b="1" dirty="0"/>
                  <a:t>interpretação dos coeficientes é feita por meio da função </a:t>
                </a:r>
                <a:r>
                  <a:rPr lang="pt-BR" sz="2400" b="1" dirty="0" smtClean="0"/>
                  <a:t>exponencial:</a:t>
                </a:r>
              </a:p>
              <a:p>
                <a:pPr algn="just"/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 smtClean="0"/>
                  <a:t>Exponenciação</a:t>
                </a:r>
                <a:r>
                  <a:rPr lang="pt-BR" sz="2400" dirty="0" smtClean="0"/>
                  <a:t> do intercepto (Beta-0): mostra a contagem média dos eventos na área ou período de estudo quando os </a:t>
                </a:r>
                <a:r>
                  <a:rPr lang="pt-BR" sz="2400" dirty="0" err="1" smtClean="0"/>
                  <a:t>preditores</a:t>
                </a:r>
                <a:r>
                  <a:rPr lang="pt-BR" sz="2400" dirty="0" smtClean="0"/>
                  <a:t> estão em suas categorias de referência (se categóricos) ou em 0 (se numéricos);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B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BR" sz="2400" dirty="0" err="1" smtClean="0"/>
                  <a:t>Exponenciação</a:t>
                </a:r>
                <a:r>
                  <a:rPr lang="pt-BR" sz="2400" dirty="0" smtClean="0"/>
                  <a:t> dos coeficientes de regressão (</a:t>
                </a:r>
                <a:r>
                  <a:rPr lang="pt-BR" sz="2400" dirty="0" err="1" smtClean="0"/>
                  <a:t>Beta-m</a:t>
                </a:r>
                <a:r>
                  <a:rPr lang="pt-BR" sz="2400" dirty="0" smtClean="0"/>
                  <a:t>): </a:t>
                </a:r>
                <a:r>
                  <a:rPr lang="pt-BR" sz="2400" dirty="0" smtClean="0"/>
                  <a:t>mostram </a:t>
                </a:r>
                <a:r>
                  <a:rPr lang="pt-BR" sz="2400" dirty="0" smtClean="0"/>
                  <a:t>a mudança no valor médio de y quando x</a:t>
                </a:r>
                <a:r>
                  <a:rPr lang="pt-BR" sz="2400" baseline="-25000" dirty="0" smtClean="0"/>
                  <a:t>m</a:t>
                </a:r>
                <a:r>
                  <a:rPr lang="pt-BR" sz="2400" dirty="0" smtClean="0"/>
                  <a:t> se altera em uma unidade</a:t>
                </a:r>
                <a:r>
                  <a:rPr lang="pt-BR" sz="2000" dirty="0" smtClean="0"/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568952" cy="5638723"/>
              </a:xfrm>
              <a:prstGeom prst="rect">
                <a:avLst/>
              </a:prstGeom>
              <a:blipFill>
                <a:blip r:embed="rId2"/>
                <a:stretch>
                  <a:fillRect l="-1138" t="-865" r="-1067" b="-15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3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Maioria das vezes – interesse está nas taxas, risco relativos ou razões de prevalência (ao invés do número médio de casos </a:t>
                </a:r>
                <a:r>
                  <a:rPr lang="el-GR" sz="2400" dirty="0"/>
                  <a:t>(</a:t>
                </a:r>
                <a:r>
                  <a:rPr lang="el-GR" sz="2400" dirty="0" smtClean="0"/>
                  <a:t>λ</a:t>
                </a:r>
                <a:r>
                  <a:rPr lang="el-GR" sz="2400" baseline="-25000" dirty="0" smtClean="0"/>
                  <a:t>𝑖</a:t>
                </a:r>
                <a:r>
                  <a:rPr lang="el-GR" sz="2400" dirty="0" smtClean="0"/>
                  <a:t> )</a:t>
                </a:r>
                <a:r>
                  <a:rPr lang="pt-BR" sz="2400" dirty="0" smtClean="0"/>
                  <a:t>)</a:t>
                </a:r>
              </a:p>
              <a:p>
                <a:endParaRPr lang="pt-BR" sz="2400" dirty="0"/>
              </a:p>
              <a:p>
                <a:r>
                  <a:rPr lang="pt-BR" sz="2400" dirty="0" smtClean="0"/>
                  <a:t>Nestes casos, muda-se a escala – um offset pode ser usado como um fator de correção na especificação do modelo – representa o denominador da taxa e entra na regressão na escola logarítmica e assume-se que tenha coeficiente de regressão igual a 1, conforme segue:</a:t>
                </a:r>
              </a:p>
              <a:p>
                <a:endParaRPr lang="pt-BR" sz="2400" dirty="0"/>
              </a:p>
              <a:p>
                <a:endParaRPr lang="pt-BR" sz="24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pt-BR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pt-BR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pt-BR" sz="24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r>
                  <a:rPr lang="pt-BR" sz="2400" dirty="0" smtClean="0"/>
                  <a:t>+log(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𝑂𝑓𝑓𝑠𝑒𝑡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400" dirty="0"/>
              </a:p>
              <a:p>
                <a:endParaRPr lang="pt-BR" sz="2400" dirty="0" smtClean="0"/>
              </a:p>
              <a:p>
                <a:r>
                  <a:rPr lang="pt-BR" sz="2400" dirty="0" smtClean="0"/>
                  <a:t>O log do risco relativo (ou outra medida como razão de prevalências) pode ser obtido como mostrado abaixo:</a:t>
                </a:r>
              </a:p>
              <a:p>
                <a:endParaRPr lang="pt-BR" sz="2400" dirty="0"/>
              </a:p>
              <a:p>
                <a:pPr algn="ctr"/>
                <a:r>
                  <a:rPr lang="pt-BR" sz="2400" dirty="0"/>
                  <a:t>l</a:t>
                </a:r>
                <a:r>
                  <a:rPr lang="pt-BR" sz="2400" dirty="0" smtClean="0"/>
                  <a:t>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)=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pt-BR" sz="2400" dirty="0" smtClean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8640"/>
                <a:ext cx="8496944" cy="6229526"/>
              </a:xfrm>
              <a:prstGeom prst="rect">
                <a:avLst/>
              </a:prstGeom>
              <a:blipFill>
                <a:blip r:embed="rId2"/>
                <a:stretch>
                  <a:fillRect l="-1076" t="-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74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3528" y="1124744"/>
                <a:ext cx="8424936" cy="4745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 smtClean="0"/>
                  <a:t>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𝑂𝑓𝑓𝑠𝑒𝑡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pt-BR" sz="2400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nary>
                  </m:oMath>
                </a14:m>
                <a:endParaRPr lang="en-GB" sz="2400" dirty="0" smtClean="0"/>
              </a:p>
              <a:p>
                <a:endParaRPr lang="pt-BR" sz="2400" dirty="0"/>
              </a:p>
              <a:p>
                <a:r>
                  <a:rPr lang="pt-BR" sz="2400" dirty="0" smtClean="0"/>
                  <a:t>Desta forma, os coeficientes (Betas) pode ser interpretados na escala do risco ao invés de na escala absoluta.</a:t>
                </a:r>
              </a:p>
              <a:p>
                <a:endParaRPr lang="pt-BR" sz="2400" dirty="0"/>
              </a:p>
              <a:p>
                <a:r>
                  <a:rPr lang="pt-BR" sz="2400" dirty="0" err="1" smtClean="0"/>
                  <a:t>Exponenciação</a:t>
                </a:r>
                <a:r>
                  <a:rPr lang="pt-BR" sz="2400" dirty="0" smtClean="0"/>
                  <a:t> do intercepto: retorna a taxa de base.</a:t>
                </a:r>
              </a:p>
              <a:p>
                <a:endParaRPr lang="pt-BR" sz="2400" dirty="0"/>
              </a:p>
              <a:p>
                <a:r>
                  <a:rPr lang="pt-BR" sz="2400" dirty="0" err="1" smtClean="0"/>
                  <a:t>Exponenciação</a:t>
                </a:r>
                <a:r>
                  <a:rPr lang="pt-BR" sz="2400" dirty="0" smtClean="0"/>
                  <a:t> dos coeficientes (</a:t>
                </a:r>
                <a:r>
                  <a:rPr lang="pt-BR" sz="2400" dirty="0" err="1" smtClean="0"/>
                  <a:t>Betas-m</a:t>
                </a:r>
                <a:r>
                  <a:rPr lang="pt-BR" sz="2400" dirty="0" smtClean="0"/>
                  <a:t>): </a:t>
                </a:r>
                <a:r>
                  <a:rPr lang="pt-BR" sz="2400" dirty="0" smtClean="0"/>
                  <a:t>representam </a:t>
                </a:r>
                <a:r>
                  <a:rPr lang="pt-BR" sz="2400" dirty="0" smtClean="0"/>
                  <a:t>a mudança na taxa (ou risco relativo) </a:t>
                </a:r>
                <a:r>
                  <a:rPr lang="pt-BR" sz="2400" dirty="0" smtClean="0"/>
                  <a:t>correspondentes </a:t>
                </a:r>
                <a:r>
                  <a:rPr lang="pt-BR" sz="2400" dirty="0" smtClean="0"/>
                  <a:t>à alteração de uma unidade no </a:t>
                </a:r>
                <a:r>
                  <a:rPr lang="pt-BR" sz="2400" dirty="0" err="1" smtClean="0"/>
                  <a:t>preditor</a:t>
                </a:r>
                <a:r>
                  <a:rPr lang="pt-BR" sz="2400" dirty="0" smtClean="0"/>
                  <a:t> correspondente.</a:t>
                </a:r>
              </a:p>
              <a:p>
                <a:endParaRPr lang="pt-BR" sz="2400" dirty="0"/>
              </a:p>
              <a:p>
                <a:pPr algn="ctr"/>
                <a:r>
                  <a:rPr lang="pt-BR" sz="2400" b="1" dirty="0" smtClean="0"/>
                  <a:t>(IR PARA O ARTIGO)</a:t>
                </a:r>
                <a:endParaRPr lang="en-GB" sz="2400" b="1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424936" cy="4745786"/>
              </a:xfrm>
              <a:prstGeom prst="rect">
                <a:avLst/>
              </a:prstGeom>
              <a:blipFill>
                <a:blip r:embed="rId2"/>
                <a:stretch>
                  <a:fillRect l="-1085" b="-20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7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332656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GWPR – usar o pacote ‘</a:t>
            </a:r>
            <a:r>
              <a:rPr lang="pt-BR" sz="2400" dirty="0" err="1" smtClean="0"/>
              <a:t>lctools</a:t>
            </a:r>
            <a:r>
              <a:rPr lang="pt-BR" sz="2400" dirty="0" smtClean="0"/>
              <a:t>’ do R</a:t>
            </a:r>
          </a:p>
          <a:p>
            <a:endParaRPr lang="pt-BR" sz="2400" dirty="0"/>
          </a:p>
          <a:p>
            <a:r>
              <a:rPr lang="pt-BR" sz="2400" dirty="0" smtClean="0"/>
              <a:t>Alguns comandos:</a:t>
            </a:r>
          </a:p>
          <a:p>
            <a:endParaRPr lang="pt-BR" sz="2400" dirty="0" smtClean="0"/>
          </a:p>
          <a:p>
            <a:r>
              <a:rPr lang="pt-BR" sz="2400" dirty="0" smtClean="0"/>
              <a:t># rodando modelo de Poisson</a:t>
            </a:r>
          </a:p>
          <a:p>
            <a:endParaRPr lang="pt-BR" sz="2400" dirty="0"/>
          </a:p>
          <a:p>
            <a:r>
              <a:rPr lang="en-US" sz="2400" dirty="0"/>
              <a:t>modpoisson2 &lt;- </a:t>
            </a:r>
            <a:r>
              <a:rPr lang="en-US" sz="2400" dirty="0" err="1"/>
              <a:t>glm</a:t>
            </a:r>
            <a:r>
              <a:rPr lang="en-US" sz="2400" dirty="0"/>
              <a:t>(HTA ~ X.Viv_inad+X.Profesion+M.Dist_Dis+X.insc2+X_65., family=</a:t>
            </a:r>
            <a:r>
              <a:rPr lang="en-US" sz="2400" dirty="0" err="1"/>
              <a:t>poisson</a:t>
            </a:r>
            <a:r>
              <a:rPr lang="en-US" sz="2400" dirty="0"/>
              <a:t>, offset = log(</a:t>
            </a:r>
            <a:r>
              <a:rPr lang="en-US" sz="2400" dirty="0" err="1"/>
              <a:t>HTA_esp_in</a:t>
            </a:r>
            <a:r>
              <a:rPr lang="en-US" sz="2400" dirty="0" smtClean="0"/>
              <a:t>))</a:t>
            </a:r>
          </a:p>
          <a:p>
            <a:endParaRPr lang="pt-BR" sz="2400" dirty="0"/>
          </a:p>
          <a:p>
            <a:r>
              <a:rPr lang="pt-BR" sz="2400" dirty="0" smtClean="0"/>
              <a:t># rodando GWPR</a:t>
            </a:r>
          </a:p>
          <a:p>
            <a:endParaRPr lang="pt-BR" sz="2400" dirty="0"/>
          </a:p>
          <a:p>
            <a:r>
              <a:rPr lang="en-US" sz="2400" dirty="0" err="1"/>
              <a:t>gwpr</a:t>
            </a:r>
            <a:r>
              <a:rPr lang="en-US" sz="2400" dirty="0"/>
              <a:t> &lt;- gw.glm(HTA ~ </a:t>
            </a:r>
            <a:r>
              <a:rPr lang="en-US" sz="2400" dirty="0" err="1"/>
              <a:t>X.Viv_inad</a:t>
            </a:r>
            <a:r>
              <a:rPr lang="en-US" sz="2400" dirty="0"/>
              <a:t> +X.insc2+ </a:t>
            </a:r>
            <a:r>
              <a:rPr lang="en-US" sz="2400" dirty="0" err="1"/>
              <a:t>X.Profesion</a:t>
            </a:r>
            <a:r>
              <a:rPr lang="en-US" sz="2400" dirty="0"/>
              <a:t> + </a:t>
            </a:r>
            <a:r>
              <a:rPr lang="en-US" sz="2400" dirty="0" err="1"/>
              <a:t>M.Dist_Dis</a:t>
            </a:r>
            <a:r>
              <a:rPr lang="en-US" sz="2400" dirty="0"/>
              <a:t> + X_65.+ offset(log(</a:t>
            </a:r>
            <a:r>
              <a:rPr lang="en-US" sz="2400" dirty="0" err="1"/>
              <a:t>HTA_esp_in</a:t>
            </a:r>
            <a:r>
              <a:rPr lang="en-US" sz="2400" dirty="0"/>
              <a:t>)), "</a:t>
            </a:r>
            <a:r>
              <a:rPr lang="en-US" sz="2400" dirty="0" err="1"/>
              <a:t>poisson</a:t>
            </a:r>
            <a:r>
              <a:rPr lang="en-US" sz="2400" dirty="0"/>
              <a:t>", </a:t>
            </a:r>
            <a:r>
              <a:rPr lang="en-US" sz="2400" dirty="0" err="1"/>
              <a:t>pscv@data</a:t>
            </a:r>
            <a:r>
              <a:rPr lang="en-US" sz="2400" dirty="0"/>
              <a:t>, 890, kernel = 'adaptive', coords.pol)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ALGUNS RESULTADOS</a:t>
            </a:r>
            <a:endParaRPr lang="en-US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9675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Cuadro 2.</a:t>
            </a:r>
            <a:r>
              <a:rPr lang="es-CL" sz="2000" dirty="0"/>
              <a:t> Resumen con los resultados de los modelos </a:t>
            </a:r>
            <a:r>
              <a:rPr lang="es-CL" sz="2000" dirty="0" err="1"/>
              <a:t>Poisson</a:t>
            </a:r>
            <a:r>
              <a:rPr lang="es-CL" sz="2000" dirty="0"/>
              <a:t> y GWPR, expresados como Radios de Prevalencia PR a partir de los </a:t>
            </a:r>
            <a:r>
              <a:rPr lang="es-CL" sz="2000" dirty="0" err="1"/>
              <a:t>exp</a:t>
            </a:r>
            <a:r>
              <a:rPr lang="es-CL" sz="2000" dirty="0"/>
              <a:t> (coeficiente</a:t>
            </a:r>
            <a:r>
              <a:rPr lang="es-CL" sz="2000" dirty="0" smtClean="0"/>
              <a:t>)</a:t>
            </a:r>
            <a:endParaRPr lang="en-US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2271138"/>
          <a:ext cx="7848873" cy="4182201"/>
        </p:xfrm>
        <a:graphic>
          <a:graphicData uri="http://schemas.openxmlformats.org/drawingml/2006/table">
            <a:tbl>
              <a:tblPr/>
              <a:tblGrid>
                <a:gridCol w="153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Variables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Global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Modelo GWPR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bruto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es-CL" sz="1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ajustado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Media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Intercepto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0,34**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0,31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Viv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0,95**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0,98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1,06**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Calibri"/>
                          <a:cs typeface="Times New Roman"/>
                        </a:rPr>
                        <a:t>Insc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1,01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1,04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Calibri"/>
                          <a:cs typeface="Times New Roman"/>
                        </a:rPr>
                        <a:t>Diagnóstico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AIC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6386,80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6344,10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2310</a:t>
                      </a:r>
                      <a:r>
                        <a:rPr lang="es-CL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Moran residuos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0,17**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Bandwidth</a:t>
                      </a:r>
                      <a:r>
                        <a:rPr lang="es-CL" sz="1400" baseline="300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Times New Roman"/>
                          <a:ea typeface="Calibri"/>
                          <a:cs typeface="Times New Roman"/>
                        </a:rPr>
                        <a:t>890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0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8125" cy="180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18097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66725" cy="18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3" t="5362" r="10579" b="5237"/>
          <a:stretch/>
        </p:blipFill>
        <p:spPr bwMode="auto">
          <a:xfrm>
            <a:off x="5076056" y="0"/>
            <a:ext cx="4067944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23528" y="260648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Figura 3. Distribución de los valores de los Radios de Prevalencia PR para la eficacia en la cobertura de HTA, obtenidos a partir de los </a:t>
            </a:r>
            <a:r>
              <a:rPr lang="es-CL" sz="2000" dirty="0" err="1"/>
              <a:t>exp</a:t>
            </a:r>
            <a:r>
              <a:rPr lang="es-CL" sz="2000" dirty="0"/>
              <a:t> (coeficiente) del modelo GWPR y sus respectivos valores p, junto a la distribución del indicador de bondad de ajuste </a:t>
            </a:r>
            <a:r>
              <a:rPr lang="es-CL" sz="2000" dirty="0" err="1"/>
              <a:t>aic</a:t>
            </a:r>
            <a:r>
              <a:rPr lang="es-CL" sz="200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800</Words>
  <Application>Microsoft Office PowerPoint</Application>
  <PresentationFormat>Apresentação na tela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Tema do Office</vt:lpstr>
      <vt:lpstr>Regressão de Poisson espacialmente ponderada (GWPR)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Regressão de Poisson espacialmente ponderada (GWPR)</dc:title>
  <dc:creator>Francisco</dc:creator>
  <cp:lastModifiedBy>Francisco Chiaravalloti Neto</cp:lastModifiedBy>
  <cp:revision>14</cp:revision>
  <dcterms:created xsi:type="dcterms:W3CDTF">2016-10-23T22:40:42Z</dcterms:created>
  <dcterms:modified xsi:type="dcterms:W3CDTF">2022-11-28T22:38:00Z</dcterms:modified>
</cp:coreProperties>
</file>