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6"/>
  </p:notesMasterIdLst>
  <p:sldIdLst>
    <p:sldId id="256" r:id="rId3"/>
    <p:sldId id="273" r:id="rId4"/>
    <p:sldId id="260" r:id="rId5"/>
    <p:sldId id="274" r:id="rId6"/>
    <p:sldId id="258" r:id="rId7"/>
    <p:sldId id="333" r:id="rId8"/>
    <p:sldId id="334" r:id="rId9"/>
    <p:sldId id="335" r:id="rId10"/>
    <p:sldId id="275" r:id="rId11"/>
    <p:sldId id="259" r:id="rId12"/>
    <p:sldId id="261" r:id="rId13"/>
    <p:sldId id="262" r:id="rId14"/>
    <p:sldId id="265" r:id="rId15"/>
    <p:sldId id="263" r:id="rId16"/>
    <p:sldId id="266" r:id="rId17"/>
    <p:sldId id="284" r:id="rId18"/>
    <p:sldId id="267" r:id="rId19"/>
    <p:sldId id="268" r:id="rId20"/>
    <p:sldId id="270" r:id="rId21"/>
    <p:sldId id="271" r:id="rId22"/>
    <p:sldId id="299" r:id="rId23"/>
    <p:sldId id="298" r:id="rId24"/>
    <p:sldId id="277" r:id="rId25"/>
    <p:sldId id="332" r:id="rId26"/>
    <p:sldId id="279" r:id="rId27"/>
    <p:sldId id="287" r:id="rId28"/>
    <p:sldId id="288" r:id="rId29"/>
    <p:sldId id="302" r:id="rId30"/>
    <p:sldId id="289" r:id="rId31"/>
    <p:sldId id="290" r:id="rId32"/>
    <p:sldId id="292" r:id="rId33"/>
    <p:sldId id="300" r:id="rId34"/>
    <p:sldId id="293" r:id="rId35"/>
    <p:sldId id="307" r:id="rId36"/>
    <p:sldId id="294" r:id="rId37"/>
    <p:sldId id="296" r:id="rId38"/>
    <p:sldId id="321" r:id="rId39"/>
    <p:sldId id="328" r:id="rId40"/>
    <p:sldId id="330" r:id="rId41"/>
    <p:sldId id="331" r:id="rId42"/>
    <p:sldId id="336" r:id="rId43"/>
    <p:sldId id="339" r:id="rId44"/>
    <p:sldId id="337" r:id="rId45"/>
    <p:sldId id="338" r:id="rId46"/>
    <p:sldId id="322" r:id="rId47"/>
    <p:sldId id="319" r:id="rId48"/>
    <p:sldId id="312" r:id="rId49"/>
    <p:sldId id="313" r:id="rId50"/>
    <p:sldId id="304" r:id="rId51"/>
    <p:sldId id="305" r:id="rId52"/>
    <p:sldId id="317" r:id="rId53"/>
    <p:sldId id="303" r:id="rId54"/>
    <p:sldId id="323" r:id="rId5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F875D-FEFE-4AAF-A9C0-5530D0DD212D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49033-9E56-4E38-B733-AF59EF5350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35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50453-C516-4B38-9443-FAB25BE91D02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Explicar a coleção de fontes de informação da BVS, MEDLINE, LILACS, COCHRANE, PUBMED, BVS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65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99071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77927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7A7863-E61B-449E-85F6-7089BF0FB9C1}" type="slidenum">
              <a:rPr lang="pt-BR" sz="1200">
                <a:latin typeface="Arial" charset="0"/>
              </a:rPr>
              <a:pPr algn="r"/>
              <a:t>28</a:t>
            </a:fld>
            <a:endParaRPr lang="pt-BR" sz="120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86390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10339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00209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14991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DE66F9-B194-49D5-B309-C3B225AFAA7B}" type="slidenum">
              <a:rPr lang="pt-BR" sz="1200">
                <a:latin typeface="Arial" charset="0"/>
              </a:rPr>
              <a:pPr algn="r"/>
              <a:t>32</a:t>
            </a:fld>
            <a:endParaRPr lang="pt-BR" sz="120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96196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77061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0A2409-406C-4B22-B06B-317CFE30552F}" type="slidenum">
              <a:rPr lang="pt-BR" sz="1200">
                <a:latin typeface="Arial" charset="0"/>
              </a:rPr>
              <a:pPr algn="r"/>
              <a:t>34</a:t>
            </a:fld>
            <a:endParaRPr lang="pt-BR" sz="120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850859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A7B6A-8DB5-49E6-A8AE-4A9BED3ACE58}" type="slidenum">
              <a:rPr lang="es-ES_tradnl"/>
              <a:pPr/>
              <a:t>42</a:t>
            </a:fld>
            <a:endParaRPr lang="es-ES_tradnl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_tradnl"/>
              <a:t>Relato de caso:</a:t>
            </a:r>
          </a:p>
          <a:p>
            <a:pPr>
              <a:spcBef>
                <a:spcPct val="50000"/>
              </a:spcBef>
            </a:pPr>
            <a:r>
              <a:rPr lang="es-ES_tradnl"/>
              <a:t>- Embarazo, eventos de vómitos, medicina antiemética proclorperazina (stemetil), presentó espasmo neurológico doloroso e sin control. Dos días después estaba recuperada da reacção idiosincrásica. Nunca más prescribió esta medicina a sus pacientes.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_tradnl"/>
              <a:t>No llevar em consideração la posibilidad de los efectos adversos raros, pero potencialmente graves, de medicinas frecuentemente prescritas – como trombosis debido a la pilula anticoncepção – cuando alguien nunca encontró eses problemas em si mismo o em sus pacientes.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_tradnl"/>
              <a:t>Los médicos no seríamos humanos si ignorasen su experiencia clínica , pero beberían ser mejor orientados a basar sus decisiones na experiencia colectiva de miles de médicos tratando millones de pacientes, al revés de lo que él ha vivido o sentido.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_tradnl"/>
              <a:t>Deben considerar la razão riesgo beneficio de las medicinas.</a:t>
            </a:r>
          </a:p>
          <a:p>
            <a:pPr>
              <a:spcBef>
                <a:spcPct val="50000"/>
              </a:spcBef>
            </a:pPr>
            <a:r>
              <a:rPr lang="es-ES_tradnl"/>
              <a:t> </a:t>
            </a:r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4334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A7B6A-8DB5-49E6-A8AE-4A9BED3ACE58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_tradnl"/>
              <a:t>Relato de caso:</a:t>
            </a:r>
          </a:p>
          <a:p>
            <a:pPr>
              <a:spcBef>
                <a:spcPct val="50000"/>
              </a:spcBef>
            </a:pPr>
            <a:r>
              <a:rPr lang="es-ES_tradnl"/>
              <a:t>- Embarazo, eventos de vómitos, medicina antiemética proclorperazina (stemetil), presentó espasmo neurológico doloroso e sin control. Dos días después estaba recuperada da reacção idiosincrásica. Nunca más prescribió esta medicina a sus pacientes.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_tradnl"/>
              <a:t>No llevar em consideração la posibilidad de los efectos adversos raros, pero potencialmente graves, de medicinas frecuentemente prescritas – como trombosis debido a la pilula anticoncepção – cuando alguien nunca encontró eses problemas em si mismo o em sus pacientes.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_tradnl"/>
              <a:t>Los médicos no seríamos humanos si ignorasen su experiencia clínica , pero beberían ser mejor orientados a basar sus decisiones na experiencia colectiva de miles de médicos tratando millones de pacientes, al revés de lo que él ha vivido o sentido.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ES_tradnl"/>
              <a:t>Deben considerar la razão riesgo beneficio de las medicinas.</a:t>
            </a:r>
          </a:p>
          <a:p>
            <a:pPr>
              <a:spcBef>
                <a:spcPct val="50000"/>
              </a:spcBef>
            </a:pPr>
            <a:r>
              <a:rPr lang="es-ES_tradnl"/>
              <a:t> </a:t>
            </a:r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594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2E0F0-22D3-4EE8-8F9F-22BF7B1FDF8A}" type="slidenum">
              <a:rPr lang="pt-BR" smtClean="0"/>
              <a:pPr/>
              <a:t>49</a:t>
            </a:fld>
            <a:endParaRPr lang="pt-B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79004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29DF2-41FA-4C96-B369-9A68A435DDDE}" type="slidenum">
              <a:rPr lang="pt-BR" smtClean="0"/>
              <a:pPr/>
              <a:t>50</a:t>
            </a:fld>
            <a:endParaRPr lang="pt-B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119467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66334B-AE97-4342-8C90-3C6E46D40FCA}" type="slidenum">
              <a:rPr lang="pt-BR" sz="1200">
                <a:latin typeface="Arial" charset="0"/>
              </a:rPr>
              <a:pPr algn="r"/>
              <a:t>52</a:t>
            </a:fld>
            <a:endParaRPr lang="pt-BR" sz="120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947286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AB5963-1F0E-425D-941D-24F97AF1719E}" type="slidenum">
              <a:rPr lang="pt-BR" smtClean="0"/>
              <a:pPr>
                <a:defRPr/>
              </a:pPr>
              <a:t>53</a:t>
            </a:fld>
            <a:endParaRPr lang="pt-BR" smtClean="0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22631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815C1-A3C7-42B9-AFBB-6245DAC3DE36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11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6E516-3D9F-49B0-8E4E-5CFEE1F1952E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715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8D683-2E4E-4808-BB6C-269A260FF85A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Rastreamento – demonstrar o valor dos testes que poderiam ser aplicados a grandes populações e detectar a doeça em estágio pré-sintomático. Estudo transversal.</a:t>
            </a:r>
          </a:p>
        </p:txBody>
      </p:sp>
    </p:spTree>
    <p:extLst>
      <p:ext uri="{BB962C8B-B14F-4D97-AF65-F5344CB8AC3E}">
        <p14:creationId xmlns:p14="http://schemas.microsoft.com/office/powerpoint/2010/main" val="698425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8DB7E-A870-483A-8A58-C070CCC948E0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72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5629F-9535-412C-A1A5-32FBBF5FCFD5}" type="slidenum">
              <a:rPr lang="es-ES_tradnl">
                <a:solidFill>
                  <a:prstClr val="black"/>
                </a:solidFill>
              </a:rPr>
              <a:pPr/>
              <a:t>20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083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6988" y="547688"/>
            <a:ext cx="4268787" cy="32019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550" y="3994150"/>
            <a:ext cx="4403725" cy="4689475"/>
          </a:xfrm>
          <a:noFill/>
          <a:ln/>
        </p:spPr>
        <p:txBody>
          <a:bodyPr/>
          <a:lstStyle/>
          <a:p>
            <a:pPr marL="187325" indent="-187325" eaLnBrk="1" hangingPunct="1">
              <a:lnSpc>
                <a:spcPct val="90000"/>
              </a:lnSpc>
            </a:pPr>
            <a:endParaRPr lang="en-GB" sz="700" smtClean="0"/>
          </a:p>
        </p:txBody>
      </p:sp>
    </p:spTree>
    <p:extLst>
      <p:ext uri="{BB962C8B-B14F-4D97-AF65-F5344CB8AC3E}">
        <p14:creationId xmlns:p14="http://schemas.microsoft.com/office/powerpoint/2010/main" val="1799862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0ACC67-2711-4C25-8B5F-C9B53593CD7F}" type="slidenum">
              <a:rPr lang="pt-BR" sz="1200">
                <a:latin typeface="Arial" charset="0"/>
              </a:rPr>
              <a:pPr algn="r"/>
              <a:t>24</a:t>
            </a:fld>
            <a:endParaRPr lang="pt-BR" sz="120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1584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0E40-86BE-4102-A78B-F485E35B1F18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1DC60-B5CB-46B9-B619-2D75CFE03526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6BC04-1769-4508-B788-BCAE896CCE68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D072-C097-4D5E-8414-514C40E94CD7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F5E90-A1F9-470E-A413-7BE02C361533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097A8-2F04-48B6-A75C-D2DDC429F90A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10241-875C-4826-83C4-FE53E8A61052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4053A-6E85-49F9-9E65-CF859D791147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F3199-5062-4909-8979-2A22407B47A7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CCCBE-9E8F-4506-9D32-69FE98A06E54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9E5A6-E2E5-47E4-A8E6-5E4DDE688BFD}" type="slidenum">
              <a:rPr lang="es-ES_tradnl">
                <a:solidFill>
                  <a:srgbClr val="000000"/>
                </a:solidFill>
              </a:rPr>
              <a:pPr/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43F17-4CD5-4ED9-B206-95A73B385B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14BB-41BA-493E-B0CB-25ABFF658BD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5300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FD2B-B97C-4734-9E1F-086B4FD55EAC}" type="datetimeFigureOut">
              <a:rPr lang="pt-BR" smtClean="0"/>
              <a:pPr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99488-2334-4E7C-8808-8ACA6656C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5C9772-D879-4412-BABE-0B6635B4988C}" type="slidenum">
              <a:rPr lang="es-ES_trad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rebrats.saude.gov.br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132440" cy="1470025"/>
          </a:xfrm>
        </p:spPr>
        <p:txBody>
          <a:bodyPr/>
          <a:lstStyle/>
          <a:p>
            <a:r>
              <a:rPr lang="pt-BR" dirty="0" smtClean="0"/>
              <a:t>Gestão em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936104"/>
          </a:xfrm>
        </p:spPr>
        <p:txBody>
          <a:bodyPr/>
          <a:lstStyle/>
          <a:p>
            <a:r>
              <a:rPr lang="pt-BR" b="1" dirty="0" smtClean="0"/>
              <a:t>Gestão Baseada em Evidências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08104" y="59492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Prof. </a:t>
            </a:r>
            <a:r>
              <a:rPr lang="pt-BR" dirty="0" err="1" smtClean="0"/>
              <a:t>Altacílio</a:t>
            </a:r>
            <a:r>
              <a:rPr lang="pt-BR" dirty="0" smtClean="0"/>
              <a:t> Nunes, M.D; Ph.D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60475" y="476250"/>
            <a:ext cx="5903913" cy="461665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 dirty="0" err="1"/>
              <a:t>Abordagem</a:t>
            </a:r>
            <a:r>
              <a:rPr lang="es-ES_tradnl" sz="2400" b="1" dirty="0"/>
              <a:t> </a:t>
            </a:r>
            <a:r>
              <a:rPr lang="es-ES_tradnl" sz="2400" b="1" dirty="0" err="1"/>
              <a:t>Baseada</a:t>
            </a:r>
            <a:r>
              <a:rPr lang="es-ES_tradnl" sz="2400" b="1" dirty="0"/>
              <a:t> </a:t>
            </a:r>
            <a:r>
              <a:rPr lang="es-ES_tradnl" sz="2400" b="1" dirty="0" err="1"/>
              <a:t>em</a:t>
            </a:r>
            <a:r>
              <a:rPr lang="es-ES_tradnl" sz="2400" b="1" dirty="0"/>
              <a:t> </a:t>
            </a:r>
            <a:r>
              <a:rPr lang="es-ES_tradnl" sz="2400" b="1" dirty="0" err="1"/>
              <a:t>Evidências</a:t>
            </a:r>
            <a:endParaRPr lang="es-ES_tradnl" sz="24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188" y="1196752"/>
            <a:ext cx="8065268" cy="3785652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dirty="0" err="1"/>
              <a:t>Fazer</a:t>
            </a:r>
            <a:r>
              <a:rPr lang="es-ES_tradnl" sz="2000" dirty="0"/>
              <a:t> </a:t>
            </a:r>
            <a:r>
              <a:rPr lang="es-ES_tradnl" sz="2000" dirty="0" err="1"/>
              <a:t>perguntas</a:t>
            </a:r>
            <a:r>
              <a:rPr lang="es-ES_tradnl" sz="2000" dirty="0"/>
              <a:t> sobre </a:t>
            </a:r>
            <a:r>
              <a:rPr lang="es-ES_tradnl" sz="2000" dirty="0" err="1"/>
              <a:t>evidências</a:t>
            </a:r>
            <a:r>
              <a:rPr lang="es-ES_tradnl" sz="2000" dirty="0"/>
              <a:t> científicas </a:t>
            </a:r>
            <a:r>
              <a:rPr lang="es-ES_tradnl" sz="2000" dirty="0">
                <a:sym typeface="Wingdings" pitchFamily="2" charset="2"/>
              </a:rPr>
              <a:t> </a:t>
            </a:r>
            <a:r>
              <a:rPr lang="es-ES_tradnl" sz="2000" dirty="0" err="1">
                <a:sym typeface="Wingdings" pitchFamily="2" charset="2"/>
              </a:rPr>
              <a:t>c</a:t>
            </a:r>
            <a:r>
              <a:rPr lang="es-ES_tradnl" sz="2000" dirty="0" err="1"/>
              <a:t>onverter</a:t>
            </a:r>
            <a:r>
              <a:rPr lang="es-ES_tradnl" sz="2000" dirty="0"/>
              <a:t> a </a:t>
            </a:r>
            <a:r>
              <a:rPr lang="es-ES_tradnl" sz="2000" dirty="0" err="1"/>
              <a:t>necessidade</a:t>
            </a:r>
            <a:r>
              <a:rPr lang="es-ES_tradnl" sz="2000" dirty="0"/>
              <a:t> de </a:t>
            </a:r>
            <a:r>
              <a:rPr lang="es-ES_tradnl" sz="2000" dirty="0" err="1"/>
              <a:t>informação</a:t>
            </a:r>
            <a:r>
              <a:rPr lang="es-ES_tradnl" sz="2000" dirty="0"/>
              <a:t> </a:t>
            </a:r>
            <a:r>
              <a:rPr lang="es-ES_tradnl" sz="2000" dirty="0" err="1"/>
              <a:t>em</a:t>
            </a:r>
            <a:r>
              <a:rPr lang="es-ES_tradnl" sz="2000" dirty="0"/>
              <a:t> </a:t>
            </a:r>
            <a:r>
              <a:rPr lang="es-ES_tradnl" sz="2000" dirty="0" err="1"/>
              <a:t>perguntas</a:t>
            </a:r>
            <a:r>
              <a:rPr lang="es-ES_tradnl" sz="2000" dirty="0"/>
              <a:t> que </a:t>
            </a:r>
            <a:r>
              <a:rPr lang="es-ES_tradnl" sz="2000" dirty="0" err="1"/>
              <a:t>podem</a:t>
            </a:r>
            <a:r>
              <a:rPr lang="es-ES_tradnl" sz="2000" dirty="0"/>
              <a:t> ser respondidas (formular o problema)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Buscar, </a:t>
            </a:r>
            <a:r>
              <a:rPr lang="es-ES_tradnl" sz="2000" dirty="0" err="1"/>
              <a:t>com</a:t>
            </a:r>
            <a:r>
              <a:rPr lang="es-ES_tradnl" sz="2000" dirty="0"/>
              <a:t> </a:t>
            </a:r>
            <a:r>
              <a:rPr lang="es-ES_tradnl" sz="2000" dirty="0" err="1"/>
              <a:t>eficiência</a:t>
            </a:r>
            <a:r>
              <a:rPr lang="es-ES_tradnl" sz="2000" dirty="0"/>
              <a:t> máxima, as </a:t>
            </a:r>
            <a:r>
              <a:rPr lang="es-ES_tradnl" sz="2000" dirty="0" err="1"/>
              <a:t>melhores</a:t>
            </a:r>
            <a:r>
              <a:rPr lang="es-ES_tradnl" sz="2000" dirty="0"/>
              <a:t> </a:t>
            </a:r>
            <a:r>
              <a:rPr lang="es-ES_tradnl" sz="2000" dirty="0" err="1"/>
              <a:t>evidências</a:t>
            </a:r>
            <a:r>
              <a:rPr lang="es-ES_tradnl" sz="2000" dirty="0"/>
              <a:t> (buscar </a:t>
            </a:r>
            <a:r>
              <a:rPr lang="es-ES_tradnl" sz="2000" dirty="0" err="1"/>
              <a:t>respostas</a:t>
            </a:r>
            <a:r>
              <a:rPr lang="es-ES_tradnl" sz="2000" dirty="0"/>
              <a:t> para as </a:t>
            </a:r>
            <a:r>
              <a:rPr lang="es-ES_tradnl" sz="2000" dirty="0" err="1"/>
              <a:t>questões</a:t>
            </a:r>
            <a:r>
              <a:rPr lang="es-ES_tradnl" sz="2000" dirty="0"/>
              <a:t> de modo sistemático)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dirty="0" err="1"/>
              <a:t>Analisar</a:t>
            </a:r>
            <a:r>
              <a:rPr lang="es-ES_tradnl" sz="2000" dirty="0"/>
              <a:t> </a:t>
            </a:r>
            <a:r>
              <a:rPr lang="es-ES_tradnl" sz="2000" dirty="0" err="1"/>
              <a:t>criticamente</a:t>
            </a:r>
            <a:r>
              <a:rPr lang="es-ES_tradnl" sz="2000" dirty="0"/>
              <a:t> as </a:t>
            </a:r>
            <a:r>
              <a:rPr lang="es-ES_tradnl" sz="2000" dirty="0" err="1"/>
              <a:t>evidências</a:t>
            </a:r>
            <a:r>
              <a:rPr lang="es-ES_tradnl" sz="2000" dirty="0"/>
              <a:t>: verificar </a:t>
            </a:r>
            <a:r>
              <a:rPr lang="es-ES_tradnl" sz="2000" dirty="0" err="1"/>
              <a:t>sua</a:t>
            </a:r>
            <a:r>
              <a:rPr lang="es-ES_tradnl" sz="2000" dirty="0"/>
              <a:t> </a:t>
            </a:r>
            <a:r>
              <a:rPr lang="es-ES_tradnl" sz="2000" dirty="0" err="1"/>
              <a:t>validade</a:t>
            </a:r>
            <a:r>
              <a:rPr lang="es-ES_tradnl" sz="2000" dirty="0"/>
              <a:t> (</a:t>
            </a:r>
            <a:r>
              <a:rPr lang="es-ES_tradnl" sz="2000" dirty="0" err="1"/>
              <a:t>proximidade</a:t>
            </a:r>
            <a:r>
              <a:rPr lang="es-ES_tradnl" sz="2000" dirty="0"/>
              <a:t> da </a:t>
            </a:r>
            <a:r>
              <a:rPr lang="es-ES_tradnl" sz="2000" dirty="0" err="1"/>
              <a:t>verdade</a:t>
            </a:r>
            <a:r>
              <a:rPr lang="es-ES_tradnl" sz="2000" dirty="0"/>
              <a:t>) e </a:t>
            </a:r>
            <a:r>
              <a:rPr lang="es-ES_tradnl" sz="2000" dirty="0" err="1"/>
              <a:t>utilidade</a:t>
            </a:r>
            <a:r>
              <a:rPr lang="es-ES_tradnl" sz="2000" dirty="0"/>
              <a:t> (</a:t>
            </a:r>
            <a:r>
              <a:rPr lang="es-ES_tradnl" sz="2000" dirty="0" err="1"/>
              <a:t>aplicabilidade</a:t>
            </a:r>
            <a:r>
              <a:rPr lang="es-ES_tradnl" sz="2000" dirty="0"/>
              <a:t>)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Implementar os resultados </a:t>
            </a:r>
            <a:r>
              <a:rPr lang="es-ES_tradnl" sz="2000" dirty="0" err="1"/>
              <a:t>dessa</a:t>
            </a:r>
            <a:r>
              <a:rPr lang="es-ES_tradnl" sz="2000" dirty="0"/>
              <a:t> </a:t>
            </a:r>
            <a:r>
              <a:rPr lang="es-ES_tradnl" sz="2000" dirty="0" err="1"/>
              <a:t>análise</a:t>
            </a:r>
            <a:r>
              <a:rPr lang="es-ES_tradnl" sz="2000" dirty="0"/>
              <a:t> </a:t>
            </a:r>
            <a:r>
              <a:rPr lang="es-ES_tradnl" sz="2000" dirty="0" err="1"/>
              <a:t>na</a:t>
            </a:r>
            <a:r>
              <a:rPr lang="es-ES_tradnl" sz="2000" dirty="0"/>
              <a:t> </a:t>
            </a:r>
            <a:r>
              <a:rPr lang="es-ES_tradnl" sz="2000" dirty="0" err="1"/>
              <a:t>prática</a:t>
            </a:r>
            <a:r>
              <a:rPr lang="es-ES_tradnl" sz="2000" dirty="0"/>
              <a:t> clínica (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na</a:t>
            </a:r>
            <a:r>
              <a:rPr lang="es-ES_tradnl" sz="2000" dirty="0"/>
              <a:t> </a:t>
            </a:r>
            <a:r>
              <a:rPr lang="es-ES_tradnl" sz="2000" dirty="0" err="1"/>
              <a:t>saúde</a:t>
            </a:r>
            <a:r>
              <a:rPr lang="es-ES_tradnl" sz="2000" dirty="0"/>
              <a:t> pública)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dirty="0" err="1"/>
              <a:t>Avaliar</a:t>
            </a:r>
            <a:r>
              <a:rPr lang="es-ES_tradnl" sz="2000" dirty="0"/>
              <a:t> o </a:t>
            </a:r>
            <a:r>
              <a:rPr lang="es-ES_tradnl" sz="2000" dirty="0" err="1"/>
              <a:t>desempenho</a:t>
            </a:r>
            <a:r>
              <a:rPr lang="es-ES_tradnl" sz="2000" dirty="0"/>
              <a:t> (do clínico, do gestor, do tomador da </a:t>
            </a:r>
            <a:r>
              <a:rPr lang="es-ES_tradnl" sz="2000" dirty="0" err="1"/>
              <a:t>decisão</a:t>
            </a:r>
            <a:r>
              <a:rPr lang="es-ES_tradnl" sz="2000" dirty="0"/>
              <a:t>)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115616" y="5229200"/>
            <a:ext cx="6697662" cy="581025"/>
          </a:xfrm>
          <a:prstGeom prst="rect">
            <a:avLst/>
          </a:prstGeom>
          <a:solidFill>
            <a:srgbClr val="006666"/>
          </a:solidFill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  <a:latin typeface="Lucida Sans" pitchFamily="34" charset="0"/>
              </a:rPr>
              <a:t>Tem que ser a MELHOR EVIDÊNCIA disponível </a:t>
            </a:r>
            <a:br>
              <a:rPr lang="es-ES_tradnl" sz="1600" b="1">
                <a:solidFill>
                  <a:schemeClr val="bg1"/>
                </a:solidFill>
                <a:latin typeface="Lucida Sans" pitchFamily="34" charset="0"/>
              </a:rPr>
            </a:br>
            <a:r>
              <a:rPr lang="es-ES_tradnl" sz="1600" b="1">
                <a:solidFill>
                  <a:schemeClr val="bg1"/>
                </a:solidFill>
                <a:latin typeface="Lucida Sans" pitchFamily="34" charset="0"/>
              </a:rPr>
              <a:t>não basta ser boa evidência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14698" y="5949280"/>
            <a:ext cx="6697662" cy="825500"/>
          </a:xfrm>
          <a:prstGeom prst="rect">
            <a:avLst/>
          </a:prstGeom>
          <a:solidFill>
            <a:srgbClr val="006666"/>
          </a:solidFill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Requer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não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somente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ler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artigos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, como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também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ler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artigos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certos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no momento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certo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e,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então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, mudar o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comportamento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á luz do que </a:t>
            </a:r>
            <a:r>
              <a:rPr lang="es-ES_tradnl" sz="1600" b="1" dirty="0" err="1">
                <a:solidFill>
                  <a:schemeClr val="bg1"/>
                </a:solidFill>
                <a:latin typeface="Lucida Sans" pitchFamily="34" charset="0"/>
              </a:rPr>
              <a:t>foi</a:t>
            </a:r>
            <a:r>
              <a:rPr lang="es-ES_tradnl" sz="1600" b="1" dirty="0">
                <a:solidFill>
                  <a:schemeClr val="bg1"/>
                </a:solidFill>
                <a:latin typeface="Lucida Sans" pitchFamily="34" charset="0"/>
              </a:rPr>
              <a:t> encontrado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051273" y="188640"/>
            <a:ext cx="4752975" cy="58477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/>
              <a:t>No </a:t>
            </a:r>
            <a:r>
              <a:rPr lang="es-ES_tradnl" sz="3200" b="1" dirty="0" err="1" smtClean="0"/>
              <a:t>rotina</a:t>
            </a:r>
            <a:r>
              <a:rPr lang="es-ES_tradnl" sz="3200" b="1" dirty="0" smtClean="0"/>
              <a:t> </a:t>
            </a:r>
            <a:r>
              <a:rPr lang="es-ES_tradnl" sz="3200" b="1" dirty="0"/>
              <a:t>clínica…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9512" y="836712"/>
            <a:ext cx="8820472" cy="4555093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000" dirty="0" smtClean="0">
                <a:latin typeface="+mn-lt"/>
              </a:rPr>
              <a:t> </a:t>
            </a:r>
            <a:r>
              <a:rPr lang="es-ES_tradnl" sz="2000" dirty="0" err="1" smtClean="0">
                <a:latin typeface="+mn-lt"/>
              </a:rPr>
              <a:t>Qualquer</a:t>
            </a:r>
            <a:r>
              <a:rPr lang="es-ES_tradnl" sz="2000" dirty="0" smtClean="0">
                <a:latin typeface="+mn-lt"/>
              </a:rPr>
              <a:t> médico que </a:t>
            </a:r>
            <a:r>
              <a:rPr lang="es-ES_tradnl" sz="2000" dirty="0" err="1">
                <a:latin typeface="+mn-lt"/>
              </a:rPr>
              <a:t>trabalhe</a:t>
            </a:r>
            <a:r>
              <a:rPr lang="es-ES_tradnl" sz="2000" dirty="0">
                <a:latin typeface="+mn-lt"/>
              </a:rPr>
              <a:t> frente a frente </a:t>
            </a:r>
            <a:r>
              <a:rPr lang="es-ES_tradnl" sz="2000" dirty="0" err="1">
                <a:latin typeface="+mn-lt"/>
              </a:rPr>
              <a:t>com</a:t>
            </a:r>
            <a:r>
              <a:rPr lang="es-ES_tradnl" sz="2000" dirty="0">
                <a:latin typeface="+mn-lt"/>
              </a:rPr>
              <a:t> pacientes (</a:t>
            </a:r>
            <a:r>
              <a:rPr lang="es-ES_tradnl" sz="2000" dirty="0" err="1">
                <a:latin typeface="+mn-lt"/>
              </a:rPr>
              <a:t>pessoas</a:t>
            </a:r>
            <a:r>
              <a:rPr lang="es-ES_tradnl" sz="2000" dirty="0">
                <a:latin typeface="+mn-lt"/>
              </a:rPr>
              <a:t>) sabe que </a:t>
            </a:r>
            <a:r>
              <a:rPr lang="es-ES_tradnl" sz="2000" dirty="0" err="1">
                <a:latin typeface="+mn-lt"/>
              </a:rPr>
              <a:t>frequentemente</a:t>
            </a:r>
            <a:r>
              <a:rPr lang="es-ES_tradnl" sz="2000" dirty="0">
                <a:latin typeface="+mn-lt"/>
              </a:rPr>
              <a:t> é </a:t>
            </a:r>
            <a:r>
              <a:rPr lang="es-ES_tradnl" sz="2000" dirty="0" err="1">
                <a:latin typeface="+mn-lt"/>
              </a:rPr>
              <a:t>necessário</a:t>
            </a:r>
            <a:r>
              <a:rPr lang="es-ES_tradnl" sz="2000" dirty="0">
                <a:latin typeface="+mn-lt"/>
              </a:rPr>
              <a:t> procurar novas </a:t>
            </a:r>
            <a:r>
              <a:rPr lang="es-ES_tradnl" sz="2000" dirty="0" err="1">
                <a:latin typeface="+mn-lt"/>
              </a:rPr>
              <a:t>informações</a:t>
            </a:r>
            <a:r>
              <a:rPr lang="es-ES_tradnl" sz="2000" dirty="0">
                <a:latin typeface="+mn-lt"/>
              </a:rPr>
              <a:t> antes de tomar </a:t>
            </a:r>
            <a:r>
              <a:rPr lang="es-ES_tradnl" sz="2000" dirty="0" err="1">
                <a:latin typeface="+mn-lt"/>
              </a:rPr>
              <a:t>uma</a:t>
            </a:r>
            <a:r>
              <a:rPr lang="es-ES_tradnl" sz="2000" dirty="0">
                <a:latin typeface="+mn-lt"/>
              </a:rPr>
              <a:t> </a:t>
            </a:r>
            <a:r>
              <a:rPr lang="es-ES_tradnl" sz="2000" dirty="0" err="1">
                <a:latin typeface="+mn-lt"/>
              </a:rPr>
              <a:t>decisão</a:t>
            </a:r>
            <a:r>
              <a:rPr lang="es-ES_tradnl" sz="2000" dirty="0">
                <a:latin typeface="+mn-lt"/>
              </a:rPr>
              <a:t> clínica.</a:t>
            </a:r>
            <a:br>
              <a:rPr lang="es-ES_tradnl" sz="2000" dirty="0">
                <a:latin typeface="+mn-lt"/>
              </a:rPr>
            </a:br>
            <a:endParaRPr lang="es-ES_tradnl" sz="2000" dirty="0">
              <a:latin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000" dirty="0" smtClean="0">
                <a:latin typeface="+mn-lt"/>
              </a:rPr>
              <a:t> Os </a:t>
            </a:r>
            <a:r>
              <a:rPr lang="es-ES_tradnl" sz="2000" dirty="0">
                <a:latin typeface="+mn-lt"/>
              </a:rPr>
              <a:t>médicos </a:t>
            </a:r>
            <a:r>
              <a:rPr lang="es-ES_tradnl" sz="2000" dirty="0" err="1" smtClean="0">
                <a:latin typeface="+mn-lt"/>
              </a:rPr>
              <a:t>precisam</a:t>
            </a:r>
            <a:r>
              <a:rPr lang="es-ES_tradnl" sz="2000" dirty="0" smtClean="0">
                <a:latin typeface="+mn-lt"/>
              </a:rPr>
              <a:t> </a:t>
            </a:r>
            <a:r>
              <a:rPr lang="es-ES_tradnl" sz="2000" dirty="0" err="1" smtClean="0">
                <a:latin typeface="+mn-lt"/>
              </a:rPr>
              <a:t>passar</a:t>
            </a:r>
            <a:r>
              <a:rPr lang="es-ES_tradnl" sz="2000" dirty="0" smtClean="0">
                <a:latin typeface="+mn-lt"/>
              </a:rPr>
              <a:t> </a:t>
            </a:r>
            <a:r>
              <a:rPr lang="es-ES_tradnl" sz="2000" dirty="0" err="1" smtClean="0">
                <a:latin typeface="+mn-lt"/>
              </a:rPr>
              <a:t>muito</a:t>
            </a:r>
            <a:r>
              <a:rPr lang="es-ES_tradnl" sz="2000" dirty="0" smtClean="0">
                <a:latin typeface="+mn-lt"/>
              </a:rPr>
              <a:t> </a:t>
            </a:r>
            <a:r>
              <a:rPr lang="es-ES_tradnl" sz="2000" dirty="0">
                <a:latin typeface="+mn-lt"/>
              </a:rPr>
              <a:t>tempo de </a:t>
            </a:r>
            <a:r>
              <a:rPr lang="es-ES_tradnl" sz="2000" dirty="0" err="1">
                <a:latin typeface="+mn-lt"/>
              </a:rPr>
              <a:t>suas</a:t>
            </a:r>
            <a:r>
              <a:rPr lang="es-ES_tradnl" sz="2000" dirty="0">
                <a:latin typeface="+mn-lt"/>
              </a:rPr>
              <a:t> vidas </a:t>
            </a:r>
            <a:r>
              <a:rPr lang="es-ES_tradnl" sz="2000" dirty="0" err="1">
                <a:latin typeface="+mn-lt"/>
              </a:rPr>
              <a:t>nas</a:t>
            </a:r>
            <a:r>
              <a:rPr lang="es-ES_tradnl" sz="2000" dirty="0">
                <a:latin typeface="+mn-lt"/>
              </a:rPr>
              <a:t> </a:t>
            </a:r>
            <a:r>
              <a:rPr lang="es-ES_tradnl" sz="2000" dirty="0" smtClean="0">
                <a:latin typeface="+mn-lt"/>
              </a:rPr>
              <a:t>bibliotecas… </a:t>
            </a:r>
            <a:r>
              <a:rPr lang="es-ES_tradnl" sz="2000" b="1" dirty="0" smtClean="0">
                <a:latin typeface="+mn-lt"/>
              </a:rPr>
              <a:t>(</a:t>
            </a:r>
            <a:r>
              <a:rPr lang="es-ES_tradnl" sz="2000" b="1" dirty="0" err="1" smtClean="0">
                <a:latin typeface="+mn-lt"/>
              </a:rPr>
              <a:t>têm</a:t>
            </a:r>
            <a:r>
              <a:rPr lang="es-ES_tradnl" sz="2000" b="1" dirty="0" smtClean="0">
                <a:latin typeface="+mn-lt"/>
              </a:rPr>
              <a:t> tempo para </a:t>
            </a:r>
            <a:r>
              <a:rPr lang="es-ES_tradnl" sz="2000" b="1" dirty="0" err="1" smtClean="0">
                <a:latin typeface="+mn-lt"/>
              </a:rPr>
              <a:t>isso</a:t>
            </a:r>
            <a:r>
              <a:rPr lang="es-ES_tradnl" sz="2000" b="1" dirty="0" smtClean="0">
                <a:latin typeface="+mn-lt"/>
              </a:rPr>
              <a:t>?).</a:t>
            </a:r>
            <a:r>
              <a:rPr lang="es-ES_tradnl" sz="2000" dirty="0">
                <a:latin typeface="+mn-lt"/>
              </a:rPr>
              <a:t/>
            </a:r>
            <a:br>
              <a:rPr lang="es-ES_tradnl" sz="2000" dirty="0">
                <a:latin typeface="+mn-lt"/>
              </a:rPr>
            </a:br>
            <a:endParaRPr lang="es-ES_tradnl" sz="2000" dirty="0">
              <a:latin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000" dirty="0" smtClean="0">
                <a:latin typeface="+mn-lt"/>
              </a:rPr>
              <a:t> </a:t>
            </a:r>
            <a:r>
              <a:rPr lang="es-ES_tradnl" sz="2000" dirty="0" err="1" smtClean="0">
                <a:latin typeface="+mn-lt"/>
              </a:rPr>
              <a:t>Não</a:t>
            </a:r>
            <a:r>
              <a:rPr lang="es-ES_tradnl" sz="2000" dirty="0" smtClean="0">
                <a:latin typeface="+mn-lt"/>
              </a:rPr>
              <a:t> </a:t>
            </a:r>
            <a:r>
              <a:rPr lang="es-ES_tradnl" sz="2000" dirty="0">
                <a:latin typeface="+mn-lt"/>
              </a:rPr>
              <a:t>se </a:t>
            </a:r>
            <a:r>
              <a:rPr lang="es-ES_tradnl" sz="2000" dirty="0" err="1">
                <a:latin typeface="+mn-lt"/>
              </a:rPr>
              <a:t>prescreve</a:t>
            </a:r>
            <a:r>
              <a:rPr lang="es-ES_tradnl" sz="2000" dirty="0">
                <a:latin typeface="+mn-lt"/>
              </a:rPr>
              <a:t> </a:t>
            </a:r>
            <a:r>
              <a:rPr lang="es-ES_tradnl" sz="2000" dirty="0" err="1">
                <a:latin typeface="+mn-lt"/>
              </a:rPr>
              <a:t>um</a:t>
            </a:r>
            <a:r>
              <a:rPr lang="es-ES_tradnl" sz="2000" dirty="0">
                <a:latin typeface="+mn-lt"/>
              </a:rPr>
              <a:t> </a:t>
            </a:r>
            <a:r>
              <a:rPr lang="es-ES_tradnl" sz="2000" dirty="0" err="1">
                <a:latin typeface="+mn-lt"/>
              </a:rPr>
              <a:t>novo</a:t>
            </a:r>
            <a:r>
              <a:rPr lang="es-ES_tradnl" sz="2000" dirty="0">
                <a:latin typeface="+mn-lt"/>
              </a:rPr>
              <a:t> medicamento </a:t>
            </a:r>
            <a:r>
              <a:rPr lang="es-ES_tradnl" sz="2000" dirty="0" err="1">
                <a:latin typeface="+mn-lt"/>
              </a:rPr>
              <a:t>sem</a:t>
            </a:r>
            <a:r>
              <a:rPr lang="es-ES_tradnl" sz="2000" dirty="0">
                <a:latin typeface="+mn-lt"/>
              </a:rPr>
              <a:t> </a:t>
            </a:r>
            <a:r>
              <a:rPr lang="es-ES_tradnl" sz="2000" dirty="0" err="1">
                <a:latin typeface="+mn-lt"/>
              </a:rPr>
              <a:t>evidências</a:t>
            </a:r>
            <a:r>
              <a:rPr lang="es-ES_tradnl" sz="2000" dirty="0">
                <a:latin typeface="+mn-lt"/>
              </a:rPr>
              <a:t> de que ele </a:t>
            </a:r>
            <a:r>
              <a:rPr lang="es-ES_tradnl" sz="2000" dirty="0" err="1">
                <a:latin typeface="+mn-lt"/>
              </a:rPr>
              <a:t>provavelmente</a:t>
            </a:r>
            <a:r>
              <a:rPr lang="es-ES_tradnl" sz="2000" dirty="0">
                <a:latin typeface="+mn-lt"/>
              </a:rPr>
              <a:t> funcione.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7544" y="5451946"/>
            <a:ext cx="8208912" cy="707886"/>
          </a:xfrm>
          <a:prstGeom prst="rect">
            <a:avLst/>
          </a:prstGeom>
          <a:solidFill>
            <a:srgbClr val="006666"/>
          </a:solidFill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err="1">
                <a:solidFill>
                  <a:schemeClr val="bg1"/>
                </a:solidFill>
              </a:rPr>
              <a:t>Na</a:t>
            </a:r>
            <a:r>
              <a:rPr lang="es-ES_tradnl" sz="2000" b="1" dirty="0">
                <a:solidFill>
                  <a:schemeClr val="bg1"/>
                </a:solidFill>
              </a:rPr>
              <a:t> vida real, as </a:t>
            </a:r>
            <a:r>
              <a:rPr lang="es-ES_tradnl" sz="2000" b="1" dirty="0" err="1">
                <a:solidFill>
                  <a:schemeClr val="bg1"/>
                </a:solidFill>
              </a:rPr>
              <a:t>decisões</a:t>
            </a:r>
            <a:r>
              <a:rPr lang="es-ES_tradnl" sz="2000" b="1" dirty="0">
                <a:solidFill>
                  <a:schemeClr val="bg1"/>
                </a:solidFill>
              </a:rPr>
              <a:t> clínicas raramente se </a:t>
            </a:r>
            <a:r>
              <a:rPr lang="es-ES_tradnl" sz="2000" b="1" dirty="0" err="1">
                <a:solidFill>
                  <a:schemeClr val="bg1"/>
                </a:solidFill>
              </a:rPr>
              <a:t>baseiam</a:t>
            </a:r>
            <a:r>
              <a:rPr lang="es-ES_tradnl" sz="2000" b="1" dirty="0">
                <a:solidFill>
                  <a:schemeClr val="bg1"/>
                </a:solidFill>
              </a:rPr>
              <a:t> na </a:t>
            </a:r>
            <a:r>
              <a:rPr lang="es-ES_tradnl" sz="2000" b="1" dirty="0" err="1">
                <a:solidFill>
                  <a:schemeClr val="bg1"/>
                </a:solidFill>
              </a:rPr>
              <a:t>melhor</a:t>
            </a:r>
            <a:r>
              <a:rPr lang="es-ES_tradnl" sz="2000" b="1" dirty="0">
                <a:solidFill>
                  <a:schemeClr val="bg1"/>
                </a:solidFill>
              </a:rPr>
              <a:t> </a:t>
            </a:r>
            <a:r>
              <a:rPr lang="es-ES_tradnl" sz="2000" b="1" dirty="0" err="1">
                <a:solidFill>
                  <a:schemeClr val="bg1"/>
                </a:solidFill>
              </a:rPr>
              <a:t>evidência</a:t>
            </a:r>
            <a:r>
              <a:rPr lang="es-ES_tradnl" sz="2000" b="1" dirty="0">
                <a:solidFill>
                  <a:schemeClr val="bg1"/>
                </a:solidFill>
              </a:rPr>
              <a:t> </a:t>
            </a:r>
            <a:r>
              <a:rPr lang="es-ES_tradnl" sz="2000" b="1" dirty="0" err="1">
                <a:solidFill>
                  <a:schemeClr val="bg1"/>
                </a:solidFill>
              </a:rPr>
              <a:t>disponível</a:t>
            </a:r>
            <a:r>
              <a:rPr lang="es-ES_tradnl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5496" y="6464369"/>
            <a:ext cx="8964488" cy="276999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i="1" dirty="0" smtClean="0"/>
              <a:t> </a:t>
            </a:r>
            <a:r>
              <a:rPr lang="es-ES_tradnl" sz="1200" i="1" dirty="0" err="1"/>
              <a:t>Greenhalgh</a:t>
            </a:r>
            <a:r>
              <a:rPr lang="es-ES_tradnl" sz="1200" i="1" dirty="0"/>
              <a:t> T. Como </a:t>
            </a:r>
            <a:r>
              <a:rPr lang="es-ES_tradnl" sz="1200" i="1" dirty="0" err="1"/>
              <a:t>ler</a:t>
            </a:r>
            <a:r>
              <a:rPr lang="es-ES_tradnl" sz="1200" i="1" dirty="0"/>
              <a:t> </a:t>
            </a:r>
            <a:r>
              <a:rPr lang="es-ES_tradnl" sz="1200" i="1" dirty="0" err="1"/>
              <a:t>artigos</a:t>
            </a:r>
            <a:r>
              <a:rPr lang="es-ES_tradnl" sz="1200" i="1" dirty="0"/>
              <a:t> científicos: fundamentos da medicina </a:t>
            </a:r>
            <a:r>
              <a:rPr lang="es-ES_tradnl" sz="1200" i="1" dirty="0" err="1"/>
              <a:t>baseada</a:t>
            </a:r>
            <a:r>
              <a:rPr lang="es-ES_tradnl" sz="1200" i="1" dirty="0"/>
              <a:t> </a:t>
            </a:r>
            <a:r>
              <a:rPr lang="es-ES_tradnl" sz="1200" i="1" dirty="0" err="1"/>
              <a:t>em</a:t>
            </a:r>
            <a:r>
              <a:rPr lang="es-ES_tradnl" sz="1200" i="1" dirty="0"/>
              <a:t> </a:t>
            </a:r>
            <a:r>
              <a:rPr lang="es-ES_tradnl" sz="1200" i="1" dirty="0" err="1"/>
              <a:t>evidências</a:t>
            </a:r>
            <a:r>
              <a:rPr lang="es-ES_tradnl" sz="1200" i="1" dirty="0"/>
              <a:t>. 2ª. Ed.- Porto Alegre : </a:t>
            </a:r>
            <a:r>
              <a:rPr lang="es-ES_tradnl" sz="1200" i="1" dirty="0" err="1"/>
              <a:t>Artmed</a:t>
            </a:r>
            <a:r>
              <a:rPr lang="es-ES_tradnl" sz="1200" i="1" dirty="0"/>
              <a:t>, 2005.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19250" y="511175"/>
            <a:ext cx="4752975" cy="58477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No cotidiano… </a:t>
            </a:r>
            <a:endParaRPr lang="es-ES_tradnl" sz="3200" b="1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5536" y="1341438"/>
            <a:ext cx="8352928" cy="707886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dirty="0" err="1"/>
              <a:t>Abordagens</a:t>
            </a:r>
            <a:r>
              <a:rPr lang="es-ES_tradnl" sz="2000" dirty="0"/>
              <a:t> utilizadas para a tomada de </a:t>
            </a:r>
            <a:r>
              <a:rPr lang="es-ES_tradnl" sz="2000" dirty="0" err="1"/>
              <a:t>decisões</a:t>
            </a:r>
            <a:r>
              <a:rPr lang="es-ES_tradnl" sz="2000" dirty="0"/>
              <a:t> </a:t>
            </a:r>
            <a:r>
              <a:rPr lang="es-ES_tradnl" sz="2000" dirty="0" err="1"/>
              <a:t>nas</a:t>
            </a:r>
            <a:r>
              <a:rPr lang="es-ES_tradnl" sz="2000" dirty="0"/>
              <a:t> </a:t>
            </a:r>
            <a:r>
              <a:rPr lang="es-ES_tradnl" sz="2000" dirty="0" err="1"/>
              <a:t>quais</a:t>
            </a:r>
            <a:r>
              <a:rPr lang="es-ES_tradnl" sz="2000" dirty="0"/>
              <a:t> </a:t>
            </a:r>
            <a:br>
              <a:rPr lang="es-ES_tradnl" sz="2000" dirty="0"/>
            </a:br>
            <a:r>
              <a:rPr lang="es-ES_tradnl" sz="2000" b="1" dirty="0"/>
              <a:t>NÃO</a:t>
            </a:r>
            <a:r>
              <a:rPr lang="es-ES_tradnl" sz="2000" dirty="0"/>
              <a:t> </a:t>
            </a:r>
            <a:r>
              <a:rPr lang="es-ES_tradnl" sz="2000" dirty="0" err="1"/>
              <a:t>são</a:t>
            </a:r>
            <a:r>
              <a:rPr lang="es-ES_tradnl" sz="2000" dirty="0"/>
              <a:t> </a:t>
            </a:r>
            <a:r>
              <a:rPr lang="es-ES_tradnl" sz="2000" dirty="0" err="1"/>
              <a:t>exemplos</a:t>
            </a:r>
            <a:r>
              <a:rPr lang="es-ES_tradnl" sz="2000" dirty="0"/>
              <a:t> de </a:t>
            </a:r>
            <a:r>
              <a:rPr lang="es-ES_tradnl" sz="2000" dirty="0" smtClean="0"/>
              <a:t>MBE:</a:t>
            </a:r>
            <a:endParaRPr lang="es-ES_tradnl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2413000"/>
            <a:ext cx="8496944" cy="3785652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400" dirty="0"/>
              <a:t> </a:t>
            </a:r>
            <a:r>
              <a:rPr lang="es-ES_tradnl" sz="2400" dirty="0" err="1"/>
              <a:t>decisão</a:t>
            </a:r>
            <a:r>
              <a:rPr lang="es-ES_tradnl" sz="2400" dirty="0"/>
              <a:t> tomada por relato de caso</a:t>
            </a:r>
            <a:br>
              <a:rPr lang="es-ES_tradnl" sz="2400" dirty="0"/>
            </a:br>
            <a:endParaRPr lang="es-ES_tradnl" sz="2400" dirty="0"/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400" dirty="0"/>
              <a:t> tomada de </a:t>
            </a:r>
            <a:r>
              <a:rPr lang="es-ES_tradnl" sz="2400" dirty="0" err="1"/>
              <a:t>decisão</a:t>
            </a:r>
            <a:r>
              <a:rPr lang="es-ES_tradnl" sz="2400" dirty="0"/>
              <a:t> por </a:t>
            </a:r>
            <a:r>
              <a:rPr lang="es-ES_tradnl" sz="2400" dirty="0" err="1" smtClean="0"/>
              <a:t>excertos</a:t>
            </a:r>
            <a:r>
              <a:rPr lang="es-ES_tradnl" sz="2400" dirty="0" smtClean="0"/>
              <a:t> (trechos de </a:t>
            </a:r>
            <a:r>
              <a:rPr lang="es-ES_tradnl" sz="2400" dirty="0" err="1" smtClean="0"/>
              <a:t>livros</a:t>
            </a:r>
            <a:r>
              <a:rPr lang="es-ES_tradnl" sz="2400" dirty="0" smtClean="0"/>
              <a:t> textos)</a:t>
            </a:r>
            <a:endParaRPr lang="es-ES_tradnl" sz="2400" dirty="0"/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None/>
            </a:pPr>
            <a:endParaRPr lang="es-ES_tradnl" sz="2400" dirty="0"/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400" dirty="0"/>
              <a:t> tomada de </a:t>
            </a:r>
            <a:r>
              <a:rPr lang="es-ES_tradnl" sz="2400" dirty="0" err="1"/>
              <a:t>decisão</a:t>
            </a:r>
            <a:r>
              <a:rPr lang="es-ES_tradnl" sz="2400" dirty="0"/>
              <a:t> por </a:t>
            </a:r>
            <a:r>
              <a:rPr lang="es-ES_tradnl" sz="2400" dirty="0" err="1"/>
              <a:t>opinião</a:t>
            </a:r>
            <a:r>
              <a:rPr lang="es-ES_tradnl" sz="2400" dirty="0"/>
              <a:t> de especialistas – medicina/</a:t>
            </a:r>
            <a:r>
              <a:rPr lang="es-ES_tradnl" sz="2400" dirty="0" err="1"/>
              <a:t>saúde</a:t>
            </a:r>
            <a:r>
              <a:rPr lang="es-ES_tradnl" sz="2400" dirty="0"/>
              <a:t> </a:t>
            </a:r>
            <a:r>
              <a:rPr lang="es-ES_tradnl" sz="2400" dirty="0" err="1"/>
              <a:t>baseada</a:t>
            </a:r>
            <a:r>
              <a:rPr lang="es-ES_tradnl" sz="2400" dirty="0"/>
              <a:t> </a:t>
            </a:r>
            <a:r>
              <a:rPr lang="es-ES_tradnl" sz="2400" dirty="0" err="1"/>
              <a:t>em</a:t>
            </a:r>
            <a:r>
              <a:rPr lang="es-ES_tradnl" sz="2400" dirty="0"/>
              <a:t> </a:t>
            </a:r>
            <a:r>
              <a:rPr lang="es-ES_tradnl" sz="2400" dirty="0" err="1"/>
              <a:t>eminências</a:t>
            </a:r>
            <a:r>
              <a:rPr lang="es-ES_tradnl" sz="2400" dirty="0"/>
              <a:t/>
            </a:r>
            <a:br>
              <a:rPr lang="es-ES_tradnl" sz="2400" dirty="0"/>
            </a:br>
            <a:endParaRPr lang="es-ES_tradnl" sz="2400" dirty="0"/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400" dirty="0"/>
              <a:t> tomada de </a:t>
            </a:r>
            <a:r>
              <a:rPr lang="es-ES_tradnl" sz="2400" dirty="0" err="1"/>
              <a:t>decisão</a:t>
            </a:r>
            <a:r>
              <a:rPr lang="es-ES_tradnl" sz="2400" dirty="0"/>
              <a:t> </a:t>
            </a:r>
            <a:r>
              <a:rPr lang="es-ES_tradnl" sz="2400" dirty="0" err="1"/>
              <a:t>baseada</a:t>
            </a:r>
            <a:r>
              <a:rPr lang="es-ES_tradnl" sz="2400" dirty="0"/>
              <a:t> por </a:t>
            </a:r>
            <a:r>
              <a:rPr lang="es-ES_tradnl" sz="2400" dirty="0" err="1"/>
              <a:t>minimização</a:t>
            </a:r>
            <a:r>
              <a:rPr lang="es-ES_tradnl" sz="2400" dirty="0"/>
              <a:t> de </a:t>
            </a:r>
            <a:r>
              <a:rPr lang="es-ES_tradnl" sz="2400" dirty="0" err="1"/>
              <a:t>custos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762125" y="115888"/>
            <a:ext cx="4752975" cy="52322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 dirty="0"/>
              <a:t>Buscando </a:t>
            </a:r>
            <a:r>
              <a:rPr lang="es-ES_tradnl" sz="2800" b="1" dirty="0" err="1"/>
              <a:t>na</a:t>
            </a:r>
            <a:r>
              <a:rPr lang="es-ES_tradnl" sz="2800" b="1" dirty="0"/>
              <a:t> literatura … 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5496" y="908996"/>
            <a:ext cx="8964488" cy="1295868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ES_tradnl" dirty="0" err="1" smtClean="0"/>
              <a:t>Vinte</a:t>
            </a:r>
            <a:r>
              <a:rPr lang="es-ES_tradnl" dirty="0" smtClean="0"/>
              <a:t> </a:t>
            </a:r>
            <a:r>
              <a:rPr lang="es-ES_tradnl" dirty="0" err="1" smtClean="0"/>
              <a:t>milhões</a:t>
            </a:r>
            <a:r>
              <a:rPr lang="es-ES_tradnl" dirty="0" smtClean="0"/>
              <a:t> </a:t>
            </a:r>
            <a:r>
              <a:rPr lang="es-ES_tradnl" dirty="0"/>
              <a:t>de </a:t>
            </a:r>
            <a:r>
              <a:rPr lang="es-ES_tradnl" dirty="0" err="1"/>
              <a:t>artigos</a:t>
            </a:r>
            <a:r>
              <a:rPr lang="es-ES_tradnl" dirty="0"/>
              <a:t> médicos, 7 mil periódicos, </a:t>
            </a:r>
            <a:r>
              <a:rPr lang="es-ES_tradnl" dirty="0" err="1"/>
              <a:t>dezenas</a:t>
            </a:r>
            <a:r>
              <a:rPr lang="es-ES_tradnl" dirty="0"/>
              <a:t> de bases de dados bibliográficas (</a:t>
            </a:r>
            <a:r>
              <a:rPr lang="es-ES_tradnl" dirty="0" err="1"/>
              <a:t>Medline</a:t>
            </a:r>
            <a:r>
              <a:rPr lang="es-ES_tradnl" dirty="0"/>
              <a:t>, </a:t>
            </a:r>
            <a:r>
              <a:rPr lang="es-ES_tradnl" dirty="0" err="1"/>
              <a:t>Lilacs</a:t>
            </a:r>
            <a:r>
              <a:rPr lang="es-ES_tradnl" dirty="0"/>
              <a:t>, Embase, Cochrane, </a:t>
            </a:r>
            <a:r>
              <a:rPr lang="es-ES_tradnl" dirty="0" err="1"/>
              <a:t>etc</a:t>
            </a:r>
            <a:r>
              <a:rPr lang="es-ES_tradnl" dirty="0"/>
              <a:t>) … </a:t>
            </a:r>
            <a:r>
              <a:rPr lang="es-ES_tradnl" dirty="0" err="1" smtClean="0"/>
              <a:t>somente</a:t>
            </a:r>
            <a:r>
              <a:rPr lang="es-ES_tradnl" dirty="0" smtClean="0"/>
              <a:t> </a:t>
            </a:r>
            <a:r>
              <a:rPr lang="es-ES_tradnl" dirty="0"/>
              <a:t>10 a 15% do material </a:t>
            </a:r>
            <a:r>
              <a:rPr lang="es-ES_tradnl" dirty="0" err="1"/>
              <a:t>impresso</a:t>
            </a:r>
            <a:r>
              <a:rPr lang="es-ES_tradnl" dirty="0"/>
              <a:t> </a:t>
            </a:r>
            <a:r>
              <a:rPr lang="es-ES_tradnl" dirty="0" err="1"/>
              <a:t>disponível</a:t>
            </a:r>
            <a:r>
              <a:rPr lang="es-ES_tradnl" dirty="0"/>
              <a:t> nos </a:t>
            </a:r>
            <a:r>
              <a:rPr lang="es-ES_tradnl" dirty="0" err="1"/>
              <a:t>dias</a:t>
            </a:r>
            <a:r>
              <a:rPr lang="es-ES_tradnl" dirty="0"/>
              <a:t> de </a:t>
            </a:r>
            <a:r>
              <a:rPr lang="es-ES_tradnl" dirty="0" err="1"/>
              <a:t>hoje</a:t>
            </a:r>
            <a:r>
              <a:rPr lang="es-ES_tradnl" dirty="0"/>
              <a:t>, </a:t>
            </a:r>
            <a:r>
              <a:rPr lang="es-ES_tradnl" dirty="0" err="1"/>
              <a:t>mostrarão</a:t>
            </a:r>
            <a:r>
              <a:rPr lang="es-ES_tradnl" dirty="0"/>
              <a:t> no futuro ser de valor científico </a:t>
            </a:r>
            <a:r>
              <a:rPr lang="es-ES_tradnl" dirty="0" err="1"/>
              <a:t>duradouro</a:t>
            </a:r>
            <a:r>
              <a:rPr lang="es-ES_tradnl" dirty="0"/>
              <a:t>.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0" y="2235746"/>
            <a:ext cx="9144000" cy="4154984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s-ES_tradnl" sz="2200" dirty="0" smtClean="0"/>
          </a:p>
          <a:p>
            <a:pPr>
              <a:spcBef>
                <a:spcPct val="50000"/>
              </a:spcBef>
            </a:pPr>
            <a:r>
              <a:rPr lang="es-ES_tradnl" sz="2200" dirty="0" err="1" smtClean="0"/>
              <a:t>Níveis</a:t>
            </a:r>
            <a:r>
              <a:rPr lang="es-ES_tradnl" sz="2200" dirty="0" smtClean="0"/>
              <a:t> </a:t>
            </a:r>
            <a:r>
              <a:rPr lang="es-ES_tradnl" sz="2200" dirty="0"/>
              <a:t>de </a:t>
            </a:r>
            <a:r>
              <a:rPr lang="es-ES_tradnl" sz="2200" dirty="0" err="1"/>
              <a:t>leitura</a:t>
            </a:r>
            <a:r>
              <a:rPr lang="es-ES_tradnl" sz="2200" dirty="0"/>
              <a:t>:</a:t>
            </a:r>
            <a:br>
              <a:rPr lang="es-ES_tradnl" sz="2200" dirty="0"/>
            </a:br>
            <a:endParaRPr lang="es-ES_tradnl" sz="2200" dirty="0"/>
          </a:p>
          <a:p>
            <a:pPr>
              <a:spcBef>
                <a:spcPct val="50000"/>
              </a:spcBef>
              <a:buClr>
                <a:srgbClr val="006666"/>
              </a:buClr>
              <a:buSzPct val="120000"/>
              <a:buFont typeface="Wingdings" pitchFamily="2" charset="2"/>
              <a:buChar char="ü"/>
            </a:pPr>
            <a:r>
              <a:rPr lang="es-ES_tradnl" sz="2200" dirty="0"/>
              <a:t> </a:t>
            </a:r>
            <a:r>
              <a:rPr lang="es-ES_tradnl" sz="2200" b="1" dirty="0"/>
              <a:t>Superficial</a:t>
            </a:r>
            <a:r>
              <a:rPr lang="es-ES_tradnl" sz="2200" dirty="0"/>
              <a:t> – procurando </a:t>
            </a:r>
            <a:r>
              <a:rPr lang="es-ES_tradnl" sz="2200" dirty="0" err="1"/>
              <a:t>alguma</a:t>
            </a:r>
            <a:r>
              <a:rPr lang="es-ES_tradnl" sz="2200" dirty="0"/>
              <a:t> </a:t>
            </a:r>
            <a:r>
              <a:rPr lang="es-ES_tradnl" sz="2200" dirty="0" err="1"/>
              <a:t>informação</a:t>
            </a:r>
            <a:r>
              <a:rPr lang="es-ES_tradnl" sz="2200" dirty="0"/>
              <a:t> </a:t>
            </a:r>
            <a:r>
              <a:rPr lang="es-ES_tradnl" sz="2200" dirty="0" err="1"/>
              <a:t>interessante</a:t>
            </a:r>
            <a:r>
              <a:rPr lang="es-ES_tradnl" sz="2200" dirty="0"/>
              <a:t/>
            </a:r>
            <a:br>
              <a:rPr lang="es-ES_tradnl" sz="2200" dirty="0"/>
            </a:br>
            <a:endParaRPr lang="es-ES_tradnl" sz="2200" dirty="0"/>
          </a:p>
          <a:p>
            <a:pPr>
              <a:spcBef>
                <a:spcPct val="50000"/>
              </a:spcBef>
              <a:buClr>
                <a:srgbClr val="006666"/>
              </a:buClr>
              <a:buSzPct val="120000"/>
              <a:buFont typeface="Wingdings" pitchFamily="2" charset="2"/>
              <a:buChar char="ü"/>
            </a:pPr>
            <a:r>
              <a:rPr lang="es-ES_tradnl" sz="2200" dirty="0"/>
              <a:t> </a:t>
            </a:r>
            <a:r>
              <a:rPr lang="es-ES_tradnl" sz="2200" b="1" dirty="0"/>
              <a:t>Procura de </a:t>
            </a:r>
            <a:r>
              <a:rPr lang="es-ES_tradnl" sz="2200" b="1" dirty="0" err="1"/>
              <a:t>informações</a:t>
            </a:r>
            <a:r>
              <a:rPr lang="es-ES_tradnl" sz="2200" b="1" dirty="0"/>
              <a:t> </a:t>
            </a:r>
            <a:r>
              <a:rPr lang="es-ES_tradnl" sz="2200" dirty="0"/>
              <a:t>– procurando </a:t>
            </a:r>
            <a:r>
              <a:rPr lang="es-ES_tradnl" sz="2200" dirty="0" err="1"/>
              <a:t>respostas</a:t>
            </a:r>
            <a:r>
              <a:rPr lang="es-ES_tradnl" sz="2200" dirty="0"/>
              <a:t> para </a:t>
            </a:r>
            <a:r>
              <a:rPr lang="es-ES_tradnl" sz="2200" dirty="0" err="1"/>
              <a:t>uma</a:t>
            </a:r>
            <a:r>
              <a:rPr lang="es-ES_tradnl" sz="2200" dirty="0"/>
              <a:t> </a:t>
            </a:r>
            <a:r>
              <a:rPr lang="es-ES_tradnl" sz="2200" dirty="0" err="1"/>
              <a:t>questão</a:t>
            </a:r>
            <a:r>
              <a:rPr lang="es-ES_tradnl" sz="2200" dirty="0"/>
              <a:t> específica relacionada a </a:t>
            </a:r>
            <a:r>
              <a:rPr lang="es-ES_tradnl" sz="2200" dirty="0" err="1"/>
              <a:t>um</a:t>
            </a:r>
            <a:r>
              <a:rPr lang="es-ES_tradnl" sz="2200" dirty="0"/>
              <a:t> problema</a:t>
            </a:r>
            <a:br>
              <a:rPr lang="es-ES_tradnl" sz="2200" dirty="0"/>
            </a:br>
            <a:endParaRPr lang="es-ES_tradnl" sz="2200" dirty="0"/>
          </a:p>
          <a:p>
            <a:pPr>
              <a:spcBef>
                <a:spcPct val="50000"/>
              </a:spcBef>
              <a:buClr>
                <a:srgbClr val="006666"/>
              </a:buClr>
              <a:buSzPct val="120000"/>
              <a:buFont typeface="Wingdings" pitchFamily="2" charset="2"/>
              <a:buChar char="ü"/>
            </a:pPr>
            <a:r>
              <a:rPr lang="es-ES_tradnl" sz="2200" b="1" dirty="0"/>
              <a:t> Pesquisa</a:t>
            </a:r>
            <a:r>
              <a:rPr lang="es-ES_tradnl" sz="2200" dirty="0"/>
              <a:t> – procurando </a:t>
            </a:r>
            <a:r>
              <a:rPr lang="es-ES_tradnl" sz="2200" dirty="0" err="1"/>
              <a:t>obter</a:t>
            </a:r>
            <a:r>
              <a:rPr lang="es-ES_tradnl" sz="2200" dirty="0"/>
              <a:t> </a:t>
            </a:r>
            <a:r>
              <a:rPr lang="es-ES_tradnl" sz="2200" dirty="0" err="1"/>
              <a:t>uma</a:t>
            </a:r>
            <a:r>
              <a:rPr lang="es-ES_tradnl" sz="2200" dirty="0"/>
              <a:t> </a:t>
            </a:r>
            <a:r>
              <a:rPr lang="es-ES_tradnl" sz="2200" dirty="0" err="1"/>
              <a:t>visão</a:t>
            </a:r>
            <a:r>
              <a:rPr lang="es-ES_tradnl" sz="2200" dirty="0"/>
              <a:t> </a:t>
            </a:r>
            <a:r>
              <a:rPr lang="es-ES_tradnl" sz="2200" dirty="0" err="1"/>
              <a:t>abrangente</a:t>
            </a:r>
            <a:r>
              <a:rPr lang="es-ES_tradnl" sz="2200" dirty="0"/>
              <a:t> do estado existente do </a:t>
            </a:r>
            <a:r>
              <a:rPr lang="es-ES_tradnl" sz="2200" dirty="0" err="1"/>
              <a:t>conhecimento</a:t>
            </a:r>
            <a:r>
              <a:rPr lang="es-ES_tradnl" sz="2200" dirty="0"/>
              <a:t>, da </a:t>
            </a:r>
            <a:r>
              <a:rPr lang="es-ES_tradnl" sz="2200" dirty="0" err="1"/>
              <a:t>ignorância</a:t>
            </a:r>
            <a:r>
              <a:rPr lang="es-ES_tradnl" sz="2200" dirty="0"/>
              <a:t> e da incerteza </a:t>
            </a:r>
            <a:r>
              <a:rPr lang="es-ES_tradnl" sz="2200" dirty="0" err="1"/>
              <a:t>em</a:t>
            </a:r>
            <a:r>
              <a:rPr lang="es-ES_tradnl" sz="2200" dirty="0"/>
              <a:t> </a:t>
            </a:r>
            <a:r>
              <a:rPr lang="es-ES_tradnl" sz="2200" dirty="0" err="1"/>
              <a:t>uma</a:t>
            </a:r>
            <a:r>
              <a:rPr lang="es-ES_tradnl" sz="2200" dirty="0"/>
              <a:t> área </a:t>
            </a:r>
            <a:r>
              <a:rPr lang="es-ES_tradnl" sz="2200" dirty="0" smtClean="0"/>
              <a:t>definida.</a:t>
            </a:r>
            <a:endParaRPr lang="es-ES_tradn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8066088" cy="2708434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>
                <a:solidFill>
                  <a:srgbClr val="FF0000"/>
                </a:solidFill>
              </a:rPr>
              <a:t>P -</a:t>
            </a:r>
            <a:r>
              <a:rPr lang="es-ES_tradnl" sz="2000" dirty="0"/>
              <a:t> Definir precisamente sobre </a:t>
            </a:r>
            <a:r>
              <a:rPr lang="es-ES_tradnl" sz="2000" dirty="0" err="1"/>
              <a:t>quem</a:t>
            </a:r>
            <a:r>
              <a:rPr lang="es-ES_tradnl" sz="2000" dirty="0"/>
              <a:t> é a </a:t>
            </a:r>
            <a:r>
              <a:rPr lang="es-ES_tradnl" sz="2000" dirty="0" err="1"/>
              <a:t>questão</a:t>
            </a:r>
            <a:r>
              <a:rPr lang="es-ES_tradnl" sz="2000" dirty="0"/>
              <a:t>, a </a:t>
            </a:r>
            <a:r>
              <a:rPr lang="es-ES_tradnl" sz="2000" dirty="0" err="1"/>
              <a:t>enfermidade</a:t>
            </a:r>
            <a:r>
              <a:rPr lang="es-ES_tradnl" sz="2000" dirty="0"/>
              <a:t>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condição</a:t>
            </a:r>
            <a:r>
              <a:rPr lang="es-ES_tradnl" sz="2000" dirty="0"/>
              <a:t> </a:t>
            </a:r>
            <a:r>
              <a:rPr lang="es-ES_tradnl" sz="2000" dirty="0" err="1"/>
              <a:t>ou</a:t>
            </a:r>
            <a:r>
              <a:rPr lang="es-ES_tradnl" sz="2000" dirty="0"/>
              <a:t> problema – como </a:t>
            </a:r>
            <a:r>
              <a:rPr lang="es-ES_tradnl" sz="2000" dirty="0" err="1"/>
              <a:t>descrever</a:t>
            </a:r>
            <a:r>
              <a:rPr lang="es-ES_tradnl" sz="2000" dirty="0"/>
              <a:t> o grupo de pacientes </a:t>
            </a:r>
            <a:r>
              <a:rPr lang="es-ES_tradnl" sz="2000" dirty="0" err="1"/>
              <a:t>semelhante</a:t>
            </a:r>
            <a:r>
              <a:rPr lang="es-ES_tradnl" sz="2000" dirty="0"/>
              <a:t> a </a:t>
            </a:r>
            <a:r>
              <a:rPr lang="es-ES_tradnl" sz="2000" dirty="0" err="1"/>
              <a:t>esse</a:t>
            </a:r>
            <a:r>
              <a:rPr lang="es-ES_tradnl" sz="2000" dirty="0"/>
              <a:t>?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 smtClean="0">
                <a:solidFill>
                  <a:srgbClr val="FF0000"/>
                </a:solidFill>
              </a:rPr>
              <a:t>I </a:t>
            </a:r>
            <a:r>
              <a:rPr lang="es-ES_tradnl" sz="2000" b="1" dirty="0">
                <a:solidFill>
                  <a:srgbClr val="FF0000"/>
                </a:solidFill>
              </a:rPr>
              <a:t>-</a:t>
            </a:r>
            <a:r>
              <a:rPr lang="es-ES_tradnl" sz="2000" dirty="0"/>
              <a:t> Definir o </a:t>
            </a:r>
            <a:r>
              <a:rPr lang="es-ES_tradnl" sz="2000" dirty="0" err="1"/>
              <a:t>tratamento</a:t>
            </a:r>
            <a:r>
              <a:rPr lang="es-ES_tradnl" sz="2000" dirty="0"/>
              <a:t> que se está considerando para </a:t>
            </a:r>
            <a:r>
              <a:rPr lang="es-ES_tradnl" sz="2000" dirty="0" err="1"/>
              <a:t>esse</a:t>
            </a:r>
            <a:r>
              <a:rPr lang="es-ES_tradnl" sz="2000" dirty="0"/>
              <a:t> paciente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população</a:t>
            </a:r>
            <a:r>
              <a:rPr lang="es-ES_tradnl" sz="2000" dirty="0"/>
              <a:t> - a </a:t>
            </a:r>
            <a:r>
              <a:rPr lang="es-ES_tradnl" sz="2000" dirty="0" err="1"/>
              <a:t>intervenção</a:t>
            </a:r>
            <a:r>
              <a:rPr lang="es-ES_tradnl" sz="2000" dirty="0"/>
              <a:t> (</a:t>
            </a:r>
            <a:r>
              <a:rPr lang="es-ES_tradnl" sz="2000" dirty="0" err="1"/>
              <a:t>um</a:t>
            </a:r>
            <a:r>
              <a:rPr lang="es-ES_tradnl" sz="2000" dirty="0"/>
              <a:t> </a:t>
            </a:r>
            <a:r>
              <a:rPr lang="es-ES_tradnl" sz="2000" dirty="0" err="1"/>
              <a:t>tratamento</a:t>
            </a:r>
            <a:r>
              <a:rPr lang="es-ES_tradnl" sz="2000" dirty="0"/>
              <a:t> medicamentoso)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exposição</a:t>
            </a:r>
            <a:r>
              <a:rPr lang="es-ES_tradnl" sz="2000" dirty="0"/>
              <a:t> </a:t>
            </a:r>
            <a:endParaRPr lang="es-ES_tradnl" sz="2000" dirty="0" smtClean="0"/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b="1" dirty="0" smtClean="0">
                <a:solidFill>
                  <a:srgbClr val="FF0000"/>
                </a:solidFill>
              </a:rPr>
              <a:t>C -  </a:t>
            </a:r>
            <a:r>
              <a:rPr lang="es-ES_tradnl" sz="2000" dirty="0" err="1" smtClean="0"/>
              <a:t>comparação</a:t>
            </a:r>
            <a:r>
              <a:rPr lang="es-ES_tradnl" sz="2000" dirty="0" smtClean="0"/>
              <a:t> </a:t>
            </a:r>
            <a:r>
              <a:rPr lang="es-ES_tradnl" sz="2000" dirty="0"/>
              <a:t>(placebo, </a:t>
            </a:r>
            <a:r>
              <a:rPr lang="es-ES_tradnl" sz="2000" dirty="0" err="1"/>
              <a:t>tratamento</a:t>
            </a:r>
            <a:r>
              <a:rPr lang="es-ES_tradnl" sz="2000" dirty="0"/>
              <a:t> </a:t>
            </a:r>
            <a:r>
              <a:rPr lang="es-ES_tradnl" sz="2000" dirty="0" err="1"/>
              <a:t>atual</a:t>
            </a:r>
            <a:r>
              <a:rPr lang="es-ES_tradnl" sz="2000" dirty="0"/>
              <a:t>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outros</a:t>
            </a:r>
            <a:r>
              <a:rPr lang="es-ES_tradnl" sz="2000" dirty="0"/>
              <a:t> </a:t>
            </a:r>
            <a:r>
              <a:rPr lang="es-ES_tradnl" sz="2000" dirty="0" err="1"/>
              <a:t>tratamentos</a:t>
            </a:r>
            <a:r>
              <a:rPr lang="es-ES_tradnl" sz="2000" dirty="0"/>
              <a:t>)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>
                <a:solidFill>
                  <a:srgbClr val="FF0000"/>
                </a:solidFill>
              </a:rPr>
              <a:t>O -</a:t>
            </a:r>
            <a:r>
              <a:rPr lang="es-ES_tradnl" sz="2000" dirty="0"/>
              <a:t> </a:t>
            </a:r>
            <a:r>
              <a:rPr lang="es-ES_tradnl" sz="2000" dirty="0" smtClean="0"/>
              <a:t> Definir </a:t>
            </a:r>
            <a:r>
              <a:rPr lang="es-ES_tradnl" sz="2000" dirty="0"/>
              <a:t>o resultado (</a:t>
            </a:r>
            <a:r>
              <a:rPr lang="es-ES_tradnl" sz="2000" i="1" dirty="0" err="1"/>
              <a:t>outcomes</a:t>
            </a:r>
            <a:r>
              <a:rPr lang="es-ES_tradnl" sz="2000" dirty="0"/>
              <a:t>) </a:t>
            </a:r>
            <a:r>
              <a:rPr lang="es-ES_tradnl" sz="2000" dirty="0" err="1"/>
              <a:t>desejado</a:t>
            </a:r>
            <a:r>
              <a:rPr lang="es-ES_tradnl" sz="2000" dirty="0"/>
              <a:t> (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indesejável</a:t>
            </a:r>
            <a:r>
              <a:rPr lang="es-ES_tradnl" sz="2000" dirty="0"/>
              <a:t>)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619250" y="188913"/>
            <a:ext cx="5761038" cy="46166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 dirty="0"/>
              <a:t>Antes de </a:t>
            </a:r>
            <a:r>
              <a:rPr lang="es-ES_tradnl" sz="2400" b="1" dirty="0" err="1"/>
              <a:t>começar</a:t>
            </a:r>
            <a:r>
              <a:rPr lang="es-ES_tradnl" sz="2400" b="1" dirty="0"/>
              <a:t>, formule o problema …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755576" y="3949005"/>
            <a:ext cx="7129463" cy="40011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smtClean="0">
                <a:solidFill>
                  <a:srgbClr val="7030A0"/>
                </a:solidFill>
              </a:rPr>
              <a:t>Uso de 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cloroquina</a:t>
            </a:r>
            <a:r>
              <a:rPr lang="es-ES_tradnl" sz="2000" b="1" dirty="0" smtClean="0">
                <a:solidFill>
                  <a:srgbClr val="7030A0"/>
                </a:solidFill>
              </a:rPr>
              <a:t>/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hidroxicloroquina</a:t>
            </a:r>
            <a:r>
              <a:rPr lang="es-ES_tradnl" sz="2000" b="1" dirty="0" smtClean="0">
                <a:solidFill>
                  <a:srgbClr val="7030A0"/>
                </a:solidFill>
              </a:rPr>
              <a:t> 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em</a:t>
            </a:r>
            <a:r>
              <a:rPr lang="es-ES_tradnl" sz="2000" b="1" dirty="0" smtClean="0">
                <a:solidFill>
                  <a:srgbClr val="7030A0"/>
                </a:solidFill>
              </a:rPr>
              <a:t> COVID-19</a:t>
            </a:r>
            <a:endParaRPr lang="es-ES_tradnl" sz="2000" b="1" dirty="0">
              <a:solidFill>
                <a:srgbClr val="7030A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9750" y="4433888"/>
            <a:ext cx="7705725" cy="2111375"/>
            <a:chOff x="340" y="2659"/>
            <a:chExt cx="4854" cy="1330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340" y="2961"/>
              <a:ext cx="4854" cy="1028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_tradnl" sz="2000" dirty="0" err="1">
                  <a:solidFill>
                    <a:srgbClr val="FF0000"/>
                  </a:solidFill>
                </a:rPr>
                <a:t>Qual</a:t>
              </a:r>
              <a:r>
                <a:rPr lang="es-ES_tradnl" sz="2000" dirty="0">
                  <a:solidFill>
                    <a:srgbClr val="FF0000"/>
                  </a:solidFill>
                </a:rPr>
                <a:t> é o impacto da 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cloroquina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/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hidroxicloroquina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 no 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tratamento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 curativo da COVID-19?</a:t>
              </a:r>
            </a:p>
            <a:p>
              <a:pPr algn="ctr"/>
              <a:r>
                <a:rPr lang="es-ES_tradnl" sz="2000" dirty="0" err="1">
                  <a:solidFill>
                    <a:srgbClr val="FF0000"/>
                  </a:solidFill>
                </a:rPr>
                <a:t>Qual</a:t>
              </a:r>
              <a:r>
                <a:rPr lang="es-ES_tradnl" sz="2000" dirty="0">
                  <a:solidFill>
                    <a:srgbClr val="FF0000"/>
                  </a:solidFill>
                </a:rPr>
                <a:t> é o impacto da </a:t>
              </a:r>
              <a:r>
                <a:rPr lang="es-ES_tradnl" sz="2000" dirty="0" err="1">
                  <a:solidFill>
                    <a:srgbClr val="FF0000"/>
                  </a:solidFill>
                </a:rPr>
                <a:t>cloroquina</a:t>
              </a:r>
              <a:r>
                <a:rPr lang="es-ES_tradnl" sz="2000" dirty="0">
                  <a:solidFill>
                    <a:srgbClr val="FF0000"/>
                  </a:solidFill>
                </a:rPr>
                <a:t>/</a:t>
              </a:r>
              <a:r>
                <a:rPr lang="es-ES_tradnl" sz="2000" dirty="0" err="1">
                  <a:solidFill>
                    <a:srgbClr val="FF0000"/>
                  </a:solidFill>
                </a:rPr>
                <a:t>hidroxicloroquina</a:t>
              </a:r>
              <a:r>
                <a:rPr lang="es-ES_tradnl" sz="2000" dirty="0">
                  <a:solidFill>
                    <a:srgbClr val="FF0000"/>
                  </a:solidFill>
                </a:rPr>
                <a:t> no </a:t>
              </a:r>
              <a:r>
                <a:rPr lang="es-ES_tradnl" sz="2000" dirty="0" err="1">
                  <a:solidFill>
                    <a:srgbClr val="FF0000"/>
                  </a:solidFill>
                </a:rPr>
                <a:t>tratamento</a:t>
              </a:r>
              <a:r>
                <a:rPr lang="es-ES_tradnl" sz="2000" dirty="0">
                  <a:solidFill>
                    <a:srgbClr val="FF0000"/>
                  </a:solidFill>
                </a:rPr>
                <a:t> 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reventivo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 </a:t>
              </a:r>
              <a:r>
                <a:rPr lang="es-ES_tradnl" sz="2000" dirty="0">
                  <a:solidFill>
                    <a:srgbClr val="FF0000"/>
                  </a:solidFill>
                </a:rPr>
                <a:t>da COVID-19</a:t>
              </a:r>
              <a:endParaRPr lang="es-ES_tradnl" sz="2000" dirty="0" smtClean="0">
                <a:solidFill>
                  <a:srgbClr val="FF0000"/>
                </a:solidFill>
              </a:endParaRPr>
            </a:p>
            <a:p>
              <a:pPr algn="ctr"/>
              <a:endParaRPr lang="es-ES_tradnl" sz="2000" dirty="0">
                <a:solidFill>
                  <a:srgbClr val="FF0000"/>
                </a:solidFill>
              </a:endParaRPr>
            </a:p>
          </p:txBody>
        </p:sp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>
              <a:off x="2608" y="2659"/>
              <a:ext cx="0" cy="317"/>
            </a:xfrm>
            <a:prstGeom prst="line">
              <a:avLst/>
            </a:prstGeom>
            <a:noFill/>
            <a:ln w="603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403350" y="3133725"/>
            <a:ext cx="6481763" cy="366713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95536" y="1052736"/>
            <a:ext cx="8496943" cy="2308324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3200" dirty="0" err="1"/>
              <a:t>Analisar</a:t>
            </a:r>
            <a:r>
              <a:rPr lang="es-ES_tradnl" sz="3200" dirty="0"/>
              <a:t> </a:t>
            </a:r>
            <a:r>
              <a:rPr lang="es-ES_tradnl" sz="3200" dirty="0" err="1"/>
              <a:t>criticamente</a:t>
            </a:r>
            <a:r>
              <a:rPr lang="es-ES_tradnl" sz="3200" dirty="0"/>
              <a:t> as </a:t>
            </a:r>
            <a:r>
              <a:rPr lang="es-ES_tradnl" sz="3200" dirty="0" err="1"/>
              <a:t>evidências</a:t>
            </a:r>
            <a:r>
              <a:rPr lang="es-ES_tradnl" sz="3200" dirty="0"/>
              <a:t>: verificar </a:t>
            </a:r>
            <a:r>
              <a:rPr lang="es-ES_tradnl" sz="3200" dirty="0" err="1"/>
              <a:t>sua</a:t>
            </a:r>
            <a:r>
              <a:rPr lang="es-ES_tradnl" sz="3200" dirty="0"/>
              <a:t> </a:t>
            </a:r>
            <a:r>
              <a:rPr lang="es-ES_tradnl" sz="3200" dirty="0" err="1"/>
              <a:t>validade</a:t>
            </a:r>
            <a:r>
              <a:rPr lang="es-ES_tradnl" sz="3200" dirty="0"/>
              <a:t> (</a:t>
            </a:r>
            <a:r>
              <a:rPr lang="es-ES_tradnl" sz="3200" dirty="0" err="1"/>
              <a:t>proximidade</a:t>
            </a:r>
            <a:r>
              <a:rPr lang="es-ES_tradnl" sz="3200" dirty="0"/>
              <a:t> da </a:t>
            </a:r>
            <a:r>
              <a:rPr lang="es-ES_tradnl" sz="3200" dirty="0" err="1"/>
              <a:t>verdade</a:t>
            </a:r>
            <a:r>
              <a:rPr lang="es-ES_tradnl" sz="3200" dirty="0"/>
              <a:t>) e </a:t>
            </a:r>
            <a:r>
              <a:rPr lang="es-ES_tradnl" sz="3200" dirty="0" err="1"/>
              <a:t>utilidade</a:t>
            </a:r>
            <a:r>
              <a:rPr lang="es-ES_tradnl" sz="3200" dirty="0"/>
              <a:t> (</a:t>
            </a:r>
            <a:r>
              <a:rPr lang="es-ES_tradnl" sz="3200" dirty="0" err="1"/>
              <a:t>aplicabilidade</a:t>
            </a:r>
            <a:r>
              <a:rPr lang="es-ES_tradnl" sz="3200" dirty="0"/>
              <a:t> clínica)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827088" y="4049777"/>
            <a:ext cx="7343775" cy="1323439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None/>
            </a:pPr>
            <a:r>
              <a:rPr lang="es-ES_tradnl" sz="3200" b="1" dirty="0"/>
              <a:t>Como </a:t>
            </a:r>
            <a:r>
              <a:rPr lang="es-ES_tradnl" sz="3200" b="1" dirty="0" err="1"/>
              <a:t>fazer</a:t>
            </a:r>
            <a:r>
              <a:rPr lang="es-ES_tradnl" sz="3200" b="1" dirty="0"/>
              <a:t>? </a:t>
            </a:r>
          </a:p>
          <a:p>
            <a:pPr algn="ctr"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None/>
            </a:pPr>
            <a:r>
              <a:rPr lang="es-ES_tradnl" sz="3200" b="1" dirty="0" err="1"/>
              <a:t>Alguns</a:t>
            </a:r>
            <a:r>
              <a:rPr lang="es-ES_tradnl" sz="3200" b="1" dirty="0"/>
              <a:t> aspectos a considerar…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2971800" y="228600"/>
            <a:ext cx="46228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sz="2800" b="1" dirty="0">
                <a:latin typeface="Arial Narrow" pitchFamily="34" charset="0"/>
              </a:rPr>
              <a:t>Passos para a prática de MBE</a:t>
            </a: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1219200" y="1219200"/>
            <a:ext cx="3448050" cy="1187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pt-BR" b="1" dirty="0">
                <a:latin typeface="Arial Narrow" pitchFamily="34" charset="0"/>
              </a:rPr>
              <a:t>CENÁRIO CLÍNICO</a:t>
            </a:r>
          </a:p>
          <a:p>
            <a:r>
              <a:rPr kumimoji="1" lang="pt-BR" b="1" dirty="0">
                <a:latin typeface="Arial Narrow" pitchFamily="34" charset="0"/>
              </a:rPr>
              <a:t>Pergunta</a:t>
            </a:r>
          </a:p>
          <a:p>
            <a:r>
              <a:rPr kumimoji="1" lang="pt-BR" b="1" dirty="0">
                <a:latin typeface="Arial Narrow" pitchFamily="34" charset="0"/>
              </a:rPr>
              <a:t>Informação</a:t>
            </a: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2057400" y="2514600"/>
            <a:ext cx="3889375" cy="1187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pt-BR" b="1">
                <a:latin typeface="Arial Narrow" pitchFamily="34" charset="0"/>
              </a:rPr>
              <a:t>BUSCA DA INFORMAÇÃO </a:t>
            </a:r>
          </a:p>
          <a:p>
            <a:r>
              <a:rPr kumimoji="1" lang="pt-BR" b="1">
                <a:latin typeface="Arial Narrow" pitchFamily="34" charset="0"/>
              </a:rPr>
              <a:t>Identificação </a:t>
            </a:r>
          </a:p>
          <a:p>
            <a:r>
              <a:rPr kumimoji="1" lang="pt-BR" b="1">
                <a:latin typeface="Arial Narrow" pitchFamily="34" charset="0"/>
              </a:rPr>
              <a:t>Seleção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2362200" y="3810000"/>
            <a:ext cx="50292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pt-BR" b="1">
                <a:solidFill>
                  <a:schemeClr val="folHlink"/>
                </a:solidFill>
                <a:latin typeface="Arial Narrow" pitchFamily="34" charset="0"/>
              </a:rPr>
              <a:t>AVALIAR CRITICAMENTE</a:t>
            </a:r>
            <a:r>
              <a:rPr kumimoji="1" lang="pt-BR" b="1">
                <a:latin typeface="Arial Narrow" pitchFamily="34" charset="0"/>
              </a:rPr>
              <a:t> </a:t>
            </a:r>
          </a:p>
          <a:p>
            <a:r>
              <a:rPr kumimoji="1" lang="pt-BR" b="1">
                <a:latin typeface="Arial Narrow" pitchFamily="34" charset="0"/>
              </a:rPr>
              <a:t>Validade, Significância,Aplicabilidade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4495800" y="4724400"/>
            <a:ext cx="3563938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pt-BR" b="1">
                <a:solidFill>
                  <a:schemeClr val="folHlink"/>
                </a:solidFill>
                <a:latin typeface="Arial Narrow" pitchFamily="34" charset="0"/>
              </a:rPr>
              <a:t>SÍNTESE DA INFORMAÇÃO</a:t>
            </a:r>
          </a:p>
          <a:p>
            <a:r>
              <a:rPr kumimoji="1" lang="pt-BR" b="1">
                <a:latin typeface="Arial Narrow" pitchFamily="34" charset="0"/>
              </a:rPr>
              <a:t>Força da evidência</a:t>
            </a:r>
            <a:endParaRPr kumimoji="1" lang="pt-BR" sz="1800" b="1">
              <a:latin typeface="Arial Narrow" pitchFamily="34" charset="0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5257800" y="5638800"/>
            <a:ext cx="3616325" cy="1004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kumimoji="1" lang="pt-BR" b="1">
              <a:latin typeface="Arial Narrow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pt-BR" b="1">
                <a:latin typeface="Arial Narrow" pitchFamily="34" charset="0"/>
              </a:rPr>
              <a:t>RESOLUÇÃO DO CENÁRIO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pt-BR" b="1">
                <a:latin typeface="Arial Narrow" pitchFamily="34" charset="0"/>
              </a:rPr>
              <a:t>Aplicação dos 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79512" y="260350"/>
            <a:ext cx="8784976" cy="707886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/>
              <a:t>A tentativa de limitar a pesquisa leva à </a:t>
            </a:r>
            <a:r>
              <a:rPr lang="es-ES_tradnl" sz="2000" b="1" dirty="0" err="1"/>
              <a:t>perda</a:t>
            </a:r>
            <a:r>
              <a:rPr lang="es-ES_tradnl" sz="2000" b="1" dirty="0"/>
              <a:t> de </a:t>
            </a:r>
            <a:r>
              <a:rPr lang="es-ES_tradnl" sz="2000" b="1" dirty="0" err="1"/>
              <a:t>artigos</a:t>
            </a:r>
            <a:r>
              <a:rPr lang="es-ES_tradnl" sz="2000" b="1" dirty="0"/>
              <a:t> importantes, mas </a:t>
            </a:r>
            <a:r>
              <a:rPr lang="es-ES_tradnl" sz="2000" b="1" dirty="0" err="1"/>
              <a:t>não</a:t>
            </a:r>
            <a:r>
              <a:rPr lang="es-ES_tradnl" sz="2000" b="1" dirty="0"/>
              <a:t> </a:t>
            </a:r>
            <a:r>
              <a:rPr lang="es-ES_tradnl" sz="2000" b="1" dirty="0" err="1"/>
              <a:t>exclui</a:t>
            </a:r>
            <a:r>
              <a:rPr lang="es-ES_tradnl" sz="2000" b="1" dirty="0"/>
              <a:t> </a:t>
            </a:r>
            <a:r>
              <a:rPr lang="es-ES_tradnl" sz="2000" b="1" dirty="0" err="1"/>
              <a:t>aqueles</a:t>
            </a:r>
            <a:r>
              <a:rPr lang="es-ES_tradnl" sz="2000" b="1" dirty="0"/>
              <a:t> de </a:t>
            </a:r>
            <a:r>
              <a:rPr lang="es-ES_tradnl" sz="2000" b="1" dirty="0" err="1"/>
              <a:t>baixa</a:t>
            </a:r>
            <a:r>
              <a:rPr lang="es-ES_tradnl" sz="2000" b="1" dirty="0"/>
              <a:t> </a:t>
            </a:r>
            <a:r>
              <a:rPr lang="es-ES_tradnl" sz="2000" b="1" dirty="0" err="1"/>
              <a:t>qualidade</a:t>
            </a:r>
            <a:r>
              <a:rPr lang="es-ES_tradnl" sz="2000" b="1" dirty="0"/>
              <a:t> metodológica</a:t>
            </a: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4211638" y="1124421"/>
            <a:ext cx="0" cy="360363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547813" y="1444714"/>
            <a:ext cx="5761037" cy="40011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dirty="0"/>
              <a:t>A </a:t>
            </a:r>
            <a:r>
              <a:rPr lang="es-ES_tradnl" sz="2000" dirty="0" err="1"/>
              <a:t>ciência</a:t>
            </a:r>
            <a:r>
              <a:rPr lang="es-ES_tradnl" sz="2000" dirty="0"/>
              <a:t> de colocar </a:t>
            </a:r>
            <a:r>
              <a:rPr lang="es-ES_tradnl" sz="2000" dirty="0" err="1"/>
              <a:t>artigos</a:t>
            </a:r>
            <a:r>
              <a:rPr lang="es-ES_tradnl" sz="2000" dirty="0"/>
              <a:t> no </a:t>
            </a:r>
            <a:r>
              <a:rPr lang="es-ES_tradnl" sz="2000" dirty="0" err="1"/>
              <a:t>lixo</a:t>
            </a:r>
            <a:endParaRPr lang="es-ES_tradnl" sz="2000" dirty="0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331913" y="2276475"/>
            <a:ext cx="5761037" cy="40011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dirty="0" err="1"/>
              <a:t>Avaliar</a:t>
            </a:r>
            <a:r>
              <a:rPr lang="es-ES_tradnl" sz="2000" dirty="0"/>
              <a:t> a </a:t>
            </a:r>
            <a:r>
              <a:rPr lang="es-ES_tradnl" sz="2000" dirty="0" err="1"/>
              <a:t>qualidade</a:t>
            </a:r>
            <a:r>
              <a:rPr lang="es-ES_tradnl" sz="2000" dirty="0"/>
              <a:t> metodológica dos </a:t>
            </a:r>
            <a:r>
              <a:rPr lang="es-ES_tradnl" sz="2000" dirty="0" err="1"/>
              <a:t>estudos</a:t>
            </a:r>
            <a:r>
              <a:rPr lang="es-ES_tradnl" sz="2000" dirty="0"/>
              <a:t>: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79513" y="2907183"/>
            <a:ext cx="8568952" cy="1169551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000" dirty="0"/>
              <a:t> Porque </a:t>
            </a:r>
            <a:r>
              <a:rPr lang="es-ES_tradnl" sz="2000" dirty="0" err="1"/>
              <a:t>esse</a:t>
            </a:r>
            <a:r>
              <a:rPr lang="es-ES_tradnl" sz="2000" dirty="0"/>
              <a:t> </a:t>
            </a:r>
            <a:r>
              <a:rPr lang="es-ES_tradnl" sz="2000" dirty="0" err="1"/>
              <a:t>estudo</a:t>
            </a:r>
            <a:r>
              <a:rPr lang="es-ES_tradnl" sz="2000" dirty="0"/>
              <a:t> </a:t>
            </a:r>
            <a:r>
              <a:rPr lang="es-ES_tradnl" sz="2000" dirty="0" err="1"/>
              <a:t>foi</a:t>
            </a:r>
            <a:r>
              <a:rPr lang="es-ES_tradnl" sz="2000" dirty="0"/>
              <a:t> </a:t>
            </a:r>
            <a:r>
              <a:rPr lang="es-ES_tradnl" sz="2000" dirty="0" err="1"/>
              <a:t>feito</a:t>
            </a:r>
            <a:r>
              <a:rPr lang="es-ES_tradnl" sz="2000" dirty="0"/>
              <a:t> e que </a:t>
            </a:r>
            <a:r>
              <a:rPr lang="es-ES_tradnl" sz="2000" dirty="0" err="1"/>
              <a:t>hipótese</a:t>
            </a:r>
            <a:r>
              <a:rPr lang="es-ES_tradnl" sz="2000" dirty="0"/>
              <a:t> os autores </a:t>
            </a:r>
            <a:r>
              <a:rPr lang="es-ES_tradnl" sz="2000" dirty="0" err="1"/>
              <a:t>estavam</a:t>
            </a:r>
            <a:r>
              <a:rPr lang="es-ES_tradnl" sz="2000" dirty="0"/>
              <a:t> testando (métodos utilizados)?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s-ES_tradnl" sz="2000" dirty="0"/>
              <a:t> Que tipo de </a:t>
            </a:r>
            <a:r>
              <a:rPr lang="es-ES_tradnl" sz="2000" dirty="0" err="1"/>
              <a:t>estudo</a:t>
            </a:r>
            <a:r>
              <a:rPr lang="es-ES_tradnl" sz="2000" dirty="0"/>
              <a:t> </a:t>
            </a:r>
            <a:r>
              <a:rPr lang="es-ES_tradnl" sz="2000" dirty="0" err="1"/>
              <a:t>foi</a:t>
            </a:r>
            <a:r>
              <a:rPr lang="es-ES_tradnl" sz="2000" dirty="0"/>
              <a:t> </a:t>
            </a:r>
            <a:r>
              <a:rPr lang="es-ES_tradnl" sz="2000" dirty="0" err="1"/>
              <a:t>feito</a:t>
            </a:r>
            <a:r>
              <a:rPr lang="es-ES_tradnl" sz="2000" dirty="0"/>
              <a:t>?</a:t>
            </a:r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4211638" y="1916510"/>
            <a:ext cx="0" cy="360362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6375" y="4122737"/>
            <a:ext cx="2808288" cy="1139824"/>
            <a:chOff x="930" y="2597"/>
            <a:chExt cx="1769" cy="718"/>
          </a:xfrm>
        </p:grpSpPr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 flipH="1">
              <a:off x="2154" y="2597"/>
              <a:ext cx="454" cy="272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930" y="2869"/>
              <a:ext cx="1769" cy="44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000" b="1" dirty="0" err="1" smtClean="0"/>
                <a:t>Estudos</a:t>
              </a:r>
              <a:r>
                <a:rPr lang="es-ES_tradnl" sz="2000" b="1" dirty="0" smtClean="0"/>
                <a:t> </a:t>
              </a:r>
              <a:r>
                <a:rPr lang="es-ES_tradnl" sz="2000" b="1" dirty="0" err="1" smtClean="0"/>
                <a:t>primários</a:t>
              </a:r>
              <a:r>
                <a:rPr lang="es-ES_tradnl" sz="2000" b="1" dirty="0" smtClean="0"/>
                <a:t> (ECR, </a:t>
              </a:r>
              <a:r>
                <a:rPr lang="es-ES_tradnl" sz="2000" b="1" dirty="0" err="1" smtClean="0"/>
                <a:t>Observacionais</a:t>
              </a:r>
              <a:r>
                <a:rPr lang="es-ES_tradnl" sz="2000" b="1" dirty="0" smtClean="0"/>
                <a:t>)</a:t>
              </a:r>
              <a:endParaRPr lang="es-ES_tradnl" sz="2000" b="1" dirty="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643438" y="4122742"/>
            <a:ext cx="3714750" cy="1139826"/>
            <a:chOff x="2925" y="2597"/>
            <a:chExt cx="2340" cy="718"/>
          </a:xfrm>
        </p:grpSpPr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2925" y="2869"/>
              <a:ext cx="2340" cy="446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2000" b="1" dirty="0" err="1" smtClean="0">
                  <a:solidFill>
                    <a:srgbClr val="FF0000"/>
                  </a:solidFill>
                </a:rPr>
                <a:t>Estudos</a:t>
              </a:r>
              <a:r>
                <a:rPr lang="es-ES_tradnl" sz="2000" b="1" dirty="0" smtClean="0">
                  <a:solidFill>
                    <a:srgbClr val="FF0000"/>
                  </a:solidFill>
                </a:rPr>
                <a:t> </a:t>
              </a:r>
              <a:r>
                <a:rPr lang="es-ES_tradnl" sz="2000" b="1" dirty="0" err="1">
                  <a:solidFill>
                    <a:srgbClr val="FF0000"/>
                  </a:solidFill>
                </a:rPr>
                <a:t>secundários</a:t>
              </a:r>
              <a:r>
                <a:rPr lang="es-ES_tradnl" sz="2000" b="1" dirty="0">
                  <a:solidFill>
                    <a:srgbClr val="FF0000"/>
                  </a:solidFill>
                </a:rPr>
                <a:t> (integradores</a:t>
              </a:r>
              <a:r>
                <a:rPr lang="es-ES_tradnl" sz="2000" b="1" dirty="0" smtClean="0">
                  <a:solidFill>
                    <a:srgbClr val="FF0000"/>
                  </a:solidFill>
                </a:rPr>
                <a:t>) – RS e </a:t>
              </a:r>
              <a:r>
                <a:rPr lang="es-ES_tradnl" sz="2000" b="1" dirty="0" err="1" smtClean="0">
                  <a:solidFill>
                    <a:srgbClr val="FF0000"/>
                  </a:solidFill>
                </a:rPr>
                <a:t>metanálise</a:t>
              </a:r>
              <a:endParaRPr lang="es-ES_tradnl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3015" y="2597"/>
              <a:ext cx="364" cy="272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700338" y="404813"/>
            <a:ext cx="3240087" cy="46166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 dirty="0" err="1">
                <a:latin typeface="Lucida Sans" pitchFamily="34" charset="0"/>
              </a:rPr>
              <a:t>Estudos</a:t>
            </a:r>
            <a:r>
              <a:rPr lang="es-ES_tradnl" sz="2400" b="1" dirty="0">
                <a:latin typeface="Lucida Sans" pitchFamily="34" charset="0"/>
              </a:rPr>
              <a:t> </a:t>
            </a:r>
            <a:r>
              <a:rPr lang="es-ES_tradnl" sz="2400" b="1" dirty="0" err="1">
                <a:latin typeface="Lucida Sans" pitchFamily="34" charset="0"/>
              </a:rPr>
              <a:t>primários</a:t>
            </a:r>
            <a:endParaRPr lang="es-ES_tradnl" sz="2400" b="1" dirty="0">
              <a:latin typeface="Lucida Sans" pitchFamily="34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900113" y="1052736"/>
            <a:ext cx="7056437" cy="1477328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Font typeface="Wingdings" pitchFamily="2" charset="2"/>
              <a:buChar char="ü"/>
            </a:pPr>
            <a:r>
              <a:rPr lang="es-ES_tradnl" sz="2000" b="1" dirty="0"/>
              <a:t> </a:t>
            </a:r>
            <a:r>
              <a:rPr lang="es-ES_tradnl" sz="2000" b="1" dirty="0" err="1"/>
              <a:t>Tratamento</a:t>
            </a:r>
            <a:r>
              <a:rPr lang="es-ES_tradnl" sz="2000" b="1" dirty="0"/>
              <a:t> – </a:t>
            </a:r>
            <a:r>
              <a:rPr lang="es-ES_tradnl" sz="2000" dirty="0"/>
              <a:t>testar a </a:t>
            </a:r>
            <a:r>
              <a:rPr lang="es-ES_tradnl" sz="2000" dirty="0" err="1"/>
              <a:t>eficácia</a:t>
            </a:r>
            <a:r>
              <a:rPr lang="es-ES_tradnl" sz="2000" dirty="0"/>
              <a:t> dos </a:t>
            </a:r>
            <a:r>
              <a:rPr lang="es-ES_tradnl" sz="2000" dirty="0" err="1"/>
              <a:t>tratamentos</a:t>
            </a:r>
            <a:r>
              <a:rPr lang="es-ES_tradnl" sz="2000" dirty="0"/>
              <a:t> farmacológicos, </a:t>
            </a:r>
            <a:r>
              <a:rPr lang="es-ES_tradnl" sz="2000" dirty="0" err="1"/>
              <a:t>procedimentos</a:t>
            </a:r>
            <a:r>
              <a:rPr lang="es-ES_tradnl" sz="2000" dirty="0"/>
              <a:t> </a:t>
            </a:r>
            <a:r>
              <a:rPr lang="es-ES_tradnl" sz="2000" dirty="0" err="1"/>
              <a:t>cirúrgicos</a:t>
            </a:r>
            <a:r>
              <a:rPr lang="es-ES_tradnl" sz="2000" dirty="0"/>
              <a:t>, métodos alternativos de </a:t>
            </a:r>
            <a:r>
              <a:rPr lang="es-ES_tradnl" sz="2000" dirty="0" err="1"/>
              <a:t>educação</a:t>
            </a:r>
            <a:r>
              <a:rPr lang="es-ES_tradnl" sz="2000" dirty="0"/>
              <a:t> do paciente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outras</a:t>
            </a:r>
            <a:r>
              <a:rPr lang="es-ES_tradnl" sz="2000" dirty="0"/>
              <a:t> </a:t>
            </a:r>
            <a:r>
              <a:rPr lang="es-ES_tradnl" sz="2000" dirty="0" err="1"/>
              <a:t>intervenções</a:t>
            </a:r>
            <a:endParaRPr lang="es-ES_tradnl" sz="2000" dirty="0"/>
          </a:p>
          <a:p>
            <a:pPr>
              <a:spcBef>
                <a:spcPct val="50000"/>
              </a:spcBef>
            </a:pPr>
            <a:r>
              <a:rPr lang="es-ES_tradnl" sz="2000" dirty="0"/>
              <a:t>	</a:t>
            </a:r>
            <a:r>
              <a:rPr lang="es-ES_tradnl" sz="2000" b="1" dirty="0" err="1">
                <a:solidFill>
                  <a:srgbClr val="FF0000"/>
                </a:solidFill>
              </a:rPr>
              <a:t>Ensaios</a:t>
            </a:r>
            <a:r>
              <a:rPr lang="es-ES_tradnl" sz="2000" b="1" dirty="0">
                <a:solidFill>
                  <a:srgbClr val="FF0000"/>
                </a:solidFill>
              </a:rPr>
              <a:t> clínicos controlados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900113" y="2564904"/>
            <a:ext cx="7056437" cy="1477328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/>
              <a:t>Diagnóstico</a:t>
            </a:r>
            <a:r>
              <a:rPr lang="es-ES_tradnl" sz="2000" dirty="0"/>
              <a:t> – demostrar se </a:t>
            </a:r>
            <a:r>
              <a:rPr lang="es-ES_tradnl" sz="2000" dirty="0" err="1"/>
              <a:t>um</a:t>
            </a:r>
            <a:r>
              <a:rPr lang="es-ES_tradnl" sz="2000" dirty="0"/>
              <a:t> </a:t>
            </a:r>
            <a:r>
              <a:rPr lang="es-ES_tradnl" sz="2000" dirty="0" err="1"/>
              <a:t>novo</a:t>
            </a:r>
            <a:r>
              <a:rPr lang="es-ES_tradnl" sz="2000" dirty="0"/>
              <a:t> teste de diagnóstico é válido (podemos confiar) e é </a:t>
            </a:r>
            <a:r>
              <a:rPr lang="es-ES_tradnl" sz="2000" dirty="0" err="1"/>
              <a:t>reproduzível</a:t>
            </a:r>
            <a:r>
              <a:rPr lang="es-ES_tradnl" sz="2000" dirty="0"/>
              <a:t> (podemos </a:t>
            </a:r>
            <a:r>
              <a:rPr lang="es-ES_tradnl" sz="2000" dirty="0" err="1"/>
              <a:t>obter</a:t>
            </a:r>
            <a:r>
              <a:rPr lang="es-ES_tradnl" sz="2000" dirty="0"/>
              <a:t> os </a:t>
            </a:r>
            <a:r>
              <a:rPr lang="es-ES_tradnl" sz="2000" dirty="0" err="1"/>
              <a:t>mesmos</a:t>
            </a:r>
            <a:r>
              <a:rPr lang="es-ES_tradnl" sz="2000" dirty="0"/>
              <a:t> resultados todas as </a:t>
            </a:r>
            <a:r>
              <a:rPr lang="es-ES_tradnl" sz="2000" dirty="0" err="1"/>
              <a:t>vezes</a:t>
            </a:r>
            <a:r>
              <a:rPr lang="es-ES_tradnl" sz="2000" dirty="0"/>
              <a:t>)</a:t>
            </a:r>
          </a:p>
          <a:p>
            <a:pPr>
              <a:spcBef>
                <a:spcPct val="50000"/>
              </a:spcBef>
            </a:pPr>
            <a:r>
              <a:rPr lang="es-ES_tradnl" sz="2000" dirty="0"/>
              <a:t>	</a:t>
            </a:r>
            <a:r>
              <a:rPr lang="es-ES_tradnl" sz="2000" b="1" dirty="0" err="1">
                <a:solidFill>
                  <a:srgbClr val="FF0000"/>
                </a:solidFill>
              </a:rPr>
              <a:t>Estudos</a:t>
            </a:r>
            <a:r>
              <a:rPr lang="es-ES_tradnl" sz="2000" b="1" dirty="0">
                <a:solidFill>
                  <a:srgbClr val="FF0000"/>
                </a:solidFill>
              </a:rPr>
              <a:t> </a:t>
            </a:r>
            <a:r>
              <a:rPr lang="es-ES_tradnl" sz="2000" b="1" dirty="0" err="1">
                <a:solidFill>
                  <a:srgbClr val="FF0000"/>
                </a:solidFill>
              </a:rPr>
              <a:t>transversais</a:t>
            </a:r>
            <a:endParaRPr lang="es-ES_tradnl" sz="2000" b="1" dirty="0">
              <a:solidFill>
                <a:srgbClr val="FF0000"/>
              </a:solidFill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900112" y="4077072"/>
            <a:ext cx="7776343" cy="1169551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 err="1"/>
              <a:t>Prognóstico</a:t>
            </a:r>
            <a:r>
              <a:rPr lang="es-ES_tradnl" sz="2000" b="1" dirty="0"/>
              <a:t> </a:t>
            </a:r>
            <a:r>
              <a:rPr lang="es-ES_tradnl" sz="2000" dirty="0"/>
              <a:t>– determinar o que </a:t>
            </a:r>
            <a:r>
              <a:rPr lang="es-ES_tradnl" sz="2000" dirty="0" err="1"/>
              <a:t>provavelmente</a:t>
            </a:r>
            <a:r>
              <a:rPr lang="es-ES_tradnl" sz="2000" dirty="0"/>
              <a:t> </a:t>
            </a:r>
            <a:r>
              <a:rPr lang="es-ES_tradnl" sz="2000" dirty="0" err="1"/>
              <a:t>aconteceria</a:t>
            </a:r>
            <a:r>
              <a:rPr lang="es-ES_tradnl" sz="2000" dirty="0"/>
              <a:t> a </a:t>
            </a:r>
            <a:r>
              <a:rPr lang="es-ES_tradnl" sz="2000" dirty="0" err="1"/>
              <a:t>alguém</a:t>
            </a:r>
            <a:r>
              <a:rPr lang="es-ES_tradnl" sz="2000" dirty="0"/>
              <a:t> cuja a </a:t>
            </a:r>
            <a:r>
              <a:rPr lang="es-ES_tradnl" sz="2000" dirty="0" err="1"/>
              <a:t>doença</a:t>
            </a:r>
            <a:r>
              <a:rPr lang="es-ES_tradnl" sz="2000" dirty="0"/>
              <a:t> é detectada </a:t>
            </a:r>
            <a:r>
              <a:rPr lang="es-ES_tradnl" sz="2000" dirty="0" err="1"/>
              <a:t>em</a:t>
            </a:r>
            <a:r>
              <a:rPr lang="es-ES_tradnl" sz="2000" dirty="0"/>
              <a:t> </a:t>
            </a:r>
            <a:r>
              <a:rPr lang="es-ES_tradnl" sz="2000" dirty="0" err="1"/>
              <a:t>um</a:t>
            </a:r>
            <a:r>
              <a:rPr lang="es-ES_tradnl" sz="2000" dirty="0"/>
              <a:t> </a:t>
            </a:r>
            <a:r>
              <a:rPr lang="es-ES_tradnl" sz="2000" dirty="0" err="1"/>
              <a:t>estágio</a:t>
            </a:r>
            <a:r>
              <a:rPr lang="es-ES_tradnl" sz="2000" dirty="0"/>
              <a:t> inicial </a:t>
            </a:r>
          </a:p>
          <a:p>
            <a:pPr>
              <a:spcBef>
                <a:spcPct val="50000"/>
              </a:spcBef>
            </a:pPr>
            <a:r>
              <a:rPr lang="es-ES_tradnl" sz="2000" dirty="0"/>
              <a:t>	</a:t>
            </a:r>
            <a:r>
              <a:rPr lang="es-ES_tradnl" sz="2000" b="1" dirty="0" err="1">
                <a:solidFill>
                  <a:srgbClr val="FF0000"/>
                </a:solidFill>
              </a:rPr>
              <a:t>Estudos</a:t>
            </a:r>
            <a:r>
              <a:rPr lang="es-ES_tradnl" sz="2000" b="1" dirty="0">
                <a:solidFill>
                  <a:srgbClr val="FF0000"/>
                </a:solidFill>
              </a:rPr>
              <a:t> de </a:t>
            </a:r>
            <a:r>
              <a:rPr lang="es-ES_tradnl" sz="2000" b="1" dirty="0" err="1">
                <a:solidFill>
                  <a:srgbClr val="FF0000"/>
                </a:solidFill>
              </a:rPr>
              <a:t>coorte</a:t>
            </a:r>
            <a:endParaRPr lang="es-ES_tradnl" sz="2000" b="1" dirty="0">
              <a:solidFill>
                <a:srgbClr val="FF0000"/>
              </a:solidFill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900113" y="5157192"/>
            <a:ext cx="7920359" cy="1477328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 err="1"/>
              <a:t>Causalidade</a:t>
            </a:r>
            <a:r>
              <a:rPr lang="es-ES_tradnl" sz="2000" b="1" dirty="0"/>
              <a:t> </a:t>
            </a:r>
            <a:r>
              <a:rPr lang="es-ES_tradnl" sz="2000" dirty="0"/>
              <a:t>– determinar se </a:t>
            </a:r>
            <a:r>
              <a:rPr lang="es-ES_tradnl" sz="2000" dirty="0" err="1"/>
              <a:t>um</a:t>
            </a:r>
            <a:r>
              <a:rPr lang="es-ES_tradnl" sz="2000" dirty="0"/>
              <a:t> agente prejudicial putativo, como a </a:t>
            </a:r>
            <a:r>
              <a:rPr lang="es-ES_tradnl" sz="2000" dirty="0" err="1"/>
              <a:t>poluição</a:t>
            </a:r>
            <a:r>
              <a:rPr lang="es-ES_tradnl" sz="2000" dirty="0"/>
              <a:t> ambiental, está relacionado </a:t>
            </a:r>
            <a:r>
              <a:rPr lang="es-ES_tradnl" sz="2000" dirty="0" err="1"/>
              <a:t>ao</a:t>
            </a:r>
            <a:r>
              <a:rPr lang="es-ES_tradnl" sz="2000" dirty="0"/>
              <a:t> </a:t>
            </a:r>
            <a:r>
              <a:rPr lang="es-ES_tradnl" sz="2000" dirty="0" err="1"/>
              <a:t>desenvolvimento</a:t>
            </a:r>
            <a:r>
              <a:rPr lang="es-ES_tradnl" sz="2000" dirty="0"/>
              <a:t> da </a:t>
            </a:r>
            <a:r>
              <a:rPr lang="es-ES_tradnl" sz="2000" dirty="0" err="1"/>
              <a:t>doença</a:t>
            </a:r>
            <a:r>
              <a:rPr lang="es-ES_tradnl" sz="2000" dirty="0"/>
              <a:t> (</a:t>
            </a:r>
            <a:r>
              <a:rPr lang="es-ES_tradnl" sz="2000" dirty="0" err="1"/>
              <a:t>etiologia</a:t>
            </a:r>
            <a:r>
              <a:rPr lang="es-ES_tradnl" sz="2000" dirty="0"/>
              <a:t>)</a:t>
            </a:r>
          </a:p>
          <a:p>
            <a:pPr>
              <a:spcBef>
                <a:spcPct val="50000"/>
              </a:spcBef>
            </a:pPr>
            <a:r>
              <a:rPr lang="es-ES_tradnl" sz="2000" dirty="0"/>
              <a:t>	</a:t>
            </a:r>
            <a:r>
              <a:rPr lang="es-ES_tradnl" sz="2000" b="1" dirty="0" err="1">
                <a:solidFill>
                  <a:srgbClr val="FF0000"/>
                </a:solidFill>
              </a:rPr>
              <a:t>Estudos</a:t>
            </a:r>
            <a:r>
              <a:rPr lang="es-ES_tradnl" sz="2000" b="1" dirty="0">
                <a:solidFill>
                  <a:srgbClr val="FF0000"/>
                </a:solidFill>
              </a:rPr>
              <a:t> de </a:t>
            </a:r>
            <a:r>
              <a:rPr lang="es-ES_tradnl" sz="2000" b="1" dirty="0" err="1">
                <a:solidFill>
                  <a:srgbClr val="FF0000"/>
                </a:solidFill>
              </a:rPr>
              <a:t>coorte</a:t>
            </a:r>
            <a:r>
              <a:rPr lang="es-ES_tradnl" sz="2000" b="1" dirty="0">
                <a:solidFill>
                  <a:srgbClr val="FF0000"/>
                </a:solidFill>
              </a:rPr>
              <a:t>, caso-controle, relatos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700338" y="404813"/>
            <a:ext cx="3240087" cy="39687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/>
              <a:t>Estudos Secundários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42913" y="1125538"/>
            <a:ext cx="8413750" cy="5478423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3366"/>
              </a:buClr>
              <a:buFont typeface="Wingdings" pitchFamily="2" charset="2"/>
              <a:buChar char="ü"/>
            </a:pPr>
            <a:r>
              <a:rPr lang="es-ES_tradnl" sz="2000" b="1" dirty="0"/>
              <a:t> </a:t>
            </a:r>
            <a:r>
              <a:rPr lang="es-ES_tradnl" sz="2000" b="1" dirty="0" err="1"/>
              <a:t>Revisões</a:t>
            </a:r>
            <a:r>
              <a:rPr lang="es-ES_tradnl" sz="2000" b="1" dirty="0"/>
              <a:t> </a:t>
            </a:r>
          </a:p>
          <a:p>
            <a:pPr>
              <a:spcBef>
                <a:spcPct val="50000"/>
              </a:spcBef>
            </a:pPr>
            <a:r>
              <a:rPr lang="es-ES_tradnl" sz="2000" b="1" dirty="0"/>
              <a:t>	</a:t>
            </a:r>
            <a:r>
              <a:rPr lang="es-ES_tradnl" sz="2000" b="1" dirty="0" err="1"/>
              <a:t>Revisões</a:t>
            </a:r>
            <a:r>
              <a:rPr lang="es-ES_tradnl" sz="2000" b="1" dirty="0"/>
              <a:t> </a:t>
            </a:r>
            <a:r>
              <a:rPr lang="es-ES_tradnl" sz="2000" b="1" dirty="0" err="1"/>
              <a:t>não</a:t>
            </a:r>
            <a:r>
              <a:rPr lang="es-ES_tradnl" sz="2000" b="1" dirty="0"/>
              <a:t> sistemáticas – </a:t>
            </a:r>
            <a:r>
              <a:rPr lang="es-ES_tradnl" sz="2000" dirty="0" err="1"/>
              <a:t>resumem</a:t>
            </a:r>
            <a:r>
              <a:rPr lang="es-ES_tradnl" sz="2000" dirty="0"/>
              <a:t> </a:t>
            </a:r>
            <a:r>
              <a:rPr lang="es-ES_tradnl" sz="2000" dirty="0" err="1"/>
              <a:t>estudos</a:t>
            </a:r>
            <a:r>
              <a:rPr lang="es-ES_tradnl" sz="2000" dirty="0"/>
              <a:t> </a:t>
            </a:r>
            <a:r>
              <a:rPr lang="es-ES_tradnl" sz="2000" dirty="0" err="1"/>
              <a:t>primários</a:t>
            </a:r>
            <a:endParaRPr lang="es-ES_tradnl" sz="2000" dirty="0"/>
          </a:p>
          <a:p>
            <a:pPr>
              <a:spcBef>
                <a:spcPct val="50000"/>
              </a:spcBef>
            </a:pPr>
            <a:r>
              <a:rPr lang="es-ES_tradnl" sz="2000" dirty="0"/>
              <a:t>	</a:t>
            </a:r>
            <a:r>
              <a:rPr lang="es-ES_tradnl" sz="2000" b="1" dirty="0" err="1"/>
              <a:t>Revisões</a:t>
            </a:r>
            <a:r>
              <a:rPr lang="es-ES_tradnl" sz="2000" b="1" dirty="0"/>
              <a:t> sistemáticas</a:t>
            </a:r>
            <a:r>
              <a:rPr lang="es-ES_tradnl" sz="2000" dirty="0"/>
              <a:t> – </a:t>
            </a:r>
            <a:r>
              <a:rPr lang="es-ES_tradnl" sz="2000" dirty="0" err="1"/>
              <a:t>fazem</a:t>
            </a:r>
            <a:r>
              <a:rPr lang="es-ES_tradnl" sz="2000" dirty="0"/>
              <a:t> o </a:t>
            </a:r>
            <a:r>
              <a:rPr lang="es-ES_tradnl" sz="2000" dirty="0" err="1"/>
              <a:t>mesmo</a:t>
            </a:r>
            <a:r>
              <a:rPr lang="es-ES_tradnl" sz="2000" dirty="0"/>
              <a:t>, mas </a:t>
            </a:r>
            <a:r>
              <a:rPr lang="es-ES_tradnl" sz="2000" dirty="0" err="1"/>
              <a:t>seguindo</a:t>
            </a:r>
            <a:r>
              <a:rPr lang="es-ES_tradnl" sz="2000" dirty="0"/>
              <a:t> </a:t>
            </a:r>
            <a:r>
              <a:rPr lang="es-ES_tradnl" sz="2000" dirty="0" err="1"/>
              <a:t>uma</a:t>
            </a:r>
            <a:r>
              <a:rPr lang="es-ES_tradnl" sz="2000" dirty="0"/>
              <a:t> </a:t>
            </a:r>
            <a:r>
              <a:rPr lang="es-ES_tradnl" sz="2000" dirty="0" err="1"/>
              <a:t>metodologia</a:t>
            </a:r>
            <a:r>
              <a:rPr lang="es-ES_tradnl" sz="2000" dirty="0"/>
              <a:t> rigorosa e </a:t>
            </a:r>
            <a:r>
              <a:rPr lang="es-ES_tradnl" sz="2000" dirty="0" err="1"/>
              <a:t>pré</a:t>
            </a:r>
            <a:r>
              <a:rPr lang="es-ES_tradnl" sz="2000" dirty="0"/>
              <a:t>-definida</a:t>
            </a:r>
          </a:p>
          <a:p>
            <a:pPr>
              <a:spcBef>
                <a:spcPct val="50000"/>
              </a:spcBef>
            </a:pPr>
            <a:r>
              <a:rPr lang="es-ES_tradnl" sz="2000" dirty="0"/>
              <a:t>	</a:t>
            </a:r>
            <a:r>
              <a:rPr lang="es-ES_tradnl" sz="2000" b="1" dirty="0" err="1"/>
              <a:t>Metanálises</a:t>
            </a:r>
            <a:r>
              <a:rPr lang="es-ES_tradnl" sz="2000" dirty="0"/>
              <a:t> – </a:t>
            </a:r>
            <a:r>
              <a:rPr lang="es-ES_tradnl" sz="2000" dirty="0" err="1"/>
              <a:t>integram</a:t>
            </a:r>
            <a:r>
              <a:rPr lang="es-ES_tradnl" sz="2000" dirty="0"/>
              <a:t> os dados numéricos de 2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mais</a:t>
            </a:r>
            <a:r>
              <a:rPr lang="es-ES_tradnl" sz="2000" dirty="0"/>
              <a:t> </a:t>
            </a:r>
            <a:r>
              <a:rPr lang="es-ES_tradnl" sz="2000" dirty="0" err="1" smtClean="0"/>
              <a:t>estudos</a:t>
            </a:r>
            <a:endParaRPr lang="es-ES_tradnl" sz="2000" dirty="0" smtClean="0"/>
          </a:p>
          <a:p>
            <a:pPr>
              <a:spcBef>
                <a:spcPct val="50000"/>
              </a:spcBef>
            </a:pPr>
            <a:r>
              <a:rPr lang="es-ES_tradnl" sz="2000" dirty="0"/>
              <a:t/>
            </a:r>
            <a:br>
              <a:rPr lang="es-ES_tradnl" sz="2000" dirty="0"/>
            </a:br>
            <a:endParaRPr lang="es-ES_tradnl" sz="2000" b="1" dirty="0"/>
          </a:p>
          <a:p>
            <a:pPr>
              <a:spcBef>
                <a:spcPct val="50000"/>
              </a:spcBef>
              <a:buClr>
                <a:srgbClr val="003366"/>
              </a:buClr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 err="1"/>
              <a:t>Diretrizes</a:t>
            </a:r>
            <a:r>
              <a:rPr lang="es-ES_tradnl" sz="2000" b="1" dirty="0"/>
              <a:t> – </a:t>
            </a:r>
            <a:r>
              <a:rPr lang="es-ES_tradnl" sz="2000" dirty="0" err="1"/>
              <a:t>tiram</a:t>
            </a:r>
            <a:r>
              <a:rPr lang="es-ES_tradnl" sz="2000" dirty="0"/>
              <a:t> </a:t>
            </a:r>
            <a:r>
              <a:rPr lang="es-ES_tradnl" sz="2000" dirty="0" err="1"/>
              <a:t>conclusões</a:t>
            </a:r>
            <a:r>
              <a:rPr lang="es-ES_tradnl" sz="2000" dirty="0"/>
              <a:t> de </a:t>
            </a:r>
            <a:r>
              <a:rPr lang="es-ES_tradnl" sz="2000" dirty="0" err="1"/>
              <a:t>estudos</a:t>
            </a:r>
            <a:r>
              <a:rPr lang="es-ES_tradnl" sz="2000" dirty="0"/>
              <a:t> </a:t>
            </a:r>
            <a:r>
              <a:rPr lang="es-ES_tradnl" sz="2000" dirty="0" err="1"/>
              <a:t>primários</a:t>
            </a:r>
            <a:r>
              <a:rPr lang="es-ES_tradnl" sz="2000" dirty="0"/>
              <a:t> sobre como os médicos </a:t>
            </a:r>
            <a:r>
              <a:rPr lang="es-ES_tradnl" sz="2000" dirty="0" err="1"/>
              <a:t>devem</a:t>
            </a:r>
            <a:r>
              <a:rPr lang="es-ES_tradnl" sz="2000" dirty="0"/>
              <a:t> se comportar (que </a:t>
            </a:r>
            <a:r>
              <a:rPr lang="es-ES_tradnl" sz="2000" dirty="0" err="1"/>
              <a:t>devem</a:t>
            </a:r>
            <a:r>
              <a:rPr lang="es-ES_tradnl" sz="2000" dirty="0"/>
              <a:t> </a:t>
            </a:r>
            <a:r>
              <a:rPr lang="es-ES_tradnl" sz="2000" dirty="0" err="1"/>
              <a:t>fazer</a:t>
            </a:r>
            <a:r>
              <a:rPr lang="es-ES_tradnl" sz="2000" dirty="0"/>
              <a:t>)</a:t>
            </a:r>
            <a:br>
              <a:rPr lang="es-ES_tradnl" sz="2000" dirty="0"/>
            </a:br>
            <a:endParaRPr lang="es-ES_tradnl" sz="2000" dirty="0" smtClean="0"/>
          </a:p>
          <a:p>
            <a:pPr>
              <a:spcBef>
                <a:spcPct val="50000"/>
              </a:spcBef>
              <a:buClr>
                <a:srgbClr val="003366"/>
              </a:buClr>
              <a:buFont typeface="Wingdings" pitchFamily="2" charset="2"/>
              <a:buChar char="ü"/>
            </a:pPr>
            <a:r>
              <a:rPr lang="es-ES_tradnl" sz="2000" dirty="0" smtClean="0"/>
              <a:t> </a:t>
            </a:r>
            <a:r>
              <a:rPr lang="es-ES_tradnl" sz="2000" b="1" dirty="0" err="1"/>
              <a:t>Análises</a:t>
            </a:r>
            <a:r>
              <a:rPr lang="es-ES_tradnl" sz="2000" b="1" dirty="0"/>
              <a:t> de </a:t>
            </a:r>
            <a:r>
              <a:rPr lang="es-ES_tradnl" sz="2000" b="1" dirty="0" err="1"/>
              <a:t>decisão</a:t>
            </a:r>
            <a:r>
              <a:rPr lang="es-ES_tradnl" sz="2000" b="1" dirty="0"/>
              <a:t> – </a:t>
            </a:r>
            <a:r>
              <a:rPr lang="es-ES_tradnl" sz="2000" dirty="0" err="1"/>
              <a:t>utilizam</a:t>
            </a:r>
            <a:r>
              <a:rPr lang="es-ES_tradnl" sz="2000" dirty="0"/>
              <a:t> os resultados de </a:t>
            </a:r>
            <a:r>
              <a:rPr lang="es-ES_tradnl" sz="2000" dirty="0" err="1"/>
              <a:t>estudos</a:t>
            </a:r>
            <a:r>
              <a:rPr lang="es-ES_tradnl" sz="2000" dirty="0"/>
              <a:t> </a:t>
            </a:r>
            <a:r>
              <a:rPr lang="es-ES_tradnl" sz="2000" dirty="0" err="1"/>
              <a:t>primários</a:t>
            </a:r>
            <a:r>
              <a:rPr lang="es-ES_tradnl" sz="2000" dirty="0"/>
              <a:t> para </a:t>
            </a:r>
            <a:r>
              <a:rPr lang="es-ES_tradnl" sz="2000" dirty="0" err="1"/>
              <a:t>gerar</a:t>
            </a:r>
            <a:r>
              <a:rPr lang="es-ES_tradnl" sz="2000" dirty="0"/>
              <a:t> </a:t>
            </a:r>
            <a:r>
              <a:rPr lang="es-ES_tradnl" sz="2000" dirty="0" err="1"/>
              <a:t>árvores</a:t>
            </a:r>
            <a:r>
              <a:rPr lang="es-ES_tradnl" sz="2000" dirty="0"/>
              <a:t> de </a:t>
            </a:r>
            <a:r>
              <a:rPr lang="es-ES_tradnl" sz="2000" dirty="0" err="1"/>
              <a:t>probabilidade</a:t>
            </a:r>
            <a:r>
              <a:rPr lang="es-ES_tradnl" sz="2000" dirty="0"/>
              <a:t> para </a:t>
            </a:r>
            <a:r>
              <a:rPr lang="es-ES_tradnl" sz="2000" dirty="0" err="1"/>
              <a:t>serem</a:t>
            </a:r>
            <a:r>
              <a:rPr lang="es-ES_tradnl" sz="2000" dirty="0"/>
              <a:t> usadas por </a:t>
            </a:r>
            <a:r>
              <a:rPr lang="es-ES_tradnl" sz="2000" dirty="0" err="1"/>
              <a:t>profissionais</a:t>
            </a:r>
            <a:r>
              <a:rPr lang="es-ES_tradnl" sz="2000" dirty="0"/>
              <a:t> da </a:t>
            </a:r>
            <a:r>
              <a:rPr lang="es-ES_tradnl" sz="2000" dirty="0" err="1"/>
              <a:t>saúde</a:t>
            </a:r>
            <a:r>
              <a:rPr lang="es-ES_tradnl" sz="2000" dirty="0"/>
              <a:t> e pacientes na tomada de </a:t>
            </a:r>
            <a:r>
              <a:rPr lang="es-ES_tradnl" sz="2000" dirty="0" err="1"/>
              <a:t>decisões</a:t>
            </a:r>
            <a:r>
              <a:rPr lang="es-ES_tradnl" sz="2000" dirty="0"/>
              <a:t> sobre manejo clínico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alocação</a:t>
            </a:r>
            <a:r>
              <a:rPr lang="es-ES_tradnl" sz="2000" dirty="0"/>
              <a:t> de recursos</a:t>
            </a:r>
          </a:p>
          <a:p>
            <a:pPr>
              <a:spcBef>
                <a:spcPct val="50000"/>
              </a:spcBef>
              <a:buClr>
                <a:srgbClr val="003366"/>
              </a:buClr>
            </a:pPr>
            <a:r>
              <a:rPr lang="es-ES_tradnl" sz="2000" dirty="0"/>
              <a:t> </a:t>
            </a:r>
          </a:p>
        </p:txBody>
      </p:sp>
      <p:sp>
        <p:nvSpPr>
          <p:cNvPr id="2" name="Seta para baixo 1"/>
          <p:cNvSpPr/>
          <p:nvPr/>
        </p:nvSpPr>
        <p:spPr>
          <a:xfrm>
            <a:off x="3995936" y="3212976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3568" y="533400"/>
            <a:ext cx="7560840" cy="18158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800" b="1" dirty="0" smtClean="0"/>
              <a:t>MBE - Histórico</a:t>
            </a:r>
            <a:endParaRPr lang="pt-BR" sz="2800" b="1" dirty="0"/>
          </a:p>
          <a:p>
            <a:pPr algn="ctr">
              <a:lnSpc>
                <a:spcPct val="200000"/>
              </a:lnSpc>
            </a:pPr>
            <a:r>
              <a:rPr lang="pt-BR" sz="2800" dirty="0"/>
              <a:t>Movimento iniciado na década de 60 </a:t>
            </a:r>
          </a:p>
        </p:txBody>
      </p:sp>
      <p:pic>
        <p:nvPicPr>
          <p:cNvPr id="3" name="Picture 3" descr="C:\Documents and Settings\User\Meus documentos\Minhas imagens\Imagem\cochra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2306638" cy="2514600"/>
          </a:xfrm>
          <a:prstGeom prst="rect">
            <a:avLst/>
          </a:prstGeom>
          <a:noFill/>
        </p:spPr>
      </p:pic>
      <p:pic>
        <p:nvPicPr>
          <p:cNvPr id="1026" name="Picture 2" descr="http://img.medscape.com/news/2015/ht_150515_dr_david_sackett_250x1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645024"/>
            <a:ext cx="3096344" cy="2664296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5652120" y="2854677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David </a:t>
            </a:r>
            <a:r>
              <a:rPr lang="pt-BR" b="1" dirty="0" err="1" smtClean="0"/>
              <a:t>Sackett</a:t>
            </a:r>
            <a:r>
              <a:rPr lang="pt-BR" b="1" dirty="0" smtClean="0"/>
              <a:t> Mac </a:t>
            </a:r>
            <a:r>
              <a:rPr lang="pt-BR" b="1" dirty="0" err="1" smtClean="0"/>
              <a:t>Master</a:t>
            </a:r>
            <a:r>
              <a:rPr lang="pt-BR" b="1" dirty="0" smtClean="0"/>
              <a:t> </a:t>
            </a:r>
            <a:r>
              <a:rPr lang="pt-BR" b="1" dirty="0" err="1" smtClean="0"/>
              <a:t>University</a:t>
            </a:r>
            <a:r>
              <a:rPr lang="pt-BR" b="1" dirty="0" smtClean="0"/>
              <a:t>, Canadá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251520" y="5445224"/>
            <a:ext cx="2779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 smtClean="0"/>
              <a:t>Archie</a:t>
            </a:r>
            <a:r>
              <a:rPr lang="pt-BR" b="1" dirty="0" smtClean="0"/>
              <a:t> </a:t>
            </a:r>
            <a:r>
              <a:rPr lang="pt-BR" b="1" dirty="0" err="1" smtClean="0"/>
              <a:t>Cochrane</a:t>
            </a:r>
            <a:r>
              <a:rPr lang="pt-BR" b="1" dirty="0" smtClean="0"/>
              <a:t>, Inglaterra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042988" y="333375"/>
            <a:ext cx="7127875" cy="39687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_tradnl" sz="2000" b="1">
                <a:solidFill>
                  <a:srgbClr val="000000"/>
                </a:solidFill>
                <a:latin typeface="Lucida Sans" pitchFamily="34" charset="0"/>
              </a:rPr>
              <a:t>Hierarquia da evidência – pesquisa clínica</a:t>
            </a:r>
          </a:p>
        </p:txBody>
      </p:sp>
      <p:graphicFrame>
        <p:nvGraphicFramePr>
          <p:cNvPr id="92198" name="Group 38"/>
          <p:cNvGraphicFramePr>
            <a:graphicFrameLocks noGrp="1"/>
          </p:cNvGraphicFramePr>
          <p:nvPr/>
        </p:nvGraphicFramePr>
        <p:xfrm>
          <a:off x="1236663" y="1125538"/>
          <a:ext cx="6864350" cy="3473451"/>
        </p:xfrm>
        <a:graphic>
          <a:graphicData uri="http://schemas.openxmlformats.org/drawingml/2006/table">
            <a:tbl>
              <a:tblPr/>
              <a:tblGrid>
                <a:gridCol w="1014412"/>
                <a:gridCol w="5849938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Verdana" pitchFamily="34" charset="0"/>
                        </a:rPr>
                        <a:t>Revisões sistemáticas e metanálises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Verdana" pitchFamily="34" charset="0"/>
                        </a:rPr>
                        <a:t>Ensaios clínicos randomizados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Verdana" pitchFamily="34" charset="0"/>
                        </a:rPr>
                        <a:t>Estudos de coorte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Verdana" pitchFamily="34" charset="0"/>
                        </a:rPr>
                        <a:t>Estudos de caso-controle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Verdana" pitchFamily="34" charset="0"/>
                        </a:rPr>
                        <a:t>Estudos transversais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Verdana" pitchFamily="34" charset="0"/>
                        </a:rPr>
                        <a:t>VI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Verdana" pitchFamily="34" charset="0"/>
                        </a:rPr>
                        <a:t>Relatos de casos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79388" y="692150"/>
            <a:ext cx="838200" cy="4038600"/>
            <a:chOff x="432" y="1104"/>
            <a:chExt cx="528" cy="2544"/>
          </a:xfrm>
        </p:grpSpPr>
        <p:sp>
          <p:nvSpPr>
            <p:cNvPr id="92188" name="AutoShape 28"/>
            <p:cNvSpPr>
              <a:spLocks noChangeArrowheads="1"/>
            </p:cNvSpPr>
            <p:nvPr/>
          </p:nvSpPr>
          <p:spPr bwMode="auto">
            <a:xfrm>
              <a:off x="432" y="1104"/>
              <a:ext cx="528" cy="2544"/>
            </a:xfrm>
            <a:prstGeom prst="upArrow">
              <a:avLst>
                <a:gd name="adj1" fmla="val 50000"/>
                <a:gd name="adj2" fmla="val 120455"/>
              </a:avLst>
            </a:prstGeom>
            <a:noFill/>
            <a:ln w="38100">
              <a:solidFill>
                <a:srgbClr val="808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0488" tIns="44450" rIns="90488" bIns="44450" anchor="ctr"/>
            <a:lstStyle/>
            <a:p>
              <a:pPr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2400" b="1">
                <a:solidFill>
                  <a:srgbClr val="000000"/>
                </a:solidFill>
              </a:endParaRPr>
            </a:p>
          </p:txBody>
        </p:sp>
        <p:sp>
          <p:nvSpPr>
            <p:cNvPr id="92189" name="Text Box 29"/>
            <p:cNvSpPr txBox="1">
              <a:spLocks noChangeArrowheads="1"/>
            </p:cNvSpPr>
            <p:nvPr/>
          </p:nvSpPr>
          <p:spPr bwMode="auto">
            <a:xfrm rot="16200000">
              <a:off x="-192" y="2352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ES_tradnl" sz="2400" b="1" dirty="0">
                  <a:solidFill>
                    <a:srgbClr val="006666"/>
                  </a:solidFill>
                  <a:latin typeface="Verdana" pitchFamily="34" charset="0"/>
                </a:rPr>
                <a:t>VALIDADE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8316913" y="765175"/>
            <a:ext cx="827087" cy="4038600"/>
            <a:chOff x="432" y="1104"/>
            <a:chExt cx="528" cy="2544"/>
          </a:xfrm>
        </p:grpSpPr>
        <p:sp>
          <p:nvSpPr>
            <p:cNvPr id="92191" name="AutoShape 31"/>
            <p:cNvSpPr>
              <a:spLocks noChangeArrowheads="1"/>
            </p:cNvSpPr>
            <p:nvPr/>
          </p:nvSpPr>
          <p:spPr bwMode="auto">
            <a:xfrm>
              <a:off x="432" y="1104"/>
              <a:ext cx="528" cy="2544"/>
            </a:xfrm>
            <a:prstGeom prst="upArrow">
              <a:avLst>
                <a:gd name="adj1" fmla="val 50000"/>
                <a:gd name="adj2" fmla="val 120455"/>
              </a:avLst>
            </a:prstGeom>
            <a:noFill/>
            <a:ln w="38100">
              <a:solidFill>
                <a:srgbClr val="808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0488" tIns="44450" rIns="90488" bIns="44450" anchor="ctr"/>
            <a:lstStyle/>
            <a:p>
              <a:pPr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2400" b="1">
                <a:solidFill>
                  <a:srgbClr val="000000"/>
                </a:solidFill>
              </a:endParaRPr>
            </a:p>
          </p:txBody>
        </p:sp>
        <p:sp>
          <p:nvSpPr>
            <p:cNvPr id="92192" name="Text Box 32"/>
            <p:cNvSpPr txBox="1">
              <a:spLocks noChangeArrowheads="1"/>
            </p:cNvSpPr>
            <p:nvPr/>
          </p:nvSpPr>
          <p:spPr bwMode="auto">
            <a:xfrm rot="16200000">
              <a:off x="-190" y="2350"/>
              <a:ext cx="1824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ES_tradnl" sz="2400" b="1">
                  <a:solidFill>
                    <a:srgbClr val="006666"/>
                  </a:solidFill>
                  <a:latin typeface="Verdana" pitchFamily="34" charset="0"/>
                </a:rPr>
                <a:t>CONFIANÇA</a:t>
              </a:r>
            </a:p>
          </p:txBody>
        </p:sp>
      </p:grpSp>
      <p:sp>
        <p:nvSpPr>
          <p:cNvPr id="92199" name="Text Box 39"/>
          <p:cNvSpPr txBox="1">
            <a:spLocks noChangeArrowheads="1"/>
          </p:cNvSpPr>
          <p:nvPr/>
        </p:nvSpPr>
        <p:spPr bwMode="auto">
          <a:xfrm>
            <a:off x="179388" y="5123730"/>
            <a:ext cx="8713092" cy="1477328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Não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se coloca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uma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metanálises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mal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feita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ou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um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ensaio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clínico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randomizado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erros metodológicos graves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acima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um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estudo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coorte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grande e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bem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definido.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Muitos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estudos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importantes e válidos no campo de pesquisa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qualitativa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não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estão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nessa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hierarquia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da </a:t>
            </a:r>
            <a:r>
              <a:rPr lang="es-ES_tradnl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evidência</a:t>
            </a:r>
            <a:r>
              <a:rPr lang="es-ES_tradnl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236165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Calibri" pitchFamily="34" charset="0"/>
                <a:cs typeface="Calibri" pitchFamily="34" charset="0"/>
              </a:rPr>
              <a:t>MBE na Gestão</a:t>
            </a:r>
            <a:endParaRPr lang="pt-BR" sz="5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3544" y="4076700"/>
            <a:ext cx="651668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defTabSz="762000">
              <a:lnSpc>
                <a:spcPct val="130000"/>
              </a:lnSpc>
              <a:buFontTx/>
              <a:buChar char="•"/>
            </a:pPr>
            <a:r>
              <a:rPr lang="fr-FR" sz="2400" dirty="0">
                <a:latin typeface="Calibri" pitchFamily="34" charset="0"/>
                <a:cs typeface="Calibri" pitchFamily="34" charset="0"/>
              </a:rPr>
              <a:t> Mudanças demográficas (envelhecimento)</a:t>
            </a:r>
          </a:p>
          <a:p>
            <a:pPr algn="l" defTabSz="762000">
              <a:lnSpc>
                <a:spcPct val="130000"/>
              </a:lnSpc>
              <a:buFontTx/>
              <a:buChar char="•"/>
            </a:pPr>
            <a:r>
              <a:rPr lang="fr-FR" sz="2400" dirty="0">
                <a:latin typeface="Calibri" pitchFamily="34" charset="0"/>
                <a:cs typeface="Calibri" pitchFamily="34" charset="0"/>
              </a:rPr>
              <a:t>Transição epidemiológica</a:t>
            </a:r>
          </a:p>
          <a:p>
            <a:pPr algn="l" defTabSz="762000">
              <a:lnSpc>
                <a:spcPct val="130000"/>
              </a:lnSpc>
              <a:buFontTx/>
              <a:buChar char="•"/>
            </a:pPr>
            <a:r>
              <a:rPr lang="fr-FR" sz="2400" dirty="0">
                <a:latin typeface="Calibri" pitchFamily="34" charset="0"/>
                <a:cs typeface="Calibri" pitchFamily="34" charset="0"/>
              </a:rPr>
              <a:t> Incorporação de novas tecnologias</a:t>
            </a:r>
          </a:p>
          <a:p>
            <a:pPr algn="l" defTabSz="762000">
              <a:lnSpc>
                <a:spcPct val="130000"/>
              </a:lnSpc>
              <a:buFontTx/>
              <a:buChar char="•"/>
            </a:pPr>
            <a:r>
              <a:rPr lang="fr-FR" sz="2400" dirty="0">
                <a:latin typeface="Calibri" pitchFamily="34" charset="0"/>
                <a:cs typeface="Calibri" pitchFamily="34" charset="0"/>
              </a:rPr>
              <a:t> Variabilidade na prática médica</a:t>
            </a:r>
          </a:p>
          <a:p>
            <a:pPr algn="l" defTabSz="762000">
              <a:lnSpc>
                <a:spcPct val="130000"/>
              </a:lnSpc>
            </a:pPr>
            <a:r>
              <a:rPr lang="fr-FR" sz="2400" dirty="0">
                <a:latin typeface="Calibri" pitchFamily="34" charset="0"/>
                <a:cs typeface="Calibri" pitchFamily="34" charset="0"/>
              </a:rPr>
              <a:t/>
            </a:r>
            <a:br>
              <a:rPr lang="fr-FR" sz="2400" dirty="0">
                <a:latin typeface="Calibri" pitchFamily="34" charset="0"/>
                <a:cs typeface="Calibri" pitchFamily="34" charset="0"/>
              </a:rPr>
            </a:br>
            <a:endParaRPr lang="fr-F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8212" name="Line 4"/>
          <p:cNvSpPr>
            <a:spLocks noChangeShapeType="1"/>
          </p:cNvSpPr>
          <p:nvPr/>
        </p:nvSpPr>
        <p:spPr bwMode="auto">
          <a:xfrm flipV="1">
            <a:off x="3581400" y="1938338"/>
            <a:ext cx="693738" cy="2984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18213" name="Freeform 5"/>
          <p:cNvSpPr>
            <a:spLocks/>
          </p:cNvSpPr>
          <p:nvPr/>
        </p:nvSpPr>
        <p:spPr bwMode="auto">
          <a:xfrm>
            <a:off x="4267200" y="2814638"/>
            <a:ext cx="485775" cy="1236662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303" y="0"/>
              </a:cxn>
              <a:cxn ang="0">
                <a:pos x="358" y="762"/>
              </a:cxn>
              <a:cxn ang="0">
                <a:pos x="352" y="811"/>
              </a:cxn>
              <a:cxn ang="0">
                <a:pos x="333" y="846"/>
              </a:cxn>
              <a:cxn ang="0">
                <a:pos x="314" y="870"/>
              </a:cxn>
              <a:cxn ang="0">
                <a:pos x="287" y="895"/>
              </a:cxn>
              <a:cxn ang="0">
                <a:pos x="248" y="914"/>
              </a:cxn>
              <a:cxn ang="0">
                <a:pos x="209" y="926"/>
              </a:cxn>
              <a:cxn ang="0">
                <a:pos x="152" y="928"/>
              </a:cxn>
              <a:cxn ang="0">
                <a:pos x="89" y="905"/>
              </a:cxn>
              <a:cxn ang="0">
                <a:pos x="49" y="881"/>
              </a:cxn>
              <a:cxn ang="0">
                <a:pos x="21" y="848"/>
              </a:cxn>
              <a:cxn ang="0">
                <a:pos x="3" y="810"/>
              </a:cxn>
              <a:cxn ang="0">
                <a:pos x="0" y="779"/>
              </a:cxn>
              <a:cxn ang="0">
                <a:pos x="40" y="0"/>
              </a:cxn>
            </a:cxnLst>
            <a:rect l="0" t="0" r="r" b="b"/>
            <a:pathLst>
              <a:path w="359" h="929">
                <a:moveTo>
                  <a:pt x="40" y="0"/>
                </a:moveTo>
                <a:lnTo>
                  <a:pt x="303" y="0"/>
                </a:lnTo>
                <a:lnTo>
                  <a:pt x="358" y="762"/>
                </a:lnTo>
                <a:lnTo>
                  <a:pt x="352" y="811"/>
                </a:lnTo>
                <a:lnTo>
                  <a:pt x="333" y="846"/>
                </a:lnTo>
                <a:lnTo>
                  <a:pt x="314" y="870"/>
                </a:lnTo>
                <a:lnTo>
                  <a:pt x="287" y="895"/>
                </a:lnTo>
                <a:lnTo>
                  <a:pt x="248" y="914"/>
                </a:lnTo>
                <a:lnTo>
                  <a:pt x="209" y="926"/>
                </a:lnTo>
                <a:lnTo>
                  <a:pt x="152" y="928"/>
                </a:lnTo>
                <a:lnTo>
                  <a:pt x="89" y="905"/>
                </a:lnTo>
                <a:lnTo>
                  <a:pt x="49" y="881"/>
                </a:lnTo>
                <a:lnTo>
                  <a:pt x="21" y="848"/>
                </a:lnTo>
                <a:lnTo>
                  <a:pt x="3" y="810"/>
                </a:lnTo>
                <a:lnTo>
                  <a:pt x="0" y="779"/>
                </a:lnTo>
                <a:lnTo>
                  <a:pt x="40" y="0"/>
                </a:lnTo>
              </a:path>
            </a:pathLst>
          </a:custGeom>
          <a:noFill/>
          <a:ln w="19050" cap="rnd" cmpd="sng">
            <a:noFill/>
            <a:prstDash val="solid"/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118214" name="Freeform 6"/>
          <p:cNvSpPr>
            <a:spLocks/>
          </p:cNvSpPr>
          <p:nvPr/>
        </p:nvSpPr>
        <p:spPr bwMode="auto">
          <a:xfrm>
            <a:off x="2938463" y="3311525"/>
            <a:ext cx="995362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3" y="0"/>
              </a:cxn>
              <a:cxn ang="0">
                <a:pos x="727" y="73"/>
              </a:cxn>
              <a:cxn ang="0">
                <a:pos x="70" y="73"/>
              </a:cxn>
              <a:cxn ang="0">
                <a:pos x="0" y="0"/>
              </a:cxn>
            </a:cxnLst>
            <a:rect l="0" t="0" r="r" b="b"/>
            <a:pathLst>
              <a:path w="804" h="74">
                <a:moveTo>
                  <a:pt x="0" y="0"/>
                </a:moveTo>
                <a:lnTo>
                  <a:pt x="803" y="0"/>
                </a:lnTo>
                <a:lnTo>
                  <a:pt x="727" y="73"/>
                </a:lnTo>
                <a:lnTo>
                  <a:pt x="70" y="73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19050" cap="rnd" cmpd="sng">
            <a:solidFill>
              <a:schemeClr val="tx2"/>
            </a:solidFill>
            <a:prstDash val="solid"/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118215" name="Line 7"/>
          <p:cNvSpPr>
            <a:spLocks noChangeShapeType="1"/>
          </p:cNvSpPr>
          <p:nvPr/>
        </p:nvSpPr>
        <p:spPr bwMode="auto">
          <a:xfrm>
            <a:off x="3551238" y="2347913"/>
            <a:ext cx="374650" cy="98266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118216" name="Line 8"/>
          <p:cNvSpPr>
            <a:spLocks noChangeShapeType="1"/>
          </p:cNvSpPr>
          <p:nvPr/>
        </p:nvSpPr>
        <p:spPr bwMode="auto">
          <a:xfrm flipV="1">
            <a:off x="3524250" y="1689100"/>
            <a:ext cx="781050" cy="488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118217" name="Freeform 9"/>
          <p:cNvSpPr>
            <a:spLocks/>
          </p:cNvSpPr>
          <p:nvPr/>
        </p:nvSpPr>
        <p:spPr bwMode="auto">
          <a:xfrm>
            <a:off x="5129213" y="2465388"/>
            <a:ext cx="995362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3" y="0"/>
              </a:cxn>
              <a:cxn ang="0">
                <a:pos x="727" y="73"/>
              </a:cxn>
              <a:cxn ang="0">
                <a:pos x="70" y="73"/>
              </a:cxn>
              <a:cxn ang="0">
                <a:pos x="0" y="0"/>
              </a:cxn>
            </a:cxnLst>
            <a:rect l="0" t="0" r="r" b="b"/>
            <a:pathLst>
              <a:path w="804" h="74">
                <a:moveTo>
                  <a:pt x="0" y="0"/>
                </a:moveTo>
                <a:lnTo>
                  <a:pt x="803" y="0"/>
                </a:lnTo>
                <a:lnTo>
                  <a:pt x="727" y="73"/>
                </a:lnTo>
                <a:lnTo>
                  <a:pt x="70" y="73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19050" cap="rnd" cmpd="sng">
            <a:solidFill>
              <a:schemeClr val="tx2"/>
            </a:solidFill>
            <a:prstDash val="solid"/>
            <a:round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118218" name="Line 10"/>
          <p:cNvSpPr>
            <a:spLocks noChangeShapeType="1"/>
          </p:cNvSpPr>
          <p:nvPr/>
        </p:nvSpPr>
        <p:spPr bwMode="auto">
          <a:xfrm>
            <a:off x="5738813" y="1482725"/>
            <a:ext cx="377825" cy="97631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118219" name="Oval 11"/>
          <p:cNvSpPr>
            <a:spLocks noChangeArrowheads="1"/>
          </p:cNvSpPr>
          <p:nvPr/>
        </p:nvSpPr>
        <p:spPr bwMode="auto">
          <a:xfrm>
            <a:off x="5503863" y="1341438"/>
            <a:ext cx="238125" cy="203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118220" name="Line 12"/>
          <p:cNvSpPr>
            <a:spLocks noChangeShapeType="1"/>
          </p:cNvSpPr>
          <p:nvPr/>
        </p:nvSpPr>
        <p:spPr bwMode="auto">
          <a:xfrm flipH="1">
            <a:off x="2932113" y="2330450"/>
            <a:ext cx="393700" cy="97472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118221" name="Oval 13"/>
          <p:cNvSpPr>
            <a:spLocks noChangeArrowheads="1"/>
          </p:cNvSpPr>
          <p:nvPr/>
        </p:nvSpPr>
        <p:spPr bwMode="auto">
          <a:xfrm>
            <a:off x="3328988" y="2163763"/>
            <a:ext cx="238125" cy="20161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18222" name="Freeform 14"/>
          <p:cNvSpPr>
            <a:spLocks/>
          </p:cNvSpPr>
          <p:nvPr/>
        </p:nvSpPr>
        <p:spPr bwMode="auto">
          <a:xfrm>
            <a:off x="4219575" y="1844675"/>
            <a:ext cx="490538" cy="1239838"/>
          </a:xfrm>
          <a:custGeom>
            <a:avLst/>
            <a:gdLst/>
            <a:ahLst/>
            <a:cxnLst>
              <a:cxn ang="0">
                <a:pos x="339" y="2"/>
              </a:cxn>
              <a:cxn ang="0">
                <a:pos x="332" y="0"/>
              </a:cxn>
              <a:cxn ang="0">
                <a:pos x="331" y="4"/>
              </a:cxn>
              <a:cxn ang="0">
                <a:pos x="387" y="828"/>
              </a:cxn>
              <a:cxn ang="0">
                <a:pos x="385" y="838"/>
              </a:cxn>
              <a:cxn ang="0">
                <a:pos x="385" y="853"/>
              </a:cxn>
              <a:cxn ang="0">
                <a:pos x="378" y="880"/>
              </a:cxn>
              <a:cxn ang="0">
                <a:pos x="371" y="890"/>
              </a:cxn>
              <a:cxn ang="0">
                <a:pos x="356" y="916"/>
              </a:cxn>
              <a:cxn ang="0">
                <a:pos x="327" y="949"/>
              </a:cxn>
              <a:cxn ang="0">
                <a:pos x="316" y="956"/>
              </a:cxn>
              <a:cxn ang="0">
                <a:pos x="277" y="977"/>
              </a:cxn>
              <a:cxn ang="0">
                <a:pos x="261" y="984"/>
              </a:cxn>
              <a:cxn ang="0">
                <a:pos x="215" y="993"/>
              </a:cxn>
              <a:cxn ang="0">
                <a:pos x="184" y="993"/>
              </a:cxn>
              <a:cxn ang="0">
                <a:pos x="153" y="989"/>
              </a:cxn>
              <a:cxn ang="0">
                <a:pos x="140" y="985"/>
              </a:cxn>
              <a:cxn ang="0">
                <a:pos x="110" y="974"/>
              </a:cxn>
              <a:cxn ang="0">
                <a:pos x="69" y="949"/>
              </a:cxn>
              <a:cxn ang="0">
                <a:pos x="60" y="940"/>
              </a:cxn>
              <a:cxn ang="0">
                <a:pos x="31" y="907"/>
              </a:cxn>
              <a:cxn ang="0">
                <a:pos x="25" y="896"/>
              </a:cxn>
              <a:cxn ang="0">
                <a:pos x="13" y="870"/>
              </a:cxn>
              <a:cxn ang="0">
                <a:pos x="13" y="856"/>
              </a:cxn>
              <a:cxn ang="0">
                <a:pos x="9" y="843"/>
              </a:cxn>
              <a:cxn ang="0">
                <a:pos x="47" y="2"/>
              </a:cxn>
              <a:cxn ang="0">
                <a:pos x="337" y="7"/>
              </a:cxn>
              <a:cxn ang="0">
                <a:pos x="341" y="2"/>
              </a:cxn>
              <a:cxn ang="0">
                <a:pos x="332" y="0"/>
              </a:cxn>
              <a:cxn ang="0">
                <a:pos x="52" y="0"/>
              </a:cxn>
              <a:cxn ang="0">
                <a:pos x="0" y="826"/>
              </a:cxn>
              <a:cxn ang="0">
                <a:pos x="3" y="857"/>
              </a:cxn>
              <a:cxn ang="0">
                <a:pos x="6" y="873"/>
              </a:cxn>
              <a:cxn ang="0">
                <a:pos x="17" y="899"/>
              </a:cxn>
              <a:cxn ang="0">
                <a:pos x="41" y="934"/>
              </a:cxn>
              <a:cxn ang="0">
                <a:pos x="52" y="945"/>
              </a:cxn>
              <a:cxn ang="0">
                <a:pos x="65" y="956"/>
              </a:cxn>
              <a:cxn ang="0">
                <a:pos x="105" y="981"/>
              </a:cxn>
              <a:cxn ang="0">
                <a:pos x="122" y="986"/>
              </a:cxn>
              <a:cxn ang="0">
                <a:pos x="135" y="992"/>
              </a:cxn>
              <a:cxn ang="0">
                <a:pos x="152" y="996"/>
              </a:cxn>
              <a:cxn ang="0">
                <a:pos x="167" y="1000"/>
              </a:cxn>
              <a:cxn ang="0">
                <a:pos x="217" y="1001"/>
              </a:cxn>
              <a:cxn ang="0">
                <a:pos x="248" y="994"/>
              </a:cxn>
              <a:cxn ang="0">
                <a:pos x="265" y="990"/>
              </a:cxn>
              <a:cxn ang="0">
                <a:pos x="307" y="971"/>
              </a:cxn>
              <a:cxn ang="0">
                <a:pos x="322" y="963"/>
              </a:cxn>
              <a:cxn ang="0">
                <a:pos x="356" y="932"/>
              </a:cxn>
              <a:cxn ang="0">
                <a:pos x="363" y="920"/>
              </a:cxn>
              <a:cxn ang="0">
                <a:pos x="379" y="895"/>
              </a:cxn>
              <a:cxn ang="0">
                <a:pos x="387" y="881"/>
              </a:cxn>
              <a:cxn ang="0">
                <a:pos x="395" y="854"/>
              </a:cxn>
              <a:cxn ang="0">
                <a:pos x="396" y="828"/>
              </a:cxn>
              <a:cxn ang="0">
                <a:pos x="341" y="2"/>
              </a:cxn>
            </a:cxnLst>
            <a:rect l="0" t="0" r="r" b="b"/>
            <a:pathLst>
              <a:path w="397" h="1002">
                <a:moveTo>
                  <a:pt x="341" y="2"/>
                </a:moveTo>
                <a:lnTo>
                  <a:pt x="339" y="2"/>
                </a:lnTo>
                <a:lnTo>
                  <a:pt x="339" y="0"/>
                </a:lnTo>
                <a:lnTo>
                  <a:pt x="332" y="0"/>
                </a:lnTo>
                <a:lnTo>
                  <a:pt x="331" y="1"/>
                </a:lnTo>
                <a:lnTo>
                  <a:pt x="331" y="4"/>
                </a:lnTo>
                <a:lnTo>
                  <a:pt x="387" y="827"/>
                </a:lnTo>
                <a:lnTo>
                  <a:pt x="387" y="828"/>
                </a:lnTo>
                <a:lnTo>
                  <a:pt x="387" y="827"/>
                </a:lnTo>
                <a:lnTo>
                  <a:pt x="385" y="838"/>
                </a:lnTo>
                <a:lnTo>
                  <a:pt x="385" y="854"/>
                </a:lnTo>
                <a:lnTo>
                  <a:pt x="385" y="853"/>
                </a:lnTo>
                <a:lnTo>
                  <a:pt x="383" y="865"/>
                </a:lnTo>
                <a:lnTo>
                  <a:pt x="378" y="880"/>
                </a:lnTo>
                <a:lnTo>
                  <a:pt x="378" y="879"/>
                </a:lnTo>
                <a:lnTo>
                  <a:pt x="371" y="890"/>
                </a:lnTo>
                <a:lnTo>
                  <a:pt x="363" y="905"/>
                </a:lnTo>
                <a:lnTo>
                  <a:pt x="356" y="916"/>
                </a:lnTo>
                <a:lnTo>
                  <a:pt x="349" y="926"/>
                </a:lnTo>
                <a:lnTo>
                  <a:pt x="327" y="949"/>
                </a:lnTo>
                <a:lnTo>
                  <a:pt x="329" y="947"/>
                </a:lnTo>
                <a:lnTo>
                  <a:pt x="316" y="956"/>
                </a:lnTo>
                <a:lnTo>
                  <a:pt x="303" y="964"/>
                </a:lnTo>
                <a:lnTo>
                  <a:pt x="277" y="977"/>
                </a:lnTo>
                <a:lnTo>
                  <a:pt x="260" y="984"/>
                </a:lnTo>
                <a:lnTo>
                  <a:pt x="261" y="984"/>
                </a:lnTo>
                <a:lnTo>
                  <a:pt x="246" y="988"/>
                </a:lnTo>
                <a:lnTo>
                  <a:pt x="215" y="993"/>
                </a:lnTo>
                <a:lnTo>
                  <a:pt x="217" y="993"/>
                </a:lnTo>
                <a:lnTo>
                  <a:pt x="184" y="993"/>
                </a:lnTo>
                <a:lnTo>
                  <a:pt x="169" y="992"/>
                </a:lnTo>
                <a:lnTo>
                  <a:pt x="153" y="989"/>
                </a:lnTo>
                <a:lnTo>
                  <a:pt x="138" y="985"/>
                </a:lnTo>
                <a:lnTo>
                  <a:pt x="140" y="985"/>
                </a:lnTo>
                <a:lnTo>
                  <a:pt x="125" y="979"/>
                </a:lnTo>
                <a:lnTo>
                  <a:pt x="110" y="974"/>
                </a:lnTo>
                <a:lnTo>
                  <a:pt x="84" y="959"/>
                </a:lnTo>
                <a:lnTo>
                  <a:pt x="69" y="949"/>
                </a:lnTo>
                <a:lnTo>
                  <a:pt x="71" y="951"/>
                </a:lnTo>
                <a:lnTo>
                  <a:pt x="60" y="940"/>
                </a:lnTo>
                <a:lnTo>
                  <a:pt x="49" y="930"/>
                </a:lnTo>
                <a:lnTo>
                  <a:pt x="31" y="907"/>
                </a:lnTo>
                <a:lnTo>
                  <a:pt x="25" y="895"/>
                </a:lnTo>
                <a:lnTo>
                  <a:pt x="25" y="896"/>
                </a:lnTo>
                <a:lnTo>
                  <a:pt x="18" y="883"/>
                </a:lnTo>
                <a:lnTo>
                  <a:pt x="13" y="870"/>
                </a:lnTo>
                <a:lnTo>
                  <a:pt x="15" y="870"/>
                </a:lnTo>
                <a:lnTo>
                  <a:pt x="13" y="856"/>
                </a:lnTo>
                <a:lnTo>
                  <a:pt x="9" y="842"/>
                </a:lnTo>
                <a:lnTo>
                  <a:pt x="9" y="843"/>
                </a:lnTo>
                <a:lnTo>
                  <a:pt x="9" y="827"/>
                </a:lnTo>
                <a:lnTo>
                  <a:pt x="47" y="2"/>
                </a:lnTo>
                <a:lnTo>
                  <a:pt x="49" y="7"/>
                </a:lnTo>
                <a:lnTo>
                  <a:pt x="337" y="7"/>
                </a:lnTo>
                <a:lnTo>
                  <a:pt x="341" y="4"/>
                </a:lnTo>
                <a:lnTo>
                  <a:pt x="341" y="2"/>
                </a:lnTo>
                <a:lnTo>
                  <a:pt x="337" y="0"/>
                </a:lnTo>
                <a:lnTo>
                  <a:pt x="332" y="0"/>
                </a:lnTo>
                <a:lnTo>
                  <a:pt x="48" y="1"/>
                </a:lnTo>
                <a:lnTo>
                  <a:pt x="52" y="0"/>
                </a:lnTo>
                <a:lnTo>
                  <a:pt x="40" y="3"/>
                </a:lnTo>
                <a:lnTo>
                  <a:pt x="0" y="826"/>
                </a:lnTo>
                <a:lnTo>
                  <a:pt x="0" y="843"/>
                </a:lnTo>
                <a:lnTo>
                  <a:pt x="3" y="857"/>
                </a:lnTo>
                <a:lnTo>
                  <a:pt x="6" y="872"/>
                </a:lnTo>
                <a:lnTo>
                  <a:pt x="6" y="873"/>
                </a:lnTo>
                <a:lnTo>
                  <a:pt x="11" y="885"/>
                </a:lnTo>
                <a:lnTo>
                  <a:pt x="17" y="899"/>
                </a:lnTo>
                <a:lnTo>
                  <a:pt x="23" y="911"/>
                </a:lnTo>
                <a:lnTo>
                  <a:pt x="41" y="934"/>
                </a:lnTo>
                <a:lnTo>
                  <a:pt x="54" y="945"/>
                </a:lnTo>
                <a:lnTo>
                  <a:pt x="52" y="945"/>
                </a:lnTo>
                <a:lnTo>
                  <a:pt x="64" y="956"/>
                </a:lnTo>
                <a:lnTo>
                  <a:pt x="65" y="956"/>
                </a:lnTo>
                <a:lnTo>
                  <a:pt x="79" y="966"/>
                </a:lnTo>
                <a:lnTo>
                  <a:pt x="105" y="981"/>
                </a:lnTo>
                <a:lnTo>
                  <a:pt x="106" y="981"/>
                </a:lnTo>
                <a:lnTo>
                  <a:pt x="122" y="986"/>
                </a:lnTo>
                <a:lnTo>
                  <a:pt x="120" y="986"/>
                </a:lnTo>
                <a:lnTo>
                  <a:pt x="135" y="992"/>
                </a:lnTo>
                <a:lnTo>
                  <a:pt x="136" y="992"/>
                </a:lnTo>
                <a:lnTo>
                  <a:pt x="152" y="996"/>
                </a:lnTo>
                <a:lnTo>
                  <a:pt x="152" y="997"/>
                </a:lnTo>
                <a:lnTo>
                  <a:pt x="167" y="1000"/>
                </a:lnTo>
                <a:lnTo>
                  <a:pt x="182" y="1001"/>
                </a:lnTo>
                <a:lnTo>
                  <a:pt x="217" y="1001"/>
                </a:lnTo>
                <a:lnTo>
                  <a:pt x="248" y="996"/>
                </a:lnTo>
                <a:lnTo>
                  <a:pt x="248" y="994"/>
                </a:lnTo>
                <a:lnTo>
                  <a:pt x="263" y="990"/>
                </a:lnTo>
                <a:lnTo>
                  <a:pt x="265" y="990"/>
                </a:lnTo>
                <a:lnTo>
                  <a:pt x="282" y="984"/>
                </a:lnTo>
                <a:lnTo>
                  <a:pt x="307" y="971"/>
                </a:lnTo>
                <a:lnTo>
                  <a:pt x="320" y="963"/>
                </a:lnTo>
                <a:lnTo>
                  <a:pt x="322" y="963"/>
                </a:lnTo>
                <a:lnTo>
                  <a:pt x="334" y="954"/>
                </a:lnTo>
                <a:lnTo>
                  <a:pt x="356" y="932"/>
                </a:lnTo>
                <a:lnTo>
                  <a:pt x="356" y="930"/>
                </a:lnTo>
                <a:lnTo>
                  <a:pt x="363" y="920"/>
                </a:lnTo>
                <a:lnTo>
                  <a:pt x="371" y="909"/>
                </a:lnTo>
                <a:lnTo>
                  <a:pt x="379" y="895"/>
                </a:lnTo>
                <a:lnTo>
                  <a:pt x="385" y="883"/>
                </a:lnTo>
                <a:lnTo>
                  <a:pt x="387" y="881"/>
                </a:lnTo>
                <a:lnTo>
                  <a:pt x="391" y="866"/>
                </a:lnTo>
                <a:lnTo>
                  <a:pt x="395" y="854"/>
                </a:lnTo>
                <a:lnTo>
                  <a:pt x="395" y="839"/>
                </a:lnTo>
                <a:lnTo>
                  <a:pt x="396" y="828"/>
                </a:lnTo>
                <a:lnTo>
                  <a:pt x="396" y="826"/>
                </a:lnTo>
                <a:lnTo>
                  <a:pt x="341" y="2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118223" name="Line 15"/>
          <p:cNvSpPr>
            <a:spLocks noChangeShapeType="1"/>
          </p:cNvSpPr>
          <p:nvPr/>
        </p:nvSpPr>
        <p:spPr bwMode="auto">
          <a:xfrm flipH="1">
            <a:off x="4478338" y="1393825"/>
            <a:ext cx="1031875" cy="2032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118224" name="Line 16"/>
          <p:cNvSpPr>
            <a:spLocks noChangeShapeType="1"/>
          </p:cNvSpPr>
          <p:nvPr/>
        </p:nvSpPr>
        <p:spPr bwMode="auto">
          <a:xfrm flipH="1">
            <a:off x="5137150" y="1495425"/>
            <a:ext cx="374650" cy="96361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87788" y="3108325"/>
            <a:ext cx="1146175" cy="560388"/>
            <a:chOff x="2426" y="3691"/>
            <a:chExt cx="926" cy="453"/>
          </a:xfrm>
        </p:grpSpPr>
        <p:sp>
          <p:nvSpPr>
            <p:cNvPr id="1118226" name="Rectangle 18"/>
            <p:cNvSpPr>
              <a:spLocks noChangeArrowheads="1"/>
            </p:cNvSpPr>
            <p:nvPr/>
          </p:nvSpPr>
          <p:spPr bwMode="auto">
            <a:xfrm>
              <a:off x="2641" y="3691"/>
              <a:ext cx="494" cy="17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118227" name="Rectangle 19"/>
            <p:cNvSpPr>
              <a:spLocks noChangeArrowheads="1"/>
            </p:cNvSpPr>
            <p:nvPr/>
          </p:nvSpPr>
          <p:spPr bwMode="auto">
            <a:xfrm>
              <a:off x="2565" y="3876"/>
              <a:ext cx="649" cy="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118228" name="Rectangle 20"/>
            <p:cNvSpPr>
              <a:spLocks noChangeArrowheads="1"/>
            </p:cNvSpPr>
            <p:nvPr/>
          </p:nvSpPr>
          <p:spPr bwMode="auto">
            <a:xfrm>
              <a:off x="2426" y="3969"/>
              <a:ext cx="926" cy="17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118229" name="Oval 21"/>
          <p:cNvSpPr>
            <a:spLocks noChangeArrowheads="1"/>
          </p:cNvSpPr>
          <p:nvPr/>
        </p:nvSpPr>
        <p:spPr bwMode="auto">
          <a:xfrm>
            <a:off x="4216400" y="1409700"/>
            <a:ext cx="495300" cy="4238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20498" name="Rectangle 22"/>
          <p:cNvSpPr>
            <a:spLocks noChangeArrowheads="1"/>
          </p:cNvSpPr>
          <p:nvPr/>
        </p:nvSpPr>
        <p:spPr bwMode="auto">
          <a:xfrm>
            <a:off x="2743200" y="2797651"/>
            <a:ext cx="1155700" cy="41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1925" tIns="65962" rIns="131925" bIns="65962" anchor="ctr">
            <a:spAutoFit/>
          </a:bodyPr>
          <a:lstStyle/>
          <a:p>
            <a:endParaRPr lang="pt-BR"/>
          </a:p>
        </p:txBody>
      </p: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1462088" y="2269440"/>
            <a:ext cx="1670050" cy="1241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31925" tIns="65962" rIns="131925" bIns="65962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 DEMANDA POR CUIDADOS DE SAÚDE</a:t>
            </a:r>
          </a:p>
        </p:txBody>
      </p:sp>
      <p:sp>
        <p:nvSpPr>
          <p:cNvPr id="20500" name="Rectangle 24"/>
          <p:cNvSpPr>
            <a:spLocks noChangeArrowheads="1"/>
          </p:cNvSpPr>
          <p:nvPr/>
        </p:nvSpPr>
        <p:spPr bwMode="auto">
          <a:xfrm>
            <a:off x="4992688" y="2550408"/>
            <a:ext cx="1811337" cy="6872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31925" tIns="65962" rIns="131925" bIns="65962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RECURSOS DISPONÍVEIS</a:t>
            </a:r>
          </a:p>
        </p:txBody>
      </p:sp>
      <p:sp>
        <p:nvSpPr>
          <p:cNvPr id="20501" name="Rectangle 25"/>
          <p:cNvSpPr>
            <a:spLocks noChangeArrowheads="1"/>
          </p:cNvSpPr>
          <p:nvPr/>
        </p:nvSpPr>
        <p:spPr bwMode="auto">
          <a:xfrm>
            <a:off x="0" y="5949950"/>
            <a:ext cx="514826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 defTabSz="762000">
              <a:lnSpc>
                <a:spcPct val="130000"/>
              </a:lnSpc>
              <a:buFontTx/>
              <a:buChar char="•"/>
            </a:pPr>
            <a:r>
              <a:rPr lang="fr-FR" sz="2400">
                <a:solidFill>
                  <a:schemeClr val="bg1"/>
                </a:solidFill>
                <a:latin typeface="Arial" charset="0"/>
              </a:rPr>
              <a:t>Restrição orçamentária</a:t>
            </a:r>
            <a:r>
              <a:rPr lang="fr-FR" sz="2400">
                <a:latin typeface="Arial" charset="0"/>
              </a:rPr>
              <a:t> </a:t>
            </a:r>
            <a:endParaRPr lang="fr-FR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18234" name="Line 26"/>
          <p:cNvSpPr>
            <a:spLocks noChangeShapeType="1"/>
          </p:cNvSpPr>
          <p:nvPr/>
        </p:nvSpPr>
        <p:spPr bwMode="auto">
          <a:xfrm flipV="1">
            <a:off x="4625975" y="1476375"/>
            <a:ext cx="879475" cy="37623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20503" name="Text Box 27"/>
          <p:cNvSpPr txBox="1">
            <a:spLocks noChangeArrowheads="1"/>
          </p:cNvSpPr>
          <p:nvPr/>
        </p:nvSpPr>
        <p:spPr bwMode="auto">
          <a:xfrm>
            <a:off x="2915816" y="6309320"/>
            <a:ext cx="6073006" cy="31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1925" tIns="65962" rIns="131925" bIns="65962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 err="1">
                <a:latin typeface="Calibri" pitchFamily="34" charset="0"/>
                <a:cs typeface="Calibri" pitchFamily="34" charset="0"/>
              </a:rPr>
              <a:t>Kobelt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G. </a:t>
            </a:r>
            <a:r>
              <a:rPr lang="en-GB" sz="1200" i="1" dirty="0">
                <a:latin typeface="Calibri" pitchFamily="34" charset="0"/>
                <a:cs typeface="Calibri" pitchFamily="34" charset="0"/>
              </a:rPr>
              <a:t>Health Economics: an introduction to economic evaluation.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London: OHE, 2002</a:t>
            </a:r>
          </a:p>
        </p:txBody>
      </p:sp>
      <p:sp>
        <p:nvSpPr>
          <p:cNvPr id="20504" name="CaixaDeTexto 27"/>
          <p:cNvSpPr txBox="1">
            <a:spLocks noChangeArrowheads="1"/>
          </p:cNvSpPr>
          <p:nvPr/>
        </p:nvSpPr>
        <p:spPr bwMode="auto">
          <a:xfrm>
            <a:off x="827088" y="260350"/>
            <a:ext cx="741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TENDÊNCIAS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ECONÔ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CUSTOS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EM SAÚDE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1520" y="116632"/>
            <a:ext cx="86409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Economia e área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de saúde tanto brasileira como mundial:</a:t>
            </a:r>
          </a:p>
          <a:p>
            <a:pPr>
              <a:lnSpc>
                <a:spcPct val="150000"/>
              </a:lnSpc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saúde não tem preço, mas tem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custo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 O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ser humano tem necessidades e querer infinitos, 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 com recursos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finitos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economia em saúde é o estudo de como os indivíduos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 e a sociedade exercem a opção de escolha na alocação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 dos recursos, sempre insuficientes, destinados à área 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 da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saúde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1520" y="1052736"/>
            <a:ext cx="8713788" cy="46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Poucas tecnologias se mostram como uma resposta definitiva para um problema de saúde;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Cada vez mais surgem novas tecnologias;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Um conjunto complexo de mecanismo inter-relacionados é posto em movimento a partir do momento em que ela se difunde e é utilizada;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Eventualmente ela será abandonada por uma série de razões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2393593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Calibri" pitchFamily="34" charset="0"/>
                <a:cs typeface="Calibri" pitchFamily="34" charset="0"/>
              </a:rPr>
              <a:t>Instrumentos da MBE no auxílio à gestão em Saúde</a:t>
            </a:r>
            <a:endParaRPr lang="pt-BR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31912" y="1896616"/>
            <a:ext cx="8229600" cy="4277072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332656"/>
            <a:ext cx="8712968" cy="5976664"/>
          </a:xfrm>
          <a:prstGeom prst="rect">
            <a:avLst/>
          </a:prstGeom>
          <a:ln>
            <a:noFill/>
          </a:ln>
          <a:effectLst/>
          <a:extLst/>
        </p:spPr>
        <p:txBody>
          <a:bodyPr/>
          <a:lstStyle/>
          <a:p>
            <a:pPr marL="123825" algn="ctr">
              <a:lnSpc>
                <a:spcPct val="150000"/>
              </a:lnSpc>
              <a:spcBef>
                <a:spcPct val="20000"/>
              </a:spcBef>
            </a:pPr>
            <a:r>
              <a:rPr lang="pt-BR" sz="2800" b="1" dirty="0">
                <a:latin typeface="Calibri" pitchFamily="34" charset="0"/>
                <a:cs typeface="Calibri" pitchFamily="34" charset="0"/>
              </a:rPr>
              <a:t>Avaliação de Tecnologias em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Saúde (ATS)</a:t>
            </a:r>
            <a:endParaRPr lang="pt-BR" sz="2800" b="1" dirty="0">
              <a:latin typeface="Calibri" pitchFamily="34" charset="0"/>
              <a:cs typeface="Calibri" pitchFamily="34" charset="0"/>
            </a:endParaRPr>
          </a:p>
          <a:p>
            <a:pPr marL="123825">
              <a:lnSpc>
                <a:spcPct val="200000"/>
              </a:lnSpc>
              <a:spcBef>
                <a:spcPct val="20000"/>
              </a:spcBef>
              <a:buFont typeface="Arial" charset="0"/>
              <a:buNone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Processo abrangente por meio do qual são avaliados os impactos clínicos, sociais e econômicos das tecnologias em saúde, levando-se em consideração aspectos como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eficácia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efetividade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segurança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custos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custo-efetividade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entre outros. Seu objetivo principal é auxiliar os gestores em saúde na tomada de decisões coerentes e racionais quanto à incorporação de tecnologias em saúde. (Brasil, 2005)</a:t>
            </a:r>
          </a:p>
          <a:p>
            <a:pPr marL="123825">
              <a:lnSpc>
                <a:spcPct val="150000"/>
              </a:lnSpc>
              <a:spcBef>
                <a:spcPct val="20000"/>
              </a:spcBef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  <a:p>
            <a:pPr marL="123825">
              <a:lnSpc>
                <a:spcPct val="150000"/>
              </a:lnSpc>
              <a:spcBef>
                <a:spcPct val="20000"/>
              </a:spcBef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  <a:p>
            <a:pPr marL="123825">
              <a:lnSpc>
                <a:spcPct val="150000"/>
              </a:lnSpc>
              <a:spcBef>
                <a:spcPct val="20000"/>
              </a:spcBef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31912" y="1896616"/>
            <a:ext cx="8229600" cy="4277072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8" name="Rectangle 3"/>
          <p:cNvSpPr>
            <a:spLocks noChangeArrowheads="1"/>
          </p:cNvSpPr>
          <p:nvPr/>
        </p:nvSpPr>
        <p:spPr bwMode="auto">
          <a:xfrm>
            <a:off x="331912" y="116632"/>
            <a:ext cx="8560568" cy="5688632"/>
          </a:xfrm>
          <a:prstGeom prst="rect">
            <a:avLst/>
          </a:prstGeom>
          <a:ln>
            <a:noFill/>
          </a:ln>
          <a:effectLst/>
          <a:extLst/>
        </p:spPr>
        <p:txBody>
          <a:bodyPr/>
          <a:lstStyle/>
          <a:p>
            <a:pPr marL="123825" algn="ctr">
              <a:lnSpc>
                <a:spcPct val="250000"/>
              </a:lnSpc>
              <a:spcBef>
                <a:spcPct val="20000"/>
              </a:spcBef>
            </a:pPr>
            <a:r>
              <a:rPr lang="pt-BR" sz="2800" b="1" dirty="0">
                <a:latin typeface="Calibri" pitchFamily="34" charset="0"/>
                <a:cs typeface="Calibri" pitchFamily="34" charset="0"/>
              </a:rPr>
              <a:t>Avaliação de Tecnologias em Saúde</a:t>
            </a:r>
          </a:p>
          <a:p>
            <a:pPr marL="123825">
              <a:lnSpc>
                <a:spcPct val="250000"/>
              </a:lnSpc>
            </a:pP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Síntese das evidências científicas disponíveis e a avaliação de suas implicações na utilização da  tecnologia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. Abrangem informações sobre segurança, eficácia, efetividade, custos e custo-efetividade das alternativas de tratamento para um determinado problema de saúde, considerando-se a equidade e aspectos éticos e culturais.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(Neto 2007)</a:t>
            </a:r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pPr marL="123825">
              <a:lnSpc>
                <a:spcPct val="250000"/>
              </a:lnSpc>
              <a:spcBef>
                <a:spcPct val="20000"/>
              </a:spcBef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  <a:p>
            <a:pPr marL="123825">
              <a:lnSpc>
                <a:spcPct val="250000"/>
              </a:lnSpc>
              <a:spcBef>
                <a:spcPct val="20000"/>
              </a:spcBef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468313" y="5013325"/>
            <a:ext cx="8135937" cy="1368425"/>
          </a:xfrm>
          <a:prstGeom prst="rect">
            <a:avLst/>
          </a:prstGeom>
          <a:solidFill>
            <a:srgbClr val="0000FF">
              <a:alpha val="0"/>
            </a:srgbClr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1484313"/>
            <a:ext cx="8569325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Surgiu como uma resposta às necessidades do sistema de saúde de melhor compreender as consequências da mudança tecnológica no processo de cuidado à saúde</a:t>
            </a:r>
          </a:p>
          <a:p>
            <a:pPr algn="l">
              <a:lnSpc>
                <a:spcPct val="140000"/>
              </a:lnSpc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l"/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l"/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755650" y="5013176"/>
            <a:ext cx="76327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Calibri" pitchFamily="34" charset="0"/>
                <a:cs typeface="Calibri" pitchFamily="34" charset="0"/>
              </a:rPr>
              <a:t>ATS é uma ferramenta de auxílio aos</a:t>
            </a:r>
          </a:p>
          <a:p>
            <a:pPr algn="ctr"/>
            <a:r>
              <a:rPr lang="pt-BR" sz="2800" b="1" dirty="0">
                <a:latin typeface="Calibri" pitchFamily="34" charset="0"/>
                <a:cs typeface="Calibri" pitchFamily="34" charset="0"/>
              </a:rPr>
              <a:t>formuladores de política nas decisões</a:t>
            </a:r>
          </a:p>
          <a:p>
            <a:pPr algn="ctr"/>
            <a:r>
              <a:rPr lang="pt-BR" sz="2800" b="1" dirty="0">
                <a:latin typeface="Calibri" pitchFamily="34" charset="0"/>
                <a:cs typeface="Calibri" pitchFamily="34" charset="0"/>
              </a:rPr>
              <a:t>relacionadas à tecnologia médica</a:t>
            </a:r>
          </a:p>
        </p:txBody>
      </p:sp>
      <p:sp>
        <p:nvSpPr>
          <p:cNvPr id="28677" name="AutoShape 9"/>
          <p:cNvSpPr>
            <a:spLocks noChangeArrowheads="1"/>
          </p:cNvSpPr>
          <p:nvPr/>
        </p:nvSpPr>
        <p:spPr bwMode="auto">
          <a:xfrm>
            <a:off x="4067944" y="3356992"/>
            <a:ext cx="576833" cy="1368227"/>
          </a:xfrm>
          <a:prstGeom prst="downArrow">
            <a:avLst>
              <a:gd name="adj1" fmla="val 50000"/>
              <a:gd name="adj2" fmla="val 39230"/>
            </a:avLst>
          </a:prstGeom>
          <a:solidFill>
            <a:srgbClr val="0000FF">
              <a:alpha val="0"/>
            </a:srgbClr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8678" name="CaixaDeTexto 6"/>
          <p:cNvSpPr txBox="1">
            <a:spLocks noChangeArrowheads="1"/>
          </p:cNvSpPr>
          <p:nvPr/>
        </p:nvSpPr>
        <p:spPr bwMode="auto">
          <a:xfrm>
            <a:off x="395288" y="404813"/>
            <a:ext cx="835342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Calibri" pitchFamily="34" charset="0"/>
                <a:cs typeface="Calibri" pitchFamily="34" charset="0"/>
              </a:rPr>
              <a:t>DESENVOLVIMENTO E ADOÇÃO DA ATS</a:t>
            </a:r>
          </a:p>
          <a:p>
            <a:pPr algn="ctr"/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31912" y="1896616"/>
            <a:ext cx="8229600" cy="4277072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27484" y="714501"/>
            <a:ext cx="7704956" cy="4992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u="sng" dirty="0">
                <a:latin typeface="Calibri" pitchFamily="34" charset="0"/>
                <a:cs typeface="Calibri" pitchFamily="34" charset="0"/>
              </a:rPr>
              <a:t>ATS</a:t>
            </a:r>
          </a:p>
          <a:p>
            <a:pPr algn="ctr">
              <a:lnSpc>
                <a:spcPct val="150000"/>
              </a:lnSpc>
            </a:pPr>
            <a:endParaRPr lang="pt-BR" sz="36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b="1" dirty="0">
                <a:latin typeface="Calibri" pitchFamily="34" charset="0"/>
                <a:cs typeface="Calibri" pitchFamily="34" charset="0"/>
              </a:rPr>
              <a:t>Avaliação clínico-epidemiológica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sz="36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pt-BR" sz="36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b="1" dirty="0">
                <a:latin typeface="Calibri" pitchFamily="34" charset="0"/>
                <a:cs typeface="Calibri" pitchFamily="34" charset="0"/>
              </a:rPr>
              <a:t>Avaliação econômica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16013" y="511175"/>
            <a:ext cx="6911975" cy="1077218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/>
              <a:t>O que é Medicina (</a:t>
            </a:r>
            <a:r>
              <a:rPr lang="es-ES_tradnl" sz="3200" b="1" dirty="0" err="1"/>
              <a:t>Saúde</a:t>
            </a:r>
            <a:r>
              <a:rPr lang="es-ES_tradnl" sz="3200" b="1" dirty="0"/>
              <a:t>) </a:t>
            </a:r>
            <a:r>
              <a:rPr lang="es-ES_tradnl" sz="3200" b="1" dirty="0" err="1"/>
              <a:t>Baseada</a:t>
            </a:r>
            <a:r>
              <a:rPr lang="es-ES_tradnl" sz="3200" b="1" dirty="0"/>
              <a:t> </a:t>
            </a:r>
            <a:r>
              <a:rPr lang="es-ES_tradnl" sz="3200" b="1" dirty="0" err="1"/>
              <a:t>em</a:t>
            </a:r>
            <a:r>
              <a:rPr lang="es-ES_tradnl" sz="3200" b="1" dirty="0"/>
              <a:t> </a:t>
            </a:r>
            <a:r>
              <a:rPr lang="es-ES_tradnl" sz="3200" b="1" dirty="0" err="1"/>
              <a:t>Evidências</a:t>
            </a:r>
            <a:r>
              <a:rPr lang="es-ES_tradnl" sz="3200" b="1" dirty="0"/>
              <a:t>?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67544" y="1947604"/>
            <a:ext cx="8136904" cy="3785652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3200" dirty="0"/>
              <a:t> </a:t>
            </a:r>
            <a:r>
              <a:rPr lang="es-ES_tradnl" sz="3200" b="1" dirty="0"/>
              <a:t>MBE é o uso consciente, explícito e </a:t>
            </a:r>
            <a:r>
              <a:rPr lang="es-ES_tradnl" sz="3200" b="1" dirty="0" err="1"/>
              <a:t>judicioso</a:t>
            </a:r>
            <a:r>
              <a:rPr lang="es-ES_tradnl" sz="3200" b="1" dirty="0"/>
              <a:t> da </a:t>
            </a:r>
            <a:r>
              <a:rPr lang="es-ES_tradnl" sz="3200" b="1" dirty="0" err="1"/>
              <a:t>melhor</a:t>
            </a:r>
            <a:r>
              <a:rPr lang="es-ES_tradnl" sz="3200" b="1" dirty="0"/>
              <a:t> certeza científica </a:t>
            </a:r>
            <a:r>
              <a:rPr lang="es-ES_tradnl" sz="3200" b="1" dirty="0" err="1"/>
              <a:t>disponível</a:t>
            </a:r>
            <a:r>
              <a:rPr lang="es-ES_tradnl" sz="3200" b="1" dirty="0"/>
              <a:t>, para tomar </a:t>
            </a:r>
            <a:r>
              <a:rPr lang="es-ES_tradnl" sz="3200" b="1" dirty="0" err="1"/>
              <a:t>decisões</a:t>
            </a:r>
            <a:r>
              <a:rPr lang="es-ES_tradnl" sz="3200" b="1" dirty="0"/>
              <a:t> sobre o cuidado </a:t>
            </a:r>
            <a:r>
              <a:rPr lang="es-ES_tradnl" sz="3200" b="1" dirty="0" err="1"/>
              <a:t>com</a:t>
            </a:r>
            <a:r>
              <a:rPr lang="es-ES_tradnl" sz="3200" b="1" dirty="0"/>
              <a:t> a </a:t>
            </a:r>
            <a:r>
              <a:rPr lang="es-ES_tradnl" sz="3200" b="1" dirty="0" err="1"/>
              <a:t>saúde</a:t>
            </a:r>
            <a:r>
              <a:rPr lang="es-ES_tradnl" sz="3200" b="1" dirty="0"/>
              <a:t> de </a:t>
            </a:r>
            <a:r>
              <a:rPr lang="es-ES_tradnl" sz="3200" b="1" dirty="0" err="1"/>
              <a:t>pessoas</a:t>
            </a:r>
            <a:r>
              <a:rPr lang="es-ES_tradnl" sz="3200" b="1" dirty="0"/>
              <a:t>.  (</a:t>
            </a:r>
            <a:r>
              <a:rPr lang="es-ES_tradnl" sz="3200" b="1" dirty="0" err="1"/>
              <a:t>Sackett</a:t>
            </a:r>
            <a:r>
              <a:rPr lang="es-ES_tradnl" sz="3200" b="1" dirty="0"/>
              <a:t> DL et </a:t>
            </a:r>
            <a:r>
              <a:rPr lang="es-ES_tradnl" sz="3200" b="1" dirty="0" smtClean="0"/>
              <a:t>al)</a:t>
            </a:r>
            <a:endParaRPr lang="es-ES_tradnl" sz="32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9512" y="6001543"/>
            <a:ext cx="8748712" cy="307777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 err="1">
                <a:latin typeface="Lucida Sans" pitchFamily="34" charset="0"/>
              </a:rPr>
              <a:t>Sackett</a:t>
            </a:r>
            <a:r>
              <a:rPr lang="es-ES_tradnl" sz="1400" dirty="0">
                <a:latin typeface="Lucida Sans" pitchFamily="34" charset="0"/>
              </a:rPr>
              <a:t> DL et </a:t>
            </a:r>
            <a:r>
              <a:rPr lang="es-ES_tradnl" sz="1400" dirty="0" err="1">
                <a:latin typeface="Lucida Sans" pitchFamily="34" charset="0"/>
              </a:rPr>
              <a:t>alli</a:t>
            </a:r>
            <a:r>
              <a:rPr lang="es-ES_tradnl" sz="1400" dirty="0">
                <a:latin typeface="Lucida Sans" pitchFamily="34" charset="0"/>
              </a:rPr>
              <a:t>. </a:t>
            </a:r>
            <a:r>
              <a:rPr lang="es-ES_tradnl" sz="1400" dirty="0" err="1">
                <a:latin typeface="Lucida Sans" pitchFamily="34" charset="0"/>
              </a:rPr>
              <a:t>Evidence</a:t>
            </a:r>
            <a:r>
              <a:rPr lang="es-ES_tradnl" sz="1400" dirty="0">
                <a:latin typeface="Lucida Sans" pitchFamily="34" charset="0"/>
              </a:rPr>
              <a:t> </a:t>
            </a:r>
            <a:r>
              <a:rPr lang="es-ES_tradnl" sz="1400" dirty="0" err="1">
                <a:latin typeface="Lucida Sans" pitchFamily="34" charset="0"/>
              </a:rPr>
              <a:t>based</a:t>
            </a:r>
            <a:r>
              <a:rPr lang="es-ES_tradnl" sz="1400" dirty="0">
                <a:latin typeface="Lucida Sans" pitchFamily="34" charset="0"/>
              </a:rPr>
              <a:t> medicine: </a:t>
            </a:r>
            <a:r>
              <a:rPr lang="es-ES_tradnl" sz="1400" dirty="0" err="1">
                <a:latin typeface="Lucida Sans" pitchFamily="34" charset="0"/>
              </a:rPr>
              <a:t>what</a:t>
            </a:r>
            <a:r>
              <a:rPr lang="es-ES_tradnl" sz="1400" dirty="0">
                <a:latin typeface="Lucida Sans" pitchFamily="34" charset="0"/>
              </a:rPr>
              <a:t> </a:t>
            </a:r>
            <a:r>
              <a:rPr lang="es-ES_tradnl" sz="1400" dirty="0" err="1">
                <a:latin typeface="Lucida Sans" pitchFamily="34" charset="0"/>
              </a:rPr>
              <a:t>it</a:t>
            </a:r>
            <a:r>
              <a:rPr lang="es-ES_tradnl" sz="1400" dirty="0">
                <a:latin typeface="Lucida Sans" pitchFamily="34" charset="0"/>
              </a:rPr>
              <a:t> </a:t>
            </a:r>
            <a:r>
              <a:rPr lang="es-ES_tradnl" sz="1400" dirty="0" err="1">
                <a:latin typeface="Lucida Sans" pitchFamily="34" charset="0"/>
              </a:rPr>
              <a:t>is</a:t>
            </a:r>
            <a:r>
              <a:rPr lang="es-ES_tradnl" sz="1400" dirty="0">
                <a:latin typeface="Lucida Sans" pitchFamily="34" charset="0"/>
              </a:rPr>
              <a:t> and </a:t>
            </a:r>
            <a:r>
              <a:rPr lang="es-ES_tradnl" sz="1400" dirty="0" err="1">
                <a:latin typeface="Lucida Sans" pitchFamily="34" charset="0"/>
              </a:rPr>
              <a:t>what</a:t>
            </a:r>
            <a:r>
              <a:rPr lang="es-ES_tradnl" sz="1400" dirty="0">
                <a:latin typeface="Lucida Sans" pitchFamily="34" charset="0"/>
              </a:rPr>
              <a:t> </a:t>
            </a:r>
            <a:r>
              <a:rPr lang="es-ES_tradnl" sz="1400" dirty="0" err="1">
                <a:latin typeface="Lucida Sans" pitchFamily="34" charset="0"/>
              </a:rPr>
              <a:t>it</a:t>
            </a:r>
            <a:r>
              <a:rPr lang="es-ES_tradnl" sz="1400" dirty="0">
                <a:latin typeface="Lucida Sans" pitchFamily="34" charset="0"/>
              </a:rPr>
              <a:t> </a:t>
            </a:r>
            <a:r>
              <a:rPr lang="es-ES_tradnl" sz="1400" dirty="0" err="1">
                <a:latin typeface="Lucida Sans" pitchFamily="34" charset="0"/>
              </a:rPr>
              <a:t>isn’t</a:t>
            </a:r>
            <a:r>
              <a:rPr lang="es-ES_tradnl" sz="1400" dirty="0">
                <a:latin typeface="Lucida Sans" pitchFamily="34" charset="0"/>
              </a:rPr>
              <a:t>. BMJ 1996; 312:71-2</a:t>
            </a:r>
            <a:r>
              <a:rPr lang="es-ES_tradnl" sz="1400" dirty="0" smtClean="0">
                <a:latin typeface="Lucida Sans" pitchFamily="34" charset="0"/>
              </a:rPr>
              <a:t>.</a:t>
            </a:r>
            <a:endParaRPr lang="es-ES_tradnl" sz="14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9512" y="1744216"/>
            <a:ext cx="8229600" cy="4277072"/>
          </a:xfrm>
        </p:spPr>
        <p:txBody>
          <a:bodyPr>
            <a:normAutofit fontScale="9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31912" y="1896616"/>
            <a:ext cx="8229600" cy="4277072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544" y="332656"/>
            <a:ext cx="8352928" cy="61206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123825">
              <a:lnSpc>
                <a:spcPct val="150000"/>
              </a:lnSpc>
              <a:spcBef>
                <a:spcPct val="20000"/>
              </a:spcBef>
            </a:pP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 marL="123825" algn="ctr">
              <a:lnSpc>
                <a:spcPct val="150000"/>
              </a:lnSpc>
              <a:spcBef>
                <a:spcPct val="20000"/>
              </a:spcBef>
            </a:pPr>
            <a:r>
              <a:rPr lang="pt-BR" sz="3200" b="1" dirty="0">
                <a:latin typeface="Calibri" pitchFamily="34" charset="0"/>
                <a:cs typeface="Calibri" pitchFamily="34" charset="0"/>
              </a:rPr>
              <a:t>Tecnologias em Saúde</a:t>
            </a:r>
          </a:p>
          <a:p>
            <a:pPr marL="123825">
              <a:lnSpc>
                <a:spcPct val="150000"/>
              </a:lnSpc>
              <a:spcBef>
                <a:spcPct val="20000"/>
              </a:spcBef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Técnicas, drogas, insumos, equipamentos e procedimentos utilizados pelos profissionais de saúde na prestação de assistência médica aos indivíduos e os sistemas (infraestrutura e sua organização) nos quais tal assistência é fornecida </a:t>
            </a:r>
          </a:p>
          <a:p>
            <a:pPr marL="123825" algn="r">
              <a:lnSpc>
                <a:spcPct val="150000"/>
              </a:lnSpc>
              <a:spcBef>
                <a:spcPct val="20000"/>
              </a:spcBef>
            </a:pPr>
            <a:r>
              <a:rPr lang="pt-BR" dirty="0">
                <a:latin typeface="Calibri" pitchFamily="34" charset="0"/>
                <a:cs typeface="Calibri" pitchFamily="34" charset="0"/>
              </a:rPr>
              <a:t>(Banta </a:t>
            </a:r>
            <a:r>
              <a:rPr lang="pt-BR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pt-BR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err="1">
                <a:latin typeface="Calibri" pitchFamily="34" charset="0"/>
                <a:cs typeface="Calibri" pitchFamily="34" charset="0"/>
              </a:rPr>
              <a:t>Behney</a:t>
            </a:r>
            <a:r>
              <a:rPr lang="pt-BR" dirty="0">
                <a:latin typeface="Calibri" pitchFamily="34" charset="0"/>
                <a:cs typeface="Calibri" pitchFamily="34" charset="0"/>
              </a:rPr>
              <a:t>, 1981; 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Office </a:t>
            </a:r>
            <a:r>
              <a:rPr lang="pt-BR" i="1" dirty="0" err="1">
                <a:latin typeface="Calibri" pitchFamily="34" charset="0"/>
                <a:cs typeface="Calibri" pitchFamily="34" charset="0"/>
              </a:rPr>
              <a:t>of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i="1" dirty="0" err="1">
                <a:latin typeface="Calibri" pitchFamily="34" charset="0"/>
                <a:cs typeface="Calibri" pitchFamily="34" charset="0"/>
              </a:rPr>
              <a:t>Technology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i="1" dirty="0" err="1">
                <a:latin typeface="Calibri" pitchFamily="34" charset="0"/>
                <a:cs typeface="Calibri" pitchFamily="34" charset="0"/>
              </a:rPr>
              <a:t>Assessment</a:t>
            </a:r>
            <a:r>
              <a:rPr lang="pt-BR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123825" algn="r">
              <a:lnSpc>
                <a:spcPct val="150000"/>
              </a:lnSpc>
              <a:spcBef>
                <a:spcPct val="20000"/>
              </a:spcBef>
            </a:pP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 marL="123825">
              <a:lnSpc>
                <a:spcPct val="150000"/>
              </a:lnSpc>
            </a:pPr>
            <a:endParaRPr kumimoji="1" lang="pt-BR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9512" y="1744216"/>
            <a:ext cx="8229600" cy="4277072"/>
          </a:xfrm>
        </p:spPr>
        <p:txBody>
          <a:bodyPr>
            <a:normAutofit fontScale="9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31912" y="1896616"/>
            <a:ext cx="8229600" cy="4277072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9460" name="Rectangle 3"/>
          <p:cNvSpPr>
            <a:spLocks noChangeArrowheads="1"/>
          </p:cNvSpPr>
          <p:nvPr/>
        </p:nvSpPr>
        <p:spPr bwMode="auto">
          <a:xfrm>
            <a:off x="683568" y="476672"/>
            <a:ext cx="7847013" cy="519219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3825" algn="ctr">
              <a:lnSpc>
                <a:spcPct val="250000"/>
              </a:lnSpc>
              <a:spcBef>
                <a:spcPct val="20000"/>
              </a:spcBef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Classificação das Tecnologias </a:t>
            </a:r>
            <a:r>
              <a:rPr lang="pt-BR" sz="2800" b="1" dirty="0">
                <a:latin typeface="Calibri" pitchFamily="34" charset="0"/>
                <a:cs typeface="Calibri" pitchFamily="34" charset="0"/>
              </a:rPr>
              <a:t>em Saúde</a:t>
            </a:r>
          </a:p>
          <a:p>
            <a:pPr marL="123825">
              <a:lnSpc>
                <a:spcPct val="2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Diagnósticas</a:t>
            </a:r>
          </a:p>
          <a:p>
            <a:pPr marL="123825">
              <a:lnSpc>
                <a:spcPct val="2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Terapêuticas</a:t>
            </a:r>
          </a:p>
          <a:p>
            <a:pPr marL="123825">
              <a:lnSpc>
                <a:spcPct val="2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Profiláticas/preventivas</a:t>
            </a:r>
          </a:p>
          <a:p>
            <a:pPr marL="123825">
              <a:lnSpc>
                <a:spcPct val="2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Auxílio à gestão</a:t>
            </a:r>
            <a:endParaRPr lang="pt-BR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23248" y="1588397"/>
            <a:ext cx="3506788" cy="685800"/>
            <a:chOff x="1486" y="2769"/>
            <a:chExt cx="2209" cy="432"/>
          </a:xfrm>
          <a:solidFill>
            <a:srgbClr val="FFC000"/>
          </a:solidFill>
        </p:grpSpPr>
        <p:sp>
          <p:nvSpPr>
            <p:cNvPr id="9236" name="Rectangle 3"/>
            <p:cNvSpPr>
              <a:spLocks noChangeArrowheads="1"/>
            </p:cNvSpPr>
            <p:nvPr/>
          </p:nvSpPr>
          <p:spPr bwMode="auto">
            <a:xfrm rot="1404">
              <a:off x="1486" y="2769"/>
              <a:ext cx="2209" cy="43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9237" name="Text Box 4"/>
            <p:cNvSpPr txBox="1">
              <a:spLocks noChangeArrowheads="1"/>
            </p:cNvSpPr>
            <p:nvPr/>
          </p:nvSpPr>
          <p:spPr bwMode="auto">
            <a:xfrm>
              <a:off x="2023" y="2856"/>
              <a:ext cx="1200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 b="1" dirty="0">
                  <a:latin typeface="Calibri" pitchFamily="34" charset="0"/>
                  <a:cs typeface="Calibri" pitchFamily="34" charset="0"/>
                </a:rPr>
                <a:t>das relações 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663205" y="4039752"/>
            <a:ext cx="4104927" cy="757237"/>
            <a:chOff x="1487" y="3791"/>
            <a:chExt cx="2209" cy="477"/>
          </a:xfrm>
          <a:solidFill>
            <a:srgbClr val="FFC000"/>
          </a:solidFill>
        </p:grpSpPr>
        <p:sp>
          <p:nvSpPr>
            <p:cNvPr id="9234" name="Rectangle 6"/>
            <p:cNvSpPr>
              <a:spLocks noChangeArrowheads="1"/>
            </p:cNvSpPr>
            <p:nvPr/>
          </p:nvSpPr>
          <p:spPr bwMode="auto">
            <a:xfrm rot="1404">
              <a:off x="1487" y="3791"/>
              <a:ext cx="2209" cy="477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9235" name="Text Box 7"/>
            <p:cNvSpPr txBox="1">
              <a:spLocks noChangeArrowheads="1"/>
            </p:cNvSpPr>
            <p:nvPr/>
          </p:nvSpPr>
          <p:spPr bwMode="auto">
            <a:xfrm>
              <a:off x="2008" y="3841"/>
              <a:ext cx="1452" cy="4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b="1" dirty="0" smtClean="0">
                  <a:latin typeface="Calibri" pitchFamily="34" charset="0"/>
                  <a:cs typeface="Calibri" pitchFamily="34" charset="0"/>
                </a:rPr>
                <a:t>Equipamentos, anticorpos monoclonais</a:t>
              </a:r>
              <a:endParaRPr lang="pt-BR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3556" name="Text Box 13"/>
          <p:cNvSpPr txBox="1">
            <a:spLocks noChangeArrowheads="1"/>
          </p:cNvSpPr>
          <p:nvPr/>
        </p:nvSpPr>
        <p:spPr bwMode="auto">
          <a:xfrm>
            <a:off x="2658851" y="2898425"/>
            <a:ext cx="4176713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b="1" dirty="0" smtClean="0"/>
              <a:t>normas</a:t>
            </a:r>
            <a:r>
              <a:rPr lang="pt-BR" b="1" dirty="0"/>
              <a:t>, protocolos,</a:t>
            </a:r>
          </a:p>
          <a:p>
            <a:pPr eaLnBrk="0" hangingPunct="0"/>
            <a:r>
              <a:rPr lang="pt-BR" b="1" dirty="0"/>
              <a:t>conhecimentos  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84213" y="1217613"/>
            <a:ext cx="2808288" cy="1635125"/>
            <a:chOff x="297" y="2703"/>
            <a:chExt cx="1769" cy="680"/>
          </a:xfrm>
        </p:grpSpPr>
        <p:sp>
          <p:nvSpPr>
            <p:cNvPr id="23566" name="Oval 54"/>
            <p:cNvSpPr>
              <a:spLocks noChangeArrowheads="1"/>
            </p:cNvSpPr>
            <p:nvPr/>
          </p:nvSpPr>
          <p:spPr bwMode="auto">
            <a:xfrm>
              <a:off x="297" y="2703"/>
              <a:ext cx="1719" cy="680"/>
            </a:xfrm>
            <a:prstGeom prst="ellipse">
              <a:avLst/>
            </a:prstGeom>
            <a:solidFill>
              <a:schemeClr val="tx1"/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7" name="Text Box 55"/>
            <p:cNvSpPr txBox="1">
              <a:spLocks noChangeArrowheads="1"/>
            </p:cNvSpPr>
            <p:nvPr/>
          </p:nvSpPr>
          <p:spPr bwMode="auto">
            <a:xfrm>
              <a:off x="626" y="2849"/>
              <a:ext cx="14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rgbClr val="F2EDD2"/>
                  </a:solidFill>
                  <a:latin typeface="Calibri" pitchFamily="34" charset="0"/>
                  <a:cs typeface="Calibri" pitchFamily="34" charset="0"/>
                </a:rPr>
                <a:t>Tecnologia </a:t>
              </a:r>
              <a:r>
                <a:rPr lang="pt-BR" b="1" dirty="0" smtClean="0">
                  <a:solidFill>
                    <a:srgbClr val="F2EDD2"/>
                  </a:solidFill>
                  <a:latin typeface="Calibri" pitchFamily="34" charset="0"/>
                  <a:cs typeface="Calibri" pitchFamily="34" charset="0"/>
                </a:rPr>
                <a:t>de baixa densidade</a:t>
              </a:r>
              <a:endParaRPr lang="pt-BR" b="1" dirty="0">
                <a:solidFill>
                  <a:srgbClr val="F2EDD2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468313" y="3645199"/>
            <a:ext cx="3384552" cy="1545099"/>
            <a:chOff x="163" y="3735"/>
            <a:chExt cx="2132" cy="510"/>
          </a:xfrm>
        </p:grpSpPr>
        <p:sp>
          <p:nvSpPr>
            <p:cNvPr id="23564" name="Oval 57"/>
            <p:cNvSpPr>
              <a:spLocks noChangeArrowheads="1"/>
            </p:cNvSpPr>
            <p:nvPr/>
          </p:nvSpPr>
          <p:spPr bwMode="auto">
            <a:xfrm>
              <a:off x="163" y="3735"/>
              <a:ext cx="1853" cy="480"/>
            </a:xfrm>
            <a:prstGeom prst="ellipse">
              <a:avLst/>
            </a:prstGeom>
            <a:solidFill>
              <a:srgbClr val="6666FF"/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5" name="Text Box 58"/>
            <p:cNvSpPr txBox="1">
              <a:spLocks noChangeArrowheads="1"/>
            </p:cNvSpPr>
            <p:nvPr/>
          </p:nvSpPr>
          <p:spPr bwMode="auto">
            <a:xfrm>
              <a:off x="435" y="3838"/>
              <a:ext cx="186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Tecnologia </a:t>
              </a:r>
              <a:r>
                <a:rPr lang="pt-BR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de alta complexidade</a:t>
              </a:r>
              <a:endParaRPr lang="pt-BR" sz="1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011865" y="2547359"/>
            <a:ext cx="2952752" cy="1746965"/>
            <a:chOff x="3653" y="3264"/>
            <a:chExt cx="1860" cy="660"/>
          </a:xfrm>
        </p:grpSpPr>
        <p:sp>
          <p:nvSpPr>
            <p:cNvPr id="23562" name="Oval 60"/>
            <p:cNvSpPr>
              <a:spLocks noChangeArrowheads="1"/>
            </p:cNvSpPr>
            <p:nvPr/>
          </p:nvSpPr>
          <p:spPr bwMode="auto">
            <a:xfrm>
              <a:off x="3653" y="3264"/>
              <a:ext cx="1675" cy="480"/>
            </a:xfrm>
            <a:prstGeom prst="ellipse">
              <a:avLst/>
            </a:prstGeom>
            <a:solidFill>
              <a:schemeClr val="tx1"/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3" name="Text Box 61"/>
            <p:cNvSpPr txBox="1">
              <a:spLocks noChangeArrowheads="1"/>
            </p:cNvSpPr>
            <p:nvPr/>
          </p:nvSpPr>
          <p:spPr bwMode="auto">
            <a:xfrm>
              <a:off x="3925" y="3393"/>
              <a:ext cx="1588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pt-BR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Tecnologia de média complexidade</a:t>
              </a:r>
              <a:endParaRPr lang="pt-B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"/>
                </a:spcBef>
              </a:pPr>
              <a:endParaRPr lang="pt-B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3560" name="Text Box 62"/>
          <p:cNvSpPr txBox="1">
            <a:spLocks noChangeArrowheads="1"/>
          </p:cNvSpPr>
          <p:nvPr/>
        </p:nvSpPr>
        <p:spPr bwMode="auto">
          <a:xfrm>
            <a:off x="5929313" y="5710238"/>
            <a:ext cx="26765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200" b="1" dirty="0"/>
              <a:t>Fonte</a:t>
            </a:r>
            <a:r>
              <a:rPr lang="pt-BR" sz="1200" dirty="0"/>
              <a:t>:</a:t>
            </a:r>
            <a:r>
              <a:rPr lang="pt-BR" sz="1200" dirty="0" err="1"/>
              <a:t>Merhy</a:t>
            </a:r>
            <a:r>
              <a:rPr lang="pt-BR" sz="1200" dirty="0"/>
              <a:t>, (1997)</a:t>
            </a:r>
          </a:p>
        </p:txBody>
      </p:sp>
      <p:sp>
        <p:nvSpPr>
          <p:cNvPr id="23561" name="CaixaDeTexto 19"/>
          <p:cNvSpPr txBox="1">
            <a:spLocks noChangeArrowheads="1"/>
          </p:cNvSpPr>
          <p:nvPr/>
        </p:nvSpPr>
        <p:spPr bwMode="auto">
          <a:xfrm>
            <a:off x="2051050" y="620713"/>
            <a:ext cx="532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Arial" charset="0"/>
                <a:cs typeface="Arial" charset="0"/>
              </a:rPr>
              <a:t>TECNOLGIA EM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9512" y="1744216"/>
            <a:ext cx="8229600" cy="4277072"/>
          </a:xfrm>
        </p:spPr>
        <p:txBody>
          <a:bodyPr>
            <a:normAutofit fontScale="9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31912" y="1896616"/>
            <a:ext cx="8229600" cy="4277072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2263" y="476672"/>
            <a:ext cx="8497887" cy="6124754"/>
          </a:xfrm>
          <a:prstGeom prst="rect">
            <a:avLst/>
          </a:prstGeom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Clr>
                <a:schemeClr val="tx1"/>
              </a:buClr>
              <a:buSzPct val="85000"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Características das TS </a:t>
            </a:r>
          </a:p>
          <a:p>
            <a:pPr>
              <a:lnSpc>
                <a:spcPct val="200000"/>
              </a:lnSpc>
              <a:buClr>
                <a:schemeClr val="tx1"/>
              </a:buClr>
              <a:buSzPct val="85000"/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criação é intensiva, acumulativa e não substitutiva; </a:t>
            </a:r>
          </a:p>
          <a:p>
            <a:pPr marL="442913" lvl="1" indent="-442913">
              <a:lnSpc>
                <a:spcPct val="200000"/>
              </a:lnSpc>
              <a:buClr>
                <a:schemeClr val="tx1"/>
              </a:buClr>
              <a:buSzPct val="85000"/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Uso   frequentemente  irracional; </a:t>
            </a:r>
          </a:p>
          <a:p>
            <a:pPr>
              <a:lnSpc>
                <a:spcPct val="200000"/>
              </a:lnSpc>
              <a:buClr>
                <a:schemeClr val="tx1"/>
              </a:buClr>
              <a:buSzPct val="85000"/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    Assimilação rápida;</a:t>
            </a:r>
          </a:p>
          <a:p>
            <a:pPr>
              <a:lnSpc>
                <a:spcPct val="200000"/>
              </a:lnSpc>
              <a:buClr>
                <a:schemeClr val="tx1"/>
              </a:buClr>
              <a:buSzPct val="85000"/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     Geralmente incorporada sem avaliação rigorosa de sua eficácia, efeitos colaterais e custos;</a:t>
            </a:r>
          </a:p>
          <a:p>
            <a:pPr>
              <a:lnSpc>
                <a:spcPct val="200000"/>
              </a:lnSpc>
              <a:buClr>
                <a:schemeClr val="tx1"/>
              </a:buClr>
              <a:buSzPct val="85000"/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    Demanda é induzida pela oferta  - se há a TS, há tendência ao uso precoce. 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987" name="CaixaDeTexto 3"/>
          <p:cNvSpPr txBox="1">
            <a:spLocks noChangeArrowheads="1"/>
          </p:cNvSpPr>
          <p:nvPr/>
        </p:nvSpPr>
        <p:spPr bwMode="auto">
          <a:xfrm>
            <a:off x="1042988" y="169476"/>
            <a:ext cx="6913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>
                <a:latin typeface="Calibri" pitchFamily="34" charset="0"/>
                <a:cs typeface="Calibri" pitchFamily="34" charset="0"/>
              </a:rPr>
              <a:t>CICLO DE VIDA DAS TECNOLOGIAS EM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893763"/>
            <a:ext cx="82804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romanUcPeriod"/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revisão sistemática; </a:t>
            </a:r>
            <a:r>
              <a:rPr lang="pt-BR" sz="2400" dirty="0" err="1">
                <a:latin typeface="Calibri" pitchFamily="34" charset="0"/>
                <a:cs typeface="Calibri" pitchFamily="34" charset="0"/>
              </a:rPr>
              <a:t>metanálise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; ECR</a:t>
            </a:r>
          </a:p>
          <a:p>
            <a:pPr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II. ECR com menor correção metodológica</a:t>
            </a:r>
          </a:p>
          <a:p>
            <a:pPr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III. estudo quase-experimental com controles contemporâneos</a:t>
            </a:r>
          </a:p>
          <a:p>
            <a:pPr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IV. estudo quase-experimental com controles históricos; estudo de coorte</a:t>
            </a:r>
          </a:p>
          <a:p>
            <a:pPr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V. estudo de casos e controles</a:t>
            </a:r>
          </a:p>
          <a:p>
            <a:pPr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VI. série de casos</a:t>
            </a:r>
          </a:p>
          <a:p>
            <a:pPr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VII. Opinião especialista</a:t>
            </a:r>
          </a:p>
        </p:txBody>
      </p:sp>
      <p:sp>
        <p:nvSpPr>
          <p:cNvPr id="122883" name="CaixaDeTexto 2"/>
          <p:cNvSpPr txBox="1">
            <a:spLocks noChangeArrowheads="1"/>
          </p:cNvSpPr>
          <p:nvPr/>
        </p:nvSpPr>
        <p:spPr bwMode="auto">
          <a:xfrm>
            <a:off x="1476375" y="260350"/>
            <a:ext cx="6119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 dirty="0">
                <a:latin typeface="Georgia" pitchFamily="18" charset="0"/>
              </a:rPr>
              <a:t>MBE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69269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Georgia" pitchFamily="18" charset="0"/>
              </a:rPr>
              <a:t>Formas de apresentação de ATS</a:t>
            </a:r>
            <a:endParaRPr lang="pt-BR" sz="3600" b="1" dirty="0">
              <a:latin typeface="Georgia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4" y="1772816"/>
            <a:ext cx="7848872" cy="422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Parecer Técnico Científico</a:t>
            </a:r>
          </a:p>
          <a:p>
            <a:pPr>
              <a:lnSpc>
                <a:spcPct val="2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 Revisão sistemática (com e sem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metanálise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lnSpc>
                <a:spcPct val="2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 Estudos primários</a:t>
            </a:r>
          </a:p>
          <a:p>
            <a:pPr>
              <a:lnSpc>
                <a:spcPct val="2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 Estudos econômicos</a:t>
            </a:r>
            <a:endParaRPr lang="pt-BR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7287" y="2636912"/>
            <a:ext cx="7920880" cy="3744416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 Revisão sistemática com e sem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metanálise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7287" y="134076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Calibri" pitchFamily="34" charset="0"/>
                <a:cs typeface="Calibri" pitchFamily="34" charset="0"/>
              </a:rPr>
              <a:t>Formas de apresentação de ATS</a:t>
            </a:r>
            <a:endParaRPr lang="pt-BR" sz="3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62100"/>
            <a:ext cx="8229600" cy="4530725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É uma forma de pesquisa na qual um apanhado de relatos sobre uma questão clínica específica, avalia e sintetiza as informações da literatura sistematicamente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Há evidência de que são de alta qualidade;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Revisão Sistemática</a:t>
            </a:r>
          </a:p>
        </p:txBody>
      </p:sp>
    </p:spTree>
    <p:extLst>
      <p:ext uri="{BB962C8B-B14F-4D97-AF65-F5344CB8AC3E}">
        <p14:creationId xmlns:p14="http://schemas.microsoft.com/office/powerpoint/2010/main" val="13641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892480" cy="518447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É o método estatístico utilizado na revisão sistemática para integrar os resultados dos estudos incluídos, aumentando a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acurácia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estatística;</a:t>
            </a:r>
          </a:p>
          <a:p>
            <a:pPr>
              <a:lnSpc>
                <a:spcPct val="20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Faz-se a análise da combinação dos resultados (não combina os dados na forma de um único estudo);</a:t>
            </a:r>
          </a:p>
          <a:p>
            <a:pPr>
              <a:lnSpc>
                <a:spcPct val="20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Utiliza conceitos como: IC, OR, RR e DR (diferença de risco).</a:t>
            </a:r>
          </a:p>
          <a:p>
            <a:pPr>
              <a:lnSpc>
                <a:spcPct val="20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Utiliza o Forest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plot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como gráfico de visualização dos resultados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Meta-análise</a:t>
            </a:r>
          </a:p>
        </p:txBody>
      </p:sp>
    </p:spTree>
    <p:extLst>
      <p:ext uri="{BB962C8B-B14F-4D97-AF65-F5344CB8AC3E}">
        <p14:creationId xmlns:p14="http://schemas.microsoft.com/office/powerpoint/2010/main" val="19466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67544" y="908720"/>
            <a:ext cx="8159824" cy="5428456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660033"/>
            </a:extrusionClr>
          </a:sp3d>
        </p:spPr>
        <p:txBody>
          <a:bodyPr>
            <a:flatTx/>
          </a:bodyPr>
          <a:lstStyle/>
          <a:p>
            <a:pPr marL="342900" indent="-342900" algn="ctr">
              <a:lnSpc>
                <a:spcPct val="200000"/>
              </a:lnSpc>
              <a:spcBef>
                <a:spcPct val="20000"/>
              </a:spcBef>
            </a:pPr>
            <a:r>
              <a:rPr lang="pt-BR" sz="3200" dirty="0"/>
              <a:t>É uma abordagem para a prática de</a:t>
            </a:r>
          </a:p>
          <a:p>
            <a:pPr marL="342900" indent="-342900" algn="ctr">
              <a:lnSpc>
                <a:spcPct val="200000"/>
              </a:lnSpc>
              <a:spcBef>
                <a:spcPct val="20000"/>
              </a:spcBef>
            </a:pPr>
            <a:r>
              <a:rPr lang="pt-BR" sz="3200" dirty="0"/>
              <a:t>cuidados em saúde na qual o médico</a:t>
            </a:r>
          </a:p>
          <a:p>
            <a:pPr marL="342900" indent="-342900" algn="ctr">
              <a:lnSpc>
                <a:spcPct val="200000"/>
              </a:lnSpc>
              <a:spcBef>
                <a:spcPct val="20000"/>
              </a:spcBef>
            </a:pPr>
            <a:r>
              <a:rPr lang="pt-BR" sz="3200" dirty="0"/>
              <a:t>está ciente da </a:t>
            </a:r>
            <a:r>
              <a:rPr lang="pt-BR" sz="3200" b="1" dirty="0"/>
              <a:t>evidência </a:t>
            </a:r>
            <a:r>
              <a:rPr lang="pt-BR" sz="3200" dirty="0"/>
              <a:t>que apoia sua</a:t>
            </a:r>
          </a:p>
          <a:p>
            <a:pPr marL="342900" indent="-342900" algn="ctr">
              <a:lnSpc>
                <a:spcPct val="200000"/>
              </a:lnSpc>
              <a:spcBef>
                <a:spcPct val="20000"/>
              </a:spcBef>
            </a:pPr>
            <a:r>
              <a:rPr lang="pt-BR" sz="3200" dirty="0"/>
              <a:t>prática clínica e da força dessa</a:t>
            </a:r>
          </a:p>
          <a:p>
            <a:pPr marL="342900" indent="-342900" algn="ctr">
              <a:lnSpc>
                <a:spcPct val="200000"/>
              </a:lnSpc>
              <a:spcBef>
                <a:spcPct val="20000"/>
              </a:spcBef>
            </a:pPr>
            <a:r>
              <a:rPr lang="pt-BR" sz="3200" dirty="0"/>
              <a:t>evidência.</a:t>
            </a:r>
          </a:p>
          <a:p>
            <a:pPr marL="342900" indent="-342900" algn="ctr">
              <a:spcBef>
                <a:spcPct val="20000"/>
              </a:spcBef>
            </a:pP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77492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Forest </a:t>
            </a:r>
            <a:r>
              <a:rPr lang="pt-BR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plot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600200"/>
            <a:ext cx="4038600" cy="139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Georgia" panose="02040502050405020303" pitchFamily="18" charset="0"/>
              </a:rPr>
              <a:t>Mostra visualmente os resultados de uma meta-análise;</a:t>
            </a:r>
          </a:p>
        </p:txBody>
      </p:sp>
      <p:pic>
        <p:nvPicPr>
          <p:cNvPr id="25604" name="Picture 4" descr="forest pl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984" y="836712"/>
            <a:ext cx="4608512" cy="4824536"/>
          </a:xfr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496" y="3141663"/>
            <a:ext cx="4319587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pt-BR" sz="2400" dirty="0">
                <a:latin typeface="Georgia" panose="02040502050405020303" pitchFamily="18" charset="0"/>
              </a:rPr>
              <a:t>Faz uma estimativa visual da quantidade de variação entre os </a:t>
            </a:r>
            <a:r>
              <a:rPr lang="pt-BR" sz="2400" dirty="0" smtClean="0">
                <a:latin typeface="Georgia" panose="02040502050405020303" pitchFamily="18" charset="0"/>
              </a:rPr>
              <a:t>resultados(heterogeneamente</a:t>
            </a:r>
            <a:r>
              <a:rPr lang="pt-BR" sz="2400" dirty="0">
                <a:latin typeface="Georgia" panose="02040502050405020303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894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forest pl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" y="0"/>
            <a:ext cx="9144000" cy="6858000"/>
          </a:xfrm>
          <a:noFill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549275"/>
            <a:ext cx="1331913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FF0000"/>
                </a:solidFill>
                <a:latin typeface="Tahoma" charset="0"/>
              </a:rPr>
              <a:t>Primeiro autor do estudo primário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187450" y="765175"/>
            <a:ext cx="1368425" cy="503238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492500" y="4005263"/>
            <a:ext cx="1800225" cy="4318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68538" y="4005263"/>
            <a:ext cx="8651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FF0000"/>
                </a:solidFill>
                <a:latin typeface="Tahoma" charset="0"/>
              </a:rPr>
              <a:t>IC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2987675" y="4221163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4067175" y="4797425"/>
            <a:ext cx="720725" cy="503238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003800" y="692150"/>
            <a:ext cx="0" cy="43926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484438" y="404813"/>
            <a:ext cx="15827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FF0000"/>
                </a:solidFill>
                <a:latin typeface="Tahoma" charset="0"/>
              </a:rPr>
              <a:t>Linha do não efeito</a:t>
            </a:r>
          </a:p>
        </p:txBody>
      </p:sp>
    </p:spTree>
    <p:extLst>
      <p:ext uri="{BB962C8B-B14F-4D97-AF65-F5344CB8AC3E}">
        <p14:creationId xmlns:p14="http://schemas.microsoft.com/office/powerpoint/2010/main" val="31903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2" grpId="1"/>
      <p:bldP spid="27653" grpId="0" animBg="1"/>
      <p:bldP spid="27653" grpId="1" animBg="1"/>
      <p:bldP spid="27654" grpId="0" animBg="1"/>
      <p:bldP spid="27654" grpId="1" animBg="1"/>
      <p:bldP spid="27655" grpId="0"/>
      <p:bldP spid="27655" grpId="1"/>
      <p:bldP spid="27656" grpId="0" animBg="1"/>
      <p:bldP spid="27656" grpId="1" animBg="1"/>
      <p:bldP spid="27657" grpId="0" animBg="1"/>
      <p:bldP spid="27657" grpId="1" animBg="1"/>
      <p:bldP spid="27658" grpId="0" animBg="1"/>
      <p:bldP spid="2765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8066088" cy="2708434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>
                <a:solidFill>
                  <a:srgbClr val="FF0000"/>
                </a:solidFill>
              </a:rPr>
              <a:t>P -</a:t>
            </a:r>
            <a:r>
              <a:rPr lang="es-ES_tradnl" sz="2000" dirty="0"/>
              <a:t> Definir precisamente sobre </a:t>
            </a:r>
            <a:r>
              <a:rPr lang="es-ES_tradnl" sz="2000" dirty="0" err="1"/>
              <a:t>quem</a:t>
            </a:r>
            <a:r>
              <a:rPr lang="es-ES_tradnl" sz="2000" dirty="0"/>
              <a:t> é a </a:t>
            </a:r>
            <a:r>
              <a:rPr lang="es-ES_tradnl" sz="2000" dirty="0" err="1"/>
              <a:t>questão</a:t>
            </a:r>
            <a:r>
              <a:rPr lang="es-ES_tradnl" sz="2000" dirty="0"/>
              <a:t>, a </a:t>
            </a:r>
            <a:r>
              <a:rPr lang="es-ES_tradnl" sz="2000" dirty="0" err="1"/>
              <a:t>enfermidade</a:t>
            </a:r>
            <a:r>
              <a:rPr lang="es-ES_tradnl" sz="2000" dirty="0"/>
              <a:t>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condição</a:t>
            </a:r>
            <a:r>
              <a:rPr lang="es-ES_tradnl" sz="2000" dirty="0"/>
              <a:t> </a:t>
            </a:r>
            <a:r>
              <a:rPr lang="es-ES_tradnl" sz="2000" dirty="0" err="1"/>
              <a:t>ou</a:t>
            </a:r>
            <a:r>
              <a:rPr lang="es-ES_tradnl" sz="2000" dirty="0"/>
              <a:t> problema – como </a:t>
            </a:r>
            <a:r>
              <a:rPr lang="es-ES_tradnl" sz="2000" dirty="0" err="1"/>
              <a:t>descrever</a:t>
            </a:r>
            <a:r>
              <a:rPr lang="es-ES_tradnl" sz="2000" dirty="0"/>
              <a:t> o grupo de pacientes </a:t>
            </a:r>
            <a:r>
              <a:rPr lang="es-ES_tradnl" sz="2000" dirty="0" err="1"/>
              <a:t>semelhante</a:t>
            </a:r>
            <a:r>
              <a:rPr lang="es-ES_tradnl" sz="2000" dirty="0"/>
              <a:t> a </a:t>
            </a:r>
            <a:r>
              <a:rPr lang="es-ES_tradnl" sz="2000" dirty="0" err="1"/>
              <a:t>esse</a:t>
            </a:r>
            <a:r>
              <a:rPr lang="es-ES_tradnl" sz="2000" dirty="0"/>
              <a:t>?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 smtClean="0">
                <a:solidFill>
                  <a:srgbClr val="FF0000"/>
                </a:solidFill>
              </a:rPr>
              <a:t>I </a:t>
            </a:r>
            <a:r>
              <a:rPr lang="es-ES_tradnl" sz="2000" b="1" dirty="0">
                <a:solidFill>
                  <a:srgbClr val="FF0000"/>
                </a:solidFill>
              </a:rPr>
              <a:t>-</a:t>
            </a:r>
            <a:r>
              <a:rPr lang="es-ES_tradnl" sz="2000" dirty="0"/>
              <a:t> Definir o </a:t>
            </a:r>
            <a:r>
              <a:rPr lang="es-ES_tradnl" sz="2000" dirty="0" err="1"/>
              <a:t>tratamento</a:t>
            </a:r>
            <a:r>
              <a:rPr lang="es-ES_tradnl" sz="2000" dirty="0"/>
              <a:t> que se está considerando para </a:t>
            </a:r>
            <a:r>
              <a:rPr lang="es-ES_tradnl" sz="2000" dirty="0" err="1"/>
              <a:t>esse</a:t>
            </a:r>
            <a:r>
              <a:rPr lang="es-ES_tradnl" sz="2000" dirty="0"/>
              <a:t> paciente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população</a:t>
            </a:r>
            <a:r>
              <a:rPr lang="es-ES_tradnl" sz="2000" dirty="0"/>
              <a:t> - a </a:t>
            </a:r>
            <a:r>
              <a:rPr lang="es-ES_tradnl" sz="2000" dirty="0" err="1"/>
              <a:t>intervenção</a:t>
            </a:r>
            <a:r>
              <a:rPr lang="es-ES_tradnl" sz="2000" dirty="0"/>
              <a:t> (</a:t>
            </a:r>
            <a:r>
              <a:rPr lang="es-ES_tradnl" sz="2000" dirty="0" err="1"/>
              <a:t>um</a:t>
            </a:r>
            <a:r>
              <a:rPr lang="es-ES_tradnl" sz="2000" dirty="0"/>
              <a:t> </a:t>
            </a:r>
            <a:r>
              <a:rPr lang="es-ES_tradnl" sz="2000" dirty="0" err="1"/>
              <a:t>tratamento</a:t>
            </a:r>
            <a:r>
              <a:rPr lang="es-ES_tradnl" sz="2000" dirty="0"/>
              <a:t> medicamentoso)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exposição</a:t>
            </a:r>
            <a:r>
              <a:rPr lang="es-ES_tradnl" sz="2000" dirty="0"/>
              <a:t> </a:t>
            </a:r>
            <a:endParaRPr lang="es-ES_tradnl" sz="2000" dirty="0" smtClean="0"/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b="1" dirty="0" smtClean="0">
                <a:solidFill>
                  <a:srgbClr val="FF0000"/>
                </a:solidFill>
              </a:rPr>
              <a:t>C -  </a:t>
            </a:r>
            <a:r>
              <a:rPr lang="es-ES_tradnl" sz="2000" dirty="0" err="1" smtClean="0"/>
              <a:t>comparação</a:t>
            </a:r>
            <a:r>
              <a:rPr lang="es-ES_tradnl" sz="2000" dirty="0" smtClean="0"/>
              <a:t> </a:t>
            </a:r>
            <a:r>
              <a:rPr lang="es-ES_tradnl" sz="2000" dirty="0"/>
              <a:t>(placebo, </a:t>
            </a:r>
            <a:r>
              <a:rPr lang="es-ES_tradnl" sz="2000" dirty="0" err="1"/>
              <a:t>tratamento</a:t>
            </a:r>
            <a:r>
              <a:rPr lang="es-ES_tradnl" sz="2000" dirty="0"/>
              <a:t> </a:t>
            </a:r>
            <a:r>
              <a:rPr lang="es-ES_tradnl" sz="2000" dirty="0" err="1"/>
              <a:t>atual</a:t>
            </a:r>
            <a:r>
              <a:rPr lang="es-ES_tradnl" sz="2000" dirty="0"/>
              <a:t> 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outros</a:t>
            </a:r>
            <a:r>
              <a:rPr lang="es-ES_tradnl" sz="2000" dirty="0"/>
              <a:t> </a:t>
            </a:r>
            <a:r>
              <a:rPr lang="es-ES_tradnl" sz="2000" dirty="0" err="1"/>
              <a:t>tratamentos</a:t>
            </a:r>
            <a:r>
              <a:rPr lang="es-ES_tradnl" sz="2000" dirty="0"/>
              <a:t>)</a:t>
            </a:r>
          </a:p>
          <a:p>
            <a:pPr>
              <a:spcBef>
                <a:spcPct val="50000"/>
              </a:spcBef>
              <a:buClr>
                <a:srgbClr val="006666"/>
              </a:buClr>
              <a:buSzPct val="130000"/>
              <a:buFont typeface="Wingdings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>
                <a:solidFill>
                  <a:srgbClr val="FF0000"/>
                </a:solidFill>
              </a:rPr>
              <a:t>O -</a:t>
            </a:r>
            <a:r>
              <a:rPr lang="es-ES_tradnl" sz="2000" dirty="0"/>
              <a:t> </a:t>
            </a:r>
            <a:r>
              <a:rPr lang="es-ES_tradnl" sz="2000" dirty="0" smtClean="0"/>
              <a:t> Definir </a:t>
            </a:r>
            <a:r>
              <a:rPr lang="es-ES_tradnl" sz="2000" dirty="0"/>
              <a:t>o resultado (</a:t>
            </a:r>
            <a:r>
              <a:rPr lang="es-ES_tradnl" sz="2000" i="1" dirty="0" err="1"/>
              <a:t>outcomes</a:t>
            </a:r>
            <a:r>
              <a:rPr lang="es-ES_tradnl" sz="2000" dirty="0"/>
              <a:t>) </a:t>
            </a:r>
            <a:r>
              <a:rPr lang="es-ES_tradnl" sz="2000" dirty="0" err="1"/>
              <a:t>desejado</a:t>
            </a:r>
            <a:r>
              <a:rPr lang="es-ES_tradnl" sz="2000" dirty="0"/>
              <a:t> (</a:t>
            </a:r>
            <a:r>
              <a:rPr lang="es-ES_tradnl" sz="2000" dirty="0" err="1"/>
              <a:t>ou</a:t>
            </a:r>
            <a:r>
              <a:rPr lang="es-ES_tradnl" sz="2000" dirty="0"/>
              <a:t> </a:t>
            </a:r>
            <a:r>
              <a:rPr lang="es-ES_tradnl" sz="2000" dirty="0" err="1"/>
              <a:t>indesejável</a:t>
            </a:r>
            <a:r>
              <a:rPr lang="es-ES_tradnl" sz="2000" dirty="0"/>
              <a:t>)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619250" y="188913"/>
            <a:ext cx="5761038" cy="46166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 dirty="0"/>
              <a:t>Antes de </a:t>
            </a:r>
            <a:r>
              <a:rPr lang="es-ES_tradnl" sz="2400" b="1" dirty="0" err="1"/>
              <a:t>começar</a:t>
            </a:r>
            <a:r>
              <a:rPr lang="es-ES_tradnl" sz="2400" b="1" dirty="0"/>
              <a:t>, formule o problema …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827880" y="3949005"/>
            <a:ext cx="7129463" cy="40011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smtClean="0">
                <a:solidFill>
                  <a:srgbClr val="7030A0"/>
                </a:solidFill>
              </a:rPr>
              <a:t>Uso de 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cloroquina</a:t>
            </a:r>
            <a:r>
              <a:rPr lang="es-ES_tradnl" sz="2000" b="1" dirty="0" smtClean="0">
                <a:solidFill>
                  <a:srgbClr val="7030A0"/>
                </a:solidFill>
              </a:rPr>
              <a:t>/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hidroxicloroquina</a:t>
            </a:r>
            <a:r>
              <a:rPr lang="es-ES_tradnl" sz="2000" b="1" dirty="0" smtClean="0">
                <a:solidFill>
                  <a:srgbClr val="7030A0"/>
                </a:solidFill>
              </a:rPr>
              <a:t> </a:t>
            </a:r>
            <a:r>
              <a:rPr lang="es-ES_tradnl" sz="2000" b="1" dirty="0" err="1" smtClean="0">
                <a:solidFill>
                  <a:srgbClr val="7030A0"/>
                </a:solidFill>
              </a:rPr>
              <a:t>em</a:t>
            </a:r>
            <a:r>
              <a:rPr lang="es-ES_tradnl" sz="2000" b="1" dirty="0" smtClean="0">
                <a:solidFill>
                  <a:srgbClr val="7030A0"/>
                </a:solidFill>
              </a:rPr>
              <a:t> COVID-19</a:t>
            </a:r>
            <a:endParaRPr lang="es-ES_tradnl" sz="2000" b="1" dirty="0">
              <a:solidFill>
                <a:srgbClr val="7030A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9750" y="4433888"/>
            <a:ext cx="7705725" cy="2111375"/>
            <a:chOff x="340" y="2659"/>
            <a:chExt cx="4854" cy="1330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340" y="2961"/>
              <a:ext cx="4854" cy="1028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_tradnl" sz="2000" dirty="0" err="1">
                  <a:solidFill>
                    <a:srgbClr val="FF0000"/>
                  </a:solidFill>
                </a:rPr>
                <a:t>Qual</a:t>
              </a:r>
              <a:r>
                <a:rPr lang="es-ES_tradnl" sz="2000" dirty="0">
                  <a:solidFill>
                    <a:srgbClr val="FF0000"/>
                  </a:solidFill>
                </a:rPr>
                <a:t> é o impacto da 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cloroquina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/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hidroxicloroquina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 no 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tratamento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 curativo da COVID-19?</a:t>
              </a:r>
            </a:p>
            <a:p>
              <a:pPr algn="ctr"/>
              <a:r>
                <a:rPr lang="es-ES_tradnl" sz="2000" dirty="0" err="1">
                  <a:solidFill>
                    <a:srgbClr val="FF0000"/>
                  </a:solidFill>
                </a:rPr>
                <a:t>Qual</a:t>
              </a:r>
              <a:r>
                <a:rPr lang="es-ES_tradnl" sz="2000" dirty="0">
                  <a:solidFill>
                    <a:srgbClr val="FF0000"/>
                  </a:solidFill>
                </a:rPr>
                <a:t> é o impacto da </a:t>
              </a:r>
              <a:r>
                <a:rPr lang="es-ES_tradnl" sz="2000" dirty="0" err="1">
                  <a:solidFill>
                    <a:srgbClr val="FF0000"/>
                  </a:solidFill>
                </a:rPr>
                <a:t>cloroquina</a:t>
              </a:r>
              <a:r>
                <a:rPr lang="es-ES_tradnl" sz="2000" dirty="0">
                  <a:solidFill>
                    <a:srgbClr val="FF0000"/>
                  </a:solidFill>
                </a:rPr>
                <a:t>/</a:t>
              </a:r>
              <a:r>
                <a:rPr lang="es-ES_tradnl" sz="2000" dirty="0" err="1">
                  <a:solidFill>
                    <a:srgbClr val="FF0000"/>
                  </a:solidFill>
                </a:rPr>
                <a:t>hidroxicloroquina</a:t>
              </a:r>
              <a:r>
                <a:rPr lang="es-ES_tradnl" sz="2000" dirty="0">
                  <a:solidFill>
                    <a:srgbClr val="FF0000"/>
                  </a:solidFill>
                </a:rPr>
                <a:t> no </a:t>
              </a:r>
              <a:r>
                <a:rPr lang="es-ES_tradnl" sz="2000" dirty="0" err="1">
                  <a:solidFill>
                    <a:srgbClr val="FF0000"/>
                  </a:solidFill>
                </a:rPr>
                <a:t>tratamento</a:t>
              </a:r>
              <a:r>
                <a:rPr lang="es-ES_tradnl" sz="2000" dirty="0">
                  <a:solidFill>
                    <a:srgbClr val="FF0000"/>
                  </a:solidFill>
                </a:rPr>
                <a:t> </a:t>
              </a:r>
              <a:r>
                <a:rPr lang="es-ES_tradnl" sz="2000" dirty="0" err="1" smtClean="0">
                  <a:solidFill>
                    <a:srgbClr val="FF0000"/>
                  </a:solidFill>
                </a:rPr>
                <a:t>reventivo</a:t>
              </a:r>
              <a:r>
                <a:rPr lang="es-ES_tradnl" sz="2000" dirty="0" smtClean="0">
                  <a:solidFill>
                    <a:srgbClr val="FF0000"/>
                  </a:solidFill>
                </a:rPr>
                <a:t> </a:t>
              </a:r>
              <a:r>
                <a:rPr lang="es-ES_tradnl" sz="2000" dirty="0">
                  <a:solidFill>
                    <a:srgbClr val="FF0000"/>
                  </a:solidFill>
                </a:rPr>
                <a:t>da COVID-19</a:t>
              </a:r>
              <a:endParaRPr lang="es-ES_tradnl" sz="2000" dirty="0" smtClean="0">
                <a:solidFill>
                  <a:srgbClr val="FF0000"/>
                </a:solidFill>
              </a:endParaRPr>
            </a:p>
            <a:p>
              <a:pPr algn="ctr"/>
              <a:endParaRPr lang="es-ES_tradnl" sz="2000" dirty="0">
                <a:solidFill>
                  <a:srgbClr val="FF0000"/>
                </a:solidFill>
              </a:endParaRPr>
            </a:p>
          </p:txBody>
        </p:sp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>
              <a:off x="2608" y="2659"/>
              <a:ext cx="0" cy="317"/>
            </a:xfrm>
            <a:prstGeom prst="line">
              <a:avLst/>
            </a:prstGeom>
            <a:noFill/>
            <a:ln w="603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65392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60359"/>
            <a:ext cx="8964488" cy="473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6" y="764705"/>
            <a:ext cx="896448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3339" y="2276872"/>
            <a:ext cx="7920880" cy="3744416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Avaliação econômica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5556" y="12687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Calibri" pitchFamily="34" charset="0"/>
                <a:cs typeface="Calibri" pitchFamily="34" charset="0"/>
              </a:rPr>
              <a:t>Formas de apresentação de ATS</a:t>
            </a:r>
            <a:endParaRPr lang="pt-BR" sz="3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tângulo 1"/>
          <p:cNvSpPr>
            <a:spLocks noChangeArrowheads="1"/>
          </p:cNvSpPr>
          <p:nvPr/>
        </p:nvSpPr>
        <p:spPr bwMode="auto">
          <a:xfrm>
            <a:off x="900113" y="1268760"/>
            <a:ext cx="741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Impacto orçamentário</a:t>
            </a:r>
          </a:p>
          <a:p>
            <a:pPr>
              <a:buFont typeface="Wingdings" pitchFamily="2" charset="2"/>
              <a:buChar char="ü"/>
            </a:pPr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Análise  </a:t>
            </a:r>
            <a:r>
              <a:rPr lang="pt-BR" sz="2800" dirty="0">
                <a:latin typeface="Calibri" pitchFamily="34" charset="0"/>
                <a:cs typeface="Calibri" pitchFamily="34" charset="0"/>
              </a:rPr>
              <a:t>de custo-benefício</a:t>
            </a:r>
          </a:p>
          <a:p>
            <a:pPr>
              <a:buFont typeface="Wingdings" pitchFamily="2" charset="2"/>
              <a:buChar char="ü"/>
            </a:pPr>
            <a:endParaRPr lang="pt-BR" sz="28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Análise de custo-efetividade</a:t>
            </a:r>
          </a:p>
          <a:p>
            <a:pPr>
              <a:buFont typeface="Wingdings" pitchFamily="2" charset="2"/>
              <a:buChar char="ü"/>
            </a:pPr>
            <a:endParaRPr lang="pt-BR" sz="28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Análise de custo-utilidade</a:t>
            </a:r>
          </a:p>
          <a:p>
            <a:pPr>
              <a:buFont typeface="Wingdings" pitchFamily="2" charset="2"/>
              <a:buChar char="ü"/>
            </a:pPr>
            <a:endParaRPr lang="pt-BR" sz="28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Análise de custo-oportunidade</a:t>
            </a:r>
          </a:p>
          <a:p>
            <a:pPr>
              <a:buFont typeface="Wingdings" pitchFamily="2" charset="2"/>
              <a:buChar char="ü"/>
            </a:pPr>
            <a:endParaRPr lang="pt-BR" sz="28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QALY</a:t>
            </a:r>
          </a:p>
        </p:txBody>
      </p:sp>
      <p:sp>
        <p:nvSpPr>
          <p:cNvPr id="151555" name="CaixaDeTexto 2"/>
          <p:cNvSpPr txBox="1">
            <a:spLocks noChangeArrowheads="1"/>
          </p:cNvSpPr>
          <p:nvPr/>
        </p:nvSpPr>
        <p:spPr bwMode="auto">
          <a:xfrm>
            <a:off x="755650" y="332656"/>
            <a:ext cx="7704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Calibri" pitchFamily="34" charset="0"/>
                <a:cs typeface="Calibri" pitchFamily="34" charset="0"/>
              </a:rPr>
              <a:t>Avaliação econômica de tecnologias em saúde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642350" cy="475456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pt-BR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- Comparam duas ou mais estratégias alternativas de intervenção para prevenção, diagnóstico ou tratamento de determinada condição de saúde.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pt-BR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- Usado para comparar </a:t>
            </a:r>
            <a:r>
              <a:rPr lang="pt-BR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alternativas que competem entre si</a:t>
            </a:r>
            <a:r>
              <a:rPr lang="pt-BR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(Ex: escolha entre 2 anti-hipertensivos). </a:t>
            </a:r>
          </a:p>
        </p:txBody>
      </p:sp>
      <p:sp>
        <p:nvSpPr>
          <p:cNvPr id="51203" name="CaixaDeTexto 4"/>
          <p:cNvSpPr txBox="1">
            <a:spLocks noChangeArrowheads="1"/>
          </p:cNvSpPr>
          <p:nvPr/>
        </p:nvSpPr>
        <p:spPr bwMode="auto">
          <a:xfrm>
            <a:off x="900113" y="692150"/>
            <a:ext cx="7343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 dirty="0">
                <a:latin typeface="Calibri" pitchFamily="34" charset="0"/>
                <a:cs typeface="Calibri" pitchFamily="34" charset="0"/>
              </a:rPr>
              <a:t>ANÁLISE DE CUSTO-EFETIVIDADE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14500"/>
            <a:ext cx="8677275" cy="48006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mtClean="0">
                <a:latin typeface="Calibri" pitchFamily="34" charset="0"/>
                <a:ea typeface="Verdana" pitchFamily="34" charset="0"/>
                <a:cs typeface="Calibri" pitchFamily="34" charset="0"/>
              </a:rPr>
              <a:t>- </a:t>
            </a:r>
            <a:r>
              <a:rPr lang="pt-BR" u="sng" smtClean="0">
                <a:latin typeface="Calibri" pitchFamily="34" charset="0"/>
                <a:ea typeface="Verdana" pitchFamily="34" charset="0"/>
                <a:cs typeface="Calibri" pitchFamily="34" charset="0"/>
              </a:rPr>
              <a:t>Não atribui valor monetário</a:t>
            </a:r>
            <a:r>
              <a:rPr lang="pt-BR" smtClean="0">
                <a:latin typeface="Calibri" pitchFamily="34" charset="0"/>
                <a:ea typeface="Verdana" pitchFamily="34" charset="0"/>
                <a:cs typeface="Calibri" pitchFamily="34" charset="0"/>
              </a:rPr>
              <a:t> aos impactos das intervenções. 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pt-BR" smtClean="0">
                <a:latin typeface="Calibri" pitchFamily="34" charset="0"/>
                <a:ea typeface="Verdana" pitchFamily="34" charset="0"/>
                <a:cs typeface="Calibri" pitchFamily="34" charset="0"/>
              </a:rPr>
              <a:t>- Unidades de medição: nº de doenças evitadas, internações prevenidas, casos detectados, nº de vidas salvas.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pt-BR" smtClean="0">
                <a:latin typeface="Calibri" pitchFamily="34" charset="0"/>
                <a:ea typeface="Verdana" pitchFamily="34" charset="0"/>
                <a:cs typeface="Calibri" pitchFamily="34" charset="0"/>
              </a:rPr>
              <a:t>- Razão de custo-efetividade: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pt-BR" sz="2200" smtClean="0">
                <a:latin typeface="Calibri" pitchFamily="34" charset="0"/>
                <a:ea typeface="Verdana" pitchFamily="34" charset="0"/>
                <a:cs typeface="Calibri" pitchFamily="34" charset="0"/>
              </a:rPr>
              <a:t>CE </a:t>
            </a:r>
            <a:r>
              <a:rPr lang="pt-BR" sz="2200" baseline="-25000" smtClean="0">
                <a:latin typeface="Calibri" pitchFamily="34" charset="0"/>
                <a:ea typeface="Verdana" pitchFamily="34" charset="0"/>
                <a:cs typeface="Calibri" pitchFamily="34" charset="0"/>
              </a:rPr>
              <a:t>12  </a:t>
            </a:r>
            <a:r>
              <a:rPr lang="pt-BR" sz="2200" smtClean="0">
                <a:latin typeface="Calibri" pitchFamily="34" charset="0"/>
                <a:ea typeface="Verdana" pitchFamily="34" charset="0"/>
                <a:cs typeface="Calibri" pitchFamily="34" charset="0"/>
              </a:rPr>
              <a:t>=  Custo</a:t>
            </a:r>
            <a:r>
              <a:rPr lang="pt-BR" sz="2200" baseline="-25000" smtClean="0">
                <a:latin typeface="Calibri" pitchFamily="34" charset="0"/>
                <a:ea typeface="Verdana" pitchFamily="34" charset="0"/>
                <a:cs typeface="Calibri" pitchFamily="34" charset="0"/>
              </a:rPr>
              <a:t>2</a:t>
            </a:r>
            <a:r>
              <a:rPr lang="pt-BR" sz="2200" smtClean="0">
                <a:latin typeface="Calibri" pitchFamily="34" charset="0"/>
                <a:ea typeface="Verdana" pitchFamily="34" charset="0"/>
                <a:cs typeface="Calibri" pitchFamily="34" charset="0"/>
              </a:rPr>
              <a:t> – Custo</a:t>
            </a:r>
            <a:r>
              <a:rPr lang="pt-BR" sz="2200" baseline="-25000" smtClean="0">
                <a:latin typeface="Calibri" pitchFamily="34" charset="0"/>
                <a:ea typeface="Verdana" pitchFamily="34" charset="0"/>
                <a:cs typeface="Calibri" pitchFamily="34" charset="0"/>
              </a:rPr>
              <a:t>1</a:t>
            </a:r>
            <a:r>
              <a:rPr lang="pt-BR" sz="2200" smtClean="0">
                <a:latin typeface="Calibri" pitchFamily="34" charset="0"/>
                <a:ea typeface="Verdana" pitchFamily="34" charset="0"/>
                <a:cs typeface="Calibri" pitchFamily="34" charset="0"/>
              </a:rPr>
              <a:t>/ Efetividade </a:t>
            </a:r>
            <a:r>
              <a:rPr lang="pt-BR" sz="2200" baseline="-25000" smtClean="0">
                <a:latin typeface="Calibri" pitchFamily="34" charset="0"/>
                <a:ea typeface="Verdana" pitchFamily="34" charset="0"/>
                <a:cs typeface="Calibri" pitchFamily="34" charset="0"/>
              </a:rPr>
              <a:t>2</a:t>
            </a:r>
            <a:r>
              <a:rPr lang="pt-BR" sz="2200" smtClean="0">
                <a:latin typeface="Calibri" pitchFamily="34" charset="0"/>
                <a:ea typeface="Verdana" pitchFamily="34" charset="0"/>
                <a:cs typeface="Calibri" pitchFamily="34" charset="0"/>
              </a:rPr>
              <a:t> – Efetividade</a:t>
            </a:r>
            <a:r>
              <a:rPr lang="pt-BR" sz="2200" baseline="-25000" smtClean="0">
                <a:latin typeface="Calibri" pitchFamily="34" charset="0"/>
                <a:ea typeface="Verdana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52227" name="CaixaDeTexto 4"/>
          <p:cNvSpPr txBox="1">
            <a:spLocks noChangeArrowheads="1"/>
          </p:cNvSpPr>
          <p:nvPr/>
        </p:nvSpPr>
        <p:spPr bwMode="auto">
          <a:xfrm>
            <a:off x="900113" y="692150"/>
            <a:ext cx="7343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Calibri" pitchFamily="34" charset="0"/>
                <a:cs typeface="Calibri" pitchFamily="34" charset="0"/>
              </a:rPr>
              <a:t>ANÁLISE DE CUSTO-EFETIVIDADE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23850" y="1628775"/>
            <a:ext cx="8569325" cy="365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t-BR" sz="20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400" u="sng" dirty="0">
                <a:latin typeface="Calibri" pitchFamily="34" charset="0"/>
                <a:cs typeface="Calibri" pitchFamily="34" charset="0"/>
              </a:rPr>
              <a:t>TIPO I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(investimento com retorno garantido)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Tecnologia Madura com potencial de retorno financeiro positivo independentemente da essencialidade;</a:t>
            </a:r>
          </a:p>
          <a:p>
            <a:pPr algn="just">
              <a:lnSpc>
                <a:spcPct val="110000"/>
              </a:lnSpc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400" u="sng" dirty="0">
                <a:latin typeface="Calibri" pitchFamily="34" charset="0"/>
                <a:cs typeface="Calibri" pitchFamily="34" charset="0"/>
              </a:rPr>
              <a:t>TIPO II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(reposição de tecnologia operacional)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Tecnologia Essencial ao Processo, independente do Retorno Financeiro da Atividade ser Positivo ou Negativo;</a:t>
            </a:r>
          </a:p>
        </p:txBody>
      </p:sp>
      <p:sp>
        <p:nvSpPr>
          <p:cNvPr id="38915" name="CaixaDeTexto 2"/>
          <p:cNvSpPr txBox="1">
            <a:spLocks noChangeArrowheads="1"/>
          </p:cNvSpPr>
          <p:nvPr/>
        </p:nvSpPr>
        <p:spPr bwMode="auto">
          <a:xfrm>
            <a:off x="684213" y="549275"/>
            <a:ext cx="82089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>
                <a:latin typeface="Calibri" pitchFamily="34" charset="0"/>
                <a:cs typeface="Calibri" pitchFamily="34" charset="0"/>
              </a:rPr>
              <a:t>CLASSIFICAÇÃO DE INVESTIMENTOS EM ATIVIDADE HOSPITALAR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19672" y="1052736"/>
            <a:ext cx="5925123" cy="4392487"/>
            <a:chOff x="1440" y="3113"/>
            <a:chExt cx="2302" cy="1088"/>
          </a:xfrm>
        </p:grpSpPr>
        <p:sp>
          <p:nvSpPr>
            <p:cNvPr id="3" name="Oval 7"/>
            <p:cNvSpPr>
              <a:spLocks noChangeArrowheads="1"/>
            </p:cNvSpPr>
            <p:nvPr/>
          </p:nvSpPr>
          <p:spPr bwMode="auto">
            <a:xfrm rot="1176823">
              <a:off x="2160" y="3433"/>
              <a:ext cx="1440" cy="768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440" y="3113"/>
              <a:ext cx="2302" cy="1034"/>
              <a:chOff x="1440" y="3113"/>
              <a:chExt cx="2302" cy="1034"/>
            </a:xfrm>
          </p:grpSpPr>
          <p:sp>
            <p:nvSpPr>
              <p:cNvPr id="5" name="Oval 9"/>
              <p:cNvSpPr>
                <a:spLocks noChangeArrowheads="1"/>
              </p:cNvSpPr>
              <p:nvPr/>
            </p:nvSpPr>
            <p:spPr bwMode="auto">
              <a:xfrm rot="-1525877">
                <a:off x="2254" y="3113"/>
                <a:ext cx="1488" cy="768"/>
              </a:xfrm>
              <a:prstGeom prst="ellipse">
                <a:avLst/>
              </a:prstGeom>
              <a:solidFill>
                <a:srgbClr val="FF0000">
                  <a:alpha val="8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" name="Oval 10"/>
              <p:cNvSpPr>
                <a:spLocks noChangeArrowheads="1"/>
              </p:cNvSpPr>
              <p:nvPr/>
            </p:nvSpPr>
            <p:spPr bwMode="auto">
              <a:xfrm>
                <a:off x="1440" y="3298"/>
                <a:ext cx="1440" cy="816"/>
              </a:xfrm>
              <a:prstGeom prst="ellipse">
                <a:avLst/>
              </a:pr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" name="Text Box 11"/>
              <p:cNvSpPr txBox="1">
                <a:spLocks noChangeArrowheads="1"/>
              </p:cNvSpPr>
              <p:nvPr/>
            </p:nvSpPr>
            <p:spPr bwMode="auto">
              <a:xfrm>
                <a:off x="1547" y="3586"/>
                <a:ext cx="6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b="1" dirty="0">
                    <a:solidFill>
                      <a:schemeClr val="bg1"/>
                    </a:solidFill>
                  </a:rPr>
                  <a:t> </a:t>
                </a:r>
                <a:r>
                  <a:rPr lang="es-ES_tradnl" sz="2400" b="1" dirty="0" err="1" smtClean="0">
                    <a:solidFill>
                      <a:schemeClr val="bg1"/>
                    </a:solidFill>
                  </a:rPr>
                  <a:t>Evidências</a:t>
                </a:r>
                <a:r>
                  <a:rPr lang="es-ES_tradnl" sz="2400" b="1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pPr>
                  <a:spcBef>
                    <a:spcPct val="50000"/>
                  </a:spcBef>
                </a:pPr>
                <a:r>
                  <a:rPr lang="es-ES_tradnl" sz="2400" b="1" dirty="0" smtClean="0">
                    <a:solidFill>
                      <a:schemeClr val="bg1"/>
                    </a:solidFill>
                  </a:rPr>
                  <a:t>científicas</a:t>
                </a:r>
                <a:endParaRPr lang="es-ES_tradnl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 Box 12"/>
              <p:cNvSpPr txBox="1">
                <a:spLocks noChangeArrowheads="1"/>
              </p:cNvSpPr>
              <p:nvPr/>
            </p:nvSpPr>
            <p:spPr bwMode="auto">
              <a:xfrm>
                <a:off x="2587" y="4033"/>
                <a:ext cx="817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s-ES_tradnl" sz="2400" b="1" dirty="0" err="1"/>
                  <a:t>Experiência</a:t>
                </a:r>
                <a:endParaRPr lang="es-ES_tradnl" sz="2400" b="1" dirty="0"/>
              </a:p>
            </p:txBody>
          </p:sp>
          <p:sp>
            <p:nvSpPr>
              <p:cNvPr id="9" name="Text Box 13"/>
              <p:cNvSpPr txBox="1">
                <a:spLocks noChangeArrowheads="1"/>
              </p:cNvSpPr>
              <p:nvPr/>
            </p:nvSpPr>
            <p:spPr bwMode="auto">
              <a:xfrm>
                <a:off x="2592" y="3211"/>
                <a:ext cx="1104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_tradnl" sz="2400" b="1" dirty="0"/>
                  <a:t>Contexto</a:t>
                </a:r>
              </a:p>
            </p:txBody>
          </p:sp>
          <p:sp>
            <p:nvSpPr>
              <p:cNvPr id="10" name="Oval 14" descr="Wide upward diagonal"/>
              <p:cNvSpPr>
                <a:spLocks noChangeArrowheads="1"/>
              </p:cNvSpPr>
              <p:nvPr/>
            </p:nvSpPr>
            <p:spPr bwMode="auto">
              <a:xfrm>
                <a:off x="2503" y="3470"/>
                <a:ext cx="672" cy="576"/>
              </a:xfrm>
              <a:prstGeom prst="ellipse">
                <a:avLst/>
              </a:prstGeom>
              <a:pattFill prst="wdUpDiag">
                <a:fgClr>
                  <a:srgbClr val="800000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50825" y="1773238"/>
            <a:ext cx="8570913" cy="353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4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400" u="sng" dirty="0">
                <a:latin typeface="Calibri" pitchFamily="34" charset="0"/>
                <a:cs typeface="Calibri" pitchFamily="34" charset="0"/>
              </a:rPr>
              <a:t>TIPO III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(inovação tecnológica)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Tecnologia Inovadora em Medicina cuja Aplicabilidade Prática ou Potencial de Uso ainda não foram totalmente estabelecidos;</a:t>
            </a:r>
          </a:p>
          <a:p>
            <a:pPr algn="just">
              <a:lnSpc>
                <a:spcPct val="120000"/>
              </a:lnSpc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400" u="sng" dirty="0">
                <a:latin typeface="Calibri" pitchFamily="34" charset="0"/>
                <a:cs typeface="Calibri" pitchFamily="34" charset="0"/>
              </a:rPr>
              <a:t>TIPO IV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pt-BR" sz="2400" dirty="0" err="1">
                <a:latin typeface="Calibri" pitchFamily="34" charset="0"/>
                <a:cs typeface="Calibri" pitchFamily="34" charset="0"/>
              </a:rPr>
              <a:t>infra-estrutura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Tecnologia Necessária à Manutenção de Padrões de</a:t>
            </a:r>
          </a:p>
          <a:p>
            <a:pPr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Segurança Minimamente Aceitáveis no Ambiente Assistencial.</a:t>
            </a:r>
          </a:p>
        </p:txBody>
      </p:sp>
      <p:sp>
        <p:nvSpPr>
          <p:cNvPr id="39939" name="CaixaDeTexto 2"/>
          <p:cNvSpPr txBox="1">
            <a:spLocks noChangeArrowheads="1"/>
          </p:cNvSpPr>
          <p:nvPr/>
        </p:nvSpPr>
        <p:spPr bwMode="auto">
          <a:xfrm>
            <a:off x="323850" y="549275"/>
            <a:ext cx="8569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>
                <a:latin typeface="Calibri" pitchFamily="34" charset="0"/>
                <a:cs typeface="Calibri" pitchFamily="34" charset="0"/>
              </a:rPr>
              <a:t>CLASSIFICAÇÃO DE INVESTIMENTOS EM ATIVIDADE HOSPITALAR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28750"/>
            <a:ext cx="8642350" cy="50958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8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&gt;Medidas dos efeitos de uma intervenção considera a medição de </a:t>
            </a:r>
            <a:r>
              <a:rPr lang="pt-BR" sz="28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qualidade de vida relacionada com a saúde</a:t>
            </a:r>
            <a:r>
              <a:rPr lang="pt-BR" sz="28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8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pt-BR" sz="28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&gt;Utilizado para estudos destinados a comparar diferentes </a:t>
            </a:r>
            <a:r>
              <a:rPr lang="pt-BR" sz="2800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tratamento aplicados.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8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pt-BR" sz="28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&gt;Unidade de medida em </a:t>
            </a:r>
            <a:r>
              <a:rPr lang="pt-BR" sz="2800" i="1" u="sng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Anos de Vida Ajustados por Qualidade</a:t>
            </a:r>
            <a:r>
              <a:rPr lang="pt-BR" sz="28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(AVAQ).</a:t>
            </a:r>
          </a:p>
        </p:txBody>
      </p:sp>
      <p:sp>
        <p:nvSpPr>
          <p:cNvPr id="56323" name="CaixaDeTexto 4"/>
          <p:cNvSpPr txBox="1">
            <a:spLocks noChangeArrowheads="1"/>
          </p:cNvSpPr>
          <p:nvPr/>
        </p:nvSpPr>
        <p:spPr bwMode="auto">
          <a:xfrm>
            <a:off x="900113" y="476250"/>
            <a:ext cx="741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Calibri" pitchFamily="34" charset="0"/>
                <a:cs typeface="Calibri" pitchFamily="34" charset="0"/>
              </a:rPr>
              <a:t>ANÁLISE DE CUSTO-UTILIDADE</a:t>
            </a:r>
          </a:p>
          <a:p>
            <a:pPr algn="ctr"/>
            <a:endParaRPr lang="pt-BR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1484785"/>
            <a:ext cx="8496300" cy="499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O gestor deve decidir sobre a alocação de recursos limitados frente a uma demanda cada vez maior de intervenções.</a:t>
            </a:r>
          </a:p>
          <a:p>
            <a:pPr algn="just">
              <a:lnSpc>
                <a:spcPct val="30000"/>
              </a:lnSpc>
              <a:spcBef>
                <a:spcPct val="50000"/>
              </a:spcBef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Atendendo a princípios de equidade, deve considerar:</a:t>
            </a: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Quem irá se beneficiar;</a:t>
            </a:r>
          </a:p>
          <a:p>
            <a:pPr algn="just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Quem deveria arcar com os custos envolvidos;</a:t>
            </a:r>
          </a:p>
          <a:p>
            <a:pPr algn="just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 Quem ficaria sem cobertura para seu problema de saúde. </a:t>
            </a:r>
          </a:p>
          <a:p>
            <a:pPr algn="just">
              <a:lnSpc>
                <a:spcPct val="60000"/>
              </a:lnSpc>
              <a:buFontTx/>
              <a:buChar char="•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699" name="CaixaDeTexto 2"/>
          <p:cNvSpPr txBox="1">
            <a:spLocks noChangeArrowheads="1"/>
          </p:cNvSpPr>
          <p:nvPr/>
        </p:nvSpPr>
        <p:spPr bwMode="auto">
          <a:xfrm>
            <a:off x="971550" y="765175"/>
            <a:ext cx="734536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>
                <a:latin typeface="Calibri" pitchFamily="34" charset="0"/>
                <a:cs typeface="Calibri" pitchFamily="34" charset="0"/>
              </a:rPr>
              <a:t>DESENVOLVIMENTO E ADOÇÃO DA ATS</a:t>
            </a:r>
          </a:p>
          <a:p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404664"/>
            <a:ext cx="7772400" cy="604867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Referências</a:t>
            </a:r>
            <a:endParaRPr lang="pt-BR" b="1" dirty="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pt-BR" sz="2400" dirty="0" err="1">
                <a:latin typeface="Calibri" pitchFamily="34" charset="0"/>
                <a:cs typeface="Calibri" pitchFamily="34" charset="0"/>
              </a:rPr>
              <a:t>Gordis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 L. </a:t>
            </a:r>
            <a:r>
              <a:rPr lang="pt-BR" sz="2400" dirty="0" err="1">
                <a:latin typeface="Calibri" pitchFamily="34" charset="0"/>
                <a:cs typeface="Calibri" pitchFamily="34" charset="0"/>
              </a:rPr>
              <a:t>Epidemiology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Elsevier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 2008.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Drummond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MF, O'Brien BJ,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Stoddart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GL &amp; Torrance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GW.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Methods for the economic evaluation of health care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programmes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Oxford University Press,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Oxford, 1997.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Nita et al.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Avaliação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Tecnologias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Saúde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Artmed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, 2010.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Rede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Brasileira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de ATS.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  <a:hlinkClick r:id="rId3"/>
              </a:rPr>
              <a:t>http://rebrats.saude.gov.br/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39552" y="1556792"/>
            <a:ext cx="3096344" cy="3294366"/>
            <a:chOff x="1440" y="3298"/>
            <a:chExt cx="1440" cy="816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1440" y="3298"/>
              <a:ext cx="1440" cy="816"/>
            </a:xfrm>
            <a:prstGeom prst="ellipse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547" y="3586"/>
              <a:ext cx="104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b="1" dirty="0">
                  <a:solidFill>
                    <a:schemeClr val="bg1"/>
                  </a:solidFill>
                </a:rPr>
                <a:t> </a:t>
              </a:r>
              <a:r>
                <a:rPr lang="es-ES_tradnl" sz="2400" b="1" dirty="0" err="1" smtClean="0">
                  <a:solidFill>
                    <a:schemeClr val="bg1"/>
                  </a:solidFill>
                </a:rPr>
                <a:t>Evidências</a:t>
              </a:r>
              <a:r>
                <a:rPr lang="es-ES_tradnl" sz="2400" b="1" dirty="0" smtClean="0">
                  <a:solidFill>
                    <a:schemeClr val="bg1"/>
                  </a:solidFill>
                </a:rPr>
                <a:t> científicas</a:t>
              </a:r>
              <a:endParaRPr lang="es-ES_tradnl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3635896" y="332656"/>
            <a:ext cx="52565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Eficácia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Efetividade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Segurança do paciente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Tipo de estudo (</a:t>
            </a:r>
            <a:r>
              <a:rPr lang="pt-BR" dirty="0" smtClean="0">
                <a:solidFill>
                  <a:srgbClr val="FF0000"/>
                </a:solidFill>
              </a:rPr>
              <a:t>observacional </a:t>
            </a:r>
            <a:r>
              <a:rPr lang="pt-BR" i="1" dirty="0" err="1" smtClean="0">
                <a:solidFill>
                  <a:srgbClr val="FF0000"/>
                </a:solidFill>
              </a:rPr>
              <a:t>vs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intervencional</a:t>
            </a:r>
            <a:r>
              <a:rPr lang="pt-BR" dirty="0" smtClean="0"/>
              <a:t>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Método empregado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Resultados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Magnitude de efeito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Precisão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Aplicabilidade (extrapolação)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Síntese robusta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14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364088" y="332656"/>
            <a:ext cx="3411964" cy="3316604"/>
            <a:chOff x="2254" y="3113"/>
            <a:chExt cx="1488" cy="768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 rot="-1525877">
              <a:off x="2254" y="3113"/>
              <a:ext cx="1488" cy="768"/>
            </a:xfrm>
            <a:prstGeom prst="ellipse">
              <a:avLst/>
            </a:prstGeom>
            <a:solidFill>
              <a:srgbClr val="FF0000">
                <a:alpha val="8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>
                <a:solidFill>
                  <a:srgbClr val="FFC000"/>
                </a:solidFill>
              </a:endParaRP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2599" y="3246"/>
              <a:ext cx="110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2400" b="1" dirty="0" smtClean="0">
                  <a:solidFill>
                    <a:schemeClr val="bg1"/>
                  </a:solidFill>
                </a:rPr>
                <a:t>Contexto (</a:t>
              </a:r>
              <a:r>
                <a:rPr lang="es-ES_tradnl" sz="2400" b="1" dirty="0" err="1" smtClean="0">
                  <a:solidFill>
                    <a:schemeClr val="bg1"/>
                  </a:solidFill>
                </a:rPr>
                <a:t>Preferência</a:t>
              </a:r>
              <a:r>
                <a:rPr lang="es-ES_tradnl" sz="2400" b="1" dirty="0" smtClean="0">
                  <a:solidFill>
                    <a:schemeClr val="bg1"/>
                  </a:solidFill>
                </a:rPr>
                <a:t> do paciente)</a:t>
              </a:r>
              <a:endParaRPr lang="es-ES_tradnl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251520" y="476672"/>
            <a:ext cx="51125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Conhecimento prévio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Assimetria de informações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Aspectos sociais, culturais e econômicos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Quadro clínico (contexto clínico)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Poder de escolha (opinião informada)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Qualidade de vida (opinião do paciente) – Trade-off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Desfecho relatado pelo paciente (PRO)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000" dirty="0" err="1" smtClean="0"/>
              <a:t>Etc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754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92080" y="3429000"/>
            <a:ext cx="3706419" cy="3100579"/>
            <a:chOff x="2160" y="3433"/>
            <a:chExt cx="1440" cy="768"/>
          </a:xfrm>
        </p:grpSpPr>
        <p:sp>
          <p:nvSpPr>
            <p:cNvPr id="3" name="Oval 7"/>
            <p:cNvSpPr>
              <a:spLocks noChangeArrowheads="1"/>
            </p:cNvSpPr>
            <p:nvPr/>
          </p:nvSpPr>
          <p:spPr bwMode="auto">
            <a:xfrm rot="1176823">
              <a:off x="2160" y="3433"/>
              <a:ext cx="1440" cy="768"/>
            </a:xfrm>
            <a:prstGeom prst="ellipse">
              <a:avLst/>
            </a:prstGeom>
            <a:solidFill>
              <a:srgbClr val="FFFF00">
                <a:alpha val="8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2552" y="3812"/>
              <a:ext cx="81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_tradnl" sz="2400" b="1" dirty="0" err="1" smtClean="0"/>
                <a:t>Experiência</a:t>
              </a:r>
              <a:r>
                <a:rPr lang="es-ES_tradnl" sz="2400" b="1" dirty="0" smtClean="0"/>
                <a:t> </a:t>
              </a:r>
              <a:r>
                <a:rPr lang="es-ES_tradnl" sz="2400" b="1" dirty="0" err="1" smtClean="0"/>
                <a:t>profissional</a:t>
              </a:r>
              <a:endParaRPr lang="es-ES_tradnl" sz="2400" b="1" dirty="0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395536" y="404664"/>
            <a:ext cx="48980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Especialização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Tempo de formação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Capacidade crítica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Atualização profissional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Responsabilidade (cível, criminal, profissional)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Interesses (conflitos)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Observação empírica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Resultados não reportados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Capacidade de interpretação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Comunicação com o paciente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164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2052"/>
          <p:cNvSpPr txBox="1">
            <a:spLocks noChangeArrowheads="1"/>
          </p:cNvSpPr>
          <p:nvPr/>
        </p:nvSpPr>
        <p:spPr bwMode="auto">
          <a:xfrm>
            <a:off x="64096" y="4654877"/>
            <a:ext cx="220364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dirty="0"/>
              <a:t>Geração de evidência através de pesquisas</a:t>
            </a:r>
          </a:p>
        </p:txBody>
      </p:sp>
      <p:sp>
        <p:nvSpPr>
          <p:cNvPr id="83973" name="Text Box 2053"/>
          <p:cNvSpPr txBox="1">
            <a:spLocks noChangeArrowheads="1"/>
          </p:cNvSpPr>
          <p:nvPr/>
        </p:nvSpPr>
        <p:spPr bwMode="auto">
          <a:xfrm>
            <a:off x="1979712" y="4077072"/>
            <a:ext cx="16002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800" dirty="0"/>
              <a:t>Sistematização da evidência</a:t>
            </a:r>
          </a:p>
        </p:txBody>
      </p:sp>
      <p:sp>
        <p:nvSpPr>
          <p:cNvPr id="83974" name="Text Box 2054"/>
          <p:cNvSpPr txBox="1">
            <a:spLocks noChangeArrowheads="1"/>
          </p:cNvSpPr>
          <p:nvPr/>
        </p:nvSpPr>
        <p:spPr bwMode="auto">
          <a:xfrm>
            <a:off x="3275856" y="2924944"/>
            <a:ext cx="1914128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1800" dirty="0" smtClean="0"/>
              <a:t>Desenvolvimento </a:t>
            </a:r>
            <a:r>
              <a:rPr lang="pt-BR" sz="1800" dirty="0"/>
              <a:t>de protocolos clínicos baseados em  evidências</a:t>
            </a:r>
          </a:p>
        </p:txBody>
      </p:sp>
      <p:sp>
        <p:nvSpPr>
          <p:cNvPr id="83975" name="Text Box 2055"/>
          <p:cNvSpPr txBox="1">
            <a:spLocks noChangeArrowheads="1"/>
          </p:cNvSpPr>
          <p:nvPr/>
        </p:nvSpPr>
        <p:spPr bwMode="auto">
          <a:xfrm>
            <a:off x="5257800" y="2743200"/>
            <a:ext cx="12192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800" dirty="0"/>
              <a:t>Aplicação de protocolos clínicos</a:t>
            </a:r>
          </a:p>
        </p:txBody>
      </p:sp>
      <p:sp>
        <p:nvSpPr>
          <p:cNvPr id="83976" name="Oval 2056"/>
          <p:cNvSpPr>
            <a:spLocks noChangeArrowheads="1"/>
          </p:cNvSpPr>
          <p:nvPr/>
        </p:nvSpPr>
        <p:spPr bwMode="auto">
          <a:xfrm>
            <a:off x="6300192" y="1206500"/>
            <a:ext cx="2743200" cy="33655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sz="2000" dirty="0"/>
              <a:t>Decisão </a:t>
            </a:r>
          </a:p>
          <a:p>
            <a:pPr algn="ctr"/>
            <a:r>
              <a:rPr lang="pt-BR" sz="2000" dirty="0"/>
              <a:t>clínica</a:t>
            </a:r>
          </a:p>
        </p:txBody>
      </p:sp>
      <p:sp>
        <p:nvSpPr>
          <p:cNvPr id="83977" name="Oval 2057"/>
          <p:cNvSpPr>
            <a:spLocks noChangeArrowheads="1"/>
          </p:cNvSpPr>
          <p:nvPr/>
        </p:nvSpPr>
        <p:spPr bwMode="auto">
          <a:xfrm>
            <a:off x="6858000" y="1295400"/>
            <a:ext cx="1524000" cy="1447800"/>
          </a:xfrm>
          <a:prstGeom prst="ellips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800"/>
              <a:t>Condições </a:t>
            </a:r>
          </a:p>
          <a:p>
            <a:pPr algn="ctr"/>
            <a:r>
              <a:rPr lang="pt-BR" sz="1800"/>
              <a:t>do paciente</a:t>
            </a:r>
          </a:p>
        </p:txBody>
      </p:sp>
      <p:sp>
        <p:nvSpPr>
          <p:cNvPr id="83979" name="Oval 2059"/>
          <p:cNvSpPr>
            <a:spLocks noChangeArrowheads="1"/>
          </p:cNvSpPr>
          <p:nvPr/>
        </p:nvSpPr>
        <p:spPr bwMode="auto">
          <a:xfrm>
            <a:off x="6553200" y="2286000"/>
            <a:ext cx="1219200" cy="1295400"/>
          </a:xfrm>
          <a:prstGeom prst="ellips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800"/>
              <a:t>evidência</a:t>
            </a:r>
          </a:p>
        </p:txBody>
      </p:sp>
      <p:sp>
        <p:nvSpPr>
          <p:cNvPr id="83981" name="Oval 2061"/>
          <p:cNvSpPr>
            <a:spLocks noChangeArrowheads="1"/>
          </p:cNvSpPr>
          <p:nvPr/>
        </p:nvSpPr>
        <p:spPr bwMode="auto">
          <a:xfrm>
            <a:off x="7467600" y="2209800"/>
            <a:ext cx="1371600" cy="1371600"/>
          </a:xfrm>
          <a:prstGeom prst="ellips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800"/>
          </a:p>
          <a:p>
            <a:pPr algn="ctr"/>
            <a:r>
              <a:rPr lang="pt-BR" sz="1800"/>
              <a:t>vontade</a:t>
            </a:r>
          </a:p>
          <a:p>
            <a:pPr algn="ctr"/>
            <a:r>
              <a:rPr lang="pt-BR" sz="1800"/>
              <a:t> do </a:t>
            </a:r>
          </a:p>
          <a:p>
            <a:pPr algn="ctr"/>
            <a:r>
              <a:rPr lang="pt-BR" sz="1800"/>
              <a:t>paciente</a:t>
            </a:r>
          </a:p>
        </p:txBody>
      </p:sp>
      <p:sp>
        <p:nvSpPr>
          <p:cNvPr id="83983" name="Text Box 2063"/>
          <p:cNvSpPr txBox="1">
            <a:spLocks noChangeArrowheads="1"/>
          </p:cNvSpPr>
          <p:nvPr/>
        </p:nvSpPr>
        <p:spPr bwMode="auto">
          <a:xfrm>
            <a:off x="1295400" y="228600"/>
            <a:ext cx="4816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</a:rPr>
              <a:t>BARREIRAS E PONTES PARA A PRÁTICA DA CLÍNICA BASEADA EM EVIDÊNCIAS</a:t>
            </a:r>
          </a:p>
        </p:txBody>
      </p:sp>
      <p:sp>
        <p:nvSpPr>
          <p:cNvPr id="83984" name="Text Box 2064"/>
          <p:cNvSpPr txBox="1">
            <a:spLocks noChangeArrowheads="1"/>
          </p:cNvSpPr>
          <p:nvPr/>
        </p:nvSpPr>
        <p:spPr bwMode="auto">
          <a:xfrm>
            <a:off x="5029200" y="6096000"/>
            <a:ext cx="383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chemeClr val="bg1"/>
                </a:solidFill>
              </a:rPr>
              <a:t>Fonte:Haynes et al, BMJ 1988, jul 25(317)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403648" y="26064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MBE</a:t>
            </a:r>
            <a:endParaRPr lang="pt-BR" sz="40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2605</Words>
  <Application>Microsoft Office PowerPoint</Application>
  <PresentationFormat>Apresentação na tela (4:3)</PresentationFormat>
  <Paragraphs>386</Paragraphs>
  <Slides>53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53</vt:i4>
      </vt:variant>
    </vt:vector>
  </HeadingPairs>
  <TitlesOfParts>
    <vt:vector size="64" baseType="lpstr">
      <vt:lpstr>Arial</vt:lpstr>
      <vt:lpstr>Arial Narrow</vt:lpstr>
      <vt:lpstr>Calibri</vt:lpstr>
      <vt:lpstr>Georgia</vt:lpstr>
      <vt:lpstr>Lucida Sans</vt:lpstr>
      <vt:lpstr>Tahoma</vt:lpstr>
      <vt:lpstr>Verdana</vt:lpstr>
      <vt:lpstr>Wingdings</vt:lpstr>
      <vt:lpstr>Wingdings 2</vt:lpstr>
      <vt:lpstr>Tema do Office</vt:lpstr>
      <vt:lpstr>Default Design</vt:lpstr>
      <vt:lpstr>Gestão em Saúde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    </vt:lpstr>
      <vt:lpstr>           </vt:lpstr>
      <vt:lpstr>Apresentação do PowerPoint</vt:lpstr>
      <vt:lpstr>           </vt:lpstr>
      <vt:lpstr>Apresentação do PowerPoint</vt:lpstr>
      <vt:lpstr>Apresentação do PowerPoint</vt:lpstr>
      <vt:lpstr>Apresentação do PowerPoint</vt:lpstr>
      <vt:lpstr>Apresentação do PowerPoint</vt:lpstr>
      <vt:lpstr>Revisão Sistemática</vt:lpstr>
      <vt:lpstr>Meta-análise</vt:lpstr>
      <vt:lpstr>Forest plot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e Administração de Serviços de Saúde</dc:title>
  <dc:creator>HCRP</dc:creator>
  <cp:lastModifiedBy>Altacílio Nunes</cp:lastModifiedBy>
  <cp:revision>96</cp:revision>
  <dcterms:created xsi:type="dcterms:W3CDTF">2017-03-20T17:39:39Z</dcterms:created>
  <dcterms:modified xsi:type="dcterms:W3CDTF">2020-08-03T20:03:08Z</dcterms:modified>
</cp:coreProperties>
</file>