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CC699-E0A2-4008-A712-64F83FC624C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42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46E9E-8067-48DF-8B53-30927E516C5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70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7951D-E871-46F6-804F-7E520B49E86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5A3E9-39ED-44A0-80E6-BE6CF14334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672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4506-B68C-4847-B0B3-B8B1A4A591F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179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53752-9ED9-443C-9706-56CCF7B4EE0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05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04AD5-44E5-431F-A793-78637B835252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96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C53E0-2E9C-4159-81B1-E2D813D1830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046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E8868-19DB-4347-8708-90E3BDD7631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584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7DE4-92FA-4DE3-8AAA-8BD2BB016D6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67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049A7-AA13-47F1-95EB-CEC7A496B25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54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AFA760-1EDA-4FEB-9955-657C14CDDED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09663" y="188913"/>
            <a:ext cx="7423150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/>
          <a:p>
            <a:pPr algn="ctr"/>
            <a:r>
              <a:rPr lang="pt-BR" b="1" dirty="0"/>
              <a:t>UNIVERSIDADE DE SÃO PAULO</a:t>
            </a:r>
            <a:endParaRPr lang="pt-BR" dirty="0"/>
          </a:p>
          <a:p>
            <a:pPr algn="ctr"/>
            <a:r>
              <a:rPr lang="pt-BR" b="1" dirty="0"/>
              <a:t>ESCOLA SUPERIOR DE AGRICULTURA “LUIZ DE QUEIROZ”</a:t>
            </a:r>
            <a:endParaRPr lang="pt-BR" dirty="0"/>
          </a:p>
          <a:p>
            <a:pPr algn="ctr"/>
            <a:r>
              <a:rPr lang="pt-BR" i="1" dirty="0"/>
              <a:t>DEPARTAMENTO DE AGROINDÚSTRIA, ALIMENTOS E NUTRIÇÃO.</a:t>
            </a:r>
            <a:endParaRPr lang="pt-BR" dirty="0"/>
          </a:p>
          <a:p>
            <a:pPr algn="ctr"/>
            <a:r>
              <a:rPr lang="pt-BR" b="1" dirty="0">
                <a:solidFill>
                  <a:schemeClr val="accent2"/>
                </a:solidFill>
              </a:rPr>
              <a:t>LAN 685 TECNOLOGIA DO ÁLCOOL 1º SEMESTRE 2020</a:t>
            </a:r>
            <a:endParaRPr lang="pt-BR" dirty="0">
              <a:solidFill>
                <a:schemeClr val="accent2"/>
              </a:solidFill>
            </a:endParaRPr>
          </a:p>
          <a:p>
            <a:pPr algn="ctr"/>
            <a:r>
              <a:rPr lang="pt-BR" dirty="0"/>
              <a:t>Horário: 	Quarta-feira das </a:t>
            </a:r>
            <a:r>
              <a:rPr lang="pt-BR" dirty="0">
                <a:solidFill>
                  <a:schemeClr val="accent2"/>
                </a:solidFill>
              </a:rPr>
              <a:t>14:00 às 17:50 horas</a:t>
            </a:r>
          </a:p>
          <a:p>
            <a:pPr algn="ctr"/>
            <a:r>
              <a:rPr lang="pt-BR" dirty="0"/>
              <a:t>Local: 	Setor de Açúcar e Álcool </a:t>
            </a:r>
            <a:endParaRPr lang="pt-BR" b="1" u="sng" dirty="0"/>
          </a:p>
          <a:p>
            <a:pPr algn="ctr"/>
            <a:r>
              <a:rPr lang="pt-BR" b="1" u="sng" dirty="0"/>
              <a:t>PROGRAMA</a:t>
            </a:r>
          </a:p>
          <a:p>
            <a:pPr algn="ctr" eaLnBrk="0" hangingPunct="0"/>
            <a:endParaRPr lang="pt-BR" dirty="0"/>
          </a:p>
        </p:txBody>
      </p:sp>
      <p:graphicFrame>
        <p:nvGraphicFramePr>
          <p:cNvPr id="2173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062156"/>
              </p:ext>
            </p:extLst>
          </p:nvPr>
        </p:nvGraphicFramePr>
        <p:xfrm>
          <a:off x="611188" y="2349500"/>
          <a:ext cx="7920037" cy="381000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Aula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Dia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Assunto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01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19/02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Álcool carburante: cenário nacional e mundial.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02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04/03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Fluxograma industrial; Matéria-prima agroindustrial: açucaradas; </a:t>
                      </a:r>
                      <a:r>
                        <a:rPr kumimoji="0" lang="pt-B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amilaceas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 e feculentas; celulósicas; residuais.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03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Cana-de-açúcar como matéria-prima para a produção de álcool e biodiesel. Aspectos agrícolas, ambientais e econômicos.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04</a:t>
                      </a:r>
                      <a:endParaRPr kumimoji="0" lang="pt-B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18/03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Operações preliminares ao processo industrial e seus efeitos sobre o processo e à qualidade dos produtos finais.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0357ED18-B04F-4DB2-9257-25A371302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101613"/>
              </p:ext>
            </p:extLst>
          </p:nvPr>
        </p:nvGraphicFramePr>
        <p:xfrm>
          <a:off x="595001" y="6159500"/>
          <a:ext cx="7920037" cy="396240"/>
        </p:xfrm>
        <a:graphic>
          <a:graphicData uri="http://schemas.openxmlformats.org/drawingml/2006/table">
            <a:tbl>
              <a:tblPr/>
              <a:tblGrid>
                <a:gridCol w="936625">
                  <a:extLst>
                    <a:ext uri="{9D8B030D-6E8A-4147-A177-3AD203B41FA5}">
                      <a16:colId xmlns:a16="http://schemas.microsoft.com/office/drawing/2014/main" val="3630481199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7593472"/>
                    </a:ext>
                  </a:extLst>
                </a:gridCol>
                <a:gridCol w="5975350">
                  <a:extLst>
                    <a:ext uri="{9D8B030D-6E8A-4147-A177-3AD203B41FA5}">
                      <a16:colId xmlns:a16="http://schemas.microsoft.com/office/drawing/2014/main" val="2919827148"/>
                    </a:ext>
                  </a:extLst>
                </a:gridCol>
              </a:tblGrid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05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25/03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Pagamento da cana-de-açúcar aos fornecedores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740164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40" name="Group 2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940005"/>
              </p:ext>
            </p:extLst>
          </p:nvPr>
        </p:nvGraphicFramePr>
        <p:xfrm>
          <a:off x="611188" y="333375"/>
          <a:ext cx="7918450" cy="4958080"/>
        </p:xfrm>
        <a:graphic>
          <a:graphicData uri="http://schemas.openxmlformats.org/drawingml/2006/table">
            <a:tbl>
              <a:tblPr/>
              <a:tblGrid>
                <a:gridCol w="542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59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1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01/04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Extração do caldo, qualidade do caldo e do mosto. Tratamento do caldo: clarificação e concentração; armazenamento do xarope e do melaço; tratamento para mosto.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06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08/04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Não haverá aulas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07</a:t>
                      </a:r>
                      <a:endParaRPr lang="pt-BR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es-ES_tradnl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15/04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Microrganismos contaminantes do processo industrial.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08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22/04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Leveduras. Metabolismo, fisiologia, crescimento, fermentação.  Preparo do fermento. Bactérias produtoras de álcool.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Composição de mosto e de fermento; velocidade de fermentação; produtividade e rendimento.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53" name="Group 1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61179"/>
              </p:ext>
            </p:extLst>
          </p:nvPr>
        </p:nvGraphicFramePr>
        <p:xfrm>
          <a:off x="685998" y="188913"/>
          <a:ext cx="7918450" cy="5756276"/>
        </p:xfrm>
        <a:graphic>
          <a:graphicData uri="http://schemas.openxmlformats.org/drawingml/2006/table">
            <a:tbl>
              <a:tblPr/>
              <a:tblGrid>
                <a:gridCol w="50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4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10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06/05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Condução de processos fermentativos descontínuos com reciclo de células, com e sem centrifugação.  Tratamento de fermento; monitoramento do teor de fermento; sangria e novos processos. 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11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13/05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Condução de processos fermentativos contínuos com reciclo de células com e sem centrifugação; novas tecnologias.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12</a:t>
                      </a:r>
                      <a:endParaRPr lang="pt-BR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Destilação e Retificação. Álcool etílico carburante, neutro e industrial.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13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27/05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Visita técnica a uma usina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15</a:t>
                      </a:r>
                      <a:endParaRPr lang="pt-BR" sz="200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Desidratação. Álcool anidro carburante. Especificações de álcoois.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16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49580" algn="l"/>
                          <a:tab pos="899160" algn="l"/>
                          <a:tab pos="1348740" algn="l"/>
                          <a:tab pos="1798320" algn="l"/>
                          <a:tab pos="2247900" algn="l"/>
                          <a:tab pos="2697480" algn="l"/>
                          <a:tab pos="3147060" algn="l"/>
                          <a:tab pos="3596640" algn="l"/>
                          <a:tab pos="4046220" algn="l"/>
                          <a:tab pos="4495800" algn="l"/>
                          <a:tab pos="4945380" algn="l"/>
                          <a:tab pos="5394960" algn="l"/>
                          <a:tab pos="5844540" algn="l"/>
                          <a:tab pos="6294120" algn="l"/>
                          <a:tab pos="6743700" algn="l"/>
                          <a:tab pos="7193280" algn="l"/>
                          <a:tab pos="7642860" algn="l"/>
                          <a:tab pos="8092440" algn="l"/>
                          <a:tab pos="8542020" algn="l"/>
                          <a:tab pos="8991600" algn="l"/>
                          <a:tab pos="9441180" algn="l"/>
                          <a:tab pos="9890760" algn="l"/>
                          <a:tab pos="10340340" algn="l"/>
                          <a:tab pos="10789920" algn="l"/>
                          <a:tab pos="11239500" algn="l"/>
                          <a:tab pos="11689080" algn="l"/>
                          <a:tab pos="12138660" algn="l"/>
                          <a:tab pos="12588240" algn="l"/>
                          <a:tab pos="13037820" algn="l"/>
                          <a:tab pos="13487400" algn="l"/>
                        </a:tabLst>
                      </a:pPr>
                      <a:r>
                        <a:rPr lang="pt-BR" sz="18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10/06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t-BR" sz="2000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Subprodutos de destilaria e suas aplicações. Cogeração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Tahoma" pitchFamily="34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17/06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Hidrólise de amido e de material </a:t>
                      </a:r>
                      <a:r>
                        <a:rPr lang="pt-BR" sz="2000" dirty="0" err="1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lignocelulósico</a:t>
                      </a:r>
                      <a:r>
                        <a:rPr lang="pt-BR" sz="2000" dirty="0">
                          <a:effectLst/>
                          <a:latin typeface="Comic Sans MS" panose="030F0702030302020204" pitchFamily="66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para a produção de etanol</a:t>
                      </a:r>
                      <a:endParaRPr lang="pt-BR" sz="2000" dirty="0">
                        <a:effectLst/>
                        <a:latin typeface="Comic Sans MS" panose="030F0702030302020204" pitchFamily="66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236" name="Rectangle 140"/>
          <p:cNvSpPr>
            <a:spLocks noChangeArrowheads="1"/>
          </p:cNvSpPr>
          <p:nvPr/>
        </p:nvSpPr>
        <p:spPr bwMode="auto">
          <a:xfrm>
            <a:off x="506413" y="5893892"/>
            <a:ext cx="837787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pt-BR" dirty="0"/>
              <a:t>Média de Aprovação: AI + ... </a:t>
            </a:r>
            <a:r>
              <a:rPr lang="pt-BR" dirty="0" err="1"/>
              <a:t>An</a:t>
            </a:r>
            <a:r>
              <a:rPr lang="pt-BR" dirty="0"/>
              <a:t>/n ≥ 5,0 (</a:t>
            </a:r>
            <a:r>
              <a:rPr lang="pt-BR" dirty="0" err="1"/>
              <a:t>Obs</a:t>
            </a:r>
            <a:r>
              <a:rPr lang="pt-BR" dirty="0"/>
              <a:t>: Ausência na avaliação diária = 0,0</a:t>
            </a:r>
          </a:p>
          <a:p>
            <a:r>
              <a:rPr lang="pt-BR" b="1" dirty="0"/>
              <a:t>Professores:</a:t>
            </a:r>
            <a:r>
              <a:rPr lang="pt-BR" dirty="0"/>
              <a:t>  Antonio Sampaio Baptista (asbaptis@usp.br)</a:t>
            </a:r>
          </a:p>
          <a:p>
            <a:r>
              <a:rPr lang="pt-BR" dirty="0"/>
              <a:t>Monitora: Carolina Brito </a:t>
            </a:r>
            <a:r>
              <a:rPr lang="pt-BR" dirty="0" err="1"/>
              <a:t>Condato</a:t>
            </a:r>
            <a:r>
              <a:rPr lang="pt-BR" dirty="0"/>
              <a:t> (codato.carolina@gmail.com)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363</Words>
  <Application>Microsoft Office PowerPoint</Application>
  <PresentationFormat>Apresentação na tela (4:3)</PresentationFormat>
  <Paragraphs>64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Times New Roman</vt:lpstr>
      <vt:lpstr>Design padrão</vt:lpstr>
      <vt:lpstr>Apresentação do PowerPoint</vt:lpstr>
      <vt:lpstr>Apresentação do PowerPoint</vt:lpstr>
      <vt:lpstr>Apresentação do PowerPoint</vt:lpstr>
    </vt:vector>
  </TitlesOfParts>
  <Company>USP-ESALQ-LAN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 Antonio</dc:creator>
  <cp:lastModifiedBy>Antonio Baptista</cp:lastModifiedBy>
  <cp:revision>15</cp:revision>
  <dcterms:created xsi:type="dcterms:W3CDTF">2010-02-23T19:08:59Z</dcterms:created>
  <dcterms:modified xsi:type="dcterms:W3CDTF">2020-02-19T15:53:33Z</dcterms:modified>
</cp:coreProperties>
</file>