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6" r:id="rId2"/>
    <p:sldId id="257" r:id="rId3"/>
    <p:sldId id="278" r:id="rId4"/>
    <p:sldId id="279" r:id="rId5"/>
    <p:sldId id="280" r:id="rId6"/>
    <p:sldId id="281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5B5B4-E02B-4431-ACA2-3573A89A1EE8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76905-54E5-4339-AA2B-45BD9495B6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6905-54E5-4339-AA2B-45BD9495B69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6905-54E5-4339-AA2B-45BD9495B69B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6905-54E5-4339-AA2B-45BD9495B69B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A7C7E5-2B8D-4B9D-A302-2990BB0757E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3276622"/>
          </a:xfrm>
        </p:spPr>
        <p:txBody>
          <a:bodyPr>
            <a:normAutofit lnSpcReduction="10000"/>
          </a:bodyPr>
          <a:lstStyle/>
          <a:p>
            <a:pPr algn="r"/>
            <a:endParaRPr lang="pt-BR" sz="3200" dirty="0" smtClean="0">
              <a:latin typeface="Mongolian Baiti" pitchFamily="66" charset="0"/>
              <a:cs typeface="Mongolian Baiti" pitchFamily="66" charset="0"/>
            </a:endParaRPr>
          </a:p>
          <a:p>
            <a:pPr algn="r"/>
            <a:endParaRPr lang="pt-BR" sz="3200" dirty="0" smtClean="0">
              <a:latin typeface="Mongolian Baiti" pitchFamily="66" charset="0"/>
              <a:cs typeface="Mongolian Baiti" pitchFamily="66" charset="0"/>
            </a:endParaRPr>
          </a:p>
          <a:p>
            <a:pPr algn="r"/>
            <a:endParaRPr lang="pt-BR" sz="3200" dirty="0" smtClean="0">
              <a:latin typeface="Mongolian Baiti" pitchFamily="66" charset="0"/>
              <a:cs typeface="Mongolian Baiti" pitchFamily="66" charset="0"/>
            </a:endParaRPr>
          </a:p>
          <a:p>
            <a:pPr algn="r"/>
            <a:endParaRPr lang="pt-BR" sz="3200" dirty="0" smtClean="0">
              <a:latin typeface="Mongolian Baiti" pitchFamily="66" charset="0"/>
              <a:cs typeface="Mongolian Baiti" pitchFamily="66" charset="0"/>
            </a:endParaRPr>
          </a:p>
          <a:p>
            <a:pPr algn="r"/>
            <a:endParaRPr lang="pt-BR" sz="3200" dirty="0" smtClean="0">
              <a:latin typeface="Mongolian Baiti" pitchFamily="66" charset="0"/>
              <a:cs typeface="Mongolian Baiti" pitchFamily="66" charset="0"/>
            </a:endParaRPr>
          </a:p>
          <a:p>
            <a:pPr algn="r"/>
            <a:r>
              <a:rPr lang="pt-BR" sz="3200" dirty="0" smtClean="0">
                <a:latin typeface="Mongolian Baiti" pitchFamily="66" charset="0"/>
                <a:cs typeface="Mongolian Baiti" pitchFamily="66" charset="0"/>
              </a:rPr>
              <a:t>Pág.  165-178</a:t>
            </a:r>
            <a:endParaRPr lang="pt-BR" sz="3200" dirty="0"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7290" y="1571612"/>
            <a:ext cx="7415242" cy="154304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De Tramas e Fios</a:t>
            </a:r>
            <a:br>
              <a:rPr lang="pt-BR" dirty="0" smtClean="0"/>
            </a:br>
            <a:r>
              <a:rPr lang="pt-BR" sz="2700" dirty="0" smtClean="0"/>
              <a:t>Um ensaio sobre música e educação</a:t>
            </a:r>
            <a:br>
              <a:rPr lang="pt-BR" sz="2700" dirty="0" smtClean="0"/>
            </a:br>
            <a:r>
              <a:rPr lang="pt-BR" sz="2700" dirty="0" smtClean="0"/>
              <a:t>				</a:t>
            </a:r>
            <a:r>
              <a:rPr lang="pt-BR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Marisa Fonterrada</a:t>
            </a:r>
            <a:endParaRPr lang="pt-BR" sz="2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6386" name="Picture 2" descr="https://suzanne1.files.wordpress.com/2014/05/dr-suzuki-during-group-class-talking-about-tone-006.jpg?w=300&amp;h=2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071942"/>
            <a:ext cx="2857500" cy="1981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O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caminho de Suzuki é oposto ao de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Kodály, enquanto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este último busca nos cantos e danças escondidos nos recantos mais longínquos d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e seu país,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Suzuki desconhece a tradição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do seu e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cria um meio asséptico, de caráter laboratorial, em que insere a música clássica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européia,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talvez essa seja uma das razões da ampla aceitação de seu método no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Ocidente.</a:t>
            </a:r>
          </a:p>
          <a:p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As concepções de Suzuki a respeito da educação, confronta o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pensamento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dos teóricos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contemporâneos da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educação, isso por que suas propostas baseiam-se em um ensino pela repetição e memorização.</a:t>
            </a:r>
          </a:p>
          <a:p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Porém é preciso ponderar que fazer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juízos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a respeito do autor baseando-se em conceitos ocidentais e quase um século depois da criação do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método não convém.</a:t>
            </a:r>
            <a:endParaRPr lang="pt-BR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Vivaldi" pitchFamily="66" charset="0"/>
                <a:cs typeface="Arabic Typesetting" pitchFamily="66" charset="-78"/>
              </a:rPr>
              <a:t>Educação é amor</a:t>
            </a:r>
            <a:endParaRPr lang="pt-BR" dirty="0">
              <a:solidFill>
                <a:srgbClr val="FF0000"/>
              </a:solidFill>
              <a:latin typeface="Vivaldi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É preciso iluminar a rota com grandeza de espírito, e é isso que mais transparece nas simples palavras de Suzuki, que consegue os melhores resultados, não pelo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associacionismo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e cega obediência pedidos por seu método, mas pela aproximação amorosa e por muitas atitudes que descreve em seu livro, em que se pressente como que uma grandiosidade de atitude, fortemente ancorada em princípios humanitários e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espirituais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. </a:t>
            </a:r>
            <a:endParaRPr lang="pt-BR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Daí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a propriedade do título de seu livro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: Educação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é amor. </a:t>
            </a:r>
            <a:endParaRPr lang="pt-BR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Vivaldi" pitchFamily="66" charset="0"/>
              </a:rPr>
              <a:t>Reflexão a respeito dos métodos ativos da primeira geração</a:t>
            </a:r>
            <a:endParaRPr lang="pt-BR" dirty="0">
              <a:solidFill>
                <a:srgbClr val="FF0000"/>
              </a:solidFill>
              <a:latin typeface="Vivaldi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A classificação "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métodos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ativos“ destaca a importância da aproximação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da criança com a música como procedimento técnico ou teórico, preferindo que entre em contato com ela como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experiência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de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vida.</a:t>
            </a:r>
          </a:p>
          <a:p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É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pela vivência que a criança aproxima-se da música, envolve-se com ela. passa a amá-la e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permite que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faça parte de sua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vida.</a:t>
            </a:r>
          </a:p>
          <a:p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Por fim, as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cinco propostas concentram-se na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música clássica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ocidental ou no folclore, o que faz que, embora tenham ocorrido no mesmo período em que a produção musical estava solidamente engajada em procedimentos de vanguarda, o material musical utilizado nas aulas de música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continue a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ser mais tradicional do que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inovador.</a:t>
            </a:r>
          </a:p>
          <a:p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Foi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preciso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esperar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ate o final da década de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1950 e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a década de 1960 para que os procedimentos das aulas de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música se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alinhassem aos da 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vanguarda musical.</a:t>
            </a:r>
            <a:endParaRPr lang="pt-BR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Vivaldi" pitchFamily="66" charset="0"/>
              </a:rPr>
              <a:t>Fim</a:t>
            </a:r>
            <a:endParaRPr lang="pt-BR" dirty="0">
              <a:solidFill>
                <a:srgbClr val="FF0000"/>
              </a:solidFill>
              <a:latin typeface="Vivaldi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http://m.cdn.blog.hu/ov/ovisvilag/image/Shinichi%20suzu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571744"/>
            <a:ext cx="2171700" cy="2981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6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Vivaldi" pitchFamily="66" charset="0"/>
                <a:ea typeface="MS PGothic" pitchFamily="34" charset="-128"/>
              </a:rPr>
              <a:t>Suzuki</a:t>
            </a:r>
            <a:endParaRPr lang="pt-BR" dirty="0">
              <a:solidFill>
                <a:srgbClr val="FF0000"/>
              </a:solidFill>
              <a:latin typeface="Vivaldi" pitchFamily="66" charset="0"/>
              <a:ea typeface="MS PGothic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40060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Em seu livro Educação é amor, Suzuki afirma que todas as crianças, potencialmente, tem capacidade para aprender. Aproxima-se portanto de Kodály, que também defende a língua-mãe.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Nascido em 1898 em Nagoya, filho do dono da maior fábrica de instrumentos de cordas do Japão, freqüentemente brincava nesse espaço quando garoto e, mais tarde, lá passou a trabalhar, construindo violinos.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É brincando de tirar o som do violino em casa para tocar musicas ouvidas no gramofone trazido por seu pai, que Suzuki mais tarde ira fazer relações acerca do seu método e do ensino de musica para as crianças e também procurar aperfeiçoar-se no instrumento tendo aulas na Alemanha.</a:t>
            </a:r>
          </a:p>
          <a:p>
            <a:endParaRPr lang="pt-BR" sz="2400" b="1" dirty="0" smtClean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40060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Ao embarcar em uma viagem para “dar a volta ao mundo” junto de seu amigo o mesmo decide descer em Berlim, e por lá permanece por 8 anos estudando violino com Karl </a:t>
            </a:r>
            <a:r>
              <a:rPr lang="pt-BR" sz="2800" dirty="0" err="1" smtClean="0">
                <a:latin typeface="Arabic Typesetting" pitchFamily="66" charset="-78"/>
                <a:cs typeface="Arabic Typesetting" pitchFamily="66" charset="-78"/>
              </a:rPr>
              <a:t>Klinger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Foi amigo de Albert Einstein, a quem lhe chamava de “meu guardião”.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Sua experiência como educador começa em 1931, com o desafio de lecionar para uma criança de apenas 4 anos de idade.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Com dificuldades, relembra que as crianças apreendem por exemplo a falar, por meio da convivência familiar.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Vivaldi" pitchFamily="66" charset="0"/>
              </a:rPr>
              <a:t>Curiosidades </a:t>
            </a:r>
            <a:endParaRPr lang="pt-BR" dirty="0">
              <a:solidFill>
                <a:srgbClr val="FF0000"/>
              </a:solidFill>
              <a:latin typeface="Vivald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>
                <a:solidFill>
                  <a:srgbClr val="FF0000"/>
                </a:solidFill>
                <a:latin typeface="Vivaldi" pitchFamily="66" charset="0"/>
              </a:rPr>
              <a:t>Educação é amor</a:t>
            </a:r>
            <a:endParaRPr lang="pt-BR" dirty="0">
              <a:solidFill>
                <a:srgbClr val="FF0000"/>
              </a:solidFill>
              <a:latin typeface="Vivaldi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Suzuki propõe que a música faça parte do meio da criança desde pequena, como ocorre com a língua materna, assim, ela a aprenderá naturalmente.</a:t>
            </a:r>
          </a:p>
          <a:p>
            <a:r>
              <a:rPr lang="pt-BR" i="1" dirty="0" smtClean="0"/>
              <a:t>Educação é amor (</a:t>
            </a:r>
            <a:r>
              <a:rPr lang="pt-BR" dirty="0" smtClean="0"/>
              <a:t>1994).</a:t>
            </a:r>
          </a:p>
          <a:p>
            <a:r>
              <a:rPr lang="pt-BR" dirty="0" smtClean="0"/>
              <a:t>Autobiografia e exposição do método em que se entende as inquietações que levaram Suzuki a pensar na melhor maneira de levar musica as crianças.</a:t>
            </a:r>
          </a:p>
          <a:p>
            <a:r>
              <a:rPr lang="pt-BR" dirty="0" smtClean="0"/>
              <a:t>Sob o contexto da guerra e da reconstrução do país, o mesmo tenta fazê-las recuperar a confiança em si mesmas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Vivaldi" pitchFamily="66" charset="0"/>
              </a:rPr>
              <a:t>O Movimento Educação do Talento</a:t>
            </a:r>
            <a:endParaRPr lang="pt-BR" dirty="0">
              <a:solidFill>
                <a:srgbClr val="FF0000"/>
              </a:solidFill>
              <a:latin typeface="Vivaldi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Suzuki mudou-se para Matsumoto e iniciou o Movimento em 1954 para aplicar o método que havia desenvolvido anos antes em uma escola de sua amiga </a:t>
            </a:r>
            <a:r>
              <a:rPr lang="pt-BR" dirty="0" err="1" smtClean="0">
                <a:latin typeface="Arabic Typesetting" pitchFamily="66" charset="-78"/>
                <a:cs typeface="Arabic Typesetting" pitchFamily="66" charset="-78"/>
              </a:rPr>
              <a:t>Tamiki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t-BR" dirty="0" err="1" smtClean="0">
                <a:latin typeface="Arabic Typesetting" pitchFamily="66" charset="-78"/>
                <a:cs typeface="Arabic Typesetting" pitchFamily="66" charset="-78"/>
              </a:rPr>
              <a:t>Mori</a:t>
            </a:r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Foi assim que Suzuki mudou-se para Matsumoto e iniciou o Movimento, que teve um surpreendente êxito, rapidamente ganhando adeptos e impressionando o mundo pelo fantástico resultado obtido a curto prazo com tantas crianças.</a:t>
            </a:r>
          </a:p>
          <a:p>
            <a:r>
              <a:rPr lang="pt-BR" dirty="0" smtClean="0">
                <a:latin typeface="Arabic Typesetting" pitchFamily="66" charset="-78"/>
                <a:cs typeface="Arabic Typesetting" pitchFamily="66" charset="-78"/>
              </a:rPr>
              <a:t>Nos EUA, o sucesso de seu método foi eminente e até hoje é difundido.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Vivaldi" pitchFamily="66" charset="0"/>
              </a:rPr>
              <a:t>Prós e Contras </a:t>
            </a:r>
            <a:endParaRPr lang="pt-BR" dirty="0">
              <a:solidFill>
                <a:srgbClr val="FF0000"/>
              </a:solidFill>
              <a:latin typeface="Vivaldi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A importância do método é ter mostrado que as crianças são capazes de desenvolver as habilidades necessárias à execução de obras importantes da literatura do instrumento. 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No entanto, elas não desenvolvem outras habilidades, como leitura à primeira vista e compreensão aprofundada das estruturas musicais das obras que tocam,além disso, não são preparadas para integrar orquestras, o que, aliás, dizem os adeptos, não é objetivo do método (Mark, 1986,p.178-82).</a:t>
            </a:r>
          </a:p>
          <a:p>
            <a:endParaRPr lang="pt-BR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6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Vivaldi" pitchFamily="66" charset="0"/>
              </a:rPr>
              <a:t>O método</a:t>
            </a:r>
            <a:endParaRPr lang="pt-BR" b="1" dirty="0">
              <a:solidFill>
                <a:srgbClr val="FF0000"/>
              </a:solidFill>
              <a:latin typeface="Vivaldi" pitchFamily="66" charset="0"/>
              <a:ea typeface="MS PGothic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O método Suzuki pressupõe que as pessoas são produtos de seu meio. No entanto, esse meio não é aquele espontaneamente criado próprio da cultura e das condições de vida de um determinado lugar.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O meio, para Suzuki, é fabricado artificialmente, de modo a proporcionar o que julga serem as condições ideais para desenvolver o talento potencial de cada criança.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O procedimento básico do método é ensinar à criança uma coisa de cada vez, progressivamente.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A presença dos pais é fundamental, são deles o papel mais importante, porque em casa, diariamente, tocarão e estimularão a criança a tocar, transformando o aprendizado em atividade lúdica.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O ambiente tem que ser "fabricado" pelos pais, com a minuciosa orientação de Suzuki.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O objetivo do método não é formar instrumentistas, mas Seres humanos completos e felizes, com o auxílio da arte (cf. Hermann, s. d.( p.3-4). 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O método utiliza, tradicionalmente, alguns procedimentos que se justificam por sua identidade com o aprendizado informal da língua materna, tais como: Repetição Constante, Utilização de discos e gravações, Formação de. Repertório, etc...</a:t>
            </a:r>
          </a:p>
          <a:p>
            <a:endParaRPr lang="pt-BR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9334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Vivaldi" pitchFamily="66" charset="0"/>
              </a:rPr>
              <a:t>Princípios básicos da aprendizagem</a:t>
            </a:r>
            <a:endParaRPr lang="pt-BR" dirty="0">
              <a:solidFill>
                <a:srgbClr val="FF0000"/>
              </a:solidFill>
              <a:latin typeface="Vivaldi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Além dos procedimentos anteriormente mencionados, há alguns princípios básicos a serem seguidos:</a:t>
            </a:r>
          </a:p>
          <a:p>
            <a:r>
              <a:rPr lang="pt-BR" sz="2800" b="1" dirty="0" smtClean="0">
                <a:latin typeface="Arabic Typesetting" pitchFamily="66" charset="-78"/>
                <a:cs typeface="Arabic Typesetting" pitchFamily="66" charset="-78"/>
              </a:rPr>
              <a:t>Busca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 da tranqüilidade interior, </a:t>
            </a:r>
            <a:r>
              <a:rPr lang="pt-BR" sz="2800" b="1" dirty="0" smtClean="0">
                <a:latin typeface="Arabic Typesetting" pitchFamily="66" charset="-78"/>
                <a:cs typeface="Arabic Typesetting" pitchFamily="66" charset="-78"/>
              </a:rPr>
              <a:t>Perseverança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 em direção a meta, </a:t>
            </a:r>
            <a:r>
              <a:rPr lang="pt-BR" sz="2800" b="1" dirty="0" smtClean="0">
                <a:latin typeface="Arabic Typesetting" pitchFamily="66" charset="-78"/>
                <a:cs typeface="Arabic Typesetting" pitchFamily="66" charset="-78"/>
              </a:rPr>
              <a:t>Estudo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 sistemático,</a:t>
            </a:r>
            <a:r>
              <a:rPr lang="pt-BR" sz="2800" b="1" dirty="0" smtClean="0">
                <a:latin typeface="Arabic Typesetting" pitchFamily="66" charset="-78"/>
                <a:cs typeface="Arabic Typesetting" pitchFamily="66" charset="-78"/>
              </a:rPr>
              <a:t> Consistência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pt-BR" sz="2800" b="1" dirty="0" smtClean="0">
                <a:latin typeface="Arabic Typesetting" pitchFamily="66" charset="-78"/>
                <a:cs typeface="Arabic Typesetting" pitchFamily="66" charset="-78"/>
              </a:rPr>
              <a:t>Mente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pt-BR" sz="2800" b="1" dirty="0" smtClean="0">
                <a:latin typeface="Arabic Typesetting" pitchFamily="66" charset="-78"/>
                <a:cs typeface="Arabic Typesetting" pitchFamily="66" charset="-78"/>
              </a:rPr>
              <a:t>Qualidade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 do ser, </a:t>
            </a:r>
            <a:r>
              <a:rPr lang="pt-BR" sz="2800" b="1" dirty="0" smtClean="0">
                <a:latin typeface="Arabic Typesetting" pitchFamily="66" charset="-78"/>
                <a:cs typeface="Arabic Typesetting" pitchFamily="66" charset="-78"/>
              </a:rPr>
              <a:t>Generosidade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na transmissão do conhecimento, </a:t>
            </a:r>
            <a:r>
              <a:rPr lang="pt-BR" sz="2800" b="1" dirty="0" smtClean="0">
                <a:latin typeface="Arabic Typesetting" pitchFamily="66" charset="-78"/>
                <a:cs typeface="Arabic Typesetting" pitchFamily="66" charset="-78"/>
              </a:rPr>
              <a:t>Economia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 no ensinar, </a:t>
            </a:r>
            <a:r>
              <a:rPr lang="pt-BR" sz="2800" b="1" dirty="0" smtClean="0">
                <a:latin typeface="Arabic Typesetting" pitchFamily="66" charset="-78"/>
                <a:cs typeface="Arabic Typesetting" pitchFamily="66" charset="-78"/>
              </a:rPr>
              <a:t>Pensar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 positivamente, </a:t>
            </a:r>
            <a:r>
              <a:rPr lang="pt-BR" sz="2800" b="1" dirty="0" smtClean="0">
                <a:latin typeface="Arabic Typesetting" pitchFamily="66" charset="-78"/>
                <a:cs typeface="Arabic Typesetting" pitchFamily="66" charset="-78"/>
              </a:rPr>
              <a:t>Não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 julgar, </a:t>
            </a:r>
            <a:r>
              <a:rPr lang="pt-BR" sz="2800" b="1" dirty="0" smtClean="0">
                <a:latin typeface="Arabic Typesetting" pitchFamily="66" charset="-78"/>
                <a:cs typeface="Arabic Typesetting" pitchFamily="66" charset="-78"/>
              </a:rPr>
              <a:t>Imaginar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 mudanças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Mo método Suzuki, o desenvolvimento da leitura musical é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posterior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ao aprendizado do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instrumento.</a:t>
            </a:r>
            <a:endParaRPr lang="pt-BR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As Crianças tem aulas individuais. Sua duração é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flexível, determinada pelo grau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de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atenção do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aluno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Apesar das aulas individuais, a criança pratica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tam¬bém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em grupo, quando tem oportunidade de se confrontar com outras </a:t>
            </a:r>
            <a:r>
              <a:rPr lang="pt-BR" sz="2800" dirty="0" smtClean="0">
                <a:latin typeface="Arabic Typesetting" pitchFamily="66" charset="-78"/>
                <a:cs typeface="Arabic Typesetting" pitchFamily="66" charset="-78"/>
              </a:rPr>
              <a:t>Crianças.</a:t>
            </a:r>
            <a:endParaRPr lang="pt-BR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897</TotalTime>
  <Words>1173</Words>
  <Application>Microsoft Office PowerPoint</Application>
  <PresentationFormat>Apresentação na tela (4:3)</PresentationFormat>
  <Paragraphs>60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Mediano</vt:lpstr>
      <vt:lpstr>De Tramas e Fios Um ensaio sobre música e educação     Marisa Fonterrada</vt:lpstr>
      <vt:lpstr>Suzuki</vt:lpstr>
      <vt:lpstr>Curiosidades </vt:lpstr>
      <vt:lpstr>Educação é amor</vt:lpstr>
      <vt:lpstr>O Movimento Educação do Talento</vt:lpstr>
      <vt:lpstr>Prós e Contras </vt:lpstr>
      <vt:lpstr>O método</vt:lpstr>
      <vt:lpstr>Slide 8</vt:lpstr>
      <vt:lpstr>Princípios básicos da aprendizagem</vt:lpstr>
      <vt:lpstr>Slide 10</vt:lpstr>
      <vt:lpstr>Educação é amor</vt:lpstr>
      <vt:lpstr>Reflexão a respeito dos métodos ativos da primeira geração</vt:lpstr>
      <vt:lpstr>Fim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Tramas e Fios Marisa Fonterrada</dc:title>
  <dc:creator>Usuario</dc:creator>
  <cp:lastModifiedBy>DELL</cp:lastModifiedBy>
  <cp:revision>96</cp:revision>
  <dcterms:created xsi:type="dcterms:W3CDTF">2015-03-19T14:21:54Z</dcterms:created>
  <dcterms:modified xsi:type="dcterms:W3CDTF">2015-06-11T14:10:58Z</dcterms:modified>
</cp:coreProperties>
</file>