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65" r:id="rId5"/>
    <p:sldId id="271" r:id="rId6"/>
    <p:sldId id="266" r:id="rId7"/>
    <p:sldId id="267" r:id="rId8"/>
    <p:sldId id="268" r:id="rId9"/>
    <p:sldId id="257" r:id="rId10"/>
    <p:sldId id="258" r:id="rId11"/>
    <p:sldId id="260" r:id="rId12"/>
    <p:sldId id="261" r:id="rId13"/>
    <p:sldId id="262" r:id="rId14"/>
    <p:sldId id="2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84C5C-78D4-447F-AE07-3ED3DB969FE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0575EB-1A8E-4851-9A05-7BB4EE3A5CAF}">
      <dgm:prSet phldrT="[Texto]" custT="1"/>
      <dgm:spPr/>
      <dgm:t>
        <a:bodyPr/>
        <a:lstStyle/>
        <a:p>
          <a:r>
            <a:rPr lang="pt-BR" sz="2400" dirty="0" smtClean="0"/>
            <a:t>Prós</a:t>
          </a:r>
          <a:endParaRPr lang="pt-BR" sz="2400" dirty="0"/>
        </a:p>
      </dgm:t>
    </dgm:pt>
    <dgm:pt modelId="{5ED33385-AA01-4E4F-862A-E4BBDFCFD870}" type="parTrans" cxnId="{36FAF584-DD9D-47E0-B42D-C3D5C8306B03}">
      <dgm:prSet/>
      <dgm:spPr/>
      <dgm:t>
        <a:bodyPr/>
        <a:lstStyle/>
        <a:p>
          <a:endParaRPr lang="pt-BR"/>
        </a:p>
      </dgm:t>
    </dgm:pt>
    <dgm:pt modelId="{2839B212-38C5-4FEA-94E7-99AF2FFE4CDD}" type="sibTrans" cxnId="{36FAF584-DD9D-47E0-B42D-C3D5C8306B03}">
      <dgm:prSet/>
      <dgm:spPr/>
      <dgm:t>
        <a:bodyPr/>
        <a:lstStyle/>
        <a:p>
          <a:endParaRPr lang="pt-BR"/>
        </a:p>
      </dgm:t>
    </dgm:pt>
    <dgm:pt modelId="{DA9C94EB-A415-486B-A7F5-02F0E313DC51}">
      <dgm:prSet phldrT="[Texto]"/>
      <dgm:spPr/>
      <dgm:t>
        <a:bodyPr/>
        <a:lstStyle/>
        <a:p>
          <a:r>
            <a:rPr lang="pt-BR" dirty="0" smtClean="0"/>
            <a:t>Lógica do capital financeiro</a:t>
          </a:r>
          <a:endParaRPr lang="pt-BR" dirty="0"/>
        </a:p>
      </dgm:t>
    </dgm:pt>
    <dgm:pt modelId="{AC68417B-4269-4143-8E9B-BBB85727C5FA}" type="parTrans" cxnId="{9E7DF07A-8117-43F9-8D10-6A58EBBA1EBA}">
      <dgm:prSet/>
      <dgm:spPr/>
      <dgm:t>
        <a:bodyPr/>
        <a:lstStyle/>
        <a:p>
          <a:endParaRPr lang="pt-BR"/>
        </a:p>
      </dgm:t>
    </dgm:pt>
    <dgm:pt modelId="{6BE7C115-E000-4ECD-823E-062E990C0762}" type="sibTrans" cxnId="{9E7DF07A-8117-43F9-8D10-6A58EBBA1EBA}">
      <dgm:prSet/>
      <dgm:spPr/>
      <dgm:t>
        <a:bodyPr/>
        <a:lstStyle/>
        <a:p>
          <a:endParaRPr lang="pt-BR"/>
        </a:p>
      </dgm:t>
    </dgm:pt>
    <dgm:pt modelId="{36FC78AB-53F9-4ABD-AB62-B50F24EB38EA}">
      <dgm:prSet phldrT="[Texto]" custT="1"/>
      <dgm:spPr/>
      <dgm:t>
        <a:bodyPr/>
        <a:lstStyle/>
        <a:p>
          <a:r>
            <a:rPr lang="pt-BR" sz="2400" dirty="0" smtClean="0"/>
            <a:t>Contras</a:t>
          </a:r>
          <a:endParaRPr lang="pt-BR" sz="2900" dirty="0"/>
        </a:p>
      </dgm:t>
    </dgm:pt>
    <dgm:pt modelId="{14CD4C7F-0E6F-404F-9C73-BE2623B17854}" type="parTrans" cxnId="{03B4D3CB-9374-4E89-B384-159C40CE13EF}">
      <dgm:prSet/>
      <dgm:spPr/>
      <dgm:t>
        <a:bodyPr/>
        <a:lstStyle/>
        <a:p>
          <a:endParaRPr lang="pt-BR"/>
        </a:p>
      </dgm:t>
    </dgm:pt>
    <dgm:pt modelId="{95F37DFC-03F8-4611-9C81-32EAAEFBBA77}" type="sibTrans" cxnId="{03B4D3CB-9374-4E89-B384-159C40CE13EF}">
      <dgm:prSet/>
      <dgm:spPr/>
      <dgm:t>
        <a:bodyPr/>
        <a:lstStyle/>
        <a:p>
          <a:endParaRPr lang="pt-BR"/>
        </a:p>
      </dgm:t>
    </dgm:pt>
    <dgm:pt modelId="{558C2461-A5F4-450F-B5BE-B167C5B4C0B8}">
      <dgm:prSet phldrT="[Texto]"/>
      <dgm:spPr/>
      <dgm:t>
        <a:bodyPr/>
        <a:lstStyle/>
        <a:p>
          <a:r>
            <a:rPr lang="pt-BR" dirty="0" smtClean="0"/>
            <a:t>Sofrimento patogênico</a:t>
          </a:r>
          <a:endParaRPr lang="pt-BR" dirty="0"/>
        </a:p>
      </dgm:t>
    </dgm:pt>
    <dgm:pt modelId="{7580D4F1-DA28-4A54-B9AC-BA0703DEAA12}" type="parTrans" cxnId="{15BA1A4C-774F-4F9B-B3D3-120FA6B77B34}">
      <dgm:prSet/>
      <dgm:spPr/>
      <dgm:t>
        <a:bodyPr/>
        <a:lstStyle/>
        <a:p>
          <a:endParaRPr lang="pt-BR"/>
        </a:p>
      </dgm:t>
    </dgm:pt>
    <dgm:pt modelId="{B8E32666-8B2E-42F8-9483-11C4BA4FEB42}" type="sibTrans" cxnId="{15BA1A4C-774F-4F9B-B3D3-120FA6B77B34}">
      <dgm:prSet/>
      <dgm:spPr/>
      <dgm:t>
        <a:bodyPr/>
        <a:lstStyle/>
        <a:p>
          <a:endParaRPr lang="pt-BR"/>
        </a:p>
      </dgm:t>
    </dgm:pt>
    <dgm:pt modelId="{D5B7239A-E099-496E-B648-356A40EA3692}">
      <dgm:prSet phldrT="[Texto]"/>
      <dgm:spPr/>
      <dgm:t>
        <a:bodyPr/>
        <a:lstStyle/>
        <a:p>
          <a:r>
            <a:rPr lang="pt-BR" dirty="0" smtClean="0"/>
            <a:t>Alta remuneração</a:t>
          </a:r>
          <a:endParaRPr lang="pt-BR" dirty="0"/>
        </a:p>
      </dgm:t>
    </dgm:pt>
    <dgm:pt modelId="{28449313-06C5-4C50-B610-AC0465D0BE9E}" type="parTrans" cxnId="{2444265A-A165-411F-9EDB-EB83EFCA9516}">
      <dgm:prSet/>
      <dgm:spPr/>
      <dgm:t>
        <a:bodyPr/>
        <a:lstStyle/>
        <a:p>
          <a:endParaRPr lang="pt-BR"/>
        </a:p>
      </dgm:t>
    </dgm:pt>
    <dgm:pt modelId="{27AF9F21-DD31-4870-A5AD-856B29262DCA}" type="sibTrans" cxnId="{2444265A-A165-411F-9EDB-EB83EFCA9516}">
      <dgm:prSet/>
      <dgm:spPr/>
      <dgm:t>
        <a:bodyPr/>
        <a:lstStyle/>
        <a:p>
          <a:endParaRPr lang="pt-BR"/>
        </a:p>
      </dgm:t>
    </dgm:pt>
    <dgm:pt modelId="{E3476668-426E-4EAD-9338-21F80D0F5B8B}">
      <dgm:prSet phldrT="[Texto]"/>
      <dgm:spPr/>
      <dgm:t>
        <a:bodyPr/>
        <a:lstStyle/>
        <a:p>
          <a:r>
            <a:rPr lang="pt-BR" dirty="0" smtClean="0"/>
            <a:t>Funcionários </a:t>
          </a:r>
          <a:r>
            <a:rPr lang="pt-BR" dirty="0" err="1" smtClean="0"/>
            <a:t>Workaholics</a:t>
          </a:r>
          <a:endParaRPr lang="pt-BR" dirty="0"/>
        </a:p>
      </dgm:t>
    </dgm:pt>
    <dgm:pt modelId="{F15899A3-B259-42C2-A0BB-2881D1EBDD72}" type="parTrans" cxnId="{24145B20-EA3A-42CD-877A-EF3C4021535A}">
      <dgm:prSet/>
      <dgm:spPr/>
      <dgm:t>
        <a:bodyPr/>
        <a:lstStyle/>
        <a:p>
          <a:endParaRPr lang="pt-BR"/>
        </a:p>
      </dgm:t>
    </dgm:pt>
    <dgm:pt modelId="{9F1D47A2-04EF-4130-AD0F-DFFF3605F349}" type="sibTrans" cxnId="{24145B20-EA3A-42CD-877A-EF3C4021535A}">
      <dgm:prSet/>
      <dgm:spPr/>
      <dgm:t>
        <a:bodyPr/>
        <a:lstStyle/>
        <a:p>
          <a:endParaRPr lang="pt-BR"/>
        </a:p>
      </dgm:t>
    </dgm:pt>
    <dgm:pt modelId="{DAC62218-7C2D-479B-B6CC-F7DA54BD5059}" type="pres">
      <dgm:prSet presAssocID="{65584C5C-78D4-447F-AE07-3ED3DB969FE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1D1B3D-CF9F-445F-8221-1CE34AEAE949}" type="pres">
      <dgm:prSet presAssocID="{65584C5C-78D4-447F-AE07-3ED3DB969FE3}" presName="dummyMaxCanvas" presStyleCnt="0"/>
      <dgm:spPr/>
    </dgm:pt>
    <dgm:pt modelId="{5FFE6480-7B77-4667-B802-E44A512AA4AA}" type="pres">
      <dgm:prSet presAssocID="{65584C5C-78D4-447F-AE07-3ED3DB969FE3}" presName="parentComposite" presStyleCnt="0"/>
      <dgm:spPr/>
    </dgm:pt>
    <dgm:pt modelId="{714DDA25-243F-494E-A0AC-BC23E32D4461}" type="pres">
      <dgm:prSet presAssocID="{65584C5C-78D4-447F-AE07-3ED3DB969FE3}" presName="parent1" presStyleLbl="alignAccFollowNode1" presStyleIdx="0" presStyleCnt="4" custScaleX="88902" custScaleY="74955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E67B9CF-9D59-4CF7-B03B-B291BB721395}" type="pres">
      <dgm:prSet presAssocID="{65584C5C-78D4-447F-AE07-3ED3DB969FE3}" presName="parent2" presStyleLbl="alignAccFollowNode1" presStyleIdx="1" presStyleCnt="4" custScaleX="88902" custScaleY="74955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FFFDAC5-0CFA-485C-9AD8-AF71EB473C8D}" type="pres">
      <dgm:prSet presAssocID="{65584C5C-78D4-447F-AE07-3ED3DB969FE3}" presName="childrenComposite" presStyleCnt="0"/>
      <dgm:spPr/>
    </dgm:pt>
    <dgm:pt modelId="{857C6D74-795B-49BF-9F21-159A56340986}" type="pres">
      <dgm:prSet presAssocID="{65584C5C-78D4-447F-AE07-3ED3DB969FE3}" presName="dummyMaxCanvas_ChildArea" presStyleCnt="0"/>
      <dgm:spPr/>
    </dgm:pt>
    <dgm:pt modelId="{8924161F-E71B-4247-B2B3-00B34E3A55E1}" type="pres">
      <dgm:prSet presAssocID="{65584C5C-78D4-447F-AE07-3ED3DB969FE3}" presName="fulcrum" presStyleLbl="alignAccFollowNode1" presStyleIdx="2" presStyleCnt="4"/>
      <dgm:spPr/>
    </dgm:pt>
    <dgm:pt modelId="{2D802CA3-D50B-4F52-84F0-7D6644DF0B6A}" type="pres">
      <dgm:prSet presAssocID="{65584C5C-78D4-447F-AE07-3ED3DB969FE3}" presName="balance_31" presStyleLbl="alignAccFollowNode1" presStyleIdx="3" presStyleCnt="4">
        <dgm:presLayoutVars>
          <dgm:bulletEnabled val="1"/>
        </dgm:presLayoutVars>
      </dgm:prSet>
      <dgm:spPr/>
    </dgm:pt>
    <dgm:pt modelId="{A8998B01-56D9-4E39-8953-6D596C279069}" type="pres">
      <dgm:prSet presAssocID="{65584C5C-78D4-447F-AE07-3ED3DB969FE3}" presName="left_31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D2DEF-DCA4-44CA-8378-ABD037A4D44D}" type="pres">
      <dgm:prSet presAssocID="{65584C5C-78D4-447F-AE07-3ED3DB969FE3}" presName="left_31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39C61B-60E3-4FDF-B2A0-87696A580D65}" type="pres">
      <dgm:prSet presAssocID="{65584C5C-78D4-447F-AE07-3ED3DB969FE3}" presName="left_31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F52886-498C-4D36-A300-9FB2C46D790B}" type="pres">
      <dgm:prSet presAssocID="{65584C5C-78D4-447F-AE07-3ED3DB969FE3}" presName="right_31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B4D3CB-9374-4E89-B384-159C40CE13EF}" srcId="{65584C5C-78D4-447F-AE07-3ED3DB969FE3}" destId="{36FC78AB-53F9-4ABD-AB62-B50F24EB38EA}" srcOrd="1" destOrd="0" parTransId="{14CD4C7F-0E6F-404F-9C73-BE2623B17854}" sibTransId="{95F37DFC-03F8-4611-9C81-32EAAEFBBA77}"/>
    <dgm:cxn modelId="{72C2D917-770E-49C9-8EFC-35B21C1A2C94}" type="presOf" srcId="{65584C5C-78D4-447F-AE07-3ED3DB969FE3}" destId="{DAC62218-7C2D-479B-B6CC-F7DA54BD5059}" srcOrd="0" destOrd="0" presId="urn:microsoft.com/office/officeart/2005/8/layout/balance1"/>
    <dgm:cxn modelId="{DB754BF2-A684-432E-AFC9-2CD1E3731336}" type="presOf" srcId="{558C2461-A5F4-450F-B5BE-B167C5B4C0B8}" destId="{2DF52886-498C-4D36-A300-9FB2C46D790B}" srcOrd="0" destOrd="0" presId="urn:microsoft.com/office/officeart/2005/8/layout/balance1"/>
    <dgm:cxn modelId="{313CF414-12C1-450D-9C23-9189D8124312}" type="presOf" srcId="{D5B7239A-E099-496E-B648-356A40EA3692}" destId="{A89D2DEF-DCA4-44CA-8378-ABD037A4D44D}" srcOrd="0" destOrd="0" presId="urn:microsoft.com/office/officeart/2005/8/layout/balance1"/>
    <dgm:cxn modelId="{24145B20-EA3A-42CD-877A-EF3C4021535A}" srcId="{D00575EB-1A8E-4851-9A05-7BB4EE3A5CAF}" destId="{E3476668-426E-4EAD-9338-21F80D0F5B8B}" srcOrd="2" destOrd="0" parTransId="{F15899A3-B259-42C2-A0BB-2881D1EBDD72}" sibTransId="{9F1D47A2-04EF-4130-AD0F-DFFF3605F349}"/>
    <dgm:cxn modelId="{C5B6B11D-6CBF-4ECA-B050-AA9CF2A52820}" type="presOf" srcId="{36FC78AB-53F9-4ABD-AB62-B50F24EB38EA}" destId="{3E67B9CF-9D59-4CF7-B03B-B291BB721395}" srcOrd="0" destOrd="0" presId="urn:microsoft.com/office/officeart/2005/8/layout/balance1"/>
    <dgm:cxn modelId="{BD9AFAE1-F25B-44A4-9551-5464E377BE42}" type="presOf" srcId="{DA9C94EB-A415-486B-A7F5-02F0E313DC51}" destId="{A8998B01-56D9-4E39-8953-6D596C279069}" srcOrd="0" destOrd="0" presId="urn:microsoft.com/office/officeart/2005/8/layout/balance1"/>
    <dgm:cxn modelId="{36FAF584-DD9D-47E0-B42D-C3D5C8306B03}" srcId="{65584C5C-78D4-447F-AE07-3ED3DB969FE3}" destId="{D00575EB-1A8E-4851-9A05-7BB4EE3A5CAF}" srcOrd="0" destOrd="0" parTransId="{5ED33385-AA01-4E4F-862A-E4BBDFCFD870}" sibTransId="{2839B212-38C5-4FEA-94E7-99AF2FFE4CDD}"/>
    <dgm:cxn modelId="{9E7DF07A-8117-43F9-8D10-6A58EBBA1EBA}" srcId="{D00575EB-1A8E-4851-9A05-7BB4EE3A5CAF}" destId="{DA9C94EB-A415-486B-A7F5-02F0E313DC51}" srcOrd="0" destOrd="0" parTransId="{AC68417B-4269-4143-8E9B-BBB85727C5FA}" sibTransId="{6BE7C115-E000-4ECD-823E-062E990C0762}"/>
    <dgm:cxn modelId="{C182549D-206B-455C-BCFF-BC23C571A773}" type="presOf" srcId="{D00575EB-1A8E-4851-9A05-7BB4EE3A5CAF}" destId="{714DDA25-243F-494E-A0AC-BC23E32D4461}" srcOrd="0" destOrd="0" presId="urn:microsoft.com/office/officeart/2005/8/layout/balance1"/>
    <dgm:cxn modelId="{2444265A-A165-411F-9EDB-EB83EFCA9516}" srcId="{D00575EB-1A8E-4851-9A05-7BB4EE3A5CAF}" destId="{D5B7239A-E099-496E-B648-356A40EA3692}" srcOrd="1" destOrd="0" parTransId="{28449313-06C5-4C50-B610-AC0465D0BE9E}" sibTransId="{27AF9F21-DD31-4870-A5AD-856B29262DCA}"/>
    <dgm:cxn modelId="{15BA1A4C-774F-4F9B-B3D3-120FA6B77B34}" srcId="{36FC78AB-53F9-4ABD-AB62-B50F24EB38EA}" destId="{558C2461-A5F4-450F-B5BE-B167C5B4C0B8}" srcOrd="0" destOrd="0" parTransId="{7580D4F1-DA28-4A54-B9AC-BA0703DEAA12}" sibTransId="{B8E32666-8B2E-42F8-9483-11C4BA4FEB42}"/>
    <dgm:cxn modelId="{F8803BA9-148D-474B-A35B-1CD594D5750F}" type="presOf" srcId="{E3476668-426E-4EAD-9338-21F80D0F5B8B}" destId="{A639C61B-60E3-4FDF-B2A0-87696A580D65}" srcOrd="0" destOrd="0" presId="urn:microsoft.com/office/officeart/2005/8/layout/balance1"/>
    <dgm:cxn modelId="{A5AAE317-711D-4E41-922D-2AC0473C66F3}" type="presParOf" srcId="{DAC62218-7C2D-479B-B6CC-F7DA54BD5059}" destId="{2C1D1B3D-CF9F-445F-8221-1CE34AEAE949}" srcOrd="0" destOrd="0" presId="urn:microsoft.com/office/officeart/2005/8/layout/balance1"/>
    <dgm:cxn modelId="{4EF9C338-5EF2-4831-9EFB-24EC0830561C}" type="presParOf" srcId="{DAC62218-7C2D-479B-B6CC-F7DA54BD5059}" destId="{5FFE6480-7B77-4667-B802-E44A512AA4AA}" srcOrd="1" destOrd="0" presId="urn:microsoft.com/office/officeart/2005/8/layout/balance1"/>
    <dgm:cxn modelId="{EA71ED77-02A5-4A5E-80D3-0076D04C48B2}" type="presParOf" srcId="{5FFE6480-7B77-4667-B802-E44A512AA4AA}" destId="{714DDA25-243F-494E-A0AC-BC23E32D4461}" srcOrd="0" destOrd="0" presId="urn:microsoft.com/office/officeart/2005/8/layout/balance1"/>
    <dgm:cxn modelId="{902B9033-A3F4-40D7-9A2D-8D15B99AAF3E}" type="presParOf" srcId="{5FFE6480-7B77-4667-B802-E44A512AA4AA}" destId="{3E67B9CF-9D59-4CF7-B03B-B291BB721395}" srcOrd="1" destOrd="0" presId="urn:microsoft.com/office/officeart/2005/8/layout/balance1"/>
    <dgm:cxn modelId="{5231715D-6C75-4845-8286-D4258C785913}" type="presParOf" srcId="{DAC62218-7C2D-479B-B6CC-F7DA54BD5059}" destId="{3FFFDAC5-0CFA-485C-9AD8-AF71EB473C8D}" srcOrd="2" destOrd="0" presId="urn:microsoft.com/office/officeart/2005/8/layout/balance1"/>
    <dgm:cxn modelId="{D363B856-BDBA-41C3-989B-2EDEDEEF16E1}" type="presParOf" srcId="{3FFFDAC5-0CFA-485C-9AD8-AF71EB473C8D}" destId="{857C6D74-795B-49BF-9F21-159A56340986}" srcOrd="0" destOrd="0" presId="urn:microsoft.com/office/officeart/2005/8/layout/balance1"/>
    <dgm:cxn modelId="{973D34C6-9B09-4FA4-AD76-6A4358A3A106}" type="presParOf" srcId="{3FFFDAC5-0CFA-485C-9AD8-AF71EB473C8D}" destId="{8924161F-E71B-4247-B2B3-00B34E3A55E1}" srcOrd="1" destOrd="0" presId="urn:microsoft.com/office/officeart/2005/8/layout/balance1"/>
    <dgm:cxn modelId="{C7BDECE6-7D18-4E0C-8F9A-5CFC1D47944B}" type="presParOf" srcId="{3FFFDAC5-0CFA-485C-9AD8-AF71EB473C8D}" destId="{2D802CA3-D50B-4F52-84F0-7D6644DF0B6A}" srcOrd="2" destOrd="0" presId="urn:microsoft.com/office/officeart/2005/8/layout/balance1"/>
    <dgm:cxn modelId="{305A14DD-0A75-4F7C-AB8B-03CF61D80AAD}" type="presParOf" srcId="{3FFFDAC5-0CFA-485C-9AD8-AF71EB473C8D}" destId="{A8998B01-56D9-4E39-8953-6D596C279069}" srcOrd="3" destOrd="0" presId="urn:microsoft.com/office/officeart/2005/8/layout/balance1"/>
    <dgm:cxn modelId="{A7B7E92E-040A-4E48-8529-E7950551AEC5}" type="presParOf" srcId="{3FFFDAC5-0CFA-485C-9AD8-AF71EB473C8D}" destId="{A89D2DEF-DCA4-44CA-8378-ABD037A4D44D}" srcOrd="4" destOrd="0" presId="urn:microsoft.com/office/officeart/2005/8/layout/balance1"/>
    <dgm:cxn modelId="{6E77A1C4-0B3F-45BD-9ED5-4D9BE5E2B519}" type="presParOf" srcId="{3FFFDAC5-0CFA-485C-9AD8-AF71EB473C8D}" destId="{A639C61B-60E3-4FDF-B2A0-87696A580D65}" srcOrd="5" destOrd="0" presId="urn:microsoft.com/office/officeart/2005/8/layout/balance1"/>
    <dgm:cxn modelId="{32B350FF-9E0A-4B81-880D-C77A9D487BAA}" type="presParOf" srcId="{3FFFDAC5-0CFA-485C-9AD8-AF71EB473C8D}" destId="{2DF52886-498C-4D36-A300-9FB2C46D790B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DDA25-243F-494E-A0AC-BC23E32D4461}">
      <dsp:nvSpPr>
        <dsp:cNvPr id="0" name=""/>
        <dsp:cNvSpPr/>
      </dsp:nvSpPr>
      <dsp:spPr>
        <a:xfrm>
          <a:off x="1691245" y="118097"/>
          <a:ext cx="1509156" cy="706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Prós</a:t>
          </a:r>
          <a:endParaRPr lang="pt-BR" sz="2400" kern="1200" dirty="0"/>
        </a:p>
      </dsp:txBody>
      <dsp:txXfrm>
        <a:off x="1711949" y="138801"/>
        <a:ext cx="1467748" cy="665480"/>
      </dsp:txXfrm>
    </dsp:sp>
    <dsp:sp modelId="{3E67B9CF-9D59-4CF7-B03B-B291BB721395}">
      <dsp:nvSpPr>
        <dsp:cNvPr id="0" name=""/>
        <dsp:cNvSpPr/>
      </dsp:nvSpPr>
      <dsp:spPr>
        <a:xfrm>
          <a:off x="4143262" y="118097"/>
          <a:ext cx="1509156" cy="706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Contras</a:t>
          </a:r>
          <a:endParaRPr lang="pt-BR" sz="2900" kern="1200" dirty="0"/>
        </a:p>
      </dsp:txBody>
      <dsp:txXfrm>
        <a:off x="4163966" y="138801"/>
        <a:ext cx="1467748" cy="665480"/>
      </dsp:txXfrm>
    </dsp:sp>
    <dsp:sp modelId="{8924161F-E71B-4247-B2B3-00B34E3A55E1}">
      <dsp:nvSpPr>
        <dsp:cNvPr id="0" name=""/>
        <dsp:cNvSpPr/>
      </dsp:nvSpPr>
      <dsp:spPr>
        <a:xfrm>
          <a:off x="3318175" y="4008104"/>
          <a:ext cx="707312" cy="70731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02CA3-D50B-4F52-84F0-7D6644DF0B6A}">
      <dsp:nvSpPr>
        <dsp:cNvPr id="0" name=""/>
        <dsp:cNvSpPr/>
      </dsp:nvSpPr>
      <dsp:spPr>
        <a:xfrm rot="21360000">
          <a:off x="1549246" y="3705013"/>
          <a:ext cx="4245171" cy="296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98B01-56D9-4E39-8953-6D596C279069}">
      <dsp:nvSpPr>
        <dsp:cNvPr id="0" name=""/>
        <dsp:cNvSpPr/>
      </dsp:nvSpPr>
      <dsp:spPr>
        <a:xfrm rot="21360000">
          <a:off x="1551777" y="2962811"/>
          <a:ext cx="1693783" cy="7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Lógica do capital financeiro</a:t>
          </a:r>
          <a:endParaRPr lang="pt-BR" sz="1400" kern="1200" dirty="0"/>
        </a:p>
      </dsp:txBody>
      <dsp:txXfrm>
        <a:off x="1590299" y="3001333"/>
        <a:ext cx="1616739" cy="712085"/>
      </dsp:txXfrm>
    </dsp:sp>
    <dsp:sp modelId="{A89D2DEF-DCA4-44CA-8378-ABD037A4D44D}">
      <dsp:nvSpPr>
        <dsp:cNvPr id="0" name=""/>
        <dsp:cNvSpPr/>
      </dsp:nvSpPr>
      <dsp:spPr>
        <a:xfrm rot="21360000">
          <a:off x="1490477" y="2114036"/>
          <a:ext cx="1693783" cy="7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Alta remuneração</a:t>
          </a:r>
          <a:endParaRPr lang="pt-BR" sz="1400" kern="1200" dirty="0"/>
        </a:p>
      </dsp:txBody>
      <dsp:txXfrm>
        <a:off x="1528999" y="2152558"/>
        <a:ext cx="1616739" cy="712085"/>
      </dsp:txXfrm>
    </dsp:sp>
    <dsp:sp modelId="{A639C61B-60E3-4FDF-B2A0-87696A580D65}">
      <dsp:nvSpPr>
        <dsp:cNvPr id="0" name=""/>
        <dsp:cNvSpPr/>
      </dsp:nvSpPr>
      <dsp:spPr>
        <a:xfrm rot="21360000">
          <a:off x="1429176" y="1284123"/>
          <a:ext cx="1693783" cy="7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Funcionários </a:t>
          </a:r>
          <a:r>
            <a:rPr lang="pt-BR" sz="1400" kern="1200" dirty="0" err="1" smtClean="0"/>
            <a:t>Workaholics</a:t>
          </a:r>
          <a:endParaRPr lang="pt-BR" sz="1400" kern="1200" dirty="0"/>
        </a:p>
      </dsp:txBody>
      <dsp:txXfrm>
        <a:off x="1467698" y="1322645"/>
        <a:ext cx="1616739" cy="712085"/>
      </dsp:txXfrm>
    </dsp:sp>
    <dsp:sp modelId="{2DF52886-498C-4D36-A300-9FB2C46D790B}">
      <dsp:nvSpPr>
        <dsp:cNvPr id="0" name=""/>
        <dsp:cNvSpPr/>
      </dsp:nvSpPr>
      <dsp:spPr>
        <a:xfrm rot="21360000">
          <a:off x="3980217" y="2793056"/>
          <a:ext cx="1693783" cy="7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Sofrimento patogênico</a:t>
          </a:r>
          <a:endParaRPr lang="pt-BR" sz="1400" kern="1200" dirty="0"/>
        </a:p>
      </dsp:txBody>
      <dsp:txXfrm>
        <a:off x="4018739" y="2831578"/>
        <a:ext cx="1616739" cy="71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1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As diferentes racionalidades que compõem o universo da produção: instrumental, axiológica, comunicacional e </a:t>
            </a:r>
            <a:r>
              <a:rPr lang="pt-BR" sz="31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páthica</a:t>
            </a:r>
            <a:r>
              <a:rPr lang="pt-BR" sz="31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 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8167688" cy="2823633"/>
          </a:xfrm>
        </p:spPr>
        <p:txBody>
          <a:bodyPr>
            <a:normAutofit lnSpcReduction="10000"/>
          </a:bodyPr>
          <a:lstStyle/>
          <a:p>
            <a:r>
              <a:rPr lang="pt-B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Grupo F</a:t>
            </a:r>
          </a:p>
          <a:p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Aldo Saltão</a:t>
            </a:r>
          </a:p>
          <a:p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Rodrigo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Eidji</a:t>
            </a:r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Matheus Prestes</a:t>
            </a:r>
          </a:p>
          <a:p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Marcus Vinicius</a:t>
            </a:r>
          </a:p>
          <a:p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Renato Saito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684212" y="4394200"/>
            <a:ext cx="0" cy="21717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5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300" y="279400"/>
            <a:ext cx="6731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1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2100" dirty="0" smtClean="0">
                <a:solidFill>
                  <a:schemeClr val="tx1"/>
                </a:solidFill>
              </a:rPr>
              <a:t>O sofrimento no trabalho tem seu início quando se torna uma patogenia: momento em que a parte criativa é cessada.</a:t>
            </a:r>
          </a:p>
          <a:p>
            <a:pPr>
              <a:buFontTx/>
              <a:buChar char="-"/>
            </a:pPr>
            <a:endParaRPr lang="pt-B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2100" i="1" dirty="0">
                <a:solidFill>
                  <a:schemeClr val="tx1"/>
                </a:solidFill>
              </a:rPr>
              <a:t>“O sofrimento começa quando a relação homem-organização do trabalho é bloqueada, quando o trabalhador utilizou ao máximo suas faculdades intelectuais, </a:t>
            </a:r>
            <a:r>
              <a:rPr lang="pt-BR" sz="2100" i="1" dirty="0" err="1">
                <a:solidFill>
                  <a:schemeClr val="tx1"/>
                </a:solidFill>
              </a:rPr>
              <a:t>psicossensório</a:t>
            </a:r>
            <a:r>
              <a:rPr lang="pt-BR" sz="2100" i="1" dirty="0">
                <a:solidFill>
                  <a:schemeClr val="tx1"/>
                </a:solidFill>
              </a:rPr>
              <a:t>-motoras, </a:t>
            </a:r>
            <a:r>
              <a:rPr lang="pt-BR" sz="2100" i="1" dirty="0" err="1">
                <a:solidFill>
                  <a:schemeClr val="tx1"/>
                </a:solidFill>
              </a:rPr>
              <a:t>psicoafetivas</a:t>
            </a:r>
            <a:r>
              <a:rPr lang="pt-BR" sz="2100" i="1" dirty="0">
                <a:solidFill>
                  <a:schemeClr val="tx1"/>
                </a:solidFill>
              </a:rPr>
              <a:t> de aprendizagem e de adaptação.”</a:t>
            </a:r>
          </a:p>
          <a:p>
            <a:pPr>
              <a:buFontTx/>
              <a:buChar char="-"/>
            </a:pPr>
            <a:endParaRPr lang="pt-BR" i="1" dirty="0"/>
          </a:p>
          <a:p>
            <a:pPr>
              <a:buFontTx/>
              <a:buChar char="-"/>
            </a:pPr>
            <a:endParaRPr lang="pt-BR" i="1" dirty="0"/>
          </a:p>
          <a:p>
            <a:pPr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desenvolvimentistas.com.br/blog/wp-content/uploads/2013/01/previdencia-brasileira-moderniza-vida-dos-cidad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84200"/>
            <a:ext cx="3800475" cy="2857500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1603" y="134628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Histórico...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3433" y="1941928"/>
            <a:ext cx="480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Premissas Tayloristas-fordistas: </a:t>
            </a:r>
            <a:r>
              <a:rPr lang="pt-BR" dirty="0" smtClean="0"/>
              <a:t>Controle do trabalho através do esforço físico desprovido de pensamento pautado na gestão dos movimentos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11764" y="1664929"/>
            <a:ext cx="5435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Pós segunda guerra: </a:t>
            </a:r>
            <a:r>
              <a:rPr lang="pt-BR" dirty="0"/>
              <a:t>forte advento da </a:t>
            </a:r>
            <a:r>
              <a:rPr lang="pt-BR" dirty="0" smtClean="0"/>
              <a:t>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Capacidade além de apenas operar um sistema mas contornar problemas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Início </a:t>
            </a:r>
            <a:r>
              <a:rPr lang="pt-BR" dirty="0"/>
              <a:t>da percepção que há pensamento, de inteligência para o processo </a:t>
            </a:r>
            <a:r>
              <a:rPr lang="pt-BR" dirty="0" smtClean="0"/>
              <a:t>produtivo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72566" y="4217032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Ergonomia da atividade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53143" y="5408312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Psicodinâmica do trabalho</a:t>
            </a:r>
            <a:endParaRPr lang="pt-BR" dirty="0"/>
          </a:p>
        </p:txBody>
      </p:sp>
      <p:sp>
        <p:nvSpPr>
          <p:cNvPr id="12" name="Cruz 11"/>
          <p:cNvSpPr/>
          <p:nvPr/>
        </p:nvSpPr>
        <p:spPr>
          <a:xfrm>
            <a:off x="2640094" y="4772310"/>
            <a:ext cx="450056" cy="45005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/>
          <p:cNvSpPr/>
          <p:nvPr/>
        </p:nvSpPr>
        <p:spPr>
          <a:xfrm rot="5400000">
            <a:off x="5210446" y="4755309"/>
            <a:ext cx="1403445" cy="3477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005832" y="4531880"/>
            <a:ext cx="399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Impossibilidade em trabalhar e produzir seguindo-se estritamente as regras definidas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21603" y="487000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 subjetividade do trabalho em questão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235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9600" y="521643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 fato é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9600" y="1352475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Trabalhadores agem de forma diferente do que prescrito para dar conta da variabilidade das exigências da produção bem como as variações do estado de cada indivíduo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9600" y="2854196"/>
            <a:ext cx="30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Solução da PDT: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00" y="3741687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Mesclar objetivos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34987" y="3498323"/>
            <a:ext cx="221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Incentivar o processo de inovação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92288" y="3436043"/>
            <a:ext cx="282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Fomentar o conceito de comunidade 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46416" y="5442666"/>
            <a:ext cx="871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Redução do potencial de sofrimento patogênico</a:t>
            </a:r>
            <a:endParaRPr lang="pt-BR" sz="2800" b="1" dirty="0"/>
          </a:p>
        </p:txBody>
      </p:sp>
      <p:sp>
        <p:nvSpPr>
          <p:cNvPr id="10" name="Cruz 9"/>
          <p:cNvSpPr/>
          <p:nvPr/>
        </p:nvSpPr>
        <p:spPr>
          <a:xfrm>
            <a:off x="3791373" y="3693307"/>
            <a:ext cx="685800" cy="685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ruz 10"/>
          <p:cNvSpPr/>
          <p:nvPr/>
        </p:nvSpPr>
        <p:spPr>
          <a:xfrm>
            <a:off x="7863219" y="3629619"/>
            <a:ext cx="685800" cy="685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4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545" y="434214"/>
            <a:ext cx="128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Quais seriam as empresas com menor potencial patogênico? 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43" y="2392747"/>
            <a:ext cx="2411727" cy="10048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8" y="2478471"/>
            <a:ext cx="1333500" cy="833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65" y="2375620"/>
            <a:ext cx="3390344" cy="10391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4486" y="1435694"/>
            <a:ext cx="8258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 das 5 melhores empresas para se trabalhar em 2015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73689" y="4050391"/>
            <a:ext cx="3567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Autonomia de funcionários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27952" y="5157016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Incentivo à inovação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64189" y="4018781"/>
            <a:ext cx="557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Soluções personalizadas para cada cliente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54084" y="5136073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Projetos por equipe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289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88231" y="1196950"/>
            <a:ext cx="421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Baixa capacidade de inovação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8231" y="1726872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Alta exigência em alcançar metas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8231" y="2256794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Ambiente competitivo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8231" y="2786716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Alta pressão por entregas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8231" y="3316638"/>
            <a:ext cx="4745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Jornada de trabalho de15 horas/dia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60068" y="1015144"/>
            <a:ext cx="554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“O sofrimento no trabalho começa no momento em que ele se torna patogênico, isto é, exatamente onde a parte criativa do trabalho cessa” </a:t>
            </a:r>
            <a:r>
              <a:rPr lang="pt-BR" dirty="0" err="1" smtClean="0"/>
              <a:t>Molinier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88231" y="291331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 que dizer de bancos?</a:t>
            </a:r>
            <a:endParaRPr lang="pt-BR" sz="28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32" y="5442673"/>
            <a:ext cx="2731922" cy="91564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03" y="4689394"/>
            <a:ext cx="3657601" cy="5577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1" y="4318104"/>
            <a:ext cx="1633537" cy="144939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0" y="5687160"/>
            <a:ext cx="2257425" cy="5643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89" y="4029869"/>
            <a:ext cx="3752850" cy="11427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360068" y="2976727"/>
            <a:ext cx="554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Quando o trabalhador utilizou todos os seus recursos e não tem mais como mudar a tarefa, surge o sofrimento patogênico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3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1422013"/>
              </p:ext>
            </p:extLst>
          </p:nvPr>
        </p:nvGraphicFramePr>
        <p:xfrm>
          <a:off x="-499754" y="1381925"/>
          <a:ext cx="7343664" cy="471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923021" y="1714500"/>
            <a:ext cx="592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Alcançar metas agressivas e rigorosas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74353" y="2822317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Sucesso profissional 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33065" y="3930134"/>
            <a:ext cx="630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Moeda de troca: Sofrimento patogênico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2450" y="304800"/>
            <a:ext cx="261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 desfecho ...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669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0100" y="1053835"/>
            <a:ext cx="8534400" cy="1507067"/>
          </a:xfrm>
        </p:spPr>
        <p:txBody>
          <a:bodyPr/>
          <a:lstStyle/>
          <a:p>
            <a:r>
              <a:rPr lang="pt-B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Racionalidade </a:t>
            </a:r>
            <a:r>
              <a:rPr lang="pt-BR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instrumental</a:t>
            </a:r>
            <a:endParaRPr lang="pt-BR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7500" y="3661245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/>
              <a:t>Nasce </a:t>
            </a:r>
            <a:r>
              <a:rPr lang="pt-BR" sz="2000" dirty="0"/>
              <a:t>quando o sujeito do conhecimento toma a decisão de que conhecer é dominar e controlar a Natureza e os seres humanos. </a:t>
            </a:r>
            <a:endParaRPr lang="pt-BR" sz="2000" dirty="0" smtClean="0"/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 </a:t>
            </a:r>
            <a:r>
              <a:rPr lang="pt-BR" sz="2000" dirty="0"/>
              <a:t>ciência vai deixando de ser uma forma de acesso aos conhecimentos verdadeiros para tornar-se um instrumento de dominação, poder e exploração, sendo sustentada pela ideologia </a:t>
            </a:r>
            <a:r>
              <a:rPr lang="pt-BR" sz="2000" dirty="0" smtClean="0"/>
              <a:t>cientificista</a:t>
            </a:r>
            <a:endParaRPr lang="pt-BR" sz="20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4737100" y="2133600"/>
            <a:ext cx="5105400" cy="0"/>
          </a:xfrm>
          <a:prstGeom prst="line">
            <a:avLst/>
          </a:prstGeom>
          <a:ln>
            <a:solidFill>
              <a:schemeClr val="tx1">
                <a:lumMod val="85000"/>
                <a:alpha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69080"/>
            <a:ext cx="4095750" cy="3076575"/>
          </a:xfrm>
        </p:spPr>
      </p:pic>
    </p:spTree>
    <p:extLst>
      <p:ext uri="{BB962C8B-B14F-4D97-AF65-F5344CB8AC3E}">
        <p14:creationId xmlns:p14="http://schemas.microsoft.com/office/powerpoint/2010/main" val="24271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300" y="279400"/>
            <a:ext cx="6731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1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2100" dirty="0">
                <a:solidFill>
                  <a:schemeClr val="tx1"/>
                </a:solidFill>
              </a:rPr>
              <a:t>Habermas produzirá uma critica a teoria das ciências </a:t>
            </a:r>
            <a:r>
              <a:rPr lang="pt-BR" sz="2100" dirty="0" smtClean="0">
                <a:solidFill>
                  <a:schemeClr val="tx1"/>
                </a:solidFill>
              </a:rPr>
              <a:t>positivas</a:t>
            </a:r>
          </a:p>
          <a:p>
            <a:pPr>
              <a:buFontTx/>
              <a:buChar char="-"/>
            </a:pPr>
            <a:endParaRPr lang="pt-B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2100" i="1" dirty="0" smtClean="0">
                <a:solidFill>
                  <a:schemeClr val="tx1"/>
                </a:solidFill>
              </a:rPr>
              <a:t>“O </a:t>
            </a:r>
            <a:r>
              <a:rPr lang="pt-BR" sz="2100" i="1" dirty="0">
                <a:solidFill>
                  <a:schemeClr val="tx1"/>
                </a:solidFill>
              </a:rPr>
              <a:t>sistema que </a:t>
            </a:r>
            <a:r>
              <a:rPr lang="pt-BR" sz="2100" i="1" dirty="0" err="1">
                <a:solidFill>
                  <a:schemeClr val="tx1"/>
                </a:solidFill>
              </a:rPr>
              <a:t>colonializa</a:t>
            </a:r>
            <a:r>
              <a:rPr lang="pt-BR" sz="2100" i="1" dirty="0">
                <a:solidFill>
                  <a:schemeClr val="tx1"/>
                </a:solidFill>
              </a:rPr>
              <a:t> as razões </a:t>
            </a:r>
            <a:r>
              <a:rPr lang="pt-BR" sz="2100" i="1" dirty="0" err="1">
                <a:solidFill>
                  <a:schemeClr val="tx1"/>
                </a:solidFill>
              </a:rPr>
              <a:t>cognoscentes</a:t>
            </a:r>
            <a:r>
              <a:rPr lang="pt-BR" sz="2100" i="1" dirty="0">
                <a:solidFill>
                  <a:schemeClr val="tx1"/>
                </a:solidFill>
              </a:rPr>
              <a:t>, o faz por certa legitimação instrumental, ou seja, convence o ser que atua no mundo da vida, na esfera comumente aceita como publica, oprimindo sua vocação para uma “práxis” emancipatória</a:t>
            </a:r>
            <a:r>
              <a:rPr lang="pt-BR" sz="2100" i="1" dirty="0" smtClean="0">
                <a:solidFill>
                  <a:schemeClr val="tx1"/>
                </a:solidFill>
              </a:rPr>
              <a:t>.”</a:t>
            </a:r>
            <a:endParaRPr lang="pt-BR" i="1" dirty="0" smtClean="0"/>
          </a:p>
          <a:p>
            <a:pPr>
              <a:buFontTx/>
              <a:buChar char="-"/>
            </a:pPr>
            <a:endParaRPr lang="pt-BR" i="1" dirty="0"/>
          </a:p>
          <a:p>
            <a:pPr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71" y="279400"/>
            <a:ext cx="3720073" cy="43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750" y="93345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Racionalidade </a:t>
            </a:r>
          </a:p>
          <a:p>
            <a:r>
              <a:rPr lang="pt-BR" sz="4000" dirty="0" smtClean="0"/>
              <a:t>Comunicacional</a:t>
            </a:r>
            <a:endParaRPr lang="pt-B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34585" y="3402107"/>
            <a:ext cx="2896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600" dirty="0" smtClean="0"/>
              <a:t>Razão</a:t>
            </a:r>
            <a:endParaRPr lang="pt-BR" sz="2800" dirty="0" smtClean="0"/>
          </a:p>
          <a:p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3832412" y="4526220"/>
            <a:ext cx="577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4000" dirty="0" smtClean="0"/>
              <a:t>Ciência		 Filosofia</a:t>
            </a:r>
            <a:endParaRPr lang="pt-BR" sz="4000" dirty="0"/>
          </a:p>
        </p:txBody>
      </p:sp>
      <p:pic>
        <p:nvPicPr>
          <p:cNvPr id="1026" name="Picture 2" descr="http://www.ccgrouppr.com/public/cms/254/550/61/801/snloO2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1" y="672347"/>
            <a:ext cx="3409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VEa2BwR6sNk/TbwU1TuA5tI/AAAAAAAAA7M/sOk046D5cWw/s1600/m%25C3%25A3o%2Bna%2Bm%25C3%25A3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77724" y="3194613"/>
            <a:ext cx="2318684" cy="28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750" y="93345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Consciência Moral e Agir  Comunicativo</a:t>
            </a:r>
            <a:endParaRPr lang="pt-B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95019"/>
            <a:ext cx="365759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23949" y="3584354"/>
            <a:ext cx="2933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Comunicação</a:t>
            </a:r>
          </a:p>
          <a:p>
            <a:endParaRPr lang="pt-BR" dirty="0"/>
          </a:p>
        </p:txBody>
      </p:sp>
      <p:sp>
        <p:nvSpPr>
          <p:cNvPr id="9" name="Cruz 11"/>
          <p:cNvSpPr/>
          <p:nvPr/>
        </p:nvSpPr>
        <p:spPr>
          <a:xfrm>
            <a:off x="2066924" y="4420637"/>
            <a:ext cx="1047750" cy="91905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1162049" y="570003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Compreensão </a:t>
            </a:r>
            <a:endParaRPr lang="pt-BR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95975" y="452622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Crescimento</a:t>
            </a:r>
            <a:endParaRPr lang="pt-BR" sz="4000" dirty="0"/>
          </a:p>
        </p:txBody>
      </p:sp>
      <p:sp>
        <p:nvSpPr>
          <p:cNvPr id="14" name="Triângulo isósceles 12"/>
          <p:cNvSpPr/>
          <p:nvPr/>
        </p:nvSpPr>
        <p:spPr>
          <a:xfrm rot="5400000">
            <a:off x="4128353" y="4512022"/>
            <a:ext cx="1649288" cy="736283"/>
          </a:xfrm>
          <a:prstGeom prst="triangle">
            <a:avLst>
              <a:gd name="adj" fmla="val 51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992981"/>
            <a:ext cx="5676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Rompimento da filosofia como instrumento para avanço da ciência. “Quando </a:t>
            </a:r>
            <a:r>
              <a:rPr lang="pt-BR" dirty="0"/>
              <a:t>a filosofia se presume capaz</a:t>
            </a:r>
          </a:p>
          <a:p>
            <a:r>
              <a:rPr lang="pt-BR" dirty="0"/>
              <a:t>de um conhecimento antes do</a:t>
            </a:r>
          </a:p>
          <a:p>
            <a:r>
              <a:rPr lang="pt-BR" dirty="0"/>
              <a:t>conhecimento, ela abre entre si e as</a:t>
            </a:r>
          </a:p>
          <a:p>
            <a:r>
              <a:rPr lang="pt-BR" dirty="0"/>
              <a:t>ciências um domínio </a:t>
            </a:r>
            <a:r>
              <a:rPr lang="pt-BR" dirty="0" smtClean="0"/>
              <a:t>próprio”.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filosofia deve se restringir a interprete da ciência, ajudando-a “a </a:t>
            </a:r>
            <a:r>
              <a:rPr lang="pt-BR" dirty="0"/>
              <a:t>interpretar as</a:t>
            </a:r>
          </a:p>
          <a:p>
            <a:r>
              <a:rPr lang="pt-BR" dirty="0"/>
              <a:t>coisas do mundo, </a:t>
            </a:r>
            <a:r>
              <a:rPr lang="pt-BR" dirty="0" smtClean="0"/>
              <a:t>cooperativamente”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7850" y="4148255"/>
            <a:ext cx="611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Rompimento com o pensamento kantiano</a:t>
            </a:r>
            <a:endParaRPr lang="pt-B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1" y="992981"/>
            <a:ext cx="3943350" cy="292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38" y="1785937"/>
            <a:ext cx="2574133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6477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Ciências Sociais Reconstrutivas </a:t>
            </a:r>
            <a:endParaRPr lang="pt-BR" sz="2400" b="1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                      </a:t>
            </a:r>
          </a:p>
          <a:p>
            <a:endParaRPr lang="pt-BR" sz="24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15220"/>
            <a:ext cx="1219200" cy="1411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6550" y="647700"/>
            <a:ext cx="508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Ciências Sociais Compreensivas</a:t>
            </a:r>
          </a:p>
          <a:p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1600200"/>
            <a:ext cx="514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“A Ciência</a:t>
            </a:r>
            <a:r>
              <a:rPr lang="pt-BR" dirty="0"/>
              <a:t> </a:t>
            </a:r>
            <a:r>
              <a:rPr lang="pt-BR" dirty="0" smtClean="0"/>
              <a:t>reconstrutiva </a:t>
            </a:r>
            <a:r>
              <a:rPr lang="pt-BR" dirty="0"/>
              <a:t>restringe-se à descrição, </a:t>
            </a:r>
            <a:r>
              <a:rPr lang="pt-BR" dirty="0" smtClean="0"/>
              <a:t>à teorização </a:t>
            </a:r>
            <a:r>
              <a:rPr lang="pt-BR" dirty="0"/>
              <a:t>objetivante sobre algo, </a:t>
            </a:r>
            <a:r>
              <a:rPr lang="pt-BR" dirty="0" smtClean="0"/>
              <a:t>teorização esta </a:t>
            </a:r>
            <a:r>
              <a:rPr lang="pt-BR" dirty="0"/>
              <a:t>que pretende “reconstruir”, a uma </a:t>
            </a:r>
            <a:r>
              <a:rPr lang="pt-BR" dirty="0" smtClean="0"/>
              <a:t>certa distância</a:t>
            </a:r>
            <a:r>
              <a:rPr lang="pt-BR" dirty="0"/>
              <a:t>, o objeto </a:t>
            </a:r>
            <a:r>
              <a:rPr lang="pt-BR" dirty="0" smtClean="0"/>
              <a:t>estudado”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6915150" y="1600200"/>
            <a:ext cx="504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“Já </a:t>
            </a:r>
            <a:r>
              <a:rPr lang="pt-BR" dirty="0"/>
              <a:t>a </a:t>
            </a:r>
            <a:r>
              <a:rPr lang="pt-BR" dirty="0" smtClean="0"/>
              <a:t>Ciência compreensiva </a:t>
            </a:r>
            <a:r>
              <a:rPr lang="pt-BR" dirty="0"/>
              <a:t>refere-se à Ciência </a:t>
            </a:r>
            <a:r>
              <a:rPr lang="pt-BR" dirty="0" smtClean="0"/>
              <a:t>traspassada pela </a:t>
            </a:r>
            <a:r>
              <a:rPr lang="pt-BR" dirty="0"/>
              <a:t>Filosofia Hermenêutica, ou seja, uma Ciência</a:t>
            </a:r>
          </a:p>
          <a:p>
            <a:r>
              <a:rPr lang="pt-BR" dirty="0"/>
              <a:t>que se permite compreender o mundo de </a:t>
            </a:r>
            <a:r>
              <a:rPr lang="pt-BR" dirty="0" smtClean="0"/>
              <a:t>uma forma </a:t>
            </a:r>
            <a:r>
              <a:rPr lang="pt-BR" dirty="0"/>
              <a:t>mais participativa do que </a:t>
            </a:r>
            <a:r>
              <a:rPr lang="pt-BR" dirty="0" smtClean="0"/>
              <a:t>objetivante. “</a:t>
            </a:r>
            <a:endParaRPr lang="pt-BR" dirty="0"/>
          </a:p>
        </p:txBody>
      </p:sp>
      <p:sp>
        <p:nvSpPr>
          <p:cNvPr id="9" name="Oval 8"/>
          <p:cNvSpPr/>
          <p:nvPr/>
        </p:nvSpPr>
        <p:spPr>
          <a:xfrm>
            <a:off x="6515100" y="1075045"/>
            <a:ext cx="5448300" cy="287655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790" flipH="1">
            <a:off x="5048250" y="3119206"/>
            <a:ext cx="2628900" cy="3784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048"/>
            <a:ext cx="4535034" cy="27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7" grpId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70356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Teoria do Desenvolvimento da Consciência Moral 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951226"/>
            <a:ext cx="10058400" cy="3585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" y="1334303"/>
            <a:ext cx="626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“Então</a:t>
            </a:r>
            <a:r>
              <a:rPr lang="pt-BR" dirty="0"/>
              <a:t>, no mundo da vida </a:t>
            </a:r>
            <a:r>
              <a:rPr lang="pt-BR" dirty="0" smtClean="0"/>
              <a:t>são encontradas</a:t>
            </a:r>
            <a:r>
              <a:rPr lang="pt-BR" dirty="0"/>
              <a:t> </a:t>
            </a:r>
            <a:r>
              <a:rPr lang="pt-BR" dirty="0" smtClean="0"/>
              <a:t>as </a:t>
            </a:r>
            <a:r>
              <a:rPr lang="pt-BR" dirty="0"/>
              <a:t>regras e normas </a:t>
            </a:r>
            <a:r>
              <a:rPr lang="pt-BR" dirty="0" smtClean="0"/>
              <a:t>sociais de </a:t>
            </a:r>
            <a:r>
              <a:rPr lang="pt-BR" dirty="0"/>
              <a:t>conduta a </a:t>
            </a:r>
            <a:r>
              <a:rPr lang="pt-BR" dirty="0" smtClean="0"/>
              <a:t>partir das </a:t>
            </a:r>
            <a:r>
              <a:rPr lang="pt-BR" dirty="0"/>
              <a:t>quais a legitimidade moral das ações será</a:t>
            </a:r>
          </a:p>
          <a:p>
            <a:r>
              <a:rPr lang="pt-BR" dirty="0"/>
              <a:t>apreciada. É o mundo da vida que fornece </a:t>
            </a:r>
            <a:r>
              <a:rPr lang="pt-BR" dirty="0" smtClean="0"/>
              <a:t>todo o </a:t>
            </a:r>
            <a:r>
              <a:rPr lang="pt-BR" dirty="0"/>
              <a:t>estofo para a </a:t>
            </a:r>
            <a:r>
              <a:rPr lang="pt-BR" dirty="0" smtClean="0"/>
              <a:t>Ética Discursiva </a:t>
            </a:r>
            <a:r>
              <a:rPr lang="pt-BR" dirty="0"/>
              <a:t>uma vez </a:t>
            </a:r>
            <a:r>
              <a:rPr lang="pt-BR" dirty="0" smtClean="0"/>
              <a:t>que esta </a:t>
            </a:r>
            <a:r>
              <a:rPr lang="pt-BR" dirty="0"/>
              <a:t>não existe para criar novas normas e </a:t>
            </a:r>
            <a:r>
              <a:rPr lang="pt-BR" dirty="0" smtClean="0"/>
              <a:t>regras morais</a:t>
            </a:r>
            <a:r>
              <a:rPr lang="pt-BR" dirty="0"/>
              <a:t>, mas sim, para apreciar </a:t>
            </a:r>
            <a:r>
              <a:rPr lang="pt-BR" dirty="0" smtClean="0"/>
              <a:t>dinamicamente sua validez </a:t>
            </a:r>
            <a:r>
              <a:rPr lang="pt-BR" dirty="0"/>
              <a:t>e, assim, </a:t>
            </a:r>
            <a:r>
              <a:rPr lang="pt-BR" dirty="0" smtClean="0"/>
              <a:t>orientar cooperativamente a conduta </a:t>
            </a:r>
            <a:r>
              <a:rPr lang="pt-BR" dirty="0"/>
              <a:t>social</a:t>
            </a:r>
            <a:r>
              <a:rPr lang="pt-BR" dirty="0" smtClean="0"/>
              <a:t>.”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1847850" y="2428006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</a:t>
            </a:r>
            <a:r>
              <a:rPr lang="pt-BR" sz="2800" dirty="0" smtClean="0"/>
              <a:t>eis estágios do </a:t>
            </a:r>
            <a:r>
              <a:rPr lang="pt-BR" sz="2800" dirty="0"/>
              <a:t>desenvolvimento moral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978414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HAM ?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0941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4" grpId="1" build="allAtOnce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0100" y="1053835"/>
            <a:ext cx="8534400" cy="1507067"/>
          </a:xfrm>
        </p:spPr>
        <p:txBody>
          <a:bodyPr/>
          <a:lstStyle/>
          <a:p>
            <a:r>
              <a:rPr lang="pt-B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Racionalidade </a:t>
            </a:r>
            <a:r>
              <a:rPr lang="pt-BR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Páthica</a:t>
            </a:r>
            <a:endParaRPr lang="pt-BR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1.bp.blogspot.com/-NfpD6bIER4E/UynpmEV2IUI/AAAAAAAAAWQ/JlRU0ZTnjeU/s1600/trabalho-carreira-emprego-estresse-sofrimen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53574"/>
            <a:ext cx="2857500" cy="2857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stA="36000" endPos="22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317500" y="3661245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/>
              <a:t>Distingue o sujeito de um operador; como os sujeitos constroem e vivenciam seu trabalho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Centro da investigação da psicodinâmica do trabalho: a racionalidade </a:t>
            </a:r>
            <a:r>
              <a:rPr lang="pt-BR" sz="2000" i="1" dirty="0" smtClean="0"/>
              <a:t>páthica</a:t>
            </a:r>
            <a:r>
              <a:rPr lang="pt-BR" sz="2000" dirty="0" smtClean="0"/>
              <a:t> visualiza a relação sujeito-trabalho tendo em vista a saúde psicológica do sujeito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/>
              <a:t>Como o sujeito transforma o mundo e como seu trabalho o transforma</a:t>
            </a:r>
            <a:r>
              <a:rPr lang="pt-BR" sz="2000" dirty="0" smtClean="0"/>
              <a:t>?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737100" y="2133600"/>
            <a:ext cx="5105400" cy="0"/>
          </a:xfrm>
          <a:prstGeom prst="line">
            <a:avLst/>
          </a:prstGeom>
          <a:ln>
            <a:solidFill>
              <a:schemeClr val="tx1">
                <a:lumMod val="85000"/>
                <a:alpha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336</TotalTime>
  <Words>735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Century Gothic</vt:lpstr>
      <vt:lpstr>Wingdings 3</vt:lpstr>
      <vt:lpstr>Fatia</vt:lpstr>
      <vt:lpstr>As diferentes racionalidades que compõem o universo da produção: instrumental, axiológica, comunicacional e páthica  </vt:lpstr>
      <vt:lpstr>Racionalidade instrumental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Racionalidade Páthica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diferentes racionalidades que compõem o universo da produção: instrumental, axiológica, comunicacional e páthica</dc:title>
  <dc:creator>- matheus zani .</dc:creator>
  <cp:lastModifiedBy>usuario</cp:lastModifiedBy>
  <cp:revision>38</cp:revision>
  <dcterms:created xsi:type="dcterms:W3CDTF">2016-06-09T20:50:29Z</dcterms:created>
  <dcterms:modified xsi:type="dcterms:W3CDTF">2016-06-14T15:17:27Z</dcterms:modified>
</cp:coreProperties>
</file>