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59" r:id="rId6"/>
    <p:sldId id="263" r:id="rId7"/>
    <p:sldId id="260" r:id="rId8"/>
    <p:sldId id="278" r:id="rId9"/>
    <p:sldId id="277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368" r:id="rId24"/>
    <p:sldId id="281" r:id="rId25"/>
    <p:sldId id="282" r:id="rId26"/>
    <p:sldId id="283" r:id="rId27"/>
    <p:sldId id="284" r:id="rId28"/>
    <p:sldId id="285" r:id="rId29"/>
    <p:sldId id="290" r:id="rId30"/>
    <p:sldId id="288" r:id="rId31"/>
    <p:sldId id="294" r:id="rId32"/>
    <p:sldId id="295" r:id="rId33"/>
    <p:sldId id="296" r:id="rId34"/>
    <p:sldId id="291" r:id="rId35"/>
    <p:sldId id="297" r:id="rId36"/>
    <p:sldId id="292" r:id="rId37"/>
    <p:sldId id="299" r:id="rId38"/>
    <p:sldId id="367" r:id="rId39"/>
    <p:sldId id="298" r:id="rId40"/>
    <p:sldId id="293" r:id="rId41"/>
    <p:sldId id="301" r:id="rId42"/>
    <p:sldId id="300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4" r:id="rId65"/>
    <p:sldId id="325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26" r:id="rId80"/>
    <p:sldId id="340" r:id="rId81"/>
    <p:sldId id="341" r:id="rId82"/>
    <p:sldId id="342" r:id="rId83"/>
    <p:sldId id="366" r:id="rId84"/>
    <p:sldId id="344" r:id="rId85"/>
    <p:sldId id="343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262" r:id="rId10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BA8E-7E0D-421B-9C04-6DFC48D4FAA3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9828-DC48-4D80-B0B2-C3F6985A6E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21A1-906A-4DFB-B2EE-2837A286E482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6FEE-C9EF-401D-BBD3-3A56D019C3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3B05-E622-47BD-B83B-D5B63E4F032F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73A4-46D3-4940-B650-568AE14839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5D2D-C980-4FE7-A6B1-54F0A759EE0E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0CE2-912B-4A63-A50C-EAF9738660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4016-F278-46E3-B425-4CCB330FA1A2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98B5-D43D-48BA-89B1-8601B72772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E2C5-C3DD-4467-B796-6C81A4A156E1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A098-F999-433F-B75B-A015AB190F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F750-0802-44D5-AA5D-151AE9148B22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BBDD-31A9-4483-BEA3-6E1849D79D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2464-4626-49A3-B97E-D7333B83848F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DBBE-678B-428E-BB10-0E98844CB6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63C5-08AF-4B46-B384-5A0AFBB2D8F8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E8FE-83F7-4F54-85CD-CD921443E9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F30B-630F-49BE-A120-4DC071DD02F2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4F0E-3826-422C-991F-C973567CEB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5ACF-069B-4611-AD52-897EC7BFC3DA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44DC-F23C-43B9-9B72-E6BAAC59CA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DC901F-A756-4A57-A90B-2E1047F6F8E2}" type="datetimeFigureOut">
              <a:rPr lang="pt-BR"/>
              <a:pPr>
                <a:defRPr/>
              </a:pPr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AFF15-53E2-4437-B9F4-90E4EA1775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imgres?imgurl=http://blog.sbnec.org.br/wp-content/uploads/2009/05/selfish-gene.jpg&amp;imgrefurl=http://blog.sbnec.org.br/2009/05/o-livro-egoista/&amp;h=277&amp;w=182&amp;sz=1&amp;tbnid=AGyg_irTd8v8iM:&amp;tbnh=160&amp;tbnw=105&amp;zoom=1&amp;usg=__lCtSI5vwKY424fhraV03gjfk_v4=&amp;docid=NaSuIqFiT0B0pM&amp;itg=1&amp;hl=pt-PT&amp;sa=X&amp;ei=HyeVUYaRMOrE0AGepoAQ&amp;sqi=2&amp;ved=0CJ8BEPwdMAo" TargetMode="External"/><Relationship Id="rId2" Type="http://schemas.openxmlformats.org/officeDocument/2006/relationships/hyperlink" Target="http://www.google.com.br/imgres?imgurl=http://upload.wikimedia.org/wikipedia/commons/thumb/a/a0/Richard_Dawkins_Cooper_Union_Shankbone.jpg/250px-Richard_Dawkins_Cooper_Union_Shankbone.jpg&amp;imgrefurl=http://pt.wikipedia.org/wiki/Richard_Dawkins&amp;h=250&amp;w=200&amp;sz=1&amp;tbnid=SFwVbvpp70dJHM:&amp;tbnh=186&amp;tbnw=148&amp;zoom=1&amp;usg=__GE2ZKMZhCNAe_SSKH2etDCQfO-8=&amp;docid=xJaJnl2nCREYvM&amp;itg=1&amp;hl=pt-PT&amp;sa=X&amp;ei=dSaVUc63Laa60gH4roHgCw&amp;sqi=2&amp;ved=0CIwBEPwdMA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1.folha.uol.com.br/colunas/helioschwartsman/1081518-animais-sociais.s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24200" y="2030413"/>
            <a:ext cx="5943600" cy="2997200"/>
          </a:xfr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Universidade de São Paulo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Escola Superior de Agricultura "Luiz de Queiroz"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Departamento de Genética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Disciplina:</a:t>
            </a:r>
            <a:r>
              <a:rPr lang="pt-BR" sz="22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Ecologia Evolutiva Humana</a:t>
            </a:r>
            <a:br>
              <a:rPr lang="pt-BR" sz="22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18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Docente Responsável:</a:t>
            </a:r>
            <a:r>
              <a:rPr lang="pt-BR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Silvia Maria Guerra Molina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1700" smtClean="0"/>
          </a:p>
        </p:txBody>
      </p:sp>
      <p:pic>
        <p:nvPicPr>
          <p:cNvPr id="13314" name="Picture 5" descr="bras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63" y="1920875"/>
            <a:ext cx="21161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7772400" cy="12414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(cont.-4):</a:t>
            </a:r>
            <a:br>
              <a:rPr lang="pt-BR" sz="2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---------------------------------------------------</a:t>
            </a:r>
            <a:endParaRPr lang="pt-BR" sz="2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Subtítulo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534400" cy="1752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BR" sz="2600" dirty="0" err="1" smtClean="0">
                <a:solidFill>
                  <a:srgbClr val="FFC000"/>
                </a:solidFill>
              </a:rPr>
              <a:t>Dawkins</a:t>
            </a:r>
            <a:r>
              <a:rPr lang="pt-BR" sz="2600" dirty="0" smtClean="0">
                <a:solidFill>
                  <a:srgbClr val="FFC000"/>
                </a:solidFill>
              </a:rPr>
              <a:t> também propõe a existência de </a:t>
            </a:r>
            <a:r>
              <a:rPr lang="pt-BR" sz="2600" b="1" dirty="0" smtClean="0">
                <a:solidFill>
                  <a:srgbClr val="FFC000"/>
                </a:solidFill>
              </a:rPr>
              <a:t>MEMES</a:t>
            </a:r>
            <a:r>
              <a:rPr lang="pt-BR" sz="2600" dirty="0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Unidades de informação da cultura</a:t>
            </a:r>
          </a:p>
          <a:p>
            <a:pPr algn="l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Tão ou mais egoísta que genes</a:t>
            </a:r>
          </a:p>
          <a:p>
            <a:pPr algn="l"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 Organizam-se em “corpos ou sistemas de conhecimentos”, como os genes e “colonizam” os corpos biológicos e os colocam a seu serviço. Como os genes (na forma de vírus), podem estar “soltos”, fora de “corpos organizados”.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 desenvolvimento posterior: MEMÉTICA</a:t>
            </a:r>
          </a:p>
          <a:p>
            <a:pPr algn="l"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interações e transmissão de </a:t>
            </a:r>
            <a:r>
              <a:rPr lang="pt-BR" sz="2600" i="1" dirty="0" err="1" smtClean="0">
                <a:solidFill>
                  <a:schemeClr val="bg1"/>
                </a:solidFill>
              </a:rPr>
              <a:t>memes</a:t>
            </a:r>
            <a:endParaRPr lang="pt-BR" sz="2600" i="1" dirty="0" smtClean="0">
              <a:solidFill>
                <a:schemeClr val="bg1"/>
              </a:solidFill>
            </a:endParaRPr>
          </a:p>
          <a:p>
            <a:pPr algn="l"/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690" name="Subtítulo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canções e as danças dos povos caçadores-coletores contemporâneos são úteis nos níveis individuais e grupal. </a:t>
            </a: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rgbClr val="FFFF00"/>
                </a:solidFill>
              </a:rPr>
              <a:t>Elas unem os membros da tribo, criando um conhecimento e propósito comuns. Despertam paixão pela ação. São mnemônicas, incitando e contribuindo para a lembrança de informações que servem ao propósito tribal. O conhecimento das canções e das danças confere poder dentro da tribo aos que as conhecem melhor.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Criar e interpretar música constitui um instinto humano.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É um dos verdadeiros universais de nossa espécie.</a:t>
            </a:r>
            <a:endParaRPr lang="pt-BR" sz="28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14" name="Subtítulo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8458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b="1" i="1" dirty="0" smtClean="0">
                <a:solidFill>
                  <a:srgbClr val="FFC000"/>
                </a:solidFill>
              </a:rPr>
              <a:t>Para onde vamos?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 melhor objetivo na época atual talvez seja escolher aonde </a:t>
            </a:r>
            <a:r>
              <a:rPr lang="pt-BR" sz="2800" b="1" dirty="0" smtClean="0">
                <a:solidFill>
                  <a:srgbClr val="FFFF00"/>
                </a:solidFill>
              </a:rPr>
              <a:t>não</a:t>
            </a:r>
            <a:r>
              <a:rPr lang="pt-BR" sz="2800" b="1" i="1" dirty="0" smtClean="0">
                <a:solidFill>
                  <a:srgbClr val="FFFF00"/>
                </a:solidFill>
              </a:rPr>
              <a:t> ir.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A história não faz sentido sem a pré-história, e a pré-história não faz sentido sem a biologia.</a:t>
            </a:r>
            <a:endParaRPr lang="pt-BR" sz="2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38" name="Subtítulo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Os seres humanos são fascinados por outros seres humanos, como todos os demais primatas são fascinados por seus próprios semelhantes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– é intrínseco a nós nos interessarmos uns pelos outros.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A seleção multinível explica a natureza conflituosa de nossas motivações.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direito civil é o meio pelo qual moderamos o dano de nossa falhas inevitáveis.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762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Além da reconstituição científica cada vez mais detalhada da crença religiosa como um produto biológico evolutivo, outra tendência contra o infortúnio da devoção sectária é o </a:t>
            </a:r>
            <a:r>
              <a:rPr lang="pt-BR" sz="2800" i="1" u="sng" dirty="0" smtClean="0">
                <a:solidFill>
                  <a:srgbClr val="FFC000"/>
                </a:solidFill>
              </a:rPr>
              <a:t>crescimento da internet e a globalização das instituições e de seus usuários.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A interligação crescente das pessoas do mundo inteiro fortalece suas atitudes cosmopolitas e enfraquece a importância da filiação étnica, localidade e nacionalidade como fontes de identificação. Também intensifica a homogeneização da humanidade por meio do casamento misto (entre etnias e “raças”).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Inevitavelmente isso enfraquecerá a confiança nos mitos de  criação </a:t>
            </a:r>
            <a:r>
              <a:rPr lang="pt-BR" sz="2800" b="1" i="1" smtClean="0">
                <a:solidFill>
                  <a:schemeClr val="bg1"/>
                </a:solidFill>
              </a:rPr>
              <a:t>e nos </a:t>
            </a:r>
            <a:r>
              <a:rPr lang="pt-BR" sz="2800" b="1" i="1" dirty="0" smtClean="0">
                <a:solidFill>
                  <a:schemeClr val="bg1"/>
                </a:solidFill>
              </a:rPr>
              <a:t>dogmas sectários.</a:t>
            </a: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78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Somos os únicos responsáveis por nossas ações como espécie.</a:t>
            </a:r>
            <a:endParaRPr lang="pt-BR" sz="2800" i="1" u="sng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Um preceito moral que podemos adotar é parar de destruir nosso lar, o planeta Terra.</a:t>
            </a:r>
          </a:p>
          <a:p>
            <a:pPr algn="l">
              <a:spcAft>
                <a:spcPts val="12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Reunindo a análise racional com a arte e forjando uma parceria entre ciência e humanidades, chegamos mais perto das respostas às questões fundamentais da humanidade: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De onde viemos?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O que somos?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Para onde vamos?</a:t>
            </a: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tângulo 2"/>
          <p:cNvSpPr>
            <a:spLocks noChangeArrowheads="1"/>
          </p:cNvSpPr>
          <p:nvPr/>
        </p:nvSpPr>
        <p:spPr bwMode="auto">
          <a:xfrm>
            <a:off x="0" y="4876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2"/>
              </a:rPr>
              <a:t>Imagens:</a:t>
            </a:r>
          </a:p>
          <a:p>
            <a:endParaRPr lang="en-US" sz="1000">
              <a:solidFill>
                <a:schemeClr val="bg1"/>
              </a:solidFill>
              <a:latin typeface="Calibri" pitchFamily="34" charset="0"/>
              <a:hlinkClick r:id="rId2"/>
            </a:endParaRP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  <a:hlinkClick r:id="rId2"/>
              </a:rPr>
              <a:t>Http://www.google.com.br/imgres?imgurl=http://upload.wikimedia.org/wikipedia/commons/thumb/a/a0/Richard_Dawkins_Cooper_Union_Shankbone.jpg/250px-Richard_Dawkins_Cooper_Union_Shankbone.jpg&amp;imgrefurl=http://pt.wikipedia.org/wiki/Richard_Dawkins&amp;h=250&amp;w=200&amp;sz=1&amp;tbnid=SFwVbvpp70dJHM:&amp;tbnh=186&amp;tbnw=148&amp;zoom=1&amp;usg=__GE2ZKMZhCNAe_SSKH2etDCQfO-8=&amp;docid=xJaJnl2nCREYvM&amp;itg=1&amp;hl=pt-PT&amp;sa=X&amp;ei=dSaVUc63Laa60gH4roHgCw&amp;sqi=2&amp;ved=0CIwBEPwdMAo</a:t>
            </a:r>
            <a:endParaRPr lang="en-US" sz="1000">
              <a:solidFill>
                <a:schemeClr val="bg1"/>
              </a:solidFill>
              <a:latin typeface="Calibri" pitchFamily="34" charset="0"/>
            </a:endParaRPr>
          </a:p>
          <a:p>
            <a:endParaRPr lang="en-US" sz="1000">
              <a:solidFill>
                <a:schemeClr val="bg1"/>
              </a:solidFill>
              <a:latin typeface="Calibri" pitchFamily="34" charset="0"/>
              <a:hlinkClick r:id="rId3"/>
            </a:endParaRP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  <a:hlinkClick r:id="rId3"/>
              </a:rPr>
              <a:t>http://www.google.com.br/imgres?imgurl=http://blog.sbnec.org.br/wp-content/uploads/2009/05/selfish-gene.jpg&amp;imgrefurl=http://blog.sbnec.org.br/2009/05/o-livro-egoista/&amp;h=277&amp;w=182&amp;sz=1&amp;tbnid=AGyg_irTd8v8iM:&amp;tbnh=160&amp;tbnw=105&amp;zoom=1&amp;usg=__lCtSI5vwKY424fhraV03gjfk_v4=&amp;docid=NaSuIqFiT0B0pM&amp;itg=1&amp;hl=pt-PT&amp;sa=X&amp;ei=HyeVUYaRMOrE0AGepoAQ&amp;sqi=2&amp;ved=0CJ8BEPwdMAo</a:t>
            </a:r>
            <a:endParaRPr lang="pt-BR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9810" name="AutoShape 4" descr="data:image/jpeg;base64,/9j/4AAQSkZJRgABAQAAAQABAAD/2wCEAAkGBwgHBgkIBwgKCgkLDRYPDQwMDRsUFRAWIB0iIiAdHx8kKDQsJCYxJx8fLT0tMTU3Ojo6Iys/RD84QzQ5OjcBCgoKDQwNGg8PGjclHyU3Nzc3Nzc3Nzc3Nzc3Nzc3Nzc3Nzc3Nzc3Nzc3Nzc3Nzc3Nzc3Nzc3Nzc3Nzc3Nzc3N//AABEIAKAAaQMBIgACEQEDEQH/xAAbAAABBQEBAAAAAAAAAAAAAAADAQIEBQcABv/EAEEQAAIBAwMBBAcGAwQLAQAAAAECAwAEEQUSITETQVFxBhQiMmGBkRUjQqGx0WLB4VJTsvAWJDZydIKDksLS8TP/xAAYAQADAQEAAAAAAAAAAAAAAAAAAQIDBP/EAB8RAAICAwEBAAMAAAAAAAAAAAABAhEhMUESA1Fhcf/aAAwDAQACEQMRAD8AqL3VGt9RW0FtNJJLlkKsuCB16mlstQS+D9n2iPG22SN+GU1B1iaKD0gsJJ5FjjCy5ZzgDim6Kna3mo36Z7G4dREf7QUEE/Wt+nJSqyXa6m1xeT2vYyo0GN7FwRz0x40651Ax3C20KPNcMu7YGwFHix7qgab/ALQav/0f8FJ6Pt29xqdww9o3JTPwHSkDRYW97cPcPbzQNFIqbwe03Kw6cGm6fqT3kk6CKSPsXMbFnB9odwqSVXeHx7QBAPnj9hVHpl2lvd6mDDcOTdsfuoS4/IUxLKLKDUpJtQls+xYGIBmftMjB6US/1BbKFZJC2GkWMYOOSetVumyibX75wkiAxR8SIVP0NJ6RQi6t5Ysg9jA0uO/dkY/JX+tHB0rLt5JArFAWYdF3YzVRH6QN6ot5Laypas+wyCUMV5xkjwqfp8/rNnBP/eIrfPvrzFtMk3o8unRYa6nlKIhHHv5znwxQ2EUj0uo37WVm9yFMqoASFkxx40BtVnhgW4urZ0gIBLpLv2A95GB/Oh62nZ+j1xHknbAF5+GB/KpcKCXT0jcZV4Qp8itAqVEgSl4tyPlWXIIPBBFaxmsQ9F3Z9EjVzkxlkz8/61ttTIqOLRjOp4PpLpysAcrLwfKgaGTZXV1pcnGxu0gz+JD4eX71J1GWMaslv9mwzTS5ZZXKjp16jPFKLmCa+jgvLURXKgtCXwwbx2t/8NMXCLppH+kOrgEZ+6/w0mnkafrF3azewl0/awMejHvA+P7eVS79rTS7drz1aIFSBlUAOScdaZrlylvZdrLaR3MGRuDkezk4BxjxphslG5Q3otV5YIXfH4RkAfXJ+lV+hOputU2sD/rbdDRI5xa30VlHZwRCdC4ZGwGwOR7vX+X0pkdwY7eC4hsLdHncRoquAcHnOdvTgnyosdUhLSRT6SXoDAkwpxnwokNvaahPdTTRQzASdkrMA2Ao5x8y1I8vZ6rHarZW+ZFLiUEZA/F+HOetGhc+vS29vaQLAm3tJQQvOOmMckZ/OhCZF9GJQLB7d5AXtpWRsnuznPlzVVbxNcejSTW+GntJ2lXHJGDn9OflVwJwurnT1sbYKYu0Lg/gzjGNvXPd0pbi+Ww1KC2e2ijiuPZWZSAc92RjxPjSH0Fql5Dd+jk88brtki45789POijUrePS4njkWSV4gsUSHLM2OmB8etFvz6siGG0t5FklVSD7OGY4B6HNLLIIbmK2tIIRPKpZiVwqqOp468npTEqE0eybT9Lit35cKS3meT+3yrZKyK0lllhcXEapKjFWCnIPgR5jBrXamQ47dmN6hx6S2H+5LUf0o+7t7W4XiSK4Uqf8+Qp+qzxRekth2kiL7MgOTjGemabqRXVLq2s7ZhIkcokuHU5CgdFz4mmJbQ/W0S5RrZyo+6kkG44ywGF/U/Sls9uqej8asc9rBsJ+I4/UUsKWuoX15JJHDP2TLCoZQ2MDccZ+LY+VA9HJET1uyEiEwTtsAYe4eh/Wn0Ofwr7iZn0Czvd3ZzWknZuepHVCPpg1ebFa9t40x2UERcfAn2V/IPVcLBpdUv7JlHqzjtwf42Ur+u4/IVJ9HBKdOWScfeE9n/yp7I/MH60kslPVkbWbl7TV4bhImlZLWQhR+p+FWemGI2ULwMXV1D7z1Ynkk/HOagXk0S+ktojumewdSpI6noKHpU0Wm6jcaVJKnZ57S3y3QH8Pn/Wn0TVxDN/tYP8Agf8Azomr2S6g6wMcMYXKN/ZYFMGozTxf6XKpkTPqez3h727OPOps1zCms28LSoHMT+yWGckrgfkfpQJWmiHZXrXdgsdxkXUFxDHKD3neuD8/1zTtc9ZtbiDUrVd4iVklTxQ/yoeq2bQ6ra3kPCTTRpOB3kMCpPzAHyHjVi99FBfNb3LrGpjDxs5ADdQwyfDAPzo/Q/xQ+yu4r2yW5gyEcHg9QR1Fa/WKaDF2djOyjEUk8jxD+DOF/StrqZcCKyzLp4InkcvFGxJ53KDTVQKNqAKPACiye8fOhk1rRk2MWJE9xFXyUCuEaD3VUH4DFOrqQCbQDnHPTNcABwAAPAUtdToBpVc5wM+NdtHgPpS0oOCDgHB6HoaQC+rsIBOV+7ZygPfkAE/qKNPbolnazrktKX3Z6DBAGKnvdr9kQv6la83LgLtbA9lefe680hmig0iyd4EmkzKFEmdgGRkkDrSsuioKg9RkZzg01o1YYdQQOeRmrK5WK4sUu4oEhkEvZSJHna3GQwB6dCKnTWUtk/YW+nW9wEADyzkEu2Oce0MDuotC8/goG5U85rVaznWbRLaRDGNiyxh+zLbjGecrnzrRttTMqODM5PebzoZoknvHzoZrQzY2lpKWgBK6uxXYoASlrsUe0txcesZYjsoGlGO8jHH50WBIgVLnTFgFxDFJHcM5EzbcqVUcH5dKZcvGdPtIlcM0bS7sfEjBptrbwmCS5u3kEKuIwI8bnY89/AGKFci3WXFo8jxYBBk4IOOR8qnpWaCrKo0l4ww7X1kOF78bSM/Wj3UdvqMhuorqCGSTmWKdtuG7yDjBB6+NVh6HFSb+3FrezQIxZUbAJ6niigvAO7iihJSGZZuPaZVIUHwGevnWoVlL+4fKtVqZlQMzf3z50MiiP77+dMrQyY0ikpTXUDJmm26TvMXjaXsoi4hU4MhyBjjnjOePCkIhvJYora2EMruE4kLKecDrkj60O0hklm+4lSOVRuUtJsJPwPjVjcXMluLWa7aKS+imDeyyljGO5yO/PTvqWWhZbOOGVoV0e5uI1ODMe0Vn+KgcD4daaLT1K91GDJKizcqSMEqcEZ+NDmsnmkaWyuY5IGJILzKjIPBgSORQ7YJBNeK08cmbR13qeGbA4BPWlkHsKJYfsIj1WMn1jbnc/XZ73Xr+VItjA1/DFsYq1ssvZhsGR+z3YBPiajh1+xim5d/rQbbnnGw0S9Vbm6gRJokIt4xud8LkKOM9xpgAu5YmRk9SW2lU/hZungQxP1qw1ie1h1KdTZrcOSC7yuw7hwACMeZoV88g05otQnjmn3r2OJBI6jndlhnjpwTUfWJEk1S4eNldSwwVOQfZFGwesA9UgjglHYbuxliWVA3JUMM4PlzWlVm+qOjra7HDbbRFbB6EZ4rSamRUdszJ/fbzoZp7+83nTD0rUxEpK6upDFNIK6u/WgA8FjdXKGS3tZZEH4lQkfWmy21xDMsUsMiSt7qFeT5CrG7gubueO5sNzQKiLG6tgQYUeyT+HBzRopbdbvVbmFmAVAEeADPtEBmXOMf1qbK8oq7nT7y1j33FtJGnTcy8eR8KbBaXNxs7CCSTfkLtHXGM/TI+tTLK50+0kZl9aZHQo6MqgOCO/n502WR10K2iDEI88u5fHATH607CkRLq1uLVwlzC8TEZAYdR4in22n3l1H2lvbySJnG4cAnwGep8qKp3aG6sfZjuVK/w7lbOPoKl6ybD10xSi6CwqqRqm3aq4HTPj1+dKx+UU06PHvjkUq65DKwwQfKtVrNdVuorpIeyEm6KLYzyEFnx0Jx4Dj5VpPNTMccGaywuNxIAI5K55Az4VHNSLo+rQSy3B7MMSNz8DAOScn44/Oq43sRGVV2XxC1Tmlszp7JFdQ4p45c7GyQcEd48xTyeCfCmmAopQCxCjqTxVZJrFukqxhJn3Z2sEwrY64J64+FS4bmOb3GwfDPNL0nory1wu7x7JSlrdC4kkth2RaEhUyDzgHOT4njNBkY6dcxS2rdpFNEHCyr7ytwVYfKh/aVwcdp2MrDgPJCrN9SOfnQpTPdSGaZi7nqxIoSHvRI9ctVy0GnRrJ3GSUuq+S/vmo7zs1pFb7RiJ3YNnrux/wCtCZSvUim5p0J30MtwVs5LbaMPIr7vIEfzqQt+jxJHeWqXHZjaj7yjBe4EjqKpL7VLOxO25mAfGQijc2PIU6zv4byETRrKsZOFeSMqreRPBpNoKlssLy4E/uQxwxquFSMfmSeSa1GsoY5Q+VarUzKgZhrS3JuNtv7EeAyp2irx4cnnHNUGsXDWVqkrbO13e20IB2+BOPZznw4q11iItHHKBwrMhOOg4P6k1Uyw7YGdijRqPa5z+Vc0lL3oiH0lCdoiWXaxXRv5buAAxhpFB5I7sj5Vba2pawIW6SHLgEEZLjk4H0GarbWwhlkSOOCMR7sthRgDxqx1pHFqJ44jI0RztHUg9ePhWqk5ptIuM4yldFdHcS6tq8dqP/yjiJjhPsjO0cezjjgcjngUTWlks5I4wr28wlRQMhlyf7JPJx8e7vqD6PaoYdVM6xEM8ewYXd3g9KJqPa6trqvGu1YvuwoBUZGd3HdycVz0/VI7rXhtl9HfWvqlrPeyNbxXAUbscqzDI8vOpVtBbNAxlusSEnAyMDnjjHfVbq+ntd6UbaHl4wDH3cju+nFUge/+xrZXkIiV3LKoIfdnnee/y7q6pp7Ob5NJYPUhIDbRt61icgFkBHeceHdQ9SuEtLa4nhYSCJDjnOW8D868xatG97OH7ZpXZwgjPGCD7vf4Y+VXz2BOkyWYY73RvaY59o88/Op+becD+rWDyFnEbm59ZvWR0EyGVXbBl5yVHyB+A4q+9KtY9YnaKNlWIYMcY7lxwMeXdXmd8ttNjmKSIlcEcgng0ySVm3M7Ek9cmiij2Ho1fSXemsJiWkhYoWPUjGR+uPlW31iHoxaPb6YzyqVac78HuGMD963CrekYrbozKd2kYhyW5PXv/eq+40y0mxvjPkrkD9avTp8/O+xvN2D0hbGefh5fnSHT5Mt/qF8Rjj7luvP9Pzq7V2ZU07KmOKOFQsSBQK6SVIsGRtoJ6mrCXT7ot91Y3gXvzC3j5eVDOm3p62FyfOBv2p4CilnsNMmmDMqrJnICOVyT3kA1JWS2jZmDJnhS5OScd2T1xU6TTtSGOz02dvOJxj8qYNN1baGOmzbwefu35Hf+HjoKmkVbqiMLmBn2rKhJ4HNCkazkzvaP2sZ561M+zNXUrt0yQgcEdk4x1xjjypX0/VA2F0yY9eTG2Ph+GnYqogRLZW2GjEatt4bqcedF9ZgIO2RSQM4HWpY07VcMDYTqceziJzz8fZpv2ZqvvfZ8u8HAPYvyPj7P+cUaAq7y10y9+8nCFgQO0Xg9/BPf86Ba6bpEbiVFWR15G85xjvx07qvPs7V8KfUJgecjsn+XdSHTdX2jFjNnvHYvjqfh5UUmVbAJIksRdG3A1rVZeNO1Ioe0sLgN/DC5/lWp9nJ/dv8A9tTMcL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19811" name="Rectangle 7"/>
          <p:cNvSpPr>
            <a:spLocks noChangeArrowheads="1"/>
          </p:cNvSpPr>
          <p:nvPr/>
        </p:nvSpPr>
        <p:spPr bwMode="auto">
          <a:xfrm>
            <a:off x="381000" y="59532"/>
            <a:ext cx="860266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pt-BR" sz="1000" b="1" dirty="0"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cs typeface="Times New Roman" pitchFamily="18" charset="0"/>
              </a:rPr>
              <a:t>Bibliografia básica: </a:t>
            </a:r>
          </a:p>
          <a:p>
            <a:pPr algn="just"/>
            <a:endParaRPr lang="pt-BR" b="1" dirty="0">
              <a:cs typeface="Times New Roman" pitchFamily="18" charset="0"/>
            </a:endParaRPr>
          </a:p>
          <a:p>
            <a:pPr algn="just"/>
            <a:r>
              <a:rPr lang="pt-BR" dirty="0" err="1">
                <a:solidFill>
                  <a:schemeClr val="bg1"/>
                </a:solidFill>
                <a:cs typeface="Times New Roman" pitchFamily="18" charset="0"/>
              </a:rPr>
              <a:t>Dawkins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, R.</a:t>
            </a:r>
            <a:r>
              <a:rPr lang="pt-BR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i="1" dirty="0">
                <a:solidFill>
                  <a:schemeClr val="bg1"/>
                </a:solidFill>
                <a:cs typeface="Times New Roman" pitchFamily="18" charset="0"/>
              </a:rPr>
              <a:t>O gene Egoísta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. São Paulo: Ed. Itatiaia/EDUSP. 1979. Série O Homem e a Ciência. (reeditado em 2001, 230 p.)</a:t>
            </a:r>
          </a:p>
          <a:p>
            <a:pPr algn="just"/>
            <a:endParaRPr lang="pt-BR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Wilson, </a:t>
            </a:r>
            <a:r>
              <a:rPr lang="pt-BR" dirty="0" err="1">
                <a:solidFill>
                  <a:schemeClr val="bg1"/>
                </a:solidFill>
                <a:cs typeface="Times New Roman" pitchFamily="18" charset="0"/>
              </a:rPr>
              <a:t>E.O.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pt-BR" i="1" dirty="0">
                <a:solidFill>
                  <a:schemeClr val="bg1"/>
                </a:solidFill>
                <a:cs typeface="Times New Roman" pitchFamily="18" charset="0"/>
              </a:rPr>
              <a:t>A conquista social da Terra.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  São Paulo: Companhia das Letras, 2013. 391 p.</a:t>
            </a:r>
          </a:p>
          <a:p>
            <a:pPr algn="just"/>
            <a:endParaRPr lang="pt-BR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cs typeface="Times New Roman" pitchFamily="18" charset="0"/>
              </a:rPr>
              <a:t>Também consultado: </a:t>
            </a:r>
          </a:p>
          <a:p>
            <a:pPr algn="just"/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Cai, Susan </a:t>
            </a:r>
            <a:r>
              <a:rPr lang="pt-BR" i="1" dirty="0">
                <a:solidFill>
                  <a:schemeClr val="bg1"/>
                </a:solidFill>
                <a:cs typeface="Times New Roman" pitchFamily="18" charset="0"/>
              </a:rPr>
              <a:t>O poder dos quietos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 – como os tímidos e introvertidos podem </a:t>
            </a: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mudar </a:t>
            </a:r>
            <a:r>
              <a:rPr lang="pt-BR" smtClean="0">
                <a:solidFill>
                  <a:schemeClr val="bg1"/>
                </a:solidFill>
                <a:cs typeface="Times New Roman" pitchFamily="18" charset="0"/>
              </a:rPr>
              <a:t>um 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mundo que não para de falar. Rio de Janeiro: Agir, 2012. 352 p.</a:t>
            </a:r>
          </a:p>
          <a:p>
            <a:pPr algn="just"/>
            <a:endParaRPr lang="pt-BR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cs typeface="Times New Roman" pitchFamily="18" charset="0"/>
              </a:rPr>
              <a:t>Sobre o debate entre seleção de parentesco e a multinível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: Hélio </a:t>
            </a:r>
            <a:r>
              <a:rPr lang="pt-BR" dirty="0" err="1">
                <a:solidFill>
                  <a:schemeClr val="bg1"/>
                </a:solidFill>
                <a:cs typeface="Times New Roman" pitchFamily="18" charset="0"/>
              </a:rPr>
              <a:t>Schwrtsman</a:t>
            </a:r>
            <a:endParaRPr lang="pt-BR" sz="2200" dirty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latin typeface="Calibri" pitchFamily="34" charset="0"/>
                <a:hlinkClick r:id="rId4"/>
              </a:rPr>
              <a:t>http://www1.folha.uol.com.br/colunas/helioschwartsman/1081518-animais-sociais.shtml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pt-BR" sz="2200" dirty="0">
                <a:solidFill>
                  <a:schemeClr val="bg1"/>
                </a:solidFill>
                <a:cs typeface="Times New Roman" pitchFamily="18" charset="0"/>
              </a:rPr>
              <a:t>(artigo de 24/04/2012, consulta em 21/03/2013)</a:t>
            </a:r>
            <a:endParaRPr lang="pt-BR" sz="2200" dirty="0">
              <a:solidFill>
                <a:schemeClr val="bg1"/>
              </a:solidFill>
            </a:endParaRPr>
          </a:p>
          <a:p>
            <a:pPr algn="just"/>
            <a:endParaRPr lang="pt-B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(cont.- 5):</a:t>
            </a:r>
            <a:b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</a:t>
            </a: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Subtítulo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534400" cy="1752600"/>
          </a:xfrm>
        </p:spPr>
        <p:txBody>
          <a:bodyPr/>
          <a:lstStyle/>
          <a:p>
            <a:pPr algn="l"/>
            <a:r>
              <a:rPr lang="pt-BR" sz="2600" dirty="0" smtClean="0">
                <a:solidFill>
                  <a:schemeClr val="bg1"/>
                </a:solidFill>
              </a:rPr>
              <a:t>Ressalta também que:</a:t>
            </a:r>
          </a:p>
          <a:p>
            <a:pPr algn="l"/>
            <a:endParaRPr lang="pt-BR" sz="12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Na Terra, somente os seres humanos são capazes de se rebelar contra seus criadores egoístas, </a:t>
            </a:r>
            <a:r>
              <a:rPr lang="pt-BR" sz="2600" b="1" i="1" dirty="0" err="1" smtClean="0">
                <a:solidFill>
                  <a:schemeClr val="bg1"/>
                </a:solidFill>
              </a:rPr>
              <a:t>memes</a:t>
            </a:r>
            <a:r>
              <a:rPr lang="pt-BR" sz="2600" b="1" i="1" dirty="0" smtClean="0">
                <a:solidFill>
                  <a:schemeClr val="bg1"/>
                </a:solidFill>
              </a:rPr>
              <a:t> ou genes e com isso propiciar nossa manutenção sobre a Terra.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800" dirty="0" smtClean="0">
                <a:solidFill>
                  <a:srgbClr val="FFC000"/>
                </a:solidFill>
              </a:rPr>
              <a:t>Neste sentido conclui seu texto com a seguinte proposição: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pt-BR" sz="2800" i="1" dirty="0" smtClean="0">
                <a:solidFill>
                  <a:srgbClr val="FFFF00"/>
                </a:solidFill>
              </a:rPr>
              <a:t>“Somos construídos como máquinas gênicas e cultivados como máquinas </a:t>
            </a:r>
            <a:r>
              <a:rPr lang="pt-BR" sz="2800" i="1" dirty="0" err="1" smtClean="0">
                <a:solidFill>
                  <a:srgbClr val="FFFF00"/>
                </a:solidFill>
              </a:rPr>
              <a:t>mêmicas</a:t>
            </a:r>
            <a:r>
              <a:rPr lang="pt-BR" sz="2800" i="1" dirty="0" smtClean="0">
                <a:solidFill>
                  <a:srgbClr val="FFFF00"/>
                </a:solidFill>
              </a:rPr>
              <a:t>, mas temos o poder de nos revoltarmos contra nossos criadores. </a:t>
            </a:r>
          </a:p>
          <a:p>
            <a:pPr algn="l"/>
            <a:r>
              <a:rPr lang="pt-BR" sz="2800" i="1" dirty="0" smtClean="0">
                <a:solidFill>
                  <a:srgbClr val="FFFF00"/>
                </a:solidFill>
              </a:rPr>
              <a:t>Somente nós na Terra, podemos nos rebelar contra a tirania dos replicadores egoístas".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Subtítulo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763000" cy="17526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pt-BR" sz="2600" b="1" i="1" dirty="0" smtClean="0">
                <a:solidFill>
                  <a:schemeClr val="bg1"/>
                </a:solidFill>
              </a:rPr>
              <a:t>O Gene Egoísta</a:t>
            </a:r>
            <a:r>
              <a:rPr lang="pt-BR" sz="2600" dirty="0" smtClean="0">
                <a:solidFill>
                  <a:schemeClr val="bg1"/>
                </a:solidFill>
              </a:rPr>
              <a:t> foi considerado um trabalho de tamanha importância, que em 2006, em comemoração aos 30 anos de sua publicação inicial, foram publicados artigos comemorativos em periódicos científicos internacionais de grande prestígio e no Brasil, jornais de grande circulação, como a Folha de São Paulo, escreveram sobre o mesmo e promoveram sessão comemorativa, como também a EDUSP. Dada sua importância, esse livro foi reeditado no Brasil em 2001.</a:t>
            </a:r>
          </a:p>
          <a:p>
            <a:pPr>
              <a:lnSpc>
                <a:spcPct val="114000"/>
              </a:lnSpc>
            </a:pPr>
            <a:endParaRPr lang="pt-BR" sz="600" dirty="0" smtClean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pt-BR" sz="2600" dirty="0" smtClean="0">
                <a:solidFill>
                  <a:srgbClr val="FFC000"/>
                </a:solidFill>
              </a:rPr>
              <a:t>Em diversos sentidos o trabalho de Wilson: </a:t>
            </a:r>
            <a:r>
              <a:rPr lang="pt-BR" sz="2600" b="1" i="1" dirty="0" smtClean="0">
                <a:solidFill>
                  <a:srgbClr val="FFC000"/>
                </a:solidFill>
              </a:rPr>
              <a:t>A conquista Social da Terra</a:t>
            </a:r>
            <a:r>
              <a:rPr lang="pt-BR" sz="2600" b="1" dirty="0" smtClean="0">
                <a:solidFill>
                  <a:srgbClr val="FFC000"/>
                </a:solidFill>
              </a:rPr>
              <a:t> (2012)</a:t>
            </a:r>
            <a:r>
              <a:rPr lang="pt-BR" sz="2600" dirty="0" smtClean="0">
                <a:solidFill>
                  <a:srgbClr val="FFC000"/>
                </a:solidFill>
              </a:rPr>
              <a:t> finalmente supera o trabalho de </a:t>
            </a:r>
            <a:r>
              <a:rPr lang="pt-BR" sz="2600" dirty="0" err="1" smtClean="0">
                <a:solidFill>
                  <a:srgbClr val="FFC000"/>
                </a:solidFill>
              </a:rPr>
              <a:t>Dawkins</a:t>
            </a:r>
            <a:r>
              <a:rPr lang="pt-BR" sz="2600" dirty="0" smtClean="0">
                <a:solidFill>
                  <a:srgbClr val="FFC000"/>
                </a:solidFill>
              </a:rPr>
              <a:t> em </a:t>
            </a:r>
            <a:r>
              <a:rPr lang="pt-BR" sz="2600" b="1" i="1" dirty="0" smtClean="0">
                <a:solidFill>
                  <a:srgbClr val="FFC000"/>
                </a:solidFill>
              </a:rPr>
              <a:t>O Gene Egoísta</a:t>
            </a:r>
            <a:r>
              <a:rPr lang="pt-BR" sz="2600" dirty="0" smtClean="0">
                <a:solidFill>
                  <a:srgbClr val="FFC000"/>
                </a:solidFill>
              </a:rPr>
              <a:t> e do próprio Wilson em suas proposições iniciais da </a:t>
            </a:r>
            <a:r>
              <a:rPr lang="pt-BR" sz="2600" b="1" i="1" dirty="0" smtClean="0">
                <a:solidFill>
                  <a:srgbClr val="FFC000"/>
                </a:solidFill>
              </a:rPr>
              <a:t>Sociobiologia (1975)</a:t>
            </a:r>
            <a:r>
              <a:rPr lang="pt-BR" sz="2600" i="1" dirty="0" smtClean="0">
                <a:solidFill>
                  <a:srgbClr val="FFC000"/>
                </a:solidFill>
              </a:rPr>
              <a:t> e seguintes</a:t>
            </a:r>
            <a:r>
              <a:rPr lang="pt-BR" sz="2600" dirty="0" smtClean="0">
                <a:solidFill>
                  <a:srgbClr val="FFC000"/>
                </a:solidFill>
              </a:rPr>
              <a:t>, baseadas na seleção de parentesco e no egoísmo dos genes.</a:t>
            </a:r>
            <a:endParaRPr lang="en-US" sz="26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Subtítulo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5344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C000"/>
                </a:solidFill>
              </a:rPr>
              <a:t>Essas novas ideias foram desenvolvidas e publicadas em artigos científicos do E.O. Wilson e colaboradores entre 2004 e 2010 e reunidas em um livro de 2012 (2013/ed. Brasileira): </a:t>
            </a:r>
          </a:p>
          <a:p>
            <a:pPr algn="l">
              <a:lnSpc>
                <a:spcPct val="114000"/>
              </a:lnSpc>
            </a:pPr>
            <a:r>
              <a:rPr lang="pt-BR" sz="2400" b="1" i="1" smtClean="0">
                <a:solidFill>
                  <a:srgbClr val="FFC000"/>
                </a:solidFill>
              </a:rPr>
              <a:t>A conquista social da Terra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FF00"/>
                </a:solidFill>
              </a:rPr>
              <a:t>O debate agora será mais amplo, dado que este é um livro de divulgação científica. Tenderá a abranger pesquisadores de outras áreas e o público em geral.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FF00"/>
                </a:solidFill>
              </a:rPr>
              <a:t>Deverá levantar questões que irão colocar em cheque outras áreas do conhecimento e seus fundamentos, como a própria Memética ou a Psicologia Evolutiva*, esta um desdobramento da Sociobiologia que se desenvolveu a partir da década de 80 do século XX.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chemeClr val="bg1"/>
                </a:solidFill>
              </a:rPr>
              <a:t>* Dois de seus maiores expoentes aderiram à teoria da seleção de grupos: John Tooby e Leda Cosmides  </a:t>
            </a:r>
            <a:r>
              <a:rPr lang="pt-BR" sz="2000" smtClean="0">
                <a:solidFill>
                  <a:schemeClr val="bg1"/>
                </a:solidFill>
              </a:rPr>
              <a:t>(</a:t>
            </a:r>
            <a:r>
              <a:rPr lang="pt-BR" sz="2000" smtClean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Schwrtsman, 2012)</a:t>
            </a:r>
            <a:endParaRPr lang="pt-BR" sz="20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Sociobiologia</a:t>
            </a:r>
            <a:r>
              <a:rPr lang="pt-B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Revista: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>
                <a:solidFill>
                  <a:srgbClr val="FFFF00"/>
                </a:solidFill>
              </a:rPr>
              <a:t>Wilson busca “a chave da compreensão da condição humana”.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De onde viemos?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 que somos?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Para onde vamos?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solidFill>
                  <a:srgbClr val="FFFF00"/>
                </a:solidFill>
              </a:rPr>
              <a:t>(problemas centrais da religião e da filosofia)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>
                <a:solidFill>
                  <a:schemeClr val="bg1"/>
                </a:solidFill>
              </a:rPr>
              <a:t>“Criamos uma civilização de </a:t>
            </a:r>
            <a:r>
              <a:rPr lang="pt-BR" sz="2600" i="1" dirty="0" smtClean="0">
                <a:solidFill>
                  <a:schemeClr val="bg1"/>
                </a:solidFill>
              </a:rPr>
              <a:t>Guerra nas Estrelas</a:t>
            </a:r>
            <a:r>
              <a:rPr lang="pt-BR" sz="2600" dirty="0" smtClean="0">
                <a:solidFill>
                  <a:schemeClr val="bg1"/>
                </a:solidFill>
              </a:rPr>
              <a:t>, com emoções da Idade da Pedra, instituições medievais e tecnologia divina.”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Subtítulo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C000"/>
                </a:solidFill>
              </a:rPr>
              <a:t>O mito da criação era o elo essencial que mantinha a tribo unida, conferia-lhe uma identidade singular, dava sentido aos ciclos de vida e morte.</a:t>
            </a:r>
          </a:p>
          <a:p>
            <a:pPr algn="l">
              <a:lnSpc>
                <a:spcPct val="114000"/>
              </a:lnSpc>
            </a:pPr>
            <a:endParaRPr lang="pt-BR" sz="28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O mito da criação é um dispositivo darwiniano (adaptativo) para a sobrevivência.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Mas, a criação de mitos sozinha jamais conseguiu descobrir a origem e o sentido da humanidade.</a:t>
            </a:r>
          </a:p>
          <a:p>
            <a:pPr algn="l">
              <a:lnSpc>
                <a:spcPct val="114000"/>
              </a:lnSpc>
            </a:pPr>
            <a:endParaRPr lang="pt-BR" sz="28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[</a:t>
            </a:r>
            <a:r>
              <a:rPr lang="pt-BR" sz="1800" i="1" smtClean="0">
                <a:solidFill>
                  <a:schemeClr val="bg1"/>
                </a:solidFill>
              </a:rPr>
              <a:t>contra-pontos:</a:t>
            </a:r>
            <a:r>
              <a:rPr lang="pt-BR" sz="2800" i="1" smtClean="0">
                <a:solidFill>
                  <a:schemeClr val="bg1"/>
                </a:solidFill>
              </a:rPr>
              <a:t> O poder do Mito, Joseph Campbell, 1988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e técnicas de pesquisa científica para as etnociências]</a:t>
            </a:r>
            <a:endParaRPr lang="pt-BR" sz="28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rgbClr val="FFC000"/>
                </a:solidFill>
              </a:rPr>
              <a:t>A investigação racional pura não consegue conceber seu próprio processo.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A consciência evoluiu por milhões de anos para e devido à luta pela sobrevivência e não foi projetada para o autoexame. </a:t>
            </a: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Ela foi projetada para a sobrevivência e reprodução.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[</a:t>
            </a:r>
            <a:r>
              <a:rPr lang="pt-BR" sz="2000" i="1" dirty="0" err="1" smtClean="0">
                <a:solidFill>
                  <a:schemeClr val="bg1"/>
                </a:solidFill>
              </a:rPr>
              <a:t>Contra-pontos</a:t>
            </a:r>
            <a:r>
              <a:rPr lang="pt-BR" sz="2000" i="1" dirty="0" smtClean="0">
                <a:solidFill>
                  <a:schemeClr val="bg1"/>
                </a:solidFill>
              </a:rPr>
              <a:t>:  </a:t>
            </a:r>
            <a:r>
              <a:rPr lang="pt-BR" sz="2800" i="1" dirty="0" smtClean="0">
                <a:solidFill>
                  <a:schemeClr val="bg1"/>
                </a:solidFill>
              </a:rPr>
              <a:t> </a:t>
            </a:r>
            <a:r>
              <a:rPr lang="pt-BR" sz="2200" i="1" dirty="0" smtClean="0">
                <a:solidFill>
                  <a:schemeClr val="bg1"/>
                </a:solidFill>
              </a:rPr>
              <a:t>- A sobrevivência e reprodução não dependem, hoje ou sempre, da capacidade de autoexame?</a:t>
            </a:r>
          </a:p>
          <a:p>
            <a:pPr algn="l">
              <a:lnSpc>
                <a:spcPct val="114000"/>
              </a:lnSpc>
            </a:pPr>
            <a:r>
              <a:rPr lang="pt-BR" sz="2200" i="1" dirty="0" smtClean="0">
                <a:solidFill>
                  <a:schemeClr val="bg1"/>
                </a:solidFill>
              </a:rPr>
              <a:t> - E a importância da capacidade de representar o meio, incluindo nesta representação, representar a si mesmo no meio (= autoconsciência)?</a:t>
            </a:r>
          </a:p>
          <a:p>
            <a:pPr algn="l">
              <a:lnSpc>
                <a:spcPct val="114000"/>
              </a:lnSpc>
            </a:pPr>
            <a:r>
              <a:rPr lang="pt-BR" sz="2200" i="1" dirty="0" smtClean="0">
                <a:solidFill>
                  <a:schemeClr val="bg1"/>
                </a:solidFill>
              </a:rPr>
              <a:t>- E as culturas orientais tão mais introspectivas (</a:t>
            </a:r>
            <a:r>
              <a:rPr lang="pt-BR" sz="2200" i="1" dirty="0" err="1" smtClean="0">
                <a:solidFill>
                  <a:schemeClr val="bg1"/>
                </a:solidFill>
              </a:rPr>
              <a:t>autoreflexivas</a:t>
            </a:r>
            <a:r>
              <a:rPr lang="pt-BR" sz="2200" i="1" dirty="0" smtClean="0">
                <a:solidFill>
                  <a:schemeClr val="bg1"/>
                </a:solidFill>
              </a:rPr>
              <a:t>?)  que a ocidental?]</a:t>
            </a:r>
            <a:endParaRPr lang="pt-BR" sz="22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8" name="Subtítulo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rgbClr val="FFC000"/>
                </a:solidFill>
              </a:rPr>
              <a:t>Precisamos entender como o cérebro evoluiu da maneira que evoluiu e por quê.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Para tanto, há duas questões ainda mais fundamentais:</a:t>
            </a:r>
          </a:p>
          <a:p>
            <a:pPr algn="l">
              <a:lnSpc>
                <a:spcPct val="114000"/>
              </a:lnSpc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400" i="1" dirty="0" smtClean="0">
                <a:solidFill>
                  <a:srgbClr val="FFFF00"/>
                </a:solidFill>
              </a:rPr>
              <a:t>Por que a vida social avançada chegou a existir e tem ocorrido tão raramente na história da vida (se ela favorece tanto as espécies que desenvolvem este comportamento)? 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400" i="1" dirty="0" smtClean="0">
                <a:solidFill>
                  <a:srgbClr val="FFFF00"/>
                </a:solidFill>
              </a:rPr>
              <a:t>Qual a identidade das forças que fizeram surgir a vida social avançada?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As respostas a estas questões podem esclarecer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a origem e o sentido da humanidade.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[- E se os mitos tratam da emergência da consciência reflexiva, além de serem uma versão da “verdadeira história da criação” que a ciência se propõe a desvendar?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chemeClr val="bg1"/>
                </a:solidFill>
              </a:rPr>
              <a:t>- A ciência também não é apenas um mito, uma outra forma de “codificar” informações sobre a realidade percebida por uma cultura?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chemeClr val="bg1"/>
                </a:solidFill>
              </a:rPr>
              <a:t>-Somente o método científico garante a interpretação “correta” da realidade?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- A ciência se propõe a responder de onde viemos e o que somos. E o por quê de estarmos aqui?  Será que os mitos “teorizam” sobre (a percepção) dos “por quês”? ]</a:t>
            </a:r>
            <a:endParaRPr lang="pt-BR" sz="28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6" name="Subtítulo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smtClean="0">
                <a:solidFill>
                  <a:srgbClr val="FFC000"/>
                </a:solidFill>
              </a:rPr>
              <a:t>Os seres humanos criam culturas por meio de linguagens maleáveis. Inventamos símbolos para nos entender mutuamente e, assim, geramos redes de comunicação infinitamente maiores do que a de qualquer animal.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Mas, não somos os únicos em nossas emoções.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Livro: A expressão das emoções nos homens e nos animais</a:t>
            </a:r>
          </a:p>
          <a:p>
            <a:pPr algn="l">
              <a:lnSpc>
                <a:spcPct val="114000"/>
              </a:lnSpc>
            </a:pPr>
            <a:r>
              <a:rPr lang="pt-BR" sz="2800" b="1" i="1" smtClean="0">
                <a:solidFill>
                  <a:schemeClr val="bg1"/>
                </a:solidFill>
              </a:rPr>
              <a:t>Darwin – 1872/1873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(A origem das espécies – 1859)</a:t>
            </a:r>
            <a:endParaRPr lang="pt-BR" sz="28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Sociobiologia revista</a:t>
            </a:r>
            <a:r>
              <a:rPr lang="pt-BR" sz="5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1975 - 2012</a:t>
            </a:r>
            <a:br>
              <a:rPr lang="pt-BR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O. Wilson </a:t>
            </a: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Subtítulo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/>
          <a:lstStyle/>
          <a:p>
            <a:r>
              <a:rPr lang="pt-BR" i="1" smtClean="0">
                <a:solidFill>
                  <a:schemeClr val="bg1"/>
                </a:solidFill>
              </a:rPr>
              <a:t>Interação Genes – Cultura:</a:t>
            </a:r>
          </a:p>
          <a:p>
            <a:r>
              <a:rPr lang="pt-BR" b="1" i="1" smtClean="0">
                <a:solidFill>
                  <a:schemeClr val="bg1"/>
                </a:solidFill>
              </a:rPr>
              <a:t>A base biológica do comportamento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900" b="1" i="1" smtClean="0">
                <a:solidFill>
                  <a:srgbClr val="FFC000"/>
                </a:solidFill>
              </a:rPr>
              <a:t>Os insetos sociais que atualmente governam o ambiente terrestre dos invertebrados evoluíram em sua maioria, bem mais de 100 milhões de anos atrás.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200 Ma – cupins </a:t>
            </a:r>
            <a:r>
              <a:rPr lang="pt-BR" sz="2400" i="1" smtClean="0">
                <a:solidFill>
                  <a:srgbClr val="FFFF00"/>
                </a:solidFill>
              </a:rPr>
              <a:t>(meados do Triássico)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150 Ma – formigas </a:t>
            </a:r>
            <a:r>
              <a:rPr lang="pt-BR" sz="2400" i="1" smtClean="0">
                <a:solidFill>
                  <a:srgbClr val="FFFF00"/>
                </a:solidFill>
              </a:rPr>
              <a:t>(Jurássico Superior ao Cretáceo Inferior)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80-70 Ma – abelhas</a:t>
            </a:r>
            <a:r>
              <a:rPr lang="pt-BR" sz="2400" i="1" smtClean="0">
                <a:solidFill>
                  <a:srgbClr val="FFFF00"/>
                </a:solidFill>
              </a:rPr>
              <a:t> ( Cretáceo Superior)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Mesmo assim, formigas e cupins, inovação após inovação, somente adquiriram seu atual predomínio entre os invertebrados terrestres após existirem e evoluírem por um longo período: entre 65 e 50 Ma.</a:t>
            </a:r>
            <a:endParaRPr lang="pt-BR" sz="24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4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868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900" b="1" i="1" dirty="0" smtClean="0">
                <a:solidFill>
                  <a:srgbClr val="FFC000"/>
                </a:solidFill>
              </a:rPr>
              <a:t>Formigas e cupins: </a:t>
            </a:r>
            <a:r>
              <a:rPr lang="pt-BR" sz="2900" i="1" dirty="0" smtClean="0">
                <a:solidFill>
                  <a:srgbClr val="FFC000"/>
                </a:solidFill>
              </a:rPr>
              <a:t>n</a:t>
            </a:r>
            <a:r>
              <a:rPr lang="pt-BR" sz="2800" i="1" dirty="0" smtClean="0">
                <a:solidFill>
                  <a:srgbClr val="FFC000"/>
                </a:solidFill>
              </a:rPr>
              <a:t>ão destruíram o resto da biosfera terrestre pela força dos números mas tornaram-se elementos vitais dela. Os ecossistemas que dominam hoje, além de sustentáveis, dependem deles – </a:t>
            </a:r>
            <a:r>
              <a:rPr lang="pt-BR" sz="2700" i="1" dirty="0" smtClean="0">
                <a:solidFill>
                  <a:srgbClr val="FFC000"/>
                </a:solidFill>
              </a:rPr>
              <a:t>presas, simbiontes, detritívoros, polinizadores ou revolvedores de solo.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endParaRPr lang="pt-BR" sz="24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b="1" dirty="0" smtClean="0">
                <a:solidFill>
                  <a:srgbClr val="FFFF00"/>
                </a:solidFill>
              </a:rPr>
              <a:t>Homo sapiens</a:t>
            </a:r>
            <a:r>
              <a:rPr lang="pt-BR" sz="2800" b="1" i="1" dirty="0" smtClean="0">
                <a:solidFill>
                  <a:srgbClr val="FFFF00"/>
                </a:solidFill>
              </a:rPr>
              <a:t>:</a:t>
            </a:r>
            <a:r>
              <a:rPr lang="pt-BR" sz="2800" i="1" dirty="0" smtClean="0">
                <a:solidFill>
                  <a:srgbClr val="FFFF00"/>
                </a:solidFill>
              </a:rPr>
              <a:t> emergiram nas últimas centenas de milhares de anos e somente nos últimos 60 mil se espalharam ao redor do mundo.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Não tivemos tempo de evoluir paralelamente ao resto da biosfera. As outras espécies não estavam preparadas para o nosso ataque o qual teve consequências trágicas para elas.</a:t>
            </a:r>
            <a:endParaRPr lang="pt-BR" sz="26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O</a:t>
            </a:r>
            <a:r>
              <a:rPr lang="pt-BR" sz="2800" b="1" i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smtClean="0">
                <a:solidFill>
                  <a:srgbClr val="FFC000"/>
                </a:solidFill>
              </a:rPr>
              <a:t>Homo sapiens </a:t>
            </a:r>
            <a:r>
              <a:rPr lang="pt-BR" sz="2800" b="1" dirty="0" err="1" smtClean="0">
                <a:solidFill>
                  <a:srgbClr val="FFC000"/>
                </a:solidFill>
              </a:rPr>
              <a:t>sapiens</a:t>
            </a:r>
            <a:r>
              <a:rPr lang="pt-BR" sz="2800" b="1" i="1" dirty="0" smtClean="0">
                <a:solidFill>
                  <a:srgbClr val="FFC000"/>
                </a:solidFill>
              </a:rPr>
              <a:t> </a:t>
            </a:r>
            <a:r>
              <a:rPr lang="pt-BR" sz="2800" i="1" dirty="0" smtClean="0">
                <a:solidFill>
                  <a:srgbClr val="FFC000"/>
                </a:solidFill>
              </a:rPr>
              <a:t>surgiu na África, expandiu-se para fora da África, para a Europa, Ásia e Austrália, Novo Mundo e Oceania – substituindo todas as espécies humanas arcaicas que encontraram.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FF00"/>
                </a:solidFill>
              </a:rPr>
              <a:t>~ há 10 mil anos:</a:t>
            </a:r>
            <a:r>
              <a:rPr lang="pt-BR" sz="2800" b="1" i="1" dirty="0" smtClean="0">
                <a:solidFill>
                  <a:srgbClr val="FFFF00"/>
                </a:solidFill>
              </a:rPr>
              <a:t> Agricultura (horticultura) </a:t>
            </a:r>
            <a:r>
              <a:rPr lang="pt-BR" sz="2800" i="1" dirty="0" smtClean="0">
                <a:solidFill>
                  <a:srgbClr val="FFFF00"/>
                </a:solidFill>
              </a:rPr>
              <a:t>– pelo menos </a:t>
            </a:r>
            <a:r>
              <a:rPr lang="pt-B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oito invenções independentes</a:t>
            </a:r>
            <a:r>
              <a:rPr lang="pt-BR" sz="2800" i="1" dirty="0" smtClean="0">
                <a:solidFill>
                  <a:srgbClr val="FFFF00"/>
                </a:solidFill>
              </a:rPr>
              <a:t> no Velho e no Novo Mundos 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chemeClr val="bg1"/>
                </a:solidFill>
              </a:rPr>
              <a:t>Domesticação de animais – pouco mais recente</a:t>
            </a:r>
            <a:endParaRPr lang="pt-BR" sz="2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763000" cy="1752600"/>
          </a:xfrm>
        </p:spPr>
        <p:txBody>
          <a:bodyPr rtlCol="0">
            <a:noAutofit/>
          </a:bodyPr>
          <a:lstStyle/>
          <a:p>
            <a:pPr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i="1" dirty="0" smtClean="0">
                <a:solidFill>
                  <a:srgbClr val="FFFF00"/>
                </a:solidFill>
              </a:rPr>
              <a:t>Agricultura (horticultura) </a:t>
            </a:r>
            <a:r>
              <a:rPr lang="pt-BR" sz="2200" i="1" dirty="0" smtClean="0">
                <a:solidFill>
                  <a:srgbClr val="FFFF00"/>
                </a:solidFill>
              </a:rPr>
              <a:t>– pelo menos </a:t>
            </a:r>
            <a:r>
              <a:rPr lang="pt-BR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oito invenções independentes</a:t>
            </a:r>
            <a:r>
              <a:rPr lang="pt-BR" sz="2200" i="1" dirty="0" smtClean="0">
                <a:solidFill>
                  <a:srgbClr val="FFFF00"/>
                </a:solidFill>
              </a:rPr>
              <a:t> no Velho e no Novo Mundos e </a:t>
            </a:r>
            <a:r>
              <a:rPr lang="pt-BR" sz="2200" b="1" i="1" dirty="0" smtClean="0">
                <a:solidFill>
                  <a:srgbClr val="FFFF00"/>
                </a:solidFill>
              </a:rPr>
              <a:t>Domesticação de Animais:</a:t>
            </a:r>
            <a:endParaRPr lang="pt-BR" sz="2200" b="1" i="1" dirty="0">
              <a:solidFill>
                <a:srgbClr val="FFFF00"/>
              </a:solidFill>
            </a:endParaRPr>
          </a:p>
        </p:txBody>
      </p:sp>
      <p:sp>
        <p:nvSpPr>
          <p:cNvPr id="35843" name="Retângulo 4"/>
          <p:cNvSpPr>
            <a:spLocks noChangeArrowheads="1"/>
          </p:cNvSpPr>
          <p:nvPr/>
        </p:nvSpPr>
        <p:spPr bwMode="auto">
          <a:xfrm>
            <a:off x="5867400" y="6488113"/>
            <a:ext cx="2179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>
                <a:solidFill>
                  <a:schemeClr val="bg1"/>
                </a:solidFill>
                <a:latin typeface="Calibri" pitchFamily="34" charset="0"/>
              </a:rPr>
              <a:t>(Fonte: Wilson, 2012)</a:t>
            </a:r>
            <a:endParaRPr lang="pt-B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68375"/>
            <a:ext cx="73914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b="1" smtClean="0">
                <a:solidFill>
                  <a:srgbClr val="FFC000"/>
                </a:solidFill>
              </a:rPr>
              <a:t>Homo sapiens </a:t>
            </a:r>
            <a:r>
              <a:rPr lang="pt-BR" sz="2900" i="1" smtClean="0">
                <a:solidFill>
                  <a:srgbClr val="FFC000"/>
                </a:solidFill>
              </a:rPr>
              <a:t>são </a:t>
            </a:r>
            <a:r>
              <a:rPr lang="pt-BR" sz="2900" b="1" i="1" smtClean="0">
                <a:solidFill>
                  <a:srgbClr val="FFC000"/>
                </a:solidFill>
              </a:rPr>
              <a:t>eussociais</a:t>
            </a:r>
            <a:r>
              <a:rPr lang="pt-BR" sz="2900" i="1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Os membros do grupo abrangem várias gerações e tendem a realizar atos altruístas como parte de sua divisão de trabalho.</a:t>
            </a:r>
            <a:endParaRPr lang="pt-BR" sz="24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900" i="1" smtClean="0">
                <a:solidFill>
                  <a:srgbClr val="FFFF00"/>
                </a:solidFill>
              </a:rPr>
              <a:t>Neste aspecto </a:t>
            </a:r>
            <a:r>
              <a:rPr lang="pt-BR" sz="2900" smtClean="0">
                <a:solidFill>
                  <a:srgbClr val="FFFF00"/>
                </a:solidFill>
              </a:rPr>
              <a:t>H. sapiens</a:t>
            </a:r>
            <a:r>
              <a:rPr lang="pt-BR" sz="2900" i="1" smtClean="0">
                <a:solidFill>
                  <a:srgbClr val="FFFF00"/>
                </a:solidFill>
              </a:rPr>
              <a:t> são tecnicamente comparáveis a formigas, cupins e outros insetos eussociais.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500" i="1" smtClean="0">
                <a:solidFill>
                  <a:schemeClr val="bg1"/>
                </a:solidFill>
              </a:rPr>
              <a:t>Mas, há também grandes diferenças: como posse singular da cultura pelos humanos, da linguagem articulada, alta inteligência, além de que em geral todos os membros das sociedades humanas são capazes de se reproduzir e a maioria compete entre si para consegui-lo (não há castas biológicas estéreis).</a:t>
            </a:r>
            <a:endParaRPr lang="pt-BR" sz="25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0" name="Subtítulo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O percurso para a </a:t>
            </a:r>
            <a:r>
              <a:rPr lang="pt-BR" sz="2900" b="1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900" i="1" dirty="0" smtClean="0">
                <a:solidFill>
                  <a:srgbClr val="FFC000"/>
                </a:solidFill>
              </a:rPr>
              <a:t>: envolveu disputa entre a seleção baseada no sucesso relativo dos indivíduos DENTRO do grupo (seleção individual) e o sucesso relativo ENTRE grupos (seleção de grupo, cooperação e altruísmo intragrupo). </a:t>
            </a:r>
          </a:p>
          <a:p>
            <a:pPr algn="l">
              <a:lnSpc>
                <a:spcPct val="114000"/>
              </a:lnSpc>
            </a:pPr>
            <a:r>
              <a:rPr lang="pt-BR" sz="2900" i="1" dirty="0" smtClean="0">
                <a:solidFill>
                  <a:srgbClr val="FFFF00"/>
                </a:solidFill>
              </a:rPr>
              <a:t>Estratégias de comportamentos envolveram: altruísmo, cooperação, competição, domínio, reciprocidade, deserção e fraude.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Para tanto, as populações humanas foram selecionadas para inteligência crescente, empatia, avaliação de emoções de amigos e inimigos, avaliação de intenções e planejamento estratégico para interações sociais. </a:t>
            </a:r>
            <a:endParaRPr lang="pt-BR" sz="26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b="1" i="1" dirty="0" smtClean="0">
                <a:solidFill>
                  <a:srgbClr val="FFC000"/>
                </a:solidFill>
              </a:rPr>
              <a:t>Consequentemente o cérebro humano tornou-se ao mesmo tempo altamente inteligente e altamente social.</a:t>
            </a: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700" i="1" dirty="0" smtClean="0">
                <a:solidFill>
                  <a:srgbClr val="FFFF00"/>
                </a:solidFill>
              </a:rPr>
              <a:t>Teve que desenvolver </a:t>
            </a:r>
            <a:r>
              <a:rPr lang="pt-BR" sz="2700" b="1" i="1" dirty="0" smtClean="0">
                <a:solidFill>
                  <a:srgbClr val="FFFF00"/>
                </a:solidFill>
              </a:rPr>
              <a:t>cenários mentais</a:t>
            </a:r>
            <a:r>
              <a:rPr lang="pt-BR" sz="2700" i="1" dirty="0" smtClean="0">
                <a:solidFill>
                  <a:srgbClr val="FFFF00"/>
                </a:solidFill>
              </a:rPr>
              <a:t> de relacionamentos pessoais rapidamente, de curto e longo prazo. </a:t>
            </a:r>
          </a:p>
          <a:p>
            <a:pPr algn="l">
              <a:lnSpc>
                <a:spcPct val="114000"/>
              </a:lnSpc>
            </a:pPr>
            <a:r>
              <a:rPr lang="pt-BR" sz="2700" i="1" dirty="0" smtClean="0">
                <a:solidFill>
                  <a:srgbClr val="FFFF00"/>
                </a:solidFill>
              </a:rPr>
              <a:t>Suas lembranças tiveram que retroceder ao passado distante para </a:t>
            </a:r>
            <a:r>
              <a:rPr lang="pt-BR" sz="2700" b="1" i="1" dirty="0" smtClean="0">
                <a:solidFill>
                  <a:srgbClr val="FFFF00"/>
                </a:solidFill>
              </a:rPr>
              <a:t>evocar cenários antigos</a:t>
            </a:r>
            <a:r>
              <a:rPr lang="pt-BR" sz="2700" i="1" dirty="0" smtClean="0">
                <a:solidFill>
                  <a:srgbClr val="FFFF00"/>
                </a:solidFill>
              </a:rPr>
              <a:t> e avançar para o futuro para </a:t>
            </a:r>
            <a:r>
              <a:rPr lang="pt-BR" sz="2700" b="1" i="1" dirty="0" smtClean="0">
                <a:solidFill>
                  <a:srgbClr val="FFFF00"/>
                </a:solidFill>
              </a:rPr>
              <a:t>estimar as consequências</a:t>
            </a:r>
            <a:r>
              <a:rPr lang="pt-BR" sz="2700" i="1" dirty="0" smtClean="0">
                <a:solidFill>
                  <a:srgbClr val="FFFF00"/>
                </a:solidFill>
              </a:rPr>
              <a:t> de cada relacionamento.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Centros nervosos do cérebro controladores das emoções (como a amígdala) e do sistema nervoso autônomo governavam (a escolha de) planos de ações alternativos. </a:t>
            </a:r>
            <a:endParaRPr lang="pt-BR" sz="26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8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Assim nasceu a </a:t>
            </a:r>
            <a:r>
              <a:rPr lang="pt-BR" sz="2900" b="1" i="1" smtClean="0">
                <a:solidFill>
                  <a:srgbClr val="FFC000"/>
                </a:solidFill>
              </a:rPr>
              <a:t>Condição Humana </a:t>
            </a:r>
            <a:r>
              <a:rPr lang="pt-BR" sz="2900" i="1" smtClean="0">
                <a:solidFill>
                  <a:srgbClr val="FFC000"/>
                </a:solidFill>
              </a:rPr>
              <a:t>egoísta em certos momentos, abnegada em outros, os dois impulsos muitas vezes em conflito.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Duas de nossas propriedades biológicas pré-determinaram essa condição: nosso </a:t>
            </a:r>
            <a:r>
              <a:rPr lang="pt-BR" sz="2600" b="1" i="1" smtClean="0">
                <a:solidFill>
                  <a:srgbClr val="FFFF00"/>
                </a:solidFill>
              </a:rPr>
              <a:t>relativo grande tamanho</a:t>
            </a:r>
            <a:r>
              <a:rPr lang="pt-BR" sz="2600" i="1" smtClean="0">
                <a:solidFill>
                  <a:srgbClr val="FFFF00"/>
                </a:solidFill>
              </a:rPr>
              <a:t> – adequado para acender e </a:t>
            </a:r>
            <a:r>
              <a:rPr lang="pt-BR" sz="2600" b="1" i="1" smtClean="0">
                <a:solidFill>
                  <a:srgbClr val="FFFF00"/>
                </a:solidFill>
              </a:rPr>
              <a:t>controlar o fogo: raiz de todo desenvolvimento tecnológico mais complexo</a:t>
            </a:r>
            <a:r>
              <a:rPr lang="pt-BR" sz="2600" i="1" smtClean="0">
                <a:solidFill>
                  <a:srgbClr val="FFFF00"/>
                </a:solidFill>
              </a:rPr>
              <a:t>  e nossa </a:t>
            </a:r>
            <a:r>
              <a:rPr lang="pt-BR" sz="2600" b="1" i="1" smtClean="0">
                <a:solidFill>
                  <a:srgbClr val="FFFF00"/>
                </a:solidFill>
              </a:rPr>
              <a:t>mobilidade limitada</a:t>
            </a:r>
            <a:r>
              <a:rPr lang="pt-BR" sz="2600" i="1" smtClean="0">
                <a:solidFill>
                  <a:srgbClr val="FFFF00"/>
                </a:solidFill>
              </a:rPr>
              <a:t> – forçando-nos à </a:t>
            </a:r>
            <a:r>
              <a:rPr lang="pt-BR" sz="2600" b="1" i="1" smtClean="0">
                <a:solidFill>
                  <a:srgbClr val="FFFF00"/>
                </a:solidFill>
              </a:rPr>
              <a:t>proximidade uns com os outros</a:t>
            </a:r>
            <a:r>
              <a:rPr lang="pt-BR" sz="2600" i="1" smtClean="0">
                <a:solidFill>
                  <a:srgbClr val="FFFF00"/>
                </a:solidFill>
              </a:rPr>
              <a:t>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b="1" i="1" smtClean="0">
                <a:solidFill>
                  <a:schemeClr val="bg1"/>
                </a:solidFill>
              </a:rPr>
              <a:t>Vantagens da vida em grupo</a:t>
            </a:r>
            <a:r>
              <a:rPr lang="pt-BR" sz="2400" i="1" smtClean="0">
                <a:solidFill>
                  <a:schemeClr val="bg1"/>
                </a:solidFill>
              </a:rPr>
              <a:t>: mamíferos, especialmente carnívoros, possuem territórios grandes para defender quando se fixam para construir um ninho. E, quando se deslocam, tendem a encontrar rivais. Cada novo bebê requer um novo acasalamento.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2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Se as oportunidades e pressões do ambiente tornam proveitoso o agrupamento social, este requer laços e alianças pessoais baseados na inteligência e na memória.</a:t>
            </a: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Os humanos precisavam e precisam dos vínculos de cooperação entre os indivíduos. </a:t>
            </a: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rgbClr val="FFFF00"/>
                </a:solidFill>
              </a:rPr>
              <a:t>(Já os insetos puderam evoluir até a </a:t>
            </a:r>
            <a:r>
              <a:rPr lang="pt-BR" sz="2400" i="1" dirty="0" err="1" smtClean="0">
                <a:solidFill>
                  <a:srgbClr val="FFFF00"/>
                </a:solidFill>
              </a:rPr>
              <a:t>eussocialidade</a:t>
            </a:r>
            <a:r>
              <a:rPr lang="pt-BR" sz="2400" i="1" dirty="0" smtClean="0">
                <a:solidFill>
                  <a:srgbClr val="FFFF00"/>
                </a:solidFill>
              </a:rPr>
              <a:t> pela seleção individual na linhagem da rainha, geração a geração).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Os pré-</a:t>
            </a:r>
            <a:r>
              <a:rPr lang="pt-BR" sz="2800" b="1" i="1" dirty="0" smtClean="0">
                <a:solidFill>
                  <a:schemeClr val="bg1"/>
                </a:solidFill>
              </a:rPr>
              <a:t>humanos</a:t>
            </a:r>
            <a:r>
              <a:rPr lang="pt-BR" sz="2800" i="1" dirty="0" smtClean="0">
                <a:solidFill>
                  <a:schemeClr val="bg1"/>
                </a:solidFill>
              </a:rPr>
              <a:t> evoluíram para </a:t>
            </a:r>
            <a:r>
              <a:rPr lang="pt-BR" sz="2800" b="1" i="1" dirty="0" smtClean="0">
                <a:solidFill>
                  <a:schemeClr val="bg1"/>
                </a:solidFill>
              </a:rPr>
              <a:t>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i="1" dirty="0" smtClean="0">
                <a:solidFill>
                  <a:schemeClr val="bg1"/>
                </a:solidFill>
              </a:rPr>
              <a:t> pela ação da </a:t>
            </a:r>
            <a:r>
              <a:rPr lang="pt-BR" sz="2800" b="1" i="1" dirty="0" smtClean="0">
                <a:solidFill>
                  <a:schemeClr val="bg1"/>
                </a:solidFill>
              </a:rPr>
              <a:t>seleção no nível individual e no nível de grupo, chamada </a:t>
            </a:r>
            <a:r>
              <a:rPr lang="pt-BR" sz="2800" b="1" i="1" u="sng" dirty="0" smtClean="0">
                <a:solidFill>
                  <a:schemeClr val="bg1"/>
                </a:solidFill>
              </a:rPr>
              <a:t>Seleção Multinível</a:t>
            </a:r>
            <a:r>
              <a:rPr lang="pt-BR" sz="2800" i="1" dirty="0" smtClean="0">
                <a:solidFill>
                  <a:schemeClr val="bg1"/>
                </a:solidFill>
              </a:rPr>
              <a:t>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6" name="Subtítulo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8229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Se uma colônia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eussocial</a:t>
            </a:r>
            <a:r>
              <a:rPr lang="pt-BR" sz="2800" b="1" i="1" dirty="0" smtClean="0">
                <a:solidFill>
                  <a:srgbClr val="FFC000"/>
                </a:solidFill>
              </a:rPr>
              <a:t> possui claras vantagens em relação aos indivíduos solitários competindo pelo mesmo nicho, porque tão poucas espécies são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eussociais</a:t>
            </a:r>
            <a:r>
              <a:rPr lang="pt-BR" sz="2800" b="1" i="1" dirty="0" smtClean="0">
                <a:solidFill>
                  <a:srgbClr val="FFC000"/>
                </a:solidFill>
              </a:rPr>
              <a:t>?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r>
              <a:rPr lang="pt-BR" sz="2000" i="1" dirty="0" smtClean="0">
                <a:solidFill>
                  <a:srgbClr val="FFC000"/>
                </a:solidFill>
              </a:rPr>
              <a:t>(~24 </a:t>
            </a:r>
            <a:r>
              <a:rPr lang="pt-BR" sz="2000" i="1" dirty="0" err="1" smtClean="0">
                <a:solidFill>
                  <a:srgbClr val="FFC000"/>
                </a:solidFill>
              </a:rPr>
              <a:t>spp</a:t>
            </a:r>
            <a:r>
              <a:rPr lang="pt-BR" sz="2000" i="1" dirty="0" smtClean="0">
                <a:solidFill>
                  <a:srgbClr val="FFC000"/>
                </a:solidFill>
              </a:rPr>
              <a:t> de insetos, os humanos e os ratos toupeira pelados)</a:t>
            </a:r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pt-BR" sz="6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i="1" dirty="0" smtClean="0">
                <a:solidFill>
                  <a:srgbClr val="FFFF00"/>
                </a:solidFill>
              </a:rPr>
              <a:t>No </a:t>
            </a:r>
            <a:r>
              <a:rPr lang="pt-BR" sz="2800" b="1" i="1" dirty="0" smtClean="0">
                <a:solidFill>
                  <a:srgbClr val="FFFF00"/>
                </a:solidFill>
              </a:rPr>
              <a:t>processo evolutivo</a:t>
            </a:r>
            <a:r>
              <a:rPr lang="pt-BR" sz="2800" i="1" dirty="0" smtClean="0">
                <a:solidFill>
                  <a:srgbClr val="FFFF00"/>
                </a:solidFill>
              </a:rPr>
              <a:t>, as próprias </a:t>
            </a:r>
            <a:r>
              <a:rPr lang="pt-BR" sz="2800" b="1" i="1" dirty="0" smtClean="0">
                <a:solidFill>
                  <a:srgbClr val="FFFF00"/>
                </a:solidFill>
              </a:rPr>
              <a:t>pressões de seleção</a:t>
            </a:r>
            <a:r>
              <a:rPr lang="pt-BR" sz="2800" i="1" dirty="0" smtClean="0">
                <a:solidFill>
                  <a:srgbClr val="FFFF00"/>
                </a:solidFill>
              </a:rPr>
              <a:t> do ambiente mudam ao longo do tempo e espaço e também, adaptações anteriores propiciam ou restringem a  evolução de novas características.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Qual sequência de características propiciou a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b="1" i="1" dirty="0" smtClean="0">
                <a:solidFill>
                  <a:schemeClr val="bg1"/>
                </a:solidFill>
              </a:rPr>
              <a:t> em humanos?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93713" y="5715000"/>
            <a:ext cx="453548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Sociobiology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New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Synthesis</a:t>
            </a:r>
            <a:endParaRPr lang="pt-B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2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259138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724525" y="5661025"/>
            <a:ext cx="18446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Edward O. Wilson</a:t>
            </a:r>
          </a:p>
        </p:txBody>
      </p:sp>
      <p:pic>
        <p:nvPicPr>
          <p:cNvPr id="15364" name="Picture 7" descr="183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35194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533400" y="498475"/>
            <a:ext cx="6192838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 b="1" i="1">
                <a:solidFill>
                  <a:srgbClr val="FFC000"/>
                </a:solidFill>
                <a:latin typeface="Calibri" pitchFamily="34" charset="0"/>
              </a:rPr>
              <a:t>A Sociobiologia foi criada em </a:t>
            </a:r>
            <a:r>
              <a:rPr lang="pt-BR" sz="3000" b="1" i="1" u="sng">
                <a:solidFill>
                  <a:srgbClr val="FFC000"/>
                </a:solidFill>
                <a:latin typeface="Calibri" pitchFamily="34" charset="0"/>
              </a:rPr>
              <a:t>1975</a:t>
            </a:r>
            <a:r>
              <a:rPr lang="pt-BR" sz="3000" b="1" i="1">
                <a:solidFill>
                  <a:srgbClr val="FFC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181600" y="6519863"/>
            <a:ext cx="39624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rgbClr val="FFC000"/>
                </a:solidFill>
                <a:latin typeface="Calibri" pitchFamily="34" charset="0"/>
              </a:rPr>
              <a:t>Adaptado de slide original de Marcos Siqueira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0" name="Subtítulo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Foram relevantes para a eussocialidade do </a:t>
            </a:r>
            <a:r>
              <a:rPr lang="pt-BR" sz="2800" b="1" smtClean="0">
                <a:solidFill>
                  <a:srgbClr val="FFC000"/>
                </a:solidFill>
              </a:rPr>
              <a:t>Homo sapiens</a:t>
            </a:r>
            <a:r>
              <a:rPr lang="pt-BR" sz="2800" b="1" i="1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1- a </a:t>
            </a:r>
            <a:r>
              <a:rPr lang="pt-BR" sz="2600" i="1" u="sng" smtClean="0">
                <a:solidFill>
                  <a:srgbClr val="FFFF00"/>
                </a:solidFill>
              </a:rPr>
              <a:t>vida em terra</a:t>
            </a:r>
            <a:r>
              <a:rPr lang="pt-BR" sz="2600" i="1" smtClean="0">
                <a:solidFill>
                  <a:srgbClr val="FFFF00"/>
                </a:solidFill>
              </a:rPr>
              <a:t> – o progresso em tecnologia, além das pedras lascadas e flechas de madeira, requer fogo.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chemeClr val="bg1"/>
                </a:solidFill>
              </a:rPr>
              <a:t>Por isso, animais aquáticos não desenvolvem (eu)cultura.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8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2 - o </a:t>
            </a:r>
            <a:r>
              <a:rPr lang="pt-BR" sz="2600" b="1" i="1" u="sng" smtClean="0">
                <a:solidFill>
                  <a:srgbClr val="FFFF00"/>
                </a:solidFill>
              </a:rPr>
              <a:t>relativo grande tamanho</a:t>
            </a:r>
            <a:r>
              <a:rPr lang="pt-BR" sz="2600" i="1" smtClean="0">
                <a:solidFill>
                  <a:srgbClr val="FFFF00"/>
                </a:solidFill>
              </a:rPr>
              <a:t> – permite  o domínio do fogo – e da tecnologia mais avançada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Insetos e outros invertebrados terrestres: pequenos demais para usarem o fogo sem se tornarem eles próprios combustível...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4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3 -  </a:t>
            </a:r>
            <a:r>
              <a:rPr lang="pt-BR" sz="2600" i="1" u="sng" dirty="0" smtClean="0">
                <a:solidFill>
                  <a:srgbClr val="FFFF00"/>
                </a:solidFill>
              </a:rPr>
              <a:t>adaptações físicas, principalmente nas mãos e nos pés</a:t>
            </a:r>
            <a:r>
              <a:rPr lang="pt-BR" sz="2600" i="1" dirty="0" smtClean="0">
                <a:solidFill>
                  <a:srgbClr val="FFFF00"/>
                </a:solidFill>
              </a:rPr>
              <a:t> : </a:t>
            </a:r>
            <a:r>
              <a:rPr lang="pt-BR" sz="2400" i="1" dirty="0" smtClean="0">
                <a:solidFill>
                  <a:srgbClr val="FFFF00"/>
                </a:solidFill>
              </a:rPr>
              <a:t>primatas com vida em árvores (80 – 70 Ma) – </a:t>
            </a:r>
            <a:r>
              <a:rPr lang="pt-BR" sz="2400" b="1" i="1" dirty="0" smtClean="0">
                <a:solidFill>
                  <a:srgbClr val="FFFF00"/>
                </a:solidFill>
              </a:rPr>
              <a:t>mãos e pés</a:t>
            </a:r>
            <a:r>
              <a:rPr lang="pt-BR" sz="2400" i="1" dirty="0" smtClean="0">
                <a:solidFill>
                  <a:srgbClr val="FFFF00"/>
                </a:solidFill>
              </a:rPr>
              <a:t> construídos para agarrar, músculos adequados para se lançarem entre galhos, polegar opositor, unhas planas – </a:t>
            </a:r>
            <a:r>
              <a:rPr lang="pt-BR" sz="2600" b="1" i="1" dirty="0" smtClean="0">
                <a:solidFill>
                  <a:srgbClr val="FFFF00"/>
                </a:solidFill>
              </a:rPr>
              <a:t>mão capaz de agarrar e com tato elevado.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smtClean="0">
                <a:solidFill>
                  <a:schemeClr val="bg1"/>
                </a:solidFill>
              </a:rPr>
              <a:t>Os </a:t>
            </a:r>
            <a:r>
              <a:rPr lang="pt-BR" sz="2400" i="1" dirty="0" err="1" smtClean="0">
                <a:solidFill>
                  <a:schemeClr val="bg1"/>
                </a:solidFill>
              </a:rPr>
              <a:t>australopitecíneos</a:t>
            </a:r>
            <a:r>
              <a:rPr lang="pt-BR" sz="2400" i="1" dirty="0" smtClean="0">
                <a:solidFill>
                  <a:schemeClr val="bg1"/>
                </a:solidFill>
              </a:rPr>
              <a:t> desenvolveram adaptações nos braços para lançar objetos – matar a longa distância </a:t>
            </a:r>
            <a:r>
              <a:rPr lang="pt-BR" sz="2000" i="1" dirty="0" smtClean="0">
                <a:solidFill>
                  <a:schemeClr val="bg1"/>
                </a:solidFill>
              </a:rPr>
              <a:t>[e derrubar frutos e castanhas]</a:t>
            </a:r>
            <a:r>
              <a:rPr lang="pt-BR" sz="2400" i="1" dirty="0" smtClean="0">
                <a:solidFill>
                  <a:schemeClr val="bg1"/>
                </a:solidFill>
              </a:rPr>
              <a:t>.</a:t>
            </a: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O </a:t>
            </a:r>
            <a:r>
              <a:rPr lang="pt-BR" sz="2400" dirty="0" err="1" smtClean="0">
                <a:solidFill>
                  <a:schemeClr val="bg1"/>
                </a:solidFill>
              </a:rPr>
              <a:t>Ardipithecus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ramidus</a:t>
            </a:r>
            <a:r>
              <a:rPr lang="pt-BR" sz="2400" i="1" dirty="0" smtClean="0">
                <a:solidFill>
                  <a:schemeClr val="bg1"/>
                </a:solidFill>
              </a:rPr>
              <a:t>: (Etiópia) 4,4 Ma mais antigo antecessor humano bípede conhecido – caminhava sobre patas traseiras alongadas e ainda possuía braços adequado à vida parcial em árvores 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Os poderes integradores do cérebro para as sensações advindas da manipulação de objetos transbordaram para todos os demais domínios da inteligência.</a:t>
            </a:r>
          </a:p>
          <a:p>
            <a:pPr algn="l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8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4 -  </a:t>
            </a:r>
            <a:r>
              <a:rPr lang="pt-BR" sz="2600" i="1" u="sng" dirty="0" smtClean="0">
                <a:solidFill>
                  <a:srgbClr val="FFFF00"/>
                </a:solidFill>
              </a:rPr>
              <a:t>mudança na dieta para </a:t>
            </a:r>
            <a:r>
              <a:rPr lang="pt-BR" sz="2600" i="1" u="sng" dirty="0" err="1" smtClean="0">
                <a:solidFill>
                  <a:srgbClr val="FFFF00"/>
                </a:solidFill>
              </a:rPr>
              <a:t>carnivoria</a:t>
            </a:r>
            <a:r>
              <a:rPr lang="pt-BR" sz="2600" i="1" u="sng" dirty="0" smtClean="0">
                <a:solidFill>
                  <a:srgbClr val="FFFF00"/>
                </a:solidFill>
              </a:rPr>
              <a:t> (omnívoros)</a:t>
            </a:r>
            <a:r>
              <a:rPr lang="pt-BR" sz="2600" i="1" dirty="0" smtClean="0">
                <a:solidFill>
                  <a:srgbClr val="FFFF00"/>
                </a:solidFill>
              </a:rPr>
              <a:t> :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      maior ganho calórico e cooperação na caçada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 grande inteligência na adoção da caça de corrida de longa distância, vencendo a supremacia dos animais em curtas distâncias, cansando-os por um longo tempo de perseguição.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Primeira sociedades: famílias biológicas extensas, adotados e aliados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Expansão do tamanho populacional até o limite de sustentabilidade local.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População expandida: vantagem nos conflitos que surgiam entre diferentes grupos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smtClean="0">
                <a:solidFill>
                  <a:srgbClr val="FFC000"/>
                </a:solidFill>
              </a:rPr>
              <a:t>(idem para chimpanzés)</a:t>
            </a:r>
          </a:p>
          <a:p>
            <a:pPr algn="l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2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5 – </a:t>
            </a:r>
            <a:r>
              <a:rPr lang="pt-BR" sz="2600" i="1" u="sng" dirty="0" smtClean="0">
                <a:solidFill>
                  <a:srgbClr val="FFFF00"/>
                </a:solidFill>
              </a:rPr>
              <a:t>Uso controlado do Fogo</a:t>
            </a:r>
            <a:r>
              <a:rPr lang="pt-BR" sz="2600" i="1" dirty="0" smtClean="0">
                <a:solidFill>
                  <a:srgbClr val="FFFF00"/>
                </a:solidFill>
              </a:rPr>
              <a:t> –  ~ 1M.a.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- Inicialmente reconheceram a importância dos incêndios na mata, típicos de savanas como fonte de comida  - cozida, com carne fácil de arrancar e comer.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Aborígenes australianos ainda hoje aproveitam incêndios espontâneos e também ateiam fogo à mata  para obter carne cozida.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Partilha de refeições cozidas: origem de uma forma universal de conexão social.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6" name="Subtítulo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6 – </a:t>
            </a:r>
            <a:r>
              <a:rPr lang="pt-BR" sz="2600" i="1" u="sng" smtClean="0">
                <a:solidFill>
                  <a:srgbClr val="FFFF00"/>
                </a:solidFill>
              </a:rPr>
              <a:t>Reunião de pequenos grupos em locais de </a:t>
            </a:r>
            <a:r>
              <a:rPr lang="pt-BR" sz="3000" b="1" i="1" u="sng" smtClean="0">
                <a:solidFill>
                  <a:srgbClr val="FFFF00"/>
                </a:solidFill>
              </a:rPr>
              <a:t>acampamento</a:t>
            </a:r>
            <a:r>
              <a:rPr lang="pt-BR" sz="2600" i="1" smtClean="0">
                <a:solidFill>
                  <a:srgbClr val="FFFF00"/>
                </a:solidFill>
              </a:rPr>
              <a:t> – importância crucial.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Grupos compostos por famílias extensas e exogamia de bando. Acampamentos são ninhos feitos pelos seres humanos.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8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rgbClr val="FFC000"/>
                </a:solidFill>
              </a:rPr>
              <a:t>Esta estratégia reúne gerações diferentes em um mesmo local, em ações altruístas, cooperativas, competitivas...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chemeClr val="bg1"/>
                </a:solidFill>
              </a:rPr>
              <a:t>Grupos sociais de mamíferos tendem a permanecer distantes entre si durante a procriação, o que tende a aumentar a diversidade genética e ao mesmo tempo aumentar o risco de extinção devido a populações pequenas, mas a diversidade aumenta a chance de sucesso.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" name="Subtítulo 2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83058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7 – </a:t>
            </a:r>
            <a:r>
              <a:rPr lang="pt-BR" sz="2600" i="1" u="sng" dirty="0" smtClean="0">
                <a:solidFill>
                  <a:srgbClr val="FFFF00"/>
                </a:solidFill>
              </a:rPr>
              <a:t>Divisão do Trabalho</a:t>
            </a:r>
            <a:r>
              <a:rPr lang="pt-BR" sz="2600" i="1" dirty="0" smtClean="0">
                <a:solidFill>
                  <a:srgbClr val="FFFF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– pré-disposição por hierarquias de dominância.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Também diferenças por gênero e idade.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Variações individuais na capacidade de liderança e na tendência à permanência ou maior mobilidade em relação ao acampamento.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8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Divisão do trabalho complexa.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4" name="Subtítulo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i="1" smtClean="0">
                <a:solidFill>
                  <a:srgbClr val="FFC000"/>
                </a:solidFill>
              </a:rPr>
              <a:t>Na época do</a:t>
            </a:r>
            <a:r>
              <a:rPr lang="pt-BR" sz="2600" b="1" i="1" smtClean="0">
                <a:solidFill>
                  <a:srgbClr val="FFC000"/>
                </a:solidFill>
              </a:rPr>
              <a:t> Homo erectus </a:t>
            </a:r>
            <a:r>
              <a:rPr lang="pt-BR" sz="2600" smtClean="0">
                <a:solidFill>
                  <a:srgbClr val="FFC000"/>
                </a:solidFill>
              </a:rPr>
              <a:t>todos os passos que levaram essa espécie à eussocialidade, exceto o uso controlado do fogo, também haviam sido seguidos por chimpanzés e pelos bonobos modernos.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b="1" i="1" smtClean="0">
                <a:solidFill>
                  <a:srgbClr val="FFFF00"/>
                </a:solidFill>
              </a:rPr>
              <a:t>Graças às nossas pré-adaptações únicas distanciamo-nos deles na evolução.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i="1" smtClean="0">
                <a:solidFill>
                  <a:schemeClr val="bg1"/>
                </a:solidFill>
              </a:rPr>
              <a:t>Deste modo os primatas africanos de grande cérebros estavam em condições de dar o salto definidor de seu potencial – a </a:t>
            </a:r>
            <a:r>
              <a:rPr lang="pt-BR" sz="2600" b="1" i="1" smtClean="0">
                <a:solidFill>
                  <a:schemeClr val="bg1"/>
                </a:solidFill>
              </a:rPr>
              <a:t>inteligência social e com ela, a cultura.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8" name="Subtítulo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condição humana é uma singularidade: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i="1" dirty="0" smtClean="0">
                <a:solidFill>
                  <a:srgbClr val="FFFF00"/>
                </a:solidFill>
              </a:rPr>
              <a:t>Devido à extrema improbabilidade das pré-adaptações necessárias à viabilização deste fenômeno (humano)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2" name="Subtítulo 2"/>
          <p:cNvSpPr>
            <a:spLocks noGrp="1"/>
          </p:cNvSpPr>
          <p:nvPr>
            <p:ph type="subTitle" idx="1"/>
          </p:nvPr>
        </p:nvSpPr>
        <p:spPr>
          <a:xfrm>
            <a:off x="381000" y="-76200"/>
            <a:ext cx="87630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i="1" dirty="0" smtClean="0">
                <a:solidFill>
                  <a:srgbClr val="FFC000"/>
                </a:solidFill>
              </a:rPr>
              <a:t>A condição humana é uma singularidade: </a:t>
            </a:r>
            <a:r>
              <a:rPr lang="pt-BR" sz="2200" i="1" dirty="0" smtClean="0">
                <a:solidFill>
                  <a:srgbClr val="FFFF00"/>
                </a:solidFill>
              </a:rPr>
              <a:t>devido à extrema improbabilidade das pré-adaptações necessárias à viabilização deste fenômeno (humano) – </a:t>
            </a:r>
            <a:r>
              <a:rPr lang="pt-BR" sz="2200" b="1" i="1" dirty="0" smtClean="0">
                <a:solidFill>
                  <a:srgbClr val="FFFF00"/>
                </a:solidFill>
              </a:rPr>
              <a:t>mesmo com parentescos evolutivos tão próximos </a:t>
            </a:r>
            <a:endParaRPr lang="pt-BR" sz="1800" b="1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dirty="0" smtClean="0">
              <a:solidFill>
                <a:srgbClr val="FFFF00"/>
              </a:solidFill>
            </a:endParaRPr>
          </a:p>
        </p:txBody>
      </p:sp>
      <p:sp>
        <p:nvSpPr>
          <p:cNvPr id="51203" name="Retângulo 4"/>
          <p:cNvSpPr>
            <a:spLocks noChangeArrowheads="1"/>
          </p:cNvSpPr>
          <p:nvPr/>
        </p:nvSpPr>
        <p:spPr bwMode="auto">
          <a:xfrm>
            <a:off x="5668963" y="6488113"/>
            <a:ext cx="2179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>
                <a:solidFill>
                  <a:schemeClr val="bg1"/>
                </a:solidFill>
                <a:latin typeface="Calibri" pitchFamily="34" charset="0"/>
              </a:rPr>
              <a:t>(Fonte: Wilson, 2012)</a:t>
            </a:r>
            <a:endParaRPr lang="pt-B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66863"/>
            <a:ext cx="6777038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4600" y="3528536"/>
            <a:ext cx="10668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 err="1" smtClean="0">
                <a:latin typeface="Times New Roman" pitchFamily="18" charset="0"/>
                <a:cs typeface="Times New Roman" pitchFamily="18" charset="0"/>
              </a:rPr>
              <a:t>Hominoidea</a:t>
            </a:r>
            <a:endParaRPr lang="pt-BR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800" dirty="0" smtClean="0">
                <a:latin typeface="Times New Roman" pitchFamily="18" charset="0"/>
                <a:cs typeface="Times New Roman" pitchFamily="18" charset="0"/>
              </a:rPr>
              <a:t>(hominoides ou</a:t>
            </a:r>
          </a:p>
          <a:p>
            <a:r>
              <a:rPr lang="pt-BR" sz="800" dirty="0" smtClean="0">
                <a:latin typeface="Times New Roman" pitchFamily="18" charset="0"/>
                <a:cs typeface="Times New Roman" pitchFamily="18" charset="0"/>
              </a:rPr>
              <a:t>macacos antropoides)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81400" y="38862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6" name="Subtítulo 2"/>
          <p:cNvSpPr>
            <a:spLocks noGrp="1"/>
          </p:cNvSpPr>
          <p:nvPr>
            <p:ph type="subTitle" idx="1"/>
          </p:nvPr>
        </p:nvSpPr>
        <p:spPr>
          <a:xfrm>
            <a:off x="381000" y="76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rgbClr val="FFC000"/>
                </a:solidFill>
              </a:rPr>
              <a:t>O que impeliu os hominíneos para cérebros maiores, mais inteligência e portanto, uma cultura baseada na linguagem?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A causa parece ser </a:t>
            </a:r>
            <a:r>
              <a:rPr lang="pt-BR" sz="2600" b="1" i="1" smtClean="0">
                <a:solidFill>
                  <a:srgbClr val="FFFF00"/>
                </a:solidFill>
              </a:rPr>
              <a:t>COMO</a:t>
            </a:r>
            <a:r>
              <a:rPr lang="pt-BR" sz="2600" i="1" smtClean="0">
                <a:solidFill>
                  <a:srgbClr val="FFFF00"/>
                </a:solidFill>
              </a:rPr>
              <a:t> as presas eram caçadas.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Os únicos primatas não-humanos que </a:t>
            </a:r>
            <a:r>
              <a:rPr lang="pt-BR" sz="2600" b="1" i="1" smtClean="0">
                <a:solidFill>
                  <a:srgbClr val="FFFF00"/>
                </a:solidFill>
              </a:rPr>
              <a:t>COOPERAM</a:t>
            </a:r>
            <a:r>
              <a:rPr lang="pt-BR" sz="2600" i="1" smtClean="0">
                <a:solidFill>
                  <a:srgbClr val="FFFF00"/>
                </a:solidFill>
              </a:rPr>
              <a:t> para caçar são chimpanzés, caiararas e macacos-prego das Américas Central e do Sul. </a:t>
            </a:r>
            <a:r>
              <a:rPr lang="pt-BR" sz="2600" b="1" i="1" smtClean="0">
                <a:solidFill>
                  <a:srgbClr val="FFFF00"/>
                </a:solidFill>
              </a:rPr>
              <a:t>Sucesso Homo: alto nível do trabalho cooperativo na caçada – e seu maior rendimento calórico.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Ex. avanços iniciais: ferramentas mais antigas encontradas, pertenceram a australopitecíneos – entre 6 e 2 M.a. - eram grosseiramente cortadas.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Foram encontradas marcas de cortes em ossos de antílope. Também capturavam presas aquáticas como tartarugas, crocodilos e peixes.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720975"/>
            <a:ext cx="91440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obras de Edward O. Wilson: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Letters</a:t>
            </a:r>
            <a:r>
              <a:rPr lang="pt-BR" sz="2400" i="1" dirty="0" smtClean="0">
                <a:solidFill>
                  <a:srgbClr val="FFC000"/>
                </a:solidFill>
              </a:rPr>
              <a:t> to a </a:t>
            </a:r>
            <a:r>
              <a:rPr lang="pt-BR" sz="2400" i="1" dirty="0" err="1" smtClean="0">
                <a:solidFill>
                  <a:srgbClr val="FFC000"/>
                </a:solidFill>
              </a:rPr>
              <a:t>young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scientist</a:t>
            </a:r>
            <a:r>
              <a:rPr lang="pt-BR" sz="2400" i="1" dirty="0" smtClean="0">
                <a:solidFill>
                  <a:srgbClr val="FFC000"/>
                </a:solidFill>
              </a:rPr>
              <a:t> – 2013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social </a:t>
            </a:r>
            <a:r>
              <a:rPr lang="pt-BR" sz="2400" i="1" dirty="0" err="1" smtClean="0">
                <a:solidFill>
                  <a:srgbClr val="FFC000"/>
                </a:solidFill>
              </a:rPr>
              <a:t>conquest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Earth</a:t>
            </a:r>
            <a:r>
              <a:rPr lang="pt-BR" sz="2400" i="1" dirty="0" smtClean="0">
                <a:solidFill>
                  <a:srgbClr val="FFC000"/>
                </a:solidFill>
              </a:rPr>
              <a:t> – 2012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200" i="1" dirty="0" err="1" smtClean="0">
                <a:solidFill>
                  <a:srgbClr val="FFC000"/>
                </a:solidFill>
              </a:rPr>
              <a:t>Why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we</a:t>
            </a:r>
            <a:r>
              <a:rPr lang="pt-BR" sz="2200" i="1" dirty="0" smtClean="0">
                <a:solidFill>
                  <a:srgbClr val="FFC000"/>
                </a:solidFill>
              </a:rPr>
              <a:t> are </a:t>
            </a:r>
            <a:r>
              <a:rPr lang="pt-BR" sz="2200" i="1" dirty="0" err="1" smtClean="0">
                <a:solidFill>
                  <a:srgbClr val="FFC000"/>
                </a:solidFill>
              </a:rPr>
              <a:t>here</a:t>
            </a:r>
            <a:r>
              <a:rPr lang="pt-BR" sz="2200" i="1" dirty="0" smtClean="0">
                <a:solidFill>
                  <a:srgbClr val="FFC000"/>
                </a:solidFill>
              </a:rPr>
              <a:t> – </a:t>
            </a:r>
            <a:r>
              <a:rPr lang="pt-BR" sz="2200" i="1" dirty="0" err="1" smtClean="0">
                <a:solidFill>
                  <a:srgbClr val="FFC000"/>
                </a:solidFill>
              </a:rPr>
              <a:t>mobil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and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the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spirit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of</a:t>
            </a:r>
            <a:r>
              <a:rPr lang="pt-BR" sz="2200" i="1" dirty="0" smtClean="0">
                <a:solidFill>
                  <a:srgbClr val="FFC000"/>
                </a:solidFill>
              </a:rPr>
              <a:t> a </a:t>
            </a:r>
            <a:r>
              <a:rPr lang="pt-BR" sz="2200" i="1" dirty="0" err="1" smtClean="0">
                <a:solidFill>
                  <a:srgbClr val="FFC000"/>
                </a:solidFill>
              </a:rPr>
              <a:t>Southern</a:t>
            </a:r>
            <a:r>
              <a:rPr lang="pt-BR" sz="2200" i="1" dirty="0" smtClean="0">
                <a:solidFill>
                  <a:srgbClr val="FFC000"/>
                </a:solidFill>
              </a:rPr>
              <a:t> city – 2012</a:t>
            </a:r>
            <a:r>
              <a:rPr lang="pt-BR" sz="1600" i="1" dirty="0" smtClean="0">
                <a:solidFill>
                  <a:srgbClr val="FFC000"/>
                </a:solidFill>
              </a:rPr>
              <a:t>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Anthill</a:t>
            </a:r>
            <a:r>
              <a:rPr lang="pt-BR" sz="2400" i="1" dirty="0" smtClean="0">
                <a:solidFill>
                  <a:srgbClr val="FFC000"/>
                </a:solidFill>
              </a:rPr>
              <a:t>: a novel – 2010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Diversity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– 2010</a:t>
            </a:r>
            <a:r>
              <a:rPr lang="pt-BR" sz="1800" i="1" dirty="0" smtClean="0">
                <a:solidFill>
                  <a:srgbClr val="FFC000"/>
                </a:solidFill>
              </a:rPr>
              <a:t> (revisado/é bem anterior)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creation</a:t>
            </a:r>
            <a:r>
              <a:rPr lang="pt-BR" sz="2400" i="1" dirty="0" smtClean="0">
                <a:solidFill>
                  <a:srgbClr val="FFC000"/>
                </a:solidFill>
              </a:rPr>
              <a:t>: </a:t>
            </a:r>
            <a:r>
              <a:rPr lang="pt-BR" sz="2400" i="1" dirty="0" err="1" smtClean="0">
                <a:solidFill>
                  <a:srgbClr val="FFC000"/>
                </a:solidFill>
              </a:rPr>
              <a:t>an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appeal</a:t>
            </a:r>
            <a:r>
              <a:rPr lang="pt-BR" sz="2400" i="1" dirty="0" smtClean="0">
                <a:solidFill>
                  <a:srgbClr val="FFC000"/>
                </a:solidFill>
              </a:rPr>
              <a:t> to </a:t>
            </a:r>
            <a:r>
              <a:rPr lang="pt-BR" sz="2400" i="1" dirty="0" err="1" smtClean="0">
                <a:solidFill>
                  <a:srgbClr val="FFC000"/>
                </a:solidFill>
              </a:rPr>
              <a:t>save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on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Earth</a:t>
            </a:r>
            <a:r>
              <a:rPr lang="pt-BR" sz="2400" i="1" dirty="0" smtClean="0">
                <a:solidFill>
                  <a:srgbClr val="FFC000"/>
                </a:solidFill>
              </a:rPr>
              <a:t> - 2007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Naturalist</a:t>
            </a:r>
            <a:r>
              <a:rPr lang="pt-BR" sz="2400" i="1" dirty="0" smtClean="0">
                <a:solidFill>
                  <a:srgbClr val="FFC000"/>
                </a:solidFill>
              </a:rPr>
              <a:t> - 2006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chemeClr val="bg1"/>
                </a:solidFill>
              </a:rPr>
              <a:t>On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Human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Nature</a:t>
            </a:r>
            <a:r>
              <a:rPr lang="pt-BR" sz="2400" i="1" dirty="0" smtClean="0">
                <a:solidFill>
                  <a:schemeClr val="bg1"/>
                </a:solidFill>
              </a:rPr>
              <a:t> – 2004 </a:t>
            </a:r>
            <a:r>
              <a:rPr lang="pt-BR" sz="1800" i="1" dirty="0" smtClean="0">
                <a:solidFill>
                  <a:schemeClr val="bg1"/>
                </a:solidFill>
              </a:rPr>
              <a:t>(revisada/é bem anterior)</a:t>
            </a:r>
            <a:r>
              <a:rPr lang="pt-BR" sz="2400" i="1" dirty="0" smtClean="0">
                <a:solidFill>
                  <a:schemeClr val="bg1"/>
                </a:solidFill>
              </a:rPr>
              <a:t/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future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– 2003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chemeClr val="bg1"/>
                </a:solidFill>
              </a:rPr>
              <a:t>Consilience</a:t>
            </a:r>
            <a:r>
              <a:rPr lang="pt-BR" sz="2400" i="1" dirty="0" smtClean="0">
                <a:solidFill>
                  <a:schemeClr val="bg1"/>
                </a:solidFill>
              </a:rPr>
              <a:t> –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unity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of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knowledge</a:t>
            </a:r>
            <a:r>
              <a:rPr lang="pt-BR" sz="2400" i="1" dirty="0" smtClean="0">
                <a:solidFill>
                  <a:schemeClr val="bg1"/>
                </a:solidFill>
              </a:rPr>
              <a:t> – 1999</a:t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Journey</a:t>
            </a:r>
            <a:r>
              <a:rPr lang="pt-BR" sz="2400" i="1" dirty="0" smtClean="0">
                <a:solidFill>
                  <a:srgbClr val="FFC000"/>
                </a:solidFill>
              </a:rPr>
              <a:t> to </a:t>
            </a: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ants</a:t>
            </a:r>
            <a:r>
              <a:rPr lang="pt-BR" sz="2400" i="1" dirty="0" smtClean="0">
                <a:solidFill>
                  <a:srgbClr val="FFC000"/>
                </a:solidFill>
              </a:rPr>
              <a:t>: a </a:t>
            </a:r>
            <a:r>
              <a:rPr lang="pt-BR" sz="2400" i="1" dirty="0" err="1" smtClean="0">
                <a:solidFill>
                  <a:srgbClr val="FFC000"/>
                </a:solidFill>
              </a:rPr>
              <a:t>story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scientific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exploration</a:t>
            </a:r>
            <a:r>
              <a:rPr lang="pt-BR" sz="2400" i="1" dirty="0" smtClean="0">
                <a:solidFill>
                  <a:srgbClr val="FFC000"/>
                </a:solidFill>
              </a:rPr>
              <a:t> – 1998  </a:t>
            </a:r>
            <a:r>
              <a:rPr lang="pt-BR" sz="1600" i="1" dirty="0" smtClean="0">
                <a:solidFill>
                  <a:srgbClr val="FFC000"/>
                </a:solidFill>
              </a:rPr>
              <a:t>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smtClean="0">
                <a:solidFill>
                  <a:srgbClr val="FFC000"/>
                </a:solidFill>
              </a:rPr>
              <a:t>In search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nature</a:t>
            </a:r>
            <a:r>
              <a:rPr lang="pt-BR" sz="2400" i="1" dirty="0" smtClean="0">
                <a:solidFill>
                  <a:srgbClr val="FFC000"/>
                </a:solidFill>
              </a:rPr>
              <a:t> – 1997 </a:t>
            </a:r>
            <a:r>
              <a:rPr lang="pt-BR" sz="1600" i="1" dirty="0" smtClean="0">
                <a:solidFill>
                  <a:srgbClr val="FFC000"/>
                </a:solidFill>
              </a:rPr>
              <a:t>- 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chemeClr val="bg1"/>
                </a:solidFill>
              </a:rPr>
              <a:t/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ants</a:t>
            </a:r>
            <a:r>
              <a:rPr lang="pt-BR" sz="2400" i="1" dirty="0" smtClean="0">
                <a:solidFill>
                  <a:srgbClr val="FFC000"/>
                </a:solidFill>
              </a:rPr>
              <a:t> – 1990 - </a:t>
            </a:r>
            <a:r>
              <a:rPr lang="pt-BR" sz="1600" i="1" dirty="0" smtClean="0">
                <a:solidFill>
                  <a:srgbClr val="FFC000"/>
                </a:solidFill>
              </a:rPr>
              <a:t>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Biophilia</a:t>
            </a:r>
            <a:r>
              <a:rPr lang="pt-BR" sz="2400" i="1" dirty="0" smtClean="0">
                <a:solidFill>
                  <a:srgbClr val="FFC000"/>
                </a:solidFill>
              </a:rPr>
              <a:t> – 1984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endParaRPr lang="pt-BR" sz="2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0" name="Subtítulo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5344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As pressões a que estavam sujeitos o gênero Homo conferem vantagens a quem é capaz de: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interpretar as intenções dos outros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conquistar a confiança dos demais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fazer alianças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lidar com rivais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A inteligência social tornou-se altamente relevante para a sobrevivência e procriação.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4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8392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C000"/>
                </a:solidFill>
              </a:rPr>
              <a:t>A ciência buscou uma explicação naturalista para a origem do comportamento social da humanidade e outras spp. sociais: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Seleção de parentesco:</a:t>
            </a:r>
            <a:r>
              <a:rPr lang="pt-BR" sz="2600" i="1" smtClean="0">
                <a:solidFill>
                  <a:srgbClr val="FFFF00"/>
                </a:solidFill>
              </a:rPr>
              <a:t> proposta por W.D. Hamilton, na década de 1960, visando entender o comportamento social dos animais. É uma variante da teoria de seleção natural de Darwin - apoiada e defendida por Dawkins.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Wilson a defendeu inicialmente, mas hoje propõe e demonstrou que esta embora possa existir, não seria a força mais relevante na existência e evolução das características sociais da humanidade e de outras espécies sociais.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Base da Seleção de parentesco:</a:t>
            </a:r>
            <a:r>
              <a:rPr lang="pt-BR" sz="2800" i="1" smtClean="0">
                <a:solidFill>
                  <a:schemeClr val="bg1"/>
                </a:solidFill>
              </a:rPr>
              <a:t> a </a:t>
            </a:r>
            <a:r>
              <a:rPr lang="pt-BR" sz="2800" b="1" i="1" smtClean="0">
                <a:solidFill>
                  <a:schemeClr val="bg1"/>
                </a:solidFill>
              </a:rPr>
              <a:t>aptidão inclusiva</a:t>
            </a:r>
            <a:r>
              <a:rPr lang="pt-BR" sz="2800" i="1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rB&gt;C </a:t>
            </a:r>
            <a:r>
              <a:rPr lang="pt-BR" sz="2400" i="1" smtClean="0">
                <a:solidFill>
                  <a:schemeClr val="bg1"/>
                </a:solidFill>
              </a:rPr>
              <a:t>  </a:t>
            </a:r>
            <a:r>
              <a:rPr lang="pt-BR" sz="2200" i="1" smtClean="0">
                <a:solidFill>
                  <a:schemeClr val="bg1"/>
                </a:solidFill>
              </a:rPr>
              <a:t>[r=coeficiente de parentesco; B= benefício; C= custo]}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800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8" name="Subtítulo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8392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Aptidão inclusiva</a:t>
            </a:r>
            <a:r>
              <a:rPr lang="pt-BR" sz="2800" i="1" dirty="0" smtClean="0">
                <a:solidFill>
                  <a:srgbClr val="FFC000"/>
                </a:solidFill>
              </a:rPr>
              <a:t>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C000"/>
                </a:solidFill>
              </a:rPr>
              <a:t>Durante quatro décadas exerceu um profundo efeito na interpretação genética  de todas as formas de comportamento social.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FF00"/>
                </a:solidFill>
              </a:rPr>
              <a:t>Considera que os pais, a prole, os primos e outros parentes colaterais são unidos pela coordenação e pela unidade de propósitos e possibilidades, por atos desinteressados mútuos.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FF00"/>
                </a:solidFill>
              </a:rPr>
              <a:t>O altruísmo beneficia cada membro do grupo em média, porque cada altruísta compartilha genes, pela descendência em comum, com a maioria dos outros membros do seu grupo.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Devido ao compartilhamento com parentes, seu altruísmo aumenta a abundância relativa desses genes na geração seguinte, mesmo que o indivíduo se reproduza menos devido a seus atos altruístas.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C000"/>
                </a:solidFill>
              </a:rPr>
              <a:t>Na </a:t>
            </a:r>
            <a:r>
              <a:rPr lang="pt-BR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Seleção Multinível</a:t>
            </a:r>
            <a:r>
              <a:rPr lang="pt-BR" sz="2600" i="1" dirty="0" smtClean="0">
                <a:solidFill>
                  <a:srgbClr val="FFC000"/>
                </a:solidFill>
              </a:rPr>
              <a:t> há uma interação entre forças de seleção que visam a traços que favorecem os indivíduos e outras forças que visam a traços que favorecem ao grupo todo.</a:t>
            </a:r>
            <a:endParaRPr lang="pt-BR" sz="26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Por muito tempo na evolução humana os grupos foram equivalentes em termos de armamentos e outras tecnologias – o resultado da competição ENTRE GRUPOS seria determinado em grande parte pelos detalhes do comportamento social DENTRO de cada grupo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Tamanho e solidez do grupo, qualidade da comunicação e da divisão do trabalho – traços parcialmente herdáveis.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6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 variação em traços parcialmente herdáveis: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deve-se até certo ponto a diferenças em genes entre os membros do grupo e entre os grupos.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aptidão genética de cada membro do grupo (n</a:t>
            </a:r>
            <a:r>
              <a:rPr lang="pt-BR" sz="2400" i="1" smtClean="0">
                <a:solidFill>
                  <a:srgbClr val="FFFF00"/>
                </a:solidFill>
              </a:rPr>
              <a:t>o</a:t>
            </a:r>
            <a:r>
              <a:rPr lang="pt-BR" sz="2600" i="1" smtClean="0">
                <a:solidFill>
                  <a:srgbClr val="FFFF00"/>
                </a:solidFill>
              </a:rPr>
              <a:t>. de descendentes reprodutivos que deixa) é determinada pelo custo exigido e pelo benefício obtido de sua participação no grupo.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Estes incluem: favorecimento ou desfavorecimento  por parte de outros membros do grupo com base no seu comportamento. </a:t>
            </a: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O favorecimento reflete-se em reciprocidade direta e indireta (reputação e confiança).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 aptidão genética de um ser humano deve, portanto, ser uma consequência tanto da seleção individual quanto da seleção de grupo.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Existe um conflito intrínseco e irremediável nas sociedades humanas entre a seleção natural no nível individual e a seleção natural no nível do grupo.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A seleção de grupo precisa de uma força extraordinária para contrabalançar o domínio da seleção individual (predominante na História da Vida) e introduzir comportamentos altamente cooperativos na fisiologia e no comportamento dos membros do grupo.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4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Os grupos modernos são psicologicamente equivalentes às tribos da história antiga e da pré-história.</a:t>
            </a: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rgbClr val="FFFF00"/>
                </a:solidFill>
              </a:rPr>
              <a:t>O instinto que os mantém coesos é o produto biológico da seleção de grupos.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O mundo social de cada ser humano moderno não é uma tribo única, e sim um sistema de tribos entrelaçadas, em meios às quais costuma ser difícil encontrar uma só bússola. </a:t>
            </a:r>
          </a:p>
          <a:p>
            <a:pPr algn="l">
              <a:lnSpc>
                <a:spcPct val="114000"/>
              </a:lnSpc>
            </a:pP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b="1" i="1" dirty="0" smtClean="0">
                <a:solidFill>
                  <a:schemeClr val="bg1"/>
                </a:solidFill>
              </a:rPr>
              <a:t>Busca-se pertencer a coletividades que possam levar a melhor na comparação com grupos concorrentes da melhor categoria.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8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A tendência a formar grupos – poderosa e  universal na humanidade – e depois favorecer seus membros, tem a marca do instinto.</a:t>
            </a: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É tão forte que pode ser caracterizada como </a:t>
            </a:r>
            <a:r>
              <a:rPr lang="pt-BR" sz="2800" b="1" i="1" dirty="0" smtClean="0">
                <a:solidFill>
                  <a:srgbClr val="FFFF00"/>
                </a:solidFill>
              </a:rPr>
              <a:t>instinto</a:t>
            </a:r>
            <a:r>
              <a:rPr lang="pt-BR" sz="2800" i="1" dirty="0" smtClean="0">
                <a:solidFill>
                  <a:srgbClr val="FFFF00"/>
                </a:solidFill>
              </a:rPr>
              <a:t> ou pelo aprendizado prematuro devido ao convívio grupal precoce. Este seria um caso de </a:t>
            </a:r>
            <a:r>
              <a:rPr lang="pt-BR" sz="2800" b="1" i="1" dirty="0" smtClean="0">
                <a:solidFill>
                  <a:srgbClr val="FFFF00"/>
                </a:solidFill>
              </a:rPr>
              <a:t>aprendizado preparado</a:t>
            </a:r>
            <a:r>
              <a:rPr lang="pt-BR" sz="2800" i="1" dirty="0" smtClean="0">
                <a:solidFill>
                  <a:srgbClr val="FFFF00"/>
                </a:solidFill>
              </a:rPr>
              <a:t>: a propensão inata a aprender algo de forma rápida e decisiva.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Outros exemplos de aprendizado preparado: linguagem, rejeição ao incesto, aquisição de fobias.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2" name="Subtítulo 2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i="1" dirty="0" smtClean="0">
                <a:solidFill>
                  <a:srgbClr val="FFC000"/>
                </a:solidFill>
              </a:rPr>
              <a:t>Diferentes partes do cérebro evoluíram por seleção de grupo e criaram o </a:t>
            </a:r>
            <a:r>
              <a:rPr lang="pt-BR" b="1" i="1" dirty="0" smtClean="0">
                <a:solidFill>
                  <a:srgbClr val="FFC000"/>
                </a:solidFill>
              </a:rPr>
              <a:t>sentimento de grupo</a:t>
            </a:r>
            <a:r>
              <a:rPr lang="pt-BR" i="1" dirty="0" smtClean="0">
                <a:solidFill>
                  <a:srgbClr val="FFC000"/>
                </a:solidFill>
              </a:rPr>
              <a:t>.</a:t>
            </a:r>
            <a:endParaRPr lang="pt-BR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i="1" dirty="0" smtClean="0">
                <a:solidFill>
                  <a:srgbClr val="FFFF00"/>
                </a:solidFill>
              </a:rPr>
              <a:t>O conflito entre grupos foi uma força propulsora importante que nos tornou o que somos – é também a origem da guerra, a maldição hereditária da humanidade.</a:t>
            </a:r>
          </a:p>
          <a:p>
            <a:pPr algn="l">
              <a:lnSpc>
                <a:spcPct val="114000"/>
              </a:lnSpc>
            </a:pPr>
            <a:r>
              <a:rPr lang="pt-BR" sz="2200" i="1" dirty="0" smtClean="0">
                <a:solidFill>
                  <a:schemeClr val="bg1"/>
                </a:solidFill>
              </a:rPr>
              <a:t>[ressalto ser essa uma opinião do autor estudado: Wilson]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>
                <a:solidFill>
                  <a:schemeClr val="bg1"/>
                </a:solidFill>
              </a:rPr>
              <a:t>	</a:t>
            </a:r>
            <a:r>
              <a:rPr lang="pt-BR" sz="4700" dirty="0" smtClean="0">
                <a:solidFill>
                  <a:srgbClr val="FFC000"/>
                </a:solidFill>
              </a:rPr>
              <a:t>A questão-chave que permanece na dinâmica da evolução genética humana é se a seleção natural no nível do grupo foi forte o suficiente para derrotar a força poderosa da seleção natural no nível do indivíduo.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900" i="1" dirty="0" smtClean="0">
              <a:solidFill>
                <a:srgbClr val="FFC000"/>
              </a:solidFill>
            </a:endParaRP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i="1" dirty="0" smtClean="0">
                <a:solidFill>
                  <a:srgbClr val="FFC000"/>
                </a:solidFill>
              </a:rPr>
              <a:t>	</a:t>
            </a:r>
            <a:r>
              <a:rPr lang="pt-BR" sz="4400" i="1" dirty="0" smtClean="0">
                <a:solidFill>
                  <a:srgbClr val="FFFF00"/>
                </a:solidFill>
              </a:rPr>
              <a:t>Ex:  os índices de mortes devido a ataques violentos dentro dos grupos e entre os grupos são mais ou menos iguais entre os chimpanzés e os seres humanos </a:t>
            </a:r>
            <a:r>
              <a:rPr lang="pt-BR" sz="4400" i="1" dirty="0" err="1" smtClean="0">
                <a:solidFill>
                  <a:srgbClr val="FFFF00"/>
                </a:solidFill>
              </a:rPr>
              <a:t>caçadores-coletores</a:t>
            </a:r>
            <a:r>
              <a:rPr lang="pt-BR" sz="4400" i="1" dirty="0" smtClean="0">
                <a:solidFill>
                  <a:srgbClr val="FFFF00"/>
                </a:solidFill>
              </a:rPr>
              <a:t>  primitivos.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i="1" dirty="0" smtClean="0">
                <a:solidFill>
                  <a:srgbClr val="FFFF00"/>
                </a:solidFill>
              </a:rPr>
              <a:t>	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i="1" dirty="0" smtClean="0">
                <a:solidFill>
                  <a:schemeClr val="bg1"/>
                </a:solidFill>
              </a:rPr>
              <a:t>	</a:t>
            </a:r>
            <a:r>
              <a:rPr lang="pt-BR" sz="4400" i="1" dirty="0" smtClean="0">
                <a:solidFill>
                  <a:schemeClr val="bg1"/>
                </a:solidFill>
              </a:rPr>
              <a:t>Mas a violência não letal é bem maior entre os chimpanzés que entre os seres humanos – cerca de cem mil vezes mais frequente [ao contrário dos bonobos, muito mais cordiais].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i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5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</a:t>
            </a:r>
            <a:r>
              <a:rPr lang="pt-BR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Egoísta</a:t>
            </a: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4200" dirty="0" smtClean="0">
                <a:solidFill>
                  <a:srgbClr val="FFC000"/>
                </a:solidFill>
              </a:rPr>
              <a:t>Richard </a:t>
            </a:r>
            <a:r>
              <a:rPr lang="pt-BR" sz="4200" dirty="0" err="1">
                <a:solidFill>
                  <a:srgbClr val="FFC000"/>
                </a:solidFill>
              </a:rPr>
              <a:t>Dawkins</a:t>
            </a:r>
            <a:r>
              <a:rPr lang="pt-BR" sz="4200" dirty="0">
                <a:solidFill>
                  <a:srgbClr val="FFC000"/>
                </a:solidFill>
              </a:rPr>
              <a:t> </a:t>
            </a:r>
            <a:r>
              <a:rPr lang="pt-BR" sz="4200" dirty="0" smtClean="0">
                <a:solidFill>
                  <a:srgbClr val="FFC000"/>
                </a:solidFill>
              </a:rPr>
              <a:t/>
            </a:r>
            <a:br>
              <a:rPr lang="pt-BR" sz="4200" dirty="0" smtClean="0">
                <a:solidFill>
                  <a:srgbClr val="FFC000"/>
                </a:solidFill>
              </a:rPr>
            </a:br>
            <a:r>
              <a:rPr lang="pt-BR" sz="5400" dirty="0" smtClean="0">
                <a:solidFill>
                  <a:srgbClr val="FFC000"/>
                </a:solidFill>
              </a:rPr>
              <a:t>1976</a:t>
            </a: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upload.wikimedia.org/wikipedia/commons/thumb/a/a0/Richard_Dawkins_Cooper_Union_Shankbone.jpg/250px-Richard_Dawkins_Cooper_Union_Shankb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638" y="2743200"/>
            <a:ext cx="23733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blog.sbnec.org.br/wp-content/uploads/2009/05/selfish-g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779713"/>
            <a:ext cx="198120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0" name="Subtítulo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b="1" i="1" dirty="0" smtClean="0">
                <a:solidFill>
                  <a:srgbClr val="FFC000"/>
                </a:solidFill>
              </a:rPr>
              <a:t>Sobre preconceitos raciais ou étnicos</a:t>
            </a:r>
            <a:r>
              <a:rPr lang="pt-BR" i="1" dirty="0" smtClean="0">
                <a:solidFill>
                  <a:srgbClr val="FFC000"/>
                </a:solidFill>
              </a:rPr>
              <a:t>: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i="1" dirty="0" smtClean="0">
                <a:solidFill>
                  <a:srgbClr val="FFC000"/>
                </a:solidFill>
              </a:rPr>
              <a:t>a África, berço da humanidade, possui um verdadeiro tesouro de diversidade genética.</a:t>
            </a:r>
            <a:endParaRPr lang="pt-BR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É clara hoje a importância da diversidade genética – fonte de adaptabilidade em face de um futuro cada vez mais incerto: talentos novos, resistência adicional a doenças e até novos modos de ver a realidade.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Deveríamos aprender a promover  diversidade biológica por suas vantagens intrínsecas, em vez de usá-la para justificar o preconceito e o conflito.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4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A seleção de grupo impeliu a evolução da cultura: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Entre 60 e 50 mil anos atrás, o crescimento das culturas se tornou autocatalítico – explosão criativa.</a:t>
            </a:r>
            <a:endParaRPr lang="pt-BR" sz="26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adoção de uma inovação possibilitava a adoção de certas outras que, se fossem úteis, tinham mais chances de se disseminar. </a:t>
            </a: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Bandos e comunidades de bandos com melhores combinações de inovações culturais tornaram-se mais produtivos e mais bem equipados para a competição e para a guerra.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Seus rivais os copiavam ou eram desalojados e seus territórios tomados.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38" name="Subtítulo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Variabilidade genética: </a:t>
            </a:r>
            <a:r>
              <a:rPr lang="pt-BR" sz="2600" i="1" smtClean="0">
                <a:solidFill>
                  <a:srgbClr val="FFC000"/>
                </a:solidFill>
              </a:rPr>
              <a:t>numa dada população encontra-se entre um quarto e três quartos.</a:t>
            </a:r>
            <a:endParaRPr lang="pt-BR" sz="26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maioria das variantes geográficas em anatomia e fisiologia constatadas em áreas restritas (atribuídas a “raças”) não se devem a seleção natural localizada, mas à emigração de diferentes tipos genéticos e flutuações aleatórias locais por deriva genética.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chemeClr val="bg1"/>
                </a:solidFill>
              </a:rPr>
              <a:t>Exceções traços como cor da pele e rostos muito largos de populações de climas muito frios.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2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Futuro imediato: </a:t>
            </a:r>
            <a:r>
              <a:rPr lang="pt-BR" sz="2400" i="1" smtClean="0">
                <a:solidFill>
                  <a:srgbClr val="FFC000"/>
                </a:solidFill>
              </a:rPr>
              <a:t>a emigração e os casamentos interétnicos assumiram o controle como as forças dominantes da microevolução, ao homogeneizarem a distribuição global dos genes.</a:t>
            </a:r>
            <a:endParaRPr lang="pt-BR" sz="24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O futuro mais distante nos apresentará a </a:t>
            </a:r>
            <a:r>
              <a:rPr lang="pt-BR" sz="2800" b="1" i="1" smtClean="0">
                <a:solidFill>
                  <a:srgbClr val="FFFF00"/>
                </a:solidFill>
              </a:rPr>
              <a:t>Seleção Volitiva</a:t>
            </a:r>
            <a:r>
              <a:rPr lang="pt-BR" sz="2800" i="1" smtClean="0">
                <a:solidFill>
                  <a:srgbClr val="FFFF00"/>
                </a:solidFill>
              </a:rPr>
              <a:t>?</a:t>
            </a:r>
          </a:p>
          <a:p>
            <a:pPr algn="l">
              <a:lnSpc>
                <a:spcPct val="114000"/>
              </a:lnSpc>
            </a:pPr>
            <a:endParaRPr lang="pt-BR" sz="3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Dezesseis anos depois da ovelha Dolly, os cientistas conseguem clonar um embrião humano na Universidade de Saúde e Ciências de Oregon – USA. Ele foi obtido a partir de células da pele de um bebê de oito meses colocadas num óvulo doado. Foram extraídas células tronco e o embrião foi destruído.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2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6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chemeClr val="bg1"/>
                </a:solidFill>
              </a:rPr>
              <a:t>- Algo que possa ser feito, não significa que deva ser feito -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000" i="1" smtClean="0">
                <a:solidFill>
                  <a:schemeClr val="bg1"/>
                </a:solidFill>
              </a:rPr>
              <a:t>(Lygia da Veiga Pereira, chefe Lab. Nacional de Células-Tronco Embrionárias /USP)</a:t>
            </a:r>
            <a:r>
              <a:rPr lang="pt-BR" sz="2600" i="1" smtClean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114000"/>
              </a:lnSpc>
              <a:spcBef>
                <a:spcPct val="0"/>
              </a:spcBef>
            </a:pPr>
            <a:r>
              <a:rPr lang="pt-BR" sz="2000" i="1" smtClean="0">
                <a:solidFill>
                  <a:schemeClr val="bg1"/>
                </a:solidFill>
              </a:rPr>
              <a:t>[Revista Época, 20/5/2013 p. 10]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6" name="Subtítulo 2"/>
          <p:cNvSpPr>
            <a:spLocks noGrp="1"/>
          </p:cNvSpPr>
          <p:nvPr>
            <p:ph type="subTitle" idx="1"/>
          </p:nvPr>
        </p:nvSpPr>
        <p:spPr>
          <a:xfrm>
            <a:off x="609600" y="762000"/>
            <a:ext cx="8382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Como resultado da pré-história nossa espécie é extremamente idiossincrática na emoção e no pensamento.</a:t>
            </a: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3000" b="1" i="1" dirty="0" smtClean="0">
                <a:solidFill>
                  <a:srgbClr val="FFFF00"/>
                </a:solidFill>
              </a:rPr>
              <a:t>A mente humana biológica é </a:t>
            </a:r>
            <a:r>
              <a:rPr lang="pt-BR" sz="3000" b="1" dirty="0" smtClean="0">
                <a:solidFill>
                  <a:srgbClr val="FFFF00"/>
                </a:solidFill>
              </a:rPr>
              <a:t>nosso</a:t>
            </a:r>
            <a:r>
              <a:rPr lang="pt-BR" sz="3000" b="1" i="1" dirty="0" smtClean="0">
                <a:solidFill>
                  <a:srgbClr val="FFFF00"/>
                </a:solidFill>
              </a:rPr>
              <a:t> domínio.</a:t>
            </a: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Com todas as suas idiossincrasias, irracionalidade e produções arriscadas, e como todos os seus conflitos e ineficiências, </a:t>
            </a:r>
            <a:r>
              <a:rPr lang="pt-BR" sz="2400" b="1" dirty="0" smtClean="0">
                <a:solidFill>
                  <a:schemeClr val="bg1"/>
                </a:solidFill>
              </a:rPr>
              <a:t>a mente biológica é a essência e o próprio sentido da condição humana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  <a:endParaRPr lang="pt-BR" sz="2400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ascensão para a civilização, do bando e da aldeia igualitários à sociedade de chefatura e depois ao Estado, ocorreu através da evolução cultural, não de mudanças nos genes.</a:t>
            </a: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rgbClr val="FFFF00"/>
                </a:solidFill>
              </a:rPr>
              <a:t>De sociedades mais simples para Estados: as hierarquias funcionam melhor do que agrupamentos desorganizados e que são mais fáceis de entender e controlar por seus governantes </a:t>
            </a:r>
          </a:p>
          <a:p>
            <a:pPr algn="l"/>
            <a:endParaRPr lang="pt-BR" sz="1200" i="1" dirty="0" smtClean="0">
              <a:solidFill>
                <a:schemeClr val="bg1"/>
              </a:solidFill>
            </a:endParaRPr>
          </a:p>
          <a:p>
            <a:pPr algn="l"/>
            <a:r>
              <a:rPr lang="pt-BR" sz="2200" i="1" dirty="0" smtClean="0">
                <a:solidFill>
                  <a:schemeClr val="bg1"/>
                </a:solidFill>
              </a:rPr>
              <a:t>[</a:t>
            </a:r>
            <a:r>
              <a:rPr lang="pt-BR" sz="2200" i="1" dirty="0" smtClean="0">
                <a:solidFill>
                  <a:schemeClr val="bg1"/>
                </a:solidFill>
              </a:rPr>
              <a:t>de </a:t>
            </a:r>
            <a:r>
              <a:rPr lang="pt-BR" sz="2200" i="1" dirty="0" smtClean="0">
                <a:solidFill>
                  <a:schemeClr val="bg1"/>
                </a:solidFill>
              </a:rPr>
              <a:t>acordo com Princípio de Simon (matemático Herbert Simon)  – hierarquias  têm uma propriedade, a quase </a:t>
            </a:r>
            <a:r>
              <a:rPr lang="pt-BR" sz="2200" i="1" dirty="0" err="1" smtClean="0">
                <a:solidFill>
                  <a:schemeClr val="bg1"/>
                </a:solidFill>
              </a:rPr>
              <a:t>decomponibilidade</a:t>
            </a:r>
            <a:r>
              <a:rPr lang="pt-BR" sz="2200" i="1" dirty="0" smtClean="0">
                <a:solidFill>
                  <a:schemeClr val="bg1"/>
                </a:solidFill>
              </a:rPr>
              <a:t>, que simplifica muito o comportamento e a descrição de um sistema complexo, bem como facilita a compreensão de como as informações necessárias ao desenvolvimento ou à reprodução de um sistema podem ser armazenadas em um limite </a:t>
            </a:r>
            <a:r>
              <a:rPr lang="pt-BR" sz="2200" i="1" dirty="0" smtClean="0">
                <a:solidFill>
                  <a:schemeClr val="bg1"/>
                </a:solidFill>
              </a:rPr>
              <a:t>razoável]</a:t>
            </a: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smtClean="0">
                <a:solidFill>
                  <a:srgbClr val="FFC000"/>
                </a:solidFill>
              </a:rPr>
              <a:t>Em termos de aparência e comportamento, os esteriotipos nacionais e regionais e mesmo locais, podem ter bases hereditárias. </a:t>
            </a:r>
            <a:r>
              <a:rPr lang="pt-BR" sz="2800" b="1" i="1" u="sng" smtClean="0">
                <a:solidFill>
                  <a:srgbClr val="FFC000"/>
                </a:solidFill>
              </a:rPr>
              <a:t>Mas os indícios sugerem que essas diferenças possuem origem histórica e cultural.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A média entre populações de tais traços de personalidade é amplamente sobrepujada pela variação desses traços dentro de cada população.</a:t>
            </a:r>
            <a:endParaRPr lang="pt-BR" sz="2200" i="1" smtClean="0">
              <a:solidFill>
                <a:srgbClr val="FFFF00"/>
              </a:solidFill>
            </a:endParaRPr>
          </a:p>
          <a:p>
            <a:pPr algn="l"/>
            <a:endParaRPr lang="pt-BR" sz="600" i="1" smtClean="0">
              <a:solidFill>
                <a:schemeClr val="bg1"/>
              </a:solidFill>
            </a:endParaRPr>
          </a:p>
          <a:p>
            <a:pPr algn="l"/>
            <a:r>
              <a:rPr lang="pt-BR" sz="2400" i="1" smtClean="0">
                <a:solidFill>
                  <a:schemeClr val="bg1"/>
                </a:solidFill>
              </a:rPr>
              <a:t>Existe um núcleo na mentalidade humana e no comportamento social que é comum às nações, às culturas e aos grupos étnicos que não difere substancialmente nas tendências de personalidade de diferentes povos.</a:t>
            </a:r>
          </a:p>
          <a:p>
            <a:pPr algn="l"/>
            <a:r>
              <a:rPr lang="pt-BR" sz="2600" b="1" i="1" smtClean="0">
                <a:solidFill>
                  <a:schemeClr val="bg1"/>
                </a:solidFill>
              </a:rPr>
              <a:t>Ao mesmo tempo, a variedade individual existe.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8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Domínios Universais de personalidade:</a:t>
            </a:r>
            <a:endParaRPr lang="pt-BR" sz="2800" i="1" u="sng" dirty="0" smtClean="0">
              <a:solidFill>
                <a:schemeClr val="bg1"/>
              </a:solidFill>
            </a:endParaRPr>
          </a:p>
          <a:p>
            <a:pPr algn="l"/>
            <a:endParaRPr lang="pt-BR" sz="600" i="1" dirty="0" smtClean="0">
              <a:solidFill>
                <a:srgbClr val="FFFF00"/>
              </a:solidFill>
            </a:endParaRPr>
          </a:p>
          <a:p>
            <a:pPr algn="l"/>
            <a:r>
              <a:rPr lang="pt-BR" sz="2600" i="1" dirty="0" smtClean="0">
                <a:solidFill>
                  <a:srgbClr val="FFFF00"/>
                </a:solidFill>
              </a:rPr>
              <a:t>Extroversão </a:t>
            </a:r>
            <a:r>
              <a:rPr lang="pt-BR" sz="2600" i="1" dirty="0" err="1" smtClean="0">
                <a:solidFill>
                  <a:srgbClr val="FFFF00"/>
                </a:solidFill>
              </a:rPr>
              <a:t>vs</a:t>
            </a:r>
            <a:r>
              <a:rPr lang="pt-BR" sz="2600" i="1" dirty="0" smtClean="0">
                <a:solidFill>
                  <a:srgbClr val="FFFF00"/>
                </a:solidFill>
              </a:rPr>
              <a:t> introversão; antagonismo </a:t>
            </a:r>
            <a:r>
              <a:rPr lang="pt-BR" sz="2600" i="1" dirty="0" err="1" smtClean="0">
                <a:solidFill>
                  <a:srgbClr val="FFFF00"/>
                </a:solidFill>
              </a:rPr>
              <a:t>vs</a:t>
            </a:r>
            <a:r>
              <a:rPr lang="pt-BR" sz="2600" i="1" dirty="0" smtClean="0">
                <a:solidFill>
                  <a:srgbClr val="FFFF00"/>
                </a:solidFill>
              </a:rPr>
              <a:t> afabilidade;</a:t>
            </a:r>
          </a:p>
          <a:p>
            <a:pPr algn="l"/>
            <a:r>
              <a:rPr lang="pt-BR" sz="2600" i="1" dirty="0" smtClean="0">
                <a:solidFill>
                  <a:srgbClr val="FFFF00"/>
                </a:solidFill>
              </a:rPr>
              <a:t>consciência; </a:t>
            </a:r>
            <a:r>
              <a:rPr lang="pt-BR" sz="2600" i="1" dirty="0" err="1" smtClean="0">
                <a:solidFill>
                  <a:srgbClr val="FFFF00"/>
                </a:solidFill>
              </a:rPr>
              <a:t>neuroticismo</a:t>
            </a:r>
            <a:r>
              <a:rPr lang="pt-BR" sz="2600" i="1" dirty="0" smtClean="0">
                <a:solidFill>
                  <a:srgbClr val="FFFF00"/>
                </a:solidFill>
              </a:rPr>
              <a:t> e abertura à experiência</a:t>
            </a:r>
          </a:p>
          <a:p>
            <a:pPr algn="l"/>
            <a:endParaRPr lang="pt-BR" sz="1200" b="1" i="1" dirty="0" smtClean="0">
              <a:solidFill>
                <a:srgbClr val="FFFF00"/>
              </a:solidFill>
            </a:endParaRPr>
          </a:p>
          <a:p>
            <a:pPr algn="l"/>
            <a:endParaRPr lang="pt-BR" sz="2200" b="1" i="1" dirty="0" smtClean="0">
              <a:solidFill>
                <a:srgbClr val="FFC000"/>
              </a:solidFill>
            </a:endParaRPr>
          </a:p>
          <a:p>
            <a:pPr algn="l"/>
            <a:r>
              <a:rPr lang="pt-BR" sz="2400" b="1" i="1" dirty="0" smtClean="0">
                <a:solidFill>
                  <a:srgbClr val="FFC000"/>
                </a:solidFill>
              </a:rPr>
              <a:t>[Cinco Grandes Traços da Personalidade: </a:t>
            </a:r>
            <a:r>
              <a:rPr lang="pt-BR" sz="2400" i="1" dirty="0" smtClean="0">
                <a:solidFill>
                  <a:srgbClr val="FFFF00"/>
                </a:solidFill>
              </a:rPr>
              <a:t> introversão-extroversão; disposição a ser agradável; consciência; estabilidade emocional e abertura à experiência (</a:t>
            </a:r>
            <a:r>
              <a:rPr lang="pt-BR" sz="2400" i="1" dirty="0" err="1" smtClean="0">
                <a:solidFill>
                  <a:srgbClr val="FFFF00"/>
                </a:solidFill>
              </a:rPr>
              <a:t>Cain</a:t>
            </a:r>
            <a:r>
              <a:rPr lang="pt-BR" sz="2400" i="1" dirty="0" smtClean="0">
                <a:solidFill>
                  <a:srgbClr val="FFFF00"/>
                </a:solidFill>
              </a:rPr>
              <a:t>, 2012)]</a:t>
            </a:r>
          </a:p>
          <a:p>
            <a:pPr algn="l"/>
            <a:endParaRPr lang="pt-BR" sz="600" i="1" dirty="0" smtClean="0">
              <a:solidFill>
                <a:schemeClr val="bg1"/>
              </a:solidFill>
            </a:endParaRPr>
          </a:p>
          <a:p>
            <a:pPr algn="l"/>
            <a:endParaRPr lang="pt-BR" sz="2600" b="1" i="1" dirty="0" smtClean="0">
              <a:solidFill>
                <a:schemeClr val="bg1"/>
              </a:solidFill>
            </a:endParaRPr>
          </a:p>
          <a:p>
            <a:pPr algn="l"/>
            <a:r>
              <a:rPr lang="pt-BR" sz="2600" b="1" i="1" dirty="0" err="1" smtClean="0">
                <a:solidFill>
                  <a:schemeClr val="bg1"/>
                </a:solidFill>
              </a:rPr>
              <a:t>Herdabilidade</a:t>
            </a:r>
            <a:r>
              <a:rPr lang="pt-BR" sz="2600" b="1" i="1" dirty="0" smtClean="0">
                <a:solidFill>
                  <a:schemeClr val="bg1"/>
                </a:solidFill>
              </a:rPr>
              <a:t> deles:  geralmente entre um terço e dois terços.</a:t>
            </a:r>
          </a:p>
          <a:p>
            <a:pPr algn="l"/>
            <a:r>
              <a:rPr lang="pt-BR" sz="2600" i="1" dirty="0" smtClean="0">
                <a:solidFill>
                  <a:schemeClr val="bg1"/>
                </a:solidFill>
              </a:rPr>
              <a:t>A</a:t>
            </a:r>
            <a:r>
              <a:rPr lang="pt-BR" sz="2400" i="1" dirty="0" smtClean="0">
                <a:solidFill>
                  <a:schemeClr val="bg1"/>
                </a:solidFill>
              </a:rPr>
              <a:t>cresce-se a esta variação aquela devida a diferenças culturais e de história pessoal. Tal variação revela-se grande e existe universalmente na espécie humana e é de mesma grandeza em diferentes populações.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2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Os primeiros hominíneos com sociedades organizadas e divisão do trabalho altruísta entre parentes colaterais e aliados, apareceram na melhor hipótese há 3 M.a.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eussocialidade (várias gerações organizadas em grupos por meio de uma divisão altruísta do trabalho) foi uma das grandes invenções da história da vida.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/>
            <a:r>
              <a:rPr lang="pt-BR" sz="2800" b="1" i="1" smtClean="0">
                <a:solidFill>
                  <a:schemeClr val="bg1"/>
                </a:solidFill>
              </a:rPr>
              <a:t>Criou super organismos, o nível seguinte de complexidade biológica acima do dos organismos.</a:t>
            </a:r>
          </a:p>
          <a:p>
            <a:pPr algn="l"/>
            <a:r>
              <a:rPr lang="pt-BR" sz="2400" smtClean="0">
                <a:solidFill>
                  <a:schemeClr val="bg1"/>
                </a:solidFill>
              </a:rPr>
              <a:t>Compara-se ao impacto da conquista da terra firme pelos animais aquáticos que respiram ar.</a:t>
            </a:r>
          </a:p>
          <a:p>
            <a:pPr algn="l"/>
            <a:r>
              <a:rPr lang="pt-BR" sz="2400" smtClean="0">
                <a:solidFill>
                  <a:schemeClr val="bg1"/>
                </a:solidFill>
              </a:rPr>
              <a:t>Equivale em importância à invenção do voo propulsionado por insetos e vertebrados.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6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Aproximam-se da eussocialidade os cães selvagens africanos, quando uma fêmea alfa permanece no covil para procriar, enquanto a matilha vai atrás de presas.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De todos os mamíferos não primatas do mundo, exceto os ratos-toupeira pelados da África, de todas as espécies primatas que viveram nas regiões tropicais e subtropicais por milhões de anos, somente uma ramificação dos grandes macacos antropóides africanos e antecedente do </a:t>
            </a:r>
            <a:r>
              <a:rPr lang="pt-BR" sz="2600" smtClean="0">
                <a:solidFill>
                  <a:srgbClr val="FFFF00"/>
                </a:solidFill>
              </a:rPr>
              <a:t>Homo sapiens</a:t>
            </a:r>
            <a:r>
              <a:rPr lang="pt-BR" sz="2600" i="1" smtClean="0">
                <a:solidFill>
                  <a:srgbClr val="FFFF00"/>
                </a:solidFill>
              </a:rPr>
              <a:t>, transpôs o limiar da eussociabilidade.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/>
            <a:r>
              <a:rPr lang="pt-BR" sz="2400" i="1" smtClean="0">
                <a:solidFill>
                  <a:schemeClr val="bg1"/>
                </a:solidFill>
              </a:rPr>
              <a:t>Obs: o dinossauro bípede Stenorhynchosaurus (viveu no final da era Mesozoica) possuía alguns dos traços que se acredita tornarem possível a origem da inteligência avançada.</a:t>
            </a:r>
            <a:endParaRPr lang="pt-BR" sz="240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82296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obras de Richard </a:t>
            </a:r>
            <a:r>
              <a:rPr lang="pt-B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Dawkins</a:t>
            </a: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maior espetáculo da terra – as evidências da evolução – 2009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um delírio – 2008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capelão do Diabo – 2004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ancestor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tales - 2005 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Desvendando o arco-íris - 2000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fenótipo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extendido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- 1999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escalada do Monte Improvável - 1997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rio que saía do Éden – 1996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relojoeiro cego - 1996 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0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800" b="1" i="1" dirty="0" smtClean="0">
                <a:solidFill>
                  <a:srgbClr val="FFC000"/>
                </a:solidFill>
              </a:rPr>
              <a:t> é o estado mais avançado do comportamento social. Nela:</a:t>
            </a: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a cooperação altruísta protege um ninho durável e defensável de inimigos: predadores, parasitas ou competidores.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membros de grupos pertencem a mais de uma geração e dividem o trabalho, sacrificando ao menos alguns de seus interesses pessoais em prol dos interesses do grupo.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/>
            <a:r>
              <a:rPr lang="pt-BR" sz="2800" b="1" i="1" dirty="0" smtClean="0">
                <a:solidFill>
                  <a:schemeClr val="bg1"/>
                </a:solidFill>
              </a:rPr>
              <a:t>Se ao menos parte da nova geração permanece no ninho, em vez de se dispersar, o grupo resultante alcançou o limiar da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b="1" i="1" dirty="0" smtClean="0">
                <a:solidFill>
                  <a:schemeClr val="bg1"/>
                </a:solidFill>
              </a:rPr>
              <a:t>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4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C000"/>
                </a:solidFill>
              </a:rPr>
              <a:t>A origem da </a:t>
            </a:r>
            <a:r>
              <a:rPr lang="pt-BR" sz="2600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600" i="1" dirty="0" smtClean="0">
                <a:solidFill>
                  <a:srgbClr val="FFC000"/>
                </a:solidFill>
              </a:rPr>
              <a:t> requer: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C000"/>
                </a:solidFill>
              </a:rPr>
              <a:t>- a pré-adaptação de um local de nidificação construído e defendido.</a:t>
            </a: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3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pt-BR" sz="2600" i="1" dirty="0" smtClean="0">
                <a:solidFill>
                  <a:srgbClr val="FFC000"/>
                </a:solidFill>
              </a:rPr>
              <a:t>A aquisição de um alelo que silencie o programa do cérebro para dispersão e impeça a mãe e sua prole de se dispersarem para criar novos ninhos</a:t>
            </a:r>
          </a:p>
          <a:p>
            <a:pPr algn="l"/>
            <a:r>
              <a:rPr lang="pt-BR" sz="2800" b="1" i="1" dirty="0" smtClean="0">
                <a:solidFill>
                  <a:srgbClr val="FFFF00"/>
                </a:solidFill>
              </a:rPr>
              <a:t>A fidelidade ao grupo e a divisão do trabalho não são um jogo evolutivo. Membros do grupo não são jogadores. </a:t>
            </a:r>
          </a:p>
          <a:p>
            <a:pPr algn="l"/>
            <a:r>
              <a:rPr lang="pt-BR" sz="2800" b="1" i="1" dirty="0" smtClean="0">
                <a:solidFill>
                  <a:srgbClr val="FFFF00"/>
                </a:solidFill>
              </a:rPr>
              <a:t>Eles formam superorganismos que resultam da seleção multinível (individual e de grupo).</a:t>
            </a: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r>
              <a:rPr lang="pt-BR" sz="2400" i="1" dirty="0" smtClean="0">
                <a:solidFill>
                  <a:schemeClr val="bg1"/>
                </a:solidFill>
              </a:rPr>
              <a:t>Contrariando ideias amplamente aceitas, Wilson, Martin </a:t>
            </a:r>
            <a:r>
              <a:rPr lang="pt-BR" sz="2400" i="1" dirty="0" err="1" smtClean="0">
                <a:solidFill>
                  <a:schemeClr val="bg1"/>
                </a:solidFill>
              </a:rPr>
              <a:t>Nowak</a:t>
            </a:r>
            <a:r>
              <a:rPr lang="pt-BR" sz="2400" i="1" dirty="0" smtClean="0">
                <a:solidFill>
                  <a:schemeClr val="bg1"/>
                </a:solidFill>
              </a:rPr>
              <a:t> e Corina </a:t>
            </a:r>
            <a:r>
              <a:rPr lang="pt-BR" sz="2400" i="1" dirty="0" err="1" smtClean="0">
                <a:solidFill>
                  <a:schemeClr val="bg1"/>
                </a:solidFill>
              </a:rPr>
              <a:t>Tarnita</a:t>
            </a:r>
            <a:r>
              <a:rPr lang="pt-BR" sz="2400" i="1" dirty="0" smtClean="0">
                <a:solidFill>
                  <a:schemeClr val="bg1"/>
                </a:solidFill>
              </a:rPr>
              <a:t> (2010), propõem a seleção multinível e consideram a</a:t>
            </a:r>
            <a:r>
              <a:rPr lang="pt-BR" sz="2400" b="1" i="1" dirty="0" smtClean="0">
                <a:solidFill>
                  <a:schemeClr val="bg1"/>
                </a:solidFill>
              </a:rPr>
              <a:t> teoria da seleção de parentesco matemática e biologicamente incorreta.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78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rgbClr val="FFC000"/>
                </a:solidFill>
              </a:rPr>
              <a:t>Características e vantagens da </a:t>
            </a:r>
            <a:r>
              <a:rPr lang="pt-BR" sz="2800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800" i="1" dirty="0" smtClean="0">
                <a:solidFill>
                  <a:srgbClr val="FFC000"/>
                </a:solidFill>
              </a:rPr>
              <a:t>: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A espécie vive em locais de nidificação (universal)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O grupo oferece proteção contra inimigos (predadores, parasitas e competidores)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em condições normais, mesmo  uma pequena sociedade se sai melhor do que um indivíduo solitário de uma espécie afim, tanto em longevidade, como na extração de recursos da área em torno a qualquer tipo de ninho fixo.</a:t>
            </a: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r>
              <a:rPr lang="pt-BR" sz="2400" i="1" dirty="0" smtClean="0">
                <a:solidFill>
                  <a:schemeClr val="bg1"/>
                </a:solidFill>
              </a:rPr>
              <a:t>Ex: besouro </a:t>
            </a:r>
            <a:r>
              <a:rPr lang="pt-BR" sz="2400" i="1" dirty="0" err="1" smtClean="0">
                <a:solidFill>
                  <a:schemeClr val="bg1"/>
                </a:solidFill>
              </a:rPr>
              <a:t>eussocial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Platypus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incompertus</a:t>
            </a:r>
            <a:r>
              <a:rPr lang="pt-BR" sz="2400" i="1" dirty="0" smtClean="0">
                <a:solidFill>
                  <a:schemeClr val="bg1"/>
                </a:solidFill>
              </a:rPr>
              <a:t> (australiano, furador de eucalipto, único besouro </a:t>
            </a:r>
            <a:r>
              <a:rPr lang="pt-BR" sz="2400" i="1" dirty="0" err="1" smtClean="0">
                <a:solidFill>
                  <a:schemeClr val="bg1"/>
                </a:solidFill>
              </a:rPr>
              <a:t>eussocial</a:t>
            </a:r>
            <a:r>
              <a:rPr lang="pt-BR" sz="2400" i="1" dirty="0" smtClean="0">
                <a:solidFill>
                  <a:schemeClr val="bg1"/>
                </a:solidFill>
              </a:rPr>
              <a:t>): devido à persistência do habitat dessa espécie estima-se que sistemas de túneis tenham sobrevivido e supostamente abrigado as mesmas famílias geração após geração por até 37 anos.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2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Em espécies solitárias os indivíduos isolados tendem a passar de uma tarefa para outra depois que a primeira se completa.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3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5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Nas espécies eussociais há rejeição de uma tarefa já realizada ou sendo realizada por outro naquele momento, no ninho.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5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O resultado é uma distribuição de trabalho mais equilibrada conforme as necessidades da colônia se ampliam.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Para tanto, é preciso que os efeitos aglutinadores da seleção de grupo sobrepujem os efeitos dissolutivos da seleção direta individual.</a:t>
            </a:r>
            <a:r>
              <a:rPr lang="pt-BR" sz="2600" i="1" smtClean="0">
                <a:solidFill>
                  <a:srgbClr val="FFC0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(E um ambiente com recursos disponíveis por tempo suficiente para haver sobreposição de gerações no ninho – de modo que o comportamento de dispersão seja suprimido)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6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Darwin – A expressão das emoções em homens e animais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(1873)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Primeiro a defender que o instinto evoluiu por seleção natural.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Os traços comportamentais definidores de cada espécie, tanto quanto os definidores de sua anatomia e  fisiologia, são hereditários. </a:t>
            </a:r>
            <a:r>
              <a:rPr lang="pt-BR" sz="2200" i="1" smtClean="0">
                <a:solidFill>
                  <a:srgbClr val="FFFF00"/>
                </a:solidFill>
              </a:rPr>
              <a:t>(instinto =&gt; comportamento “automático” hereditário)</a:t>
            </a:r>
            <a:r>
              <a:rPr lang="pt-BR" sz="2600" i="1" smtClean="0">
                <a:solidFill>
                  <a:srgbClr val="FFFF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chemeClr val="bg1"/>
                </a:solidFill>
              </a:rPr>
              <a:t>Eles surgiram e existem hoje porque no passado ajudaram a sobrevivência e reprodução.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3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Vivemos com base na inteligência dirigida pelo instinto animal.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O instinto que nos mantém unidos é produto biológico da seleção de grupo.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O comportamento pró-grupo é um instinto expresso pelo aprendizado preparado e herdado -  encontra-se mesmo em bebês.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5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700" i="1" smtClean="0">
                <a:solidFill>
                  <a:srgbClr val="FFC000"/>
                </a:solidFill>
              </a:rPr>
              <a:t>Em grupos que cooperam autenticamente, como os humanos, a seleção entre membros individuais geneticamente diversificados promove o comportamento egoísta.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700" i="1" smtClean="0">
                <a:solidFill>
                  <a:srgbClr val="FFC000"/>
                </a:solidFill>
              </a:rPr>
              <a:t>Mas a seleção entre grupos costuma promover o altruísmo entre membros do grupo.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Trapaceiros podem se dar bem no grupo auferindo grande parte dos recursos, evitando tarefas perigosas ou rompendo regras.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FF00"/>
                </a:solidFill>
              </a:rPr>
              <a:t>Mas, grupos de trapaceiros perdem para grupos cooperadores.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Um altruísta beneficia o grupo, mas um preguiçoso ou covarde que poupa sua própria energia e reduz seu risco corporal repassa o custo social resultante aos outras.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8392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Observações: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Em evolução por seleção natural, uma distinção importante é entre a causa próxima – como uma estrutura ou processo funciona e causa última – por que, antes de mais nada, a estrutura ou processo existe.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A seleção de grupo favorece maior diversidade genética no grupo (que a seleção de parentesco e a aptidão inclusiva) – ex: aumento de resistência a doenças, amento da divisão de trabalho, aumentando a aptidão dos grupos.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chemeClr val="bg1"/>
                </a:solidFill>
              </a:rPr>
              <a:t>[Seres humanos + tecnologias = extensões extrassomáticas de seu fenótipo???]</a:t>
            </a:r>
            <a:endParaRPr lang="pt-BR" sz="24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229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b="1" i="1" dirty="0" smtClean="0">
                <a:solidFill>
                  <a:srgbClr val="FFC000"/>
                </a:solidFill>
              </a:rPr>
              <a:t>Como a espécie humana alcançou sua condição social única baseada na cultura?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FF00"/>
                </a:solidFill>
              </a:rPr>
              <a:t>Qual marca o processo genético e cultural combinado deixou na natureza humana?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Em outras palavras: </a:t>
            </a:r>
            <a:r>
              <a:rPr lang="pt-BR" sz="2800" b="1" i="1" dirty="0" smtClean="0">
                <a:solidFill>
                  <a:schemeClr val="bg1"/>
                </a:solidFill>
              </a:rPr>
              <a:t>o que somos</a:t>
            </a:r>
            <a:r>
              <a:rPr lang="pt-BR" sz="2800" i="1" dirty="0" smtClean="0">
                <a:solidFill>
                  <a:schemeClr val="bg1"/>
                </a:solidFill>
              </a:rPr>
              <a:t>???</a:t>
            </a:r>
            <a:endParaRPr lang="pt-BR" sz="28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A natureza humana é óbvia em suas manifestações na vida diária.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FF00"/>
                </a:solidFill>
              </a:rPr>
              <a:t>Sua expressão intuitiva é a substância das artes criativas e o sustentáculo das ciências sociais.</a:t>
            </a:r>
            <a:endParaRPr lang="pt-BR" sz="28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A natureza humana não é o conjunto de genes a ela subjacentes.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Eles determinam </a:t>
            </a:r>
            <a:r>
              <a:rPr lang="pt-BR" sz="2800" b="1" i="1" dirty="0" smtClean="0">
                <a:solidFill>
                  <a:schemeClr val="bg1"/>
                </a:solidFill>
              </a:rPr>
              <a:t>regras de desenvolvimento </a:t>
            </a:r>
            <a:r>
              <a:rPr lang="pt-BR" sz="2800" i="1" dirty="0" smtClean="0">
                <a:solidFill>
                  <a:schemeClr val="bg1"/>
                </a:solidFill>
              </a:rPr>
              <a:t>do cérebro, do sistema sensorial e do comportamento </a:t>
            </a:r>
            <a:r>
              <a:rPr lang="pt-BR" sz="2800" b="1" i="1" dirty="0" smtClean="0">
                <a:solidFill>
                  <a:schemeClr val="bg1"/>
                </a:solidFill>
              </a:rPr>
              <a:t>que produzem a natureza humana – Regras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Epigenéticas</a:t>
            </a:r>
            <a:r>
              <a:rPr lang="pt-BR" sz="2800" b="1" i="1" dirty="0" smtClean="0">
                <a:solidFill>
                  <a:schemeClr val="bg1"/>
                </a:solidFill>
              </a:rPr>
              <a:t>.</a:t>
            </a:r>
            <a:endParaRPr lang="pt-BR" sz="28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8392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 de Desenvolvimento (</a:t>
            </a:r>
            <a:r>
              <a:rPr lang="pt-BR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epigenéticas</a:t>
            </a:r>
            <a:r>
              <a:rPr lang="pt-B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criaram os universais da cultura humana: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Adivinhação do futuro/ adornos corporais/ arte decorativa/ calendário/ casamento/ cirurgia/ classificação etária/ comércio/ conceitos de alma/ confecção de ferramentas/ controle do clima/ cosmologia/ costumes da gravidez/ costumes da puberdade/ cuidados pós-natais/ culinária/ curandeirismo/ dança/ devoção aos seres sobrenaturais/ diferenciação de status/ direito/ direitos de propriedade/ divisão de trabalho/ educação/ escatologia/ esportes atléticos/ estilos de cabelo/ ética/ etiqueta/ </a:t>
            </a:r>
            <a:r>
              <a:rPr lang="pt-BR" sz="2200" i="1" dirty="0" err="1" smtClean="0">
                <a:solidFill>
                  <a:srgbClr val="FFFF00"/>
                </a:solidFill>
              </a:rPr>
              <a:t>etnobotânica</a:t>
            </a:r>
            <a:r>
              <a:rPr lang="pt-BR" sz="2200" i="1" dirty="0" smtClean="0">
                <a:solidFill>
                  <a:srgbClr val="FFFF00"/>
                </a:solidFill>
              </a:rPr>
              <a:t>/ festas de família/ folclore/ galanteio/ gestos/ governo/ grupos de parentesco/ higiene/ horários das refeições/ hospitalidade/ interpretação dos sonho/ jogos/ linguagem/ magia/ medicina/ moradias/ nomenclatura de parentesco/ nomes pessoais/ obstetrícia/ organização comunitária/ piadas/ política demográfica/ presentes/ produção de fogo/ regras de herança/ regras de residência/ restrições sexuais/ ritos fúnebres/ ritual religioso/ sanções penais/ superstições sobre a sorte/ tabus alimentares/ tabus do incesto/ tecelagem/ trabalho cooperativo/ treinamento em limpeza/ visitas/                                                                  (74)</a:t>
            </a:r>
            <a:endParaRPr lang="pt-BR" sz="22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587375"/>
            <a:ext cx="7772400" cy="1470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 Egoísta </a:t>
            </a:r>
            <a:r>
              <a:rPr lang="pt-BR" sz="3200" i="1" dirty="0" smtClean="0">
                <a:solidFill>
                  <a:srgbClr val="FFC000"/>
                </a:solidFill>
              </a:rPr>
              <a:t>– R. </a:t>
            </a:r>
            <a:r>
              <a:rPr lang="pt-BR" sz="3200" i="1" dirty="0" err="1" smtClean="0">
                <a:solidFill>
                  <a:srgbClr val="FFC000"/>
                </a:solidFill>
              </a:rPr>
              <a:t>Dawkins</a:t>
            </a: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534400" cy="1752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rgbClr val="FFC000"/>
                </a:solidFill>
              </a:rPr>
              <a:t>Além de explorar a base genética do comportamento animal,  </a:t>
            </a:r>
            <a:r>
              <a:rPr lang="pt-BR" sz="2400" dirty="0">
                <a:solidFill>
                  <a:srgbClr val="FFC000"/>
                </a:solidFill>
              </a:rPr>
              <a:t>procura explorar as </a:t>
            </a:r>
            <a:r>
              <a:rPr lang="pt-BR" sz="2400" dirty="0" smtClean="0">
                <a:solidFill>
                  <a:srgbClr val="FFC000"/>
                </a:solidFill>
              </a:rPr>
              <a:t>consequências </a:t>
            </a:r>
            <a:r>
              <a:rPr lang="pt-BR" sz="2400" dirty="0">
                <a:solidFill>
                  <a:srgbClr val="FFC000"/>
                </a:solidFill>
              </a:rPr>
              <a:t>da teoria da evolução, </a:t>
            </a:r>
            <a:r>
              <a:rPr lang="pt-BR" sz="2400" dirty="0" smtClean="0">
                <a:solidFill>
                  <a:srgbClr val="FFC000"/>
                </a:solidFill>
              </a:rPr>
              <a:t>examinando </a:t>
            </a:r>
            <a:r>
              <a:rPr lang="pt-BR" sz="2400" dirty="0">
                <a:solidFill>
                  <a:srgbClr val="FFC000"/>
                </a:solidFill>
              </a:rPr>
              <a:t>a biologia do egoísmo e do </a:t>
            </a:r>
            <a:r>
              <a:rPr lang="pt-BR" sz="2400" dirty="0" smtClean="0">
                <a:solidFill>
                  <a:srgbClr val="FFC000"/>
                </a:solidFill>
              </a:rPr>
              <a:t>altruísmo.</a:t>
            </a: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Propõe que tudo que é mantido por seleção natural é egoísta.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egoísmo: favorecimento próprio com prejuízo de outrem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altruísmo: ajuda a outrem com algum nível de prejuízo próprio (cooperação: ajuda a outrem com benefício mútuo / altruísmo recíproco)</a:t>
            </a: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400" b="1" i="1" dirty="0" smtClean="0">
                <a:solidFill>
                  <a:schemeClr val="bg1"/>
                </a:solidFill>
              </a:rPr>
              <a:t>-</a:t>
            </a:r>
            <a:r>
              <a:rPr lang="pt-BR" sz="2600" b="1" i="1" dirty="0" smtClean="0">
                <a:solidFill>
                  <a:schemeClr val="bg1"/>
                </a:solidFill>
              </a:rPr>
              <a:t> </a:t>
            </a:r>
            <a:r>
              <a:rPr lang="pt-BR" sz="2600" i="1" dirty="0" smtClean="0">
                <a:solidFill>
                  <a:schemeClr val="bg1"/>
                </a:solidFill>
              </a:rPr>
              <a:t>Aborda a</a:t>
            </a:r>
            <a:r>
              <a:rPr lang="pt-BR" sz="2600" b="1" i="1" dirty="0" smtClean="0">
                <a:solidFill>
                  <a:schemeClr val="bg1"/>
                </a:solidFill>
              </a:rPr>
              <a:t> seleção no nível do gene e não do indivíduo ou do grupo: </a:t>
            </a:r>
            <a:r>
              <a:rPr lang="pt-BR" sz="2600" i="1" dirty="0" smtClean="0">
                <a:solidFill>
                  <a:schemeClr val="bg1"/>
                </a:solidFill>
              </a:rPr>
              <a:t>corpos dos diferentes seres vivos seriam apenas </a:t>
            </a:r>
            <a:r>
              <a:rPr lang="pt-BR" sz="2600" b="1" i="1" dirty="0" smtClean="0">
                <a:solidFill>
                  <a:schemeClr val="bg1"/>
                </a:solidFill>
              </a:rPr>
              <a:t>máquinas de sobrevivência dos seus genes</a:t>
            </a: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Regras </a:t>
            </a:r>
            <a:r>
              <a:rPr lang="pt-BR" sz="2800" i="1" dirty="0" err="1" smtClean="0">
                <a:solidFill>
                  <a:srgbClr val="FFC000"/>
                </a:solidFill>
              </a:rPr>
              <a:t>epigenéticas</a:t>
            </a:r>
            <a:r>
              <a:rPr lang="pt-BR" sz="2800" i="1" dirty="0" smtClean="0">
                <a:solidFill>
                  <a:srgbClr val="FFC000"/>
                </a:solidFill>
              </a:rPr>
              <a:t> evoluíram pela interação da evolução genética e cultural por um longo período na pré-história.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Elas constituem a interferência genética (viés) na forma como nossos sentidos percebem o mundo, a codificação simbólica pela qual representamos o mundo, as opções que automaticamente abrimos para nós e as reações que achamos mais fáceis e recompensadoras.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err="1" smtClean="0">
                <a:solidFill>
                  <a:schemeClr val="bg1"/>
                </a:solidFill>
              </a:rPr>
              <a:t>Exs</a:t>
            </a:r>
            <a:r>
              <a:rPr lang="pt-BR" sz="2400" i="1" dirty="0" smtClean="0">
                <a:solidFill>
                  <a:schemeClr val="bg1"/>
                </a:solidFill>
              </a:rPr>
              <a:t>: alteram como vemos e classificamos linguisticamente as cores, determinam os indivíduos que nós  achamos mais atraentes sexualmente,  fobias de cobras e altura, expressões faciais, uniões conjugais, cuidado de crianças, comunicação com expressões faciais e formas de linguagem corporal. </a:t>
            </a:r>
            <a:endParaRPr lang="pt-BR" sz="24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A maioria das regras </a:t>
            </a:r>
            <a:r>
              <a:rPr lang="pt-BR" sz="2800" i="1" dirty="0" err="1" smtClean="0">
                <a:solidFill>
                  <a:srgbClr val="FFC000"/>
                </a:solidFill>
              </a:rPr>
              <a:t>epigenéticas</a:t>
            </a:r>
            <a:r>
              <a:rPr lang="pt-BR" sz="2800" i="1" dirty="0" smtClean="0">
                <a:solidFill>
                  <a:srgbClr val="FFC000"/>
                </a:solidFill>
              </a:rPr>
              <a:t> é muito antiga – remontam a </a:t>
            </a:r>
            <a:r>
              <a:rPr lang="pt-BR" sz="2800" i="1" dirty="0" err="1" smtClean="0">
                <a:solidFill>
                  <a:srgbClr val="FFC000"/>
                </a:solidFill>
              </a:rPr>
              <a:t>M.a.</a:t>
            </a:r>
            <a:r>
              <a:rPr lang="pt-BR" sz="2800" i="1" dirty="0" smtClean="0">
                <a:solidFill>
                  <a:srgbClr val="FFC000"/>
                </a:solidFill>
              </a:rPr>
              <a:t> em nossa ancestralidade mamífera.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Outras, como o estágio de desenvolvimento linguístico, só têm centenas de milhares de anos.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Ao menos uma, a tolerância de adultos à lactose no leite, e com isso, o potencial de uma cultura baseada nos laticínios em certas populações, remonta a apenas alguns milhares de anos atrás.</a:t>
            </a:r>
            <a:r>
              <a:rPr lang="pt-BR" sz="2800" i="1" dirty="0" smtClean="0">
                <a:solidFill>
                  <a:schemeClr val="bg1"/>
                </a:solidFill>
              </a:rPr>
              <a:t> </a:t>
            </a:r>
            <a:r>
              <a:rPr lang="pt-BR" sz="2000" i="1" dirty="0" smtClean="0">
                <a:solidFill>
                  <a:schemeClr val="bg1"/>
                </a:solidFill>
              </a:rPr>
              <a:t>(exemplo clássico de coevolução genes-cultura)</a:t>
            </a:r>
            <a:endParaRPr lang="pt-BR" sz="20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dirty="0" smtClean="0">
                <a:solidFill>
                  <a:schemeClr val="bg1"/>
                </a:solidFill>
              </a:rPr>
              <a:t>(tolerância à lactose: 4 mutações independentes, 1 na Europa e 3 na África; o pastoreio foi desenvolvido entre 9 e 3 mil anos atrás, várias vezes e de forma independente no norte da Europa e no leste da África)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Reflexos típicos são inconscientes e não fazem parte da “natureza humana”. 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Os comportamentos criados pelas regras </a:t>
            </a:r>
            <a:r>
              <a:rPr lang="pt-BR" sz="2600" i="1" dirty="0" err="1" smtClean="0">
                <a:solidFill>
                  <a:srgbClr val="FFFF00"/>
                </a:solidFill>
              </a:rPr>
              <a:t>epigenéticas</a:t>
            </a:r>
            <a:r>
              <a:rPr lang="pt-BR" sz="2600" i="1" dirty="0" smtClean="0">
                <a:solidFill>
                  <a:srgbClr val="FFFF00"/>
                </a:solidFill>
              </a:rPr>
              <a:t> não são automáticos como os reflexos. 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As regras </a:t>
            </a:r>
            <a:r>
              <a:rPr lang="pt-BR" sz="2600" i="1" dirty="0" err="1" smtClean="0">
                <a:solidFill>
                  <a:srgbClr val="FFFF00"/>
                </a:solidFill>
              </a:rPr>
              <a:t>epigenéticas</a:t>
            </a:r>
            <a:r>
              <a:rPr lang="pt-BR" sz="2600" i="1" dirty="0" smtClean="0">
                <a:solidFill>
                  <a:srgbClr val="FFFF00"/>
                </a:solidFill>
              </a:rPr>
              <a:t> é que são automáticas e que portanto, compõem o verdadeiro núcleo da natureza humana.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Esses comportamentos são aprendidos, mas o processo é “preparado”- há uma predisposição inata a aprender e a reforçar uma opção de preferência a outra. Estamos “contrapreparados” para fazer escolhas alternativas, ou mesmo ativamente evitá-las.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i="1" dirty="0" smtClean="0">
                <a:solidFill>
                  <a:schemeClr val="bg1"/>
                </a:solidFill>
              </a:rPr>
              <a:t>Ex: adquirimos rapidamente fobia a cobras, mas não a outras répteis como tartarugas e lagartos. </a:t>
            </a:r>
            <a:r>
              <a:rPr lang="pt-BR" sz="2400" b="1" i="1" u="sng" dirty="0" smtClean="0">
                <a:solidFill>
                  <a:schemeClr val="bg1"/>
                </a:solidFill>
              </a:rPr>
              <a:t>Essas reações nos parecem “naturais”,  mas precisam ser aprendidas!!</a:t>
            </a:r>
            <a:endParaRPr lang="pt-BR" sz="2400" b="1" i="1" u="sng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Deste modo é possível compreender como a evolução dos genes afeta a evolução da cultura.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Há uma base instintiva, portanto não cultural, da natureza humana.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strike="sngStrike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strike="sngStrike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Há uma relação causal entre a evolução dos genes e a evolução da cultura – ou coevolução genes-cultura.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u="sng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u="sng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FF00"/>
                </a:solidFill>
              </a:rPr>
              <a:t>As propriedades inatas da natureza humana devem ter evoluído como adaptações.</a:t>
            </a:r>
            <a:endParaRPr lang="pt-BR" sz="2800" b="1" i="1" dirty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Tudo isso é possível por meio da preparação e contrapreparação (genéticas) condicionando como as pessoas aprendem a cultura.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066" name="Subtítulo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evolução cultural tenderia a inibir ou mesmo reverter a evolução genética?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2800" b="1" i="1" u="sng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FF00"/>
                </a:solidFill>
              </a:rPr>
              <a:t>Por que ser governado por genes se mudanças culturais podem alcançar o mesmo resultado em muito menos tempo?</a:t>
            </a: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A evolução cultural pode encobrir a evolução genética.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0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Mesmo assim, existe uma abundância de novos desafios e oportunidades nos muitos </a:t>
            </a:r>
            <a:r>
              <a:rPr lang="pt-BR" sz="2600" i="1" dirty="0" err="1" smtClean="0">
                <a:solidFill>
                  <a:schemeClr val="bg1"/>
                </a:solidFill>
              </a:rPr>
              <a:t>habitats</a:t>
            </a:r>
            <a:r>
              <a:rPr lang="pt-BR" sz="2600" i="1" dirty="0" smtClean="0">
                <a:solidFill>
                  <a:schemeClr val="bg1"/>
                </a:solidFill>
              </a:rPr>
              <a:t> do mundo com que podemos também lidar – ou ao menos lidar com mais eficácia – por uma mudança nos genes orientada pela seleção natural, incluindo comidas novas e estranhas, doenças e regimes climáticos.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Novas pressões de seleção ocorreram após a saída da África, há cerca de 60 mil anos selecionando favoravelmente grande número de mutações potencialmente adaptativas.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Seria surpreendente se a evolução genética não ocorresse em diferentes populações ao colonizarem o resto do mundo.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14" name="Subtítulo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Construção de Nicho: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“A tolerância à lactose é um exemplo do que os ecólogos e os pesquisadores que estudam evolução humana chamam de  ‘construção de nicho’.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No caso da coevolução genes-cultura associada à produção de lactose, o nicho foi criado para incluir a domesticação do gado como uma importante fonte nova de alimento.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Genes mutantes estavam disponíveis em frequências muito baixas e rapidamente substituíram as outras variantes mais antigas.”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138" name="Subtítulo 2"/>
          <p:cNvSpPr>
            <a:spLocks noGrp="1"/>
          </p:cNvSpPr>
          <p:nvPr>
            <p:ph type="subTitle" idx="1"/>
          </p:nvPr>
        </p:nvSpPr>
        <p:spPr>
          <a:xfrm>
            <a:off x="533400" y="762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Outros exemplos de coevolução genes-cultura: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Tabu do incesto – em média cada pessoa porta em seus 23 pares de cromossomos, ao menos dois genes recessivos defeituosos em algum grau, em  casos extremos, letais.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- Efeito </a:t>
            </a:r>
            <a:r>
              <a:rPr lang="pt-BR" sz="2600" b="1" i="1" dirty="0" err="1" smtClean="0">
                <a:solidFill>
                  <a:srgbClr val="FFFF00"/>
                </a:solidFill>
              </a:rPr>
              <a:t>Westermarck</a:t>
            </a:r>
            <a:r>
              <a:rPr lang="pt-BR" sz="2600" b="1" i="1" dirty="0" smtClean="0">
                <a:solidFill>
                  <a:srgbClr val="FFFF00"/>
                </a:solidFill>
              </a:rPr>
              <a:t> (1891) : </a:t>
            </a:r>
            <a:r>
              <a:rPr lang="pt-BR" sz="2600" i="1" dirty="0" smtClean="0">
                <a:solidFill>
                  <a:srgbClr val="FFFF00"/>
                </a:solidFill>
              </a:rPr>
              <a:t>para a atividade sexual ocorre a rejeição de indivíduos com que se esteve intimamente ligado no início da vida </a:t>
            </a:r>
            <a:r>
              <a:rPr lang="pt-BR" sz="2200" i="1" dirty="0" smtClean="0">
                <a:solidFill>
                  <a:srgbClr val="FFFF00"/>
                </a:solidFill>
              </a:rPr>
              <a:t>(humanos – até 30 meses o efeito é mais forte)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Todas as espécies de primatas sociais, incluindo micos e saguis da América do Sul, símios asiáticos, babuínos e chimpanzés, tantos machos quanto fêmeas exibem este efeito.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Também confirmado em observações nos kibutzim.</a:t>
            </a:r>
          </a:p>
          <a:p>
            <a:pPr algn="l">
              <a:spcAft>
                <a:spcPts val="12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[</a:t>
            </a:r>
            <a:r>
              <a:rPr lang="pt-BR" sz="2400" i="1" dirty="0" err="1" smtClean="0">
                <a:solidFill>
                  <a:schemeClr val="bg1"/>
                </a:solidFill>
              </a:rPr>
              <a:t>spp</a:t>
            </a:r>
            <a:r>
              <a:rPr lang="pt-BR" sz="2400" i="1" dirty="0" smtClean="0">
                <a:solidFill>
                  <a:schemeClr val="bg1"/>
                </a:solidFill>
              </a:rPr>
              <a:t> sociais protegeriam mais seus integrantes – acumulariam mais genes deletérios e por isso é necessário evitar consanguinidade]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2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Em relação a cores, o cérebro filtra e distorce as cores “reais” de certas maneiras, mas não determina exclusivamente suas categorias.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Categorias de cores e língua afetam-se mutuamente numa cultura.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Benjamin Lee </a:t>
            </a:r>
            <a:r>
              <a:rPr lang="pt-BR" sz="2600" b="1" i="1" dirty="0" err="1" smtClean="0">
                <a:solidFill>
                  <a:schemeClr val="bg1"/>
                </a:solidFill>
              </a:rPr>
              <a:t>Whorf</a:t>
            </a:r>
            <a:r>
              <a:rPr lang="pt-BR" sz="2600" b="1" i="1" dirty="0" smtClean="0">
                <a:solidFill>
                  <a:schemeClr val="bg1"/>
                </a:solidFill>
              </a:rPr>
              <a:t> (1930-1940): </a:t>
            </a:r>
            <a:r>
              <a:rPr lang="pt-BR" sz="2600" i="1" dirty="0" smtClean="0">
                <a:solidFill>
                  <a:schemeClr val="bg1"/>
                </a:solidFill>
              </a:rPr>
              <a:t>a língua não serve apenas para comunicar o que percebemos no resto do mundo, mas também influencia literalmente o que percebemos.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 [o que não “importa” no ambiente não é nominado, não é visto no ambiente – linguística nas </a:t>
            </a:r>
            <a:r>
              <a:rPr lang="pt-BR" sz="2600" i="1" dirty="0" err="1" smtClean="0">
                <a:solidFill>
                  <a:schemeClr val="bg1"/>
                </a:solidFill>
              </a:rPr>
              <a:t>etnociências</a:t>
            </a:r>
            <a:r>
              <a:rPr lang="pt-BR" sz="2600" i="1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ct val="0"/>
              </a:spcBef>
              <a:buFont typeface="Arial" charset="0"/>
              <a:buNone/>
            </a:pPr>
            <a:r>
              <a:rPr lang="pt-BR" b="1" i="1" smtClean="0">
                <a:solidFill>
                  <a:srgbClr val="FFC000"/>
                </a:solidFill>
              </a:rPr>
              <a:t>	As regras epigenéticas do comportamento que afetam a cultura e surgiram por seleção natural são a norma.</a:t>
            </a:r>
          </a:p>
          <a:p>
            <a:pPr>
              <a:spcAft>
                <a:spcPts val="1200"/>
              </a:spcAft>
            </a:pPr>
            <a:endParaRPr lang="pt-BR" sz="400" b="1" i="1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</a:pPr>
            <a:endParaRPr lang="pt-BR" sz="400" b="1" i="1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pt-BR" b="1" i="1" smtClean="0">
                <a:solidFill>
                  <a:srgbClr val="FFFF00"/>
                </a:solidFill>
              </a:rPr>
              <a:t>	Fortes desvios delas tendem a ser eliminados por evolução cultural, evolução natural ou ambas.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892175"/>
            <a:ext cx="7772400" cy="9366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(cont.-2):</a:t>
            </a:r>
            <a:b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</a:t>
            </a:r>
            <a:b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534400" cy="1752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i="1" dirty="0" smtClean="0">
                <a:solidFill>
                  <a:srgbClr val="FFC000"/>
                </a:solidFill>
              </a:rPr>
              <a:t>Assume a</a:t>
            </a:r>
            <a:r>
              <a:rPr lang="pt-BR" sz="2400" b="1" i="1" dirty="0" smtClean="0">
                <a:solidFill>
                  <a:srgbClr val="FFC000"/>
                </a:solidFill>
              </a:rPr>
              <a:t> seleção de parentesco  </a:t>
            </a:r>
            <a:r>
              <a:rPr lang="pt-BR" sz="2400" i="1" dirty="0" smtClean="0">
                <a:solidFill>
                  <a:srgbClr val="FFC000"/>
                </a:solidFill>
              </a:rPr>
              <a:t>e a</a:t>
            </a:r>
            <a:r>
              <a:rPr lang="pt-BR" sz="2400" b="1" i="1" dirty="0" smtClean="0">
                <a:solidFill>
                  <a:srgbClr val="FFC000"/>
                </a:solidFill>
              </a:rPr>
              <a:t> aptidão inclusiva, </a:t>
            </a:r>
            <a:r>
              <a:rPr lang="pt-BR" sz="2400" i="1" dirty="0" smtClean="0">
                <a:solidFill>
                  <a:srgbClr val="FFC000"/>
                </a:solidFill>
              </a:rPr>
              <a:t>e portanto,</a:t>
            </a:r>
            <a:r>
              <a:rPr lang="pt-BR" sz="2400" b="1" i="1" dirty="0" smtClean="0">
                <a:solidFill>
                  <a:srgbClr val="FFC000"/>
                </a:solidFill>
              </a:rPr>
              <a:t> a tendência a favorecer outros indivíduos tanto mais quanto maior o grau de parentesco em relação a eles.</a:t>
            </a: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b="1" i="1" dirty="0" smtClean="0">
                <a:solidFill>
                  <a:srgbClr val="FFFF00"/>
                </a:solidFill>
              </a:rPr>
              <a:t>Assim: gestos aparentemente altruístas no nível do comportamento do indivíduo, são gestos egoístas dos genes</a:t>
            </a: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 um indivíduo (máquina de sobrevivência de genes) tenderá a se comportar e a fazer escolhas de modo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maximizar a sobrevivência de cópias de seus genes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smtClean="0">
                <a:solidFill>
                  <a:schemeClr val="bg1"/>
                </a:solidFill>
              </a:rPr>
              <a:t>em si mesmo ou em indivíduos aparentados – ou até mesmo, em portadores dos mesmos genes que possui (</a:t>
            </a:r>
            <a:r>
              <a:rPr lang="pt-BR" sz="2400" i="1" dirty="0" err="1" smtClean="0">
                <a:solidFill>
                  <a:schemeClr val="bg1"/>
                </a:solidFill>
              </a:rPr>
              <a:t>exs</a:t>
            </a:r>
            <a:r>
              <a:rPr lang="pt-BR" sz="2400" i="1" dirty="0" smtClean="0">
                <a:solidFill>
                  <a:schemeClr val="bg1"/>
                </a:solidFill>
              </a:rPr>
              <a:t>: fidelidade x infidelidade; monogamia x poligamia; egoísmo  x altruísmo aparente).</a:t>
            </a:r>
            <a:r>
              <a:rPr lang="pt-BR" sz="2400" b="1" i="1" dirty="0" smtClean="0">
                <a:solidFill>
                  <a:schemeClr val="bg1"/>
                </a:solidFill>
              </a:rPr>
              <a:t> Não existe altruísmo verdadeiro.</a:t>
            </a: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10" name="Subtítulo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u="sng" dirty="0" smtClean="0">
                <a:solidFill>
                  <a:srgbClr val="FFC000"/>
                </a:solidFill>
              </a:rPr>
              <a:t>Evolução Cultural: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elaboração da cultura depende da memória de longo prazo </a:t>
            </a:r>
            <a:r>
              <a:rPr lang="pt-BR" sz="2200" b="1" i="1" dirty="0" smtClean="0">
                <a:solidFill>
                  <a:srgbClr val="FFC000"/>
                </a:solidFill>
              </a:rPr>
              <a:t>– e nesta capacidade os humanos estão bem acima dos animais.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Nossas histórias interiores permitem-nos suprimir os desejos imediatos em favor do prazer adiado.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Pelo planejamento de longo prazo derrotamos ao menos por um tempo, a insistência de nossas emoções.</a:t>
            </a:r>
          </a:p>
          <a:p>
            <a:pPr algn="l">
              <a:spcAft>
                <a:spcPts val="1200"/>
              </a:spcAft>
            </a:pPr>
            <a:endParaRPr lang="pt-BR" sz="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Esta vida interior torna cada pessoa única e preciosa.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Quando alguém morre, uma biblioteca inteira de experiência e imaginação se extingue – mas foram vitais para uma parte da humanidade.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4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u="sng" dirty="0" smtClean="0">
                <a:solidFill>
                  <a:srgbClr val="FFC000"/>
                </a:solidFill>
              </a:rPr>
              <a:t>Um extraordinário diferencial do cérebro humano consciente está em sua capacidade de desenvolver cenários</a:t>
            </a:r>
            <a:r>
              <a:rPr lang="pt-BR" sz="2800" b="1" i="1" dirty="0" smtClean="0">
                <a:solidFill>
                  <a:srgbClr val="FFC000"/>
                </a:solidFill>
              </a:rPr>
              <a:t> - para o que tem um impulso inato irresistível. </a:t>
            </a:r>
            <a:endParaRPr lang="pt-BR" sz="2200" b="1" i="1" dirty="0" smtClean="0">
              <a:solidFill>
                <a:srgbClr val="FFC0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O pensamento abstrato e a linguagem sintática emergiram no máximo há 70 mil anos atrás.</a:t>
            </a:r>
          </a:p>
          <a:p>
            <a:pPr algn="l">
              <a:spcAft>
                <a:spcPts val="1200"/>
              </a:spcAft>
            </a:pPr>
            <a:endParaRPr lang="pt-BR" sz="2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Artefatos arqueológicos encontrados evidenciam o processo mental necessário para produzi-los.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258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O pouco progresso da cultura </a:t>
            </a:r>
            <a:r>
              <a:rPr lang="pt-BR" sz="2600" i="1" dirty="0" err="1" smtClean="0">
                <a:solidFill>
                  <a:schemeClr val="bg1"/>
                </a:solidFill>
              </a:rPr>
              <a:t>neandertal</a:t>
            </a:r>
            <a:r>
              <a:rPr lang="pt-BR" sz="2600" i="1" dirty="0" smtClean="0">
                <a:solidFill>
                  <a:schemeClr val="bg1"/>
                </a:solidFill>
              </a:rPr>
              <a:t> provavelmente se deveu à incapacidade  da </a:t>
            </a:r>
            <a:r>
              <a:rPr lang="pt-BR" sz="2600" i="1" dirty="0" err="1" smtClean="0">
                <a:solidFill>
                  <a:schemeClr val="bg1"/>
                </a:solidFill>
              </a:rPr>
              <a:t>sp</a:t>
            </a:r>
            <a:r>
              <a:rPr lang="pt-BR" sz="2600" i="1" dirty="0" smtClean="0">
                <a:solidFill>
                  <a:schemeClr val="bg1"/>
                </a:solidFill>
              </a:rPr>
              <a:t> em concatenar domínios de inteligência para criar padrões abstratos novos e imaginar cenários complexos.</a:t>
            </a:r>
            <a:r>
              <a:rPr lang="pt-BR" sz="2800" b="1" i="1" dirty="0" smtClean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Possivelmente, isso ocorreu porque houve pouca sobreposição entre sua inteligência técnica, de história natural e social, com a inteligência geral – altamente coordenadas e sobrepostas em humanos </a:t>
            </a:r>
            <a:r>
              <a:rPr lang="pt-BR" sz="2600" dirty="0" smtClean="0">
                <a:solidFill>
                  <a:schemeClr val="bg1"/>
                </a:solidFill>
              </a:rPr>
              <a:t>Homo sapiens </a:t>
            </a:r>
            <a:r>
              <a:rPr lang="pt-BR" sz="2600" dirty="0" err="1" smtClean="0">
                <a:solidFill>
                  <a:schemeClr val="bg1"/>
                </a:solidFill>
              </a:rPr>
              <a:t>sapiens</a:t>
            </a:r>
            <a:r>
              <a:rPr lang="pt-BR" sz="2600" i="1" dirty="0" smtClean="0">
                <a:solidFill>
                  <a:schemeClr val="bg1"/>
                </a:solidFill>
              </a:rPr>
              <a:t>.</a:t>
            </a:r>
            <a:r>
              <a:rPr lang="pt-BR" sz="2600" b="1" i="1" dirty="0" smtClean="0">
                <a:solidFill>
                  <a:schemeClr val="bg1"/>
                </a:solidFill>
              </a:rPr>
              <a:t> </a:t>
            </a:r>
            <a:endParaRPr lang="pt-BR" sz="26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Neandertais possuíam o gene FOX2 associado à capacidade para linguagem, numa sequência de código específica só compartilhada com </a:t>
            </a:r>
            <a:r>
              <a:rPr lang="pt-BR" sz="2800" b="1" dirty="0" smtClean="0">
                <a:solidFill>
                  <a:srgbClr val="FFC000"/>
                </a:solidFill>
              </a:rPr>
              <a:t>Homo sapiens</a:t>
            </a:r>
            <a:r>
              <a:rPr lang="pt-BR" sz="2800" b="1" i="1" dirty="0" smtClean="0">
                <a:solidFill>
                  <a:srgbClr val="FFC000"/>
                </a:solidFill>
              </a:rPr>
              <a:t>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Talvez o mais interessante não seja o que foram os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neandertais</a:t>
            </a:r>
            <a:r>
              <a:rPr lang="pt-BR" sz="2800" b="1" i="1" dirty="0" smtClean="0">
                <a:solidFill>
                  <a:srgbClr val="FFFF00"/>
                </a:solidFill>
              </a:rPr>
              <a:t>, mas o que deixaram de se tornar.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2" name="Subtítulo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Em humanos sapiens: a memória de longo prazo, especialmente aplicada à memória operacional e com ela uma capacidade de desenvolver cenários e planejar estratégias em breves períodos, desempenharam um papel-chave.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FF00"/>
                </a:solidFill>
              </a:rPr>
              <a:t>A força que os levou ao limiar de uma cultura complexa teria sido a </a:t>
            </a:r>
            <a:r>
              <a:rPr lang="pt-BR" sz="2600" b="1" i="1" dirty="0" smtClean="0">
                <a:solidFill>
                  <a:srgbClr val="FFFF00"/>
                </a:solidFill>
              </a:rPr>
              <a:t>seleção de grupo</a:t>
            </a:r>
            <a:r>
              <a:rPr lang="pt-BR" sz="2600" i="1" dirty="0" smtClean="0">
                <a:solidFill>
                  <a:srgbClr val="FFFF00"/>
                </a:solidFill>
              </a:rPr>
              <a:t> que favoreceu capacidades como de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FF00"/>
                </a:solidFill>
              </a:rPr>
              <a:t>interpretar intenções e cooperar entre si, prever as ações de outros grupos, moralidade, submissão, fervor religioso e capacidade de luta com memória e imaginação.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6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smtClean="0">
                <a:solidFill>
                  <a:srgbClr val="FFC000"/>
                </a:solidFill>
              </a:rPr>
              <a:t>As origens da linguagem: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u="sng" smtClean="0">
                <a:solidFill>
                  <a:srgbClr val="FFC000"/>
                </a:solidFill>
              </a:rPr>
              <a:t>Hipótese da inteligência cultural – Michael Tomasello:</a:t>
            </a:r>
          </a:p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 diferença básica e crucial entre a cognição humana e a de outras espécies animais está na capacidade de colaborar com o propósito de atingir metas e intenções compartilhadas.</a:t>
            </a:r>
          </a:p>
          <a:p>
            <a:pPr algn="l"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A especialidade humana é a intencionalidade moldada por uma memória operacional imensa. Interpretamos a mente e inventamos cultura. Interagimos entre nós e inventamos o impulso para </a:t>
            </a:r>
            <a:r>
              <a:rPr lang="pt-BR" sz="2600" i="1" u="sng" smtClean="0">
                <a:solidFill>
                  <a:srgbClr val="FFFF00"/>
                </a:solidFill>
              </a:rPr>
              <a:t>colaborar</a:t>
            </a:r>
            <a:r>
              <a:rPr lang="pt-BR" sz="2600" i="1" smtClean="0">
                <a:solidFill>
                  <a:srgbClr val="FFFF00"/>
                </a:solidFill>
              </a:rPr>
              <a:t>. </a:t>
            </a:r>
          </a:p>
          <a:p>
            <a:pPr algn="l">
              <a:spcBef>
                <a:spcPct val="0"/>
              </a:spcBef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Como indivíduos mal conseguimos viver um dia sem o exercício da inteligência cultural.</a:t>
            </a:r>
          </a:p>
          <a:p>
            <a:pPr algn="l"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Somos especialistas em habilidades culturais.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0" name="Subtítulo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Homo sapiens </a:t>
            </a:r>
            <a:r>
              <a:rPr lang="pt-BR" sz="3000" b="1" dirty="0" smtClean="0">
                <a:solidFill>
                  <a:srgbClr val="FFC000"/>
                </a:solidFill>
              </a:rPr>
              <a:t>ou seus ancestrais imediatos: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Desenvolveram uma atenção compartilhada sobre um mesmo objeto que os outros também estão observando.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Adquiriam alto nível de consciência de que precisavam agir juntos para alcançar um objetivo comum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Adquiriram uma “teoria da mente” – o reconhecimento de que seus próprios estados mentais seriam compartilhados pelos outros.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Essas qualidades bem desenvolvidas permitiram o desenvolvimento da linguagem, antes da saída da África (60 mil anos atrás)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4" name="Subtítulo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839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linguagem foi o “Graal” da evolução social humana.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Parece lógico que a linguagem não criou a mente, mas vice-versa. [então: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retro-alimentação</a:t>
            </a:r>
            <a:r>
              <a:rPr lang="pt-BR" sz="2800" b="1" i="1" dirty="0" smtClean="0">
                <a:solidFill>
                  <a:srgbClr val="FFFF00"/>
                </a:solidFill>
              </a:rPr>
              <a:t> contínua]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 linguagem deriva das capacidades unicamente humanas de interpretar e compartilhar intenções com outras pessoas.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que também sustenta outras habilidades singularmente humanas que emergem junto com a linguagem, como gestos declarativos, colaboração, fingimento e aprendizado imitativo.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 linguagem é também o mais perecível dos artefatos humanos.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8" name="Subtítulo 2"/>
          <p:cNvSpPr>
            <a:spLocks noGrp="1"/>
          </p:cNvSpPr>
          <p:nvPr>
            <p:ph type="subTitle" idx="1"/>
          </p:nvPr>
        </p:nvSpPr>
        <p:spPr>
          <a:xfrm>
            <a:off x="381000" y="762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multiplicidade de caminhos na evolução da sintaxe elementar sugere que poucas regras genéticas, ou mesmo nenhuma orientam o aprendizado da linguagem pelos seres humanos individuais.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FF00"/>
                </a:solidFill>
              </a:rPr>
              <a:t>O ambiente da fala, sempre em rápida mudança, não fornece condições para a seleção natural. A língua varia rápido demais entre as gerações e de uma cultura para outra para que tal evolução ocorra.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A incapacidade da seleção natural para criar uma gramática universal independente desempenhou um papel importante na diversificação da cultura e com base nessa flexibilidade e inventividade potencial, desempenhou um papel importante no florescimento da genialidade humana.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02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evolução da variação cultural: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 que os genes determinam ou ajudam a determinar não é um traço em oposição a outro, mas a frequência de traços e o padrão que formam à medida que a inovação cultural os tornou disponíveis.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A expressão dos genes pode ser plástica, permitindo a uma sociedade escolher mais traços dentre uma multiplicidade de opções. Ou pode não ser plástica, permitindo a escolha de somente um traço por todas as sociedades.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grau de plasticidade na expressão dos genes, assim como a presença ou ausência dos próprios genes, está sujeito à evolução por seleção natural.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26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A variação cultural entre humanos é determinada sobretudo por duas propriedades do comportamento social, ambas sujeitas à evolução por seleção natural: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800" b="1" i="1" dirty="0" smtClean="0">
                <a:solidFill>
                  <a:srgbClr val="FFFF00"/>
                </a:solidFill>
              </a:rPr>
              <a:t> O grau de viés da regra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epigenética</a:t>
            </a:r>
            <a:r>
              <a:rPr lang="pt-BR" sz="2800" b="1" i="1" dirty="0" smtClean="0">
                <a:solidFill>
                  <a:srgbClr val="FFFF00"/>
                </a:solidFill>
              </a:rPr>
              <a:t> – muito baixa na moda de vestuário, muito alta na aversão ao incesto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 </a:t>
            </a:r>
            <a:r>
              <a:rPr lang="pt-BR" sz="2800" b="1" i="1" dirty="0" smtClean="0">
                <a:solidFill>
                  <a:srgbClr val="FFFF00"/>
                </a:solidFill>
              </a:rPr>
              <a:t>As chances de que os membros individuais do grupo imitem outras da mesma sociedade que adaptaram o traço (sensibilidade ao padrão de uso)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t-BR" sz="20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gene egoísta (cont.-3):</a:t>
            </a:r>
            <a:b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----------------------------------------</a:t>
            </a:r>
            <a:b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2000" i="1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6" name="Subtítulo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534400" cy="1752600"/>
          </a:xfrm>
        </p:spPr>
        <p:txBody>
          <a:bodyPr/>
          <a:lstStyle/>
          <a:p>
            <a:pPr algn="l"/>
            <a:r>
              <a:rPr lang="pt-BR" sz="2600" dirty="0" smtClean="0">
                <a:solidFill>
                  <a:srgbClr val="FFC000"/>
                </a:solidFill>
              </a:rPr>
              <a:t>Ressalta ainda que:</a:t>
            </a:r>
          </a:p>
          <a:p>
            <a:pPr algn="l"/>
            <a:endParaRPr lang="pt-BR" sz="12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A curto prazo indivíduos egoístas vencem altruístas e predominam nos grupos e famílias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 médio e longo prazo, grupos e famílias com predomínio de egoístas tendem a desaparecer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Indivíduos altruístas que ajudam apenas àqueles que os ajudam tendem a formar grupos mais estáveis e com vantagens seletivas- altruísmo recíproco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 (se </a:t>
            </a:r>
            <a:r>
              <a:rPr lang="pt-BR" sz="2600" i="1" dirty="0" smtClean="0">
                <a:solidFill>
                  <a:schemeClr val="bg1"/>
                </a:solidFill>
              </a:rPr>
              <a:t>ajudarem a egoístas, serão prejudicados e tenderão a desaparecer e com isso, seu grupo ou família tenderá a desaparecer)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450" name="Subtítulo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dirty="0" smtClean="0">
                <a:solidFill>
                  <a:srgbClr val="FFC000"/>
                </a:solidFill>
              </a:rPr>
              <a:t>A origem da moralidade e da honra:</a:t>
            </a: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O dilema humano foi preordenado pela forma como nossa espécie evoluiu, sendo portanto uma parte imutável da natureza humana.</a:t>
            </a:r>
            <a:endParaRPr lang="pt-BR" sz="28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Os seres humanos e suas ordens sociais são intrinsecamente imperfeitos - e felizmente. Num mundo em constante mudança, precisamos da flexibilidade que apenas a imperfeição proporciona.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O dilema do bem e do mal foi criado pela seleção multinível, em que a seleção individual e a seleção de grupo agem conjuntamente sobre o mesmo indivíduo, mas em grande parte em oposição uma à outra.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74" name="Subtítulo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dirty="0" smtClean="0">
                <a:solidFill>
                  <a:srgbClr val="FFC000"/>
                </a:solidFill>
              </a:rPr>
              <a:t>Regra férrea da evolução genética social: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Indivíduos egoístas derrotam indivíduos altruístas. Grupos de indivíduos altruístas derrotam grupos de indivíduos egoístas. E a vitória nunca é completa.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Cada indivíduo está ligado a uma rede de outros membros do grupo. Da interação com esta rede depende sua própria sobrevivência e reprodução.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parentesco influencia a estrutura da rede mas não é a chave para sua dinâmica evolutiva, como erroneamente postulado pela teoria da aptidão inclusiva.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O que conta é a </a:t>
            </a:r>
            <a:r>
              <a:rPr lang="pt-BR" sz="2600" b="1" i="1" dirty="0" smtClean="0">
                <a:solidFill>
                  <a:schemeClr val="bg1"/>
                </a:solidFill>
              </a:rPr>
              <a:t>propensão hereditária a formar alianças</a:t>
            </a:r>
            <a:r>
              <a:rPr lang="pt-BR" sz="2600" i="1" dirty="0" smtClean="0">
                <a:solidFill>
                  <a:schemeClr val="bg1"/>
                </a:solidFill>
              </a:rPr>
              <a:t>, trocar informações, trair, que constituem a vida diária na rede.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8" name="Subtítulo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458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Nos países industrializados modernos, as redes de relações sociais atingiram uma complexidade que se mostrou desconcertante para a mente paleolítica que herdamos.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Nossos instintos ainda desejam as redes de grupos minúsculos e unidos que prevaleceram durante as centenas de milênios que precederam a aurora da história.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Os nosso instintos continuam despreparados para a civilização.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22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Cada pessoa é um intenso buscador de grupos, um animal intensamente tribal.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Em cada grupo encontramos competição por status, mas também, confiança e virtude. 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Hoje indagamos: a quem nesse mundo de inúmeros grupos sobrepostos devemos prometer nossa fidelidade?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“Não faças aos outros aquilo que não gostaria que te fizessem”</a:t>
            </a:r>
          </a:p>
          <a:p>
            <a:pPr algn="l">
              <a:spcAft>
                <a:spcPts val="1200"/>
              </a:spcAft>
            </a:pPr>
            <a:r>
              <a:rPr lang="pt-BR" sz="2200" i="1" smtClean="0">
                <a:solidFill>
                  <a:schemeClr val="bg1"/>
                </a:solidFill>
              </a:rPr>
              <a:t>(Regra de Ouro que é a essência da Torá, o resto é comentário – rabino Hillel; em outro texto, frase semelhante é atribuída a Lao Tsé)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54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Os seres humanos tendem a ser morais – a fazer a coisa certa, se refrear, ajudar os outros, às vezes até correndo risco pessoal – porque a seleção natural favoreceu essas interações dos membros do grupo que beneficiam o grupo como um todo. </a:t>
            </a:r>
            <a:r>
              <a:rPr lang="pt-BR" sz="2800" b="1" i="1" u="sng" smtClean="0">
                <a:solidFill>
                  <a:srgbClr val="FFC000"/>
                </a:solidFill>
              </a:rPr>
              <a:t>O altruísmo autêntico existe</a:t>
            </a:r>
            <a:r>
              <a:rPr lang="pt-BR" sz="2800" b="1" i="1" smtClean="0">
                <a:solidFill>
                  <a:srgbClr val="FFC000"/>
                </a:solidFill>
              </a:rPr>
              <a:t>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smtClean="0">
                <a:solidFill>
                  <a:srgbClr val="FFFF00"/>
                </a:solidFill>
              </a:rPr>
              <a:t>Todas as pessoas normais são capazes de verdadeiro altruísmo.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Críticas, piadas, paródias e riso zombeteiro são recursos usados para enfraquecer esnobes e ultra-ambiciosos – proteção do grupo ao desarticular a presunção.</a:t>
            </a:r>
          </a:p>
          <a:p>
            <a:pPr algn="l">
              <a:spcAft>
                <a:spcPts val="1200"/>
              </a:spcAft>
            </a:pPr>
            <a:r>
              <a:rPr lang="pt-BR" sz="2600" b="1" i="1" u="sng" smtClean="0">
                <a:solidFill>
                  <a:schemeClr val="bg1"/>
                </a:solidFill>
              </a:rPr>
              <a:t>É a reserva final de altruísmo que pode ainda salvar nossa sp.</a:t>
            </a:r>
            <a:endParaRPr lang="pt-BR" sz="2600" i="1" u="sng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570" name="Subtítulo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As origens da religião:</a:t>
            </a: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Religiões seriam produtos da evolução por seleção natural</a:t>
            </a:r>
            <a:r>
              <a:rPr lang="pt-BR" sz="2800" b="1" i="1" smtClean="0">
                <a:solidFill>
                  <a:srgbClr val="FFC000"/>
                </a:solidFill>
              </a:rPr>
              <a:t> – visões de mundo.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Pessoas não são descartáveis, visões de mundo são. </a:t>
            </a:r>
            <a:endParaRPr lang="pt-BR" sz="2800" b="1" u="sng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Existem circunstâncias sob as quais a identidade e os significado das vidas das pessoas inteligentes e educadas estão associadas à religião.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religião organizada é uma expressão do tribalismo.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Seu poder baseia-se em sua contribuição à ordem social e à segurança pessoal, não na busca da verdade.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meta das religiões é a submissão à vontade e ao bem comum da tribo.</a:t>
            </a:r>
            <a:endParaRPr lang="pt-BR" sz="26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4" name="Subtítulo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 falta de lógica das religiões não é uma fraqueza nelas, mas sua força essencial.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A aceitação de mitos da criação grotescos une os membros de um grupo.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Tal instinto intensamente tribal pode surgir por seleção de grupo, no contexto da competição entre grupos.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endParaRPr lang="pt-BR" sz="28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18" name="Subtítulo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Origem da religião: em algum ponto do paleolítico superior as pessoas passaram a refletir sobre a própria mortalidade (há ~ 95 mil anos)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A fé religiosa é mais bem interpretada como uma armadilha invisível e inevitável durante a história biológica de nossa espécie.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Se isso estiver correto, certamente existem formas de encontrar realização espiritual sem a submissão e a escravidão.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chemeClr val="bg1"/>
                </a:solidFill>
              </a:rPr>
              <a:t>A humanidade merece algo melhor.</a:t>
            </a:r>
            <a:endParaRPr lang="pt-BR" sz="30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42" name="Subtítulo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A origem das artes criativas: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artes criativas são filtradas pelos canais biológicos estreitos da cognição humana.</a:t>
            </a:r>
          </a:p>
          <a:p>
            <a:pPr algn="l">
              <a:spcAft>
                <a:spcPts val="12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[exs. de nossos limites: morcegos se orientam pelos ecos do ultrassom, que não ouvimos, são altos demais; elefantes se comunicam rosnando em frequências baixas demais, também não ouvimos.]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3000" i="1" smtClean="0">
                <a:solidFill>
                  <a:schemeClr val="bg1"/>
                </a:solidFill>
              </a:rPr>
              <a:t>Somos basicamente audiovisuais, e portanto, fracos em paladar e olfato (como macacos, símios e aves)</a:t>
            </a:r>
            <a:endParaRPr lang="pt-BR" sz="30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6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artes criativas se tornaram possíveis como um avanço evolutivo quando os seres humanos desenvolveram a capacidade do pensamento abstrato.</a:t>
            </a: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rgbClr val="FFFF00"/>
                </a:solidFill>
              </a:rPr>
              <a:t>A mente humana pode formar um modelo de uma forma, um objeto, uma ação e transmitir uma representação concreta do conceito para outra mente.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Assim surgiu a linguagem verdadeira, produtiva, formada de palavras e símbolos arbitrários.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linguagem foi seguida pela arte visual, pela música, pela dança e por cerimônias e rituais de religião.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A tecnologia começou a ser baseada numa cultura verdadeira, baseada em abstrações </a:t>
            </a:r>
            <a:r>
              <a:rPr lang="pt-BR" sz="2200" i="1" smtClean="0">
                <a:solidFill>
                  <a:schemeClr val="bg1"/>
                </a:solidFill>
              </a:rPr>
              <a:t>(há ~ 100 mil anos)</a:t>
            </a:r>
            <a:r>
              <a:rPr lang="pt-BR" sz="2800" b="1" i="1" smtClean="0">
                <a:solidFill>
                  <a:schemeClr val="bg1"/>
                </a:solidFill>
              </a:rPr>
              <a:t>.</a:t>
            </a:r>
            <a:endParaRPr lang="pt-BR" sz="28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8724</Words>
  <Application>Microsoft Office PowerPoint</Application>
  <PresentationFormat>Apresentação na tela (4:3)</PresentationFormat>
  <Paragraphs>809</Paragraphs>
  <Slides>105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105</vt:i4>
      </vt:variant>
    </vt:vector>
  </HeadingPairs>
  <TitlesOfParts>
    <vt:vector size="106" baseType="lpstr">
      <vt:lpstr>Tema do Office</vt:lpstr>
      <vt:lpstr>Universidade de São Paulo Escola Superior de Agricultura "Luiz de Queiroz" Departamento de Genética Disciplina: Ecologia Evolutiva Humana Docente Responsável: Silvia Maria Guerra Molina </vt:lpstr>
      <vt:lpstr>Sociobiologia revista 1975 - 2012 Edward O. Wilson </vt:lpstr>
      <vt:lpstr>Slide 3</vt:lpstr>
      <vt:lpstr>Outras obras de Edward O. Wilson: Letters to a young scientist – 2013 The social conquest of Earth – 2012 Why we are here – mobil and the spirit of a Southern city – 2012 (co-autoria) Anthill: a novel – 2010 The Diversity of Life – 2010 (revisado/é bem anterior) The creation: an appeal to save life on Earth - 2007 Naturalist - 2006 On the Human Nature – 2004 (revisada/é bem anterior) The future of life – 2003 Consilience – the unity of the knowledge – 1999 Journey to the ants: a story of scientific exploration – 1998  (co-autoria) In search of nature – 1997 -  (co-autoria) The ants – 1990 -  (co-autoria) Biophilia – 1984 </vt:lpstr>
      <vt:lpstr>O Gene Egoísta Richard Dawkins  1976</vt:lpstr>
      <vt:lpstr>Outras obras de Richard Dawkins:  O maior espetáculo da terra – as evidências da evolução – 2009 Deus um delírio – 2008 O capelão do Diabo – 2004  The ancestor tales - 2005  Desvendando o arco-íris - 2000 O fenótipo extendido - 1999 A escalada do Monte Improvável - 1997 O rio que saía do Éden – 1996  O relojoeiro cego - 1996  </vt:lpstr>
      <vt:lpstr>O Gene Egoísta – R. Dawkins: </vt:lpstr>
      <vt:lpstr>Em O gene egoísta (cont.-2): ----------------------------------------  </vt:lpstr>
      <vt:lpstr>Em O gene egoísta (cont.-3): ---------------------------------------- </vt:lpstr>
      <vt:lpstr>Em O gene egoísta (cont.-4): ---------------------------------------------------</vt:lpstr>
      <vt:lpstr>Em O gene egoísta (cont.- 5): -----------------------------------------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49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79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105</vt:lpstr>
    </vt:vector>
  </TitlesOfParts>
  <Company>LGN-ESALQ-USP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Sociobiologia</dc:title>
  <dc:creator>Silvia Maria Guerra Molina</dc:creator>
  <cp:lastModifiedBy>Silvia MG Molina</cp:lastModifiedBy>
  <cp:revision>224</cp:revision>
  <dcterms:created xsi:type="dcterms:W3CDTF">2013-05-16T17:59:03Z</dcterms:created>
  <dcterms:modified xsi:type="dcterms:W3CDTF">2016-05-18T01:01:14Z</dcterms:modified>
</cp:coreProperties>
</file>