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6" r:id="rId2"/>
    <p:sldId id="283" r:id="rId3"/>
    <p:sldId id="259" r:id="rId4"/>
    <p:sldId id="267" r:id="rId5"/>
    <p:sldId id="292" r:id="rId6"/>
    <p:sldId id="293" r:id="rId7"/>
    <p:sldId id="294" r:id="rId8"/>
    <p:sldId id="313" r:id="rId9"/>
    <p:sldId id="295" r:id="rId10"/>
    <p:sldId id="296" r:id="rId11"/>
    <p:sldId id="297" r:id="rId12"/>
    <p:sldId id="289" r:id="rId13"/>
    <p:sldId id="298" r:id="rId14"/>
    <p:sldId id="299" r:id="rId15"/>
    <p:sldId id="300" r:id="rId16"/>
    <p:sldId id="303" r:id="rId17"/>
    <p:sldId id="301" r:id="rId18"/>
    <p:sldId id="302" r:id="rId19"/>
    <p:sldId id="304" r:id="rId20"/>
    <p:sldId id="305" r:id="rId21"/>
    <p:sldId id="306" r:id="rId22"/>
    <p:sldId id="307" r:id="rId23"/>
    <p:sldId id="308" r:id="rId24"/>
    <p:sldId id="309" r:id="rId25"/>
    <p:sldId id="310" r:id="rId26"/>
    <p:sldId id="311" r:id="rId27"/>
    <p:sldId id="312" r:id="rId28"/>
    <p:sldId id="27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4/29/2022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0.png"/><Relationship Id="rId5" Type="http://schemas.openxmlformats.org/officeDocument/2006/relationships/image" Target="../media/image140.png"/><Relationship Id="rId4" Type="http://schemas.openxmlformats.org/officeDocument/2006/relationships/image" Target="../media/image13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0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emf"/><Relationship Id="rId11" Type="http://schemas.openxmlformats.org/officeDocument/2006/relationships/image" Target="../media/image23.png"/><Relationship Id="rId5" Type="http://schemas.openxmlformats.org/officeDocument/2006/relationships/image" Target="../media/image18.png"/><Relationship Id="rId10" Type="http://schemas.openxmlformats.org/officeDocument/2006/relationships/image" Target="../media/image22.png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emf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6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6.png"/><Relationship Id="rId7" Type="http://schemas.openxmlformats.org/officeDocument/2006/relationships/image" Target="../media/image3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3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24.png"/><Relationship Id="rId10" Type="http://schemas.openxmlformats.org/officeDocument/2006/relationships/image" Target="../media/image36.png"/><Relationship Id="rId4" Type="http://schemas.openxmlformats.org/officeDocument/2006/relationships/image" Target="../media/image33.png"/><Relationship Id="rId9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3" Type="http://schemas.openxmlformats.org/officeDocument/2006/relationships/image" Target="../media/image6.png"/><Relationship Id="rId7" Type="http://schemas.openxmlformats.org/officeDocument/2006/relationships/image" Target="../media/image4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370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2.pn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Relationship Id="rId9" Type="http://schemas.openxmlformats.org/officeDocument/2006/relationships/image" Target="../media/image5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pn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.png"/><Relationship Id="rId7" Type="http://schemas.openxmlformats.org/officeDocument/2006/relationships/image" Target="../media/image6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pn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png"/><Relationship Id="rId5" Type="http://schemas.openxmlformats.org/officeDocument/2006/relationships/image" Target="../media/image53.png"/><Relationship Id="rId4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53.png"/><Relationship Id="rId4" Type="http://schemas.openxmlformats.org/officeDocument/2006/relationships/image" Target="../media/image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3.2. Lei de Hooke uniaxial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1D (uniaxial)</a:t>
            </a:r>
            <a:endParaRPr lang="pt-BR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9280C-5F1A-4E39-9C2B-36E5B9C0B85C}"/>
                  </a:ext>
                </a:extLst>
              </p:cNvPr>
              <p:cNvSpPr txBox="1"/>
              <p:nvPr/>
            </p:nvSpPr>
            <p:spPr>
              <a:xfrm>
                <a:off x="1971040" y="2522974"/>
                <a:ext cx="121920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A659280C-5F1A-4E39-9C2B-36E5B9C0B8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1040" y="2522974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2706816E-ECB3-4BEF-A170-CA3CBD552D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5094" y="1746998"/>
            <a:ext cx="5100959" cy="3831735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11FB2B51-2E8C-428E-8A29-7AD83993A9B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5094" y="1584438"/>
            <a:ext cx="5100959" cy="4100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805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pt-BR" sz="4000" b="1" dirty="0"/>
              <a:t>3.3. Variação de comprimento em barras sob carga 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Lei de Hooke 1D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pt-BR" sz="2400" dirty="0"/>
              <a:t>Tensão normal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Deformação normal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1D15CB-2FF0-42A5-8E59-A1F0B180961F}"/>
                  </a:ext>
                </a:extLst>
              </p:cNvPr>
              <p:cNvSpPr txBox="1"/>
              <p:nvPr/>
            </p:nvSpPr>
            <p:spPr>
              <a:xfrm>
                <a:off x="5486400" y="2035294"/>
                <a:ext cx="121920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1E1D15CB-2FF0-42A5-8E59-A1F0B1809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2035294"/>
                <a:ext cx="1219200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F9892-9E1F-415B-8827-C799532B8F75}"/>
                  </a:ext>
                </a:extLst>
              </p:cNvPr>
              <p:cNvSpPr txBox="1"/>
              <p:nvPr/>
            </p:nvSpPr>
            <p:spPr>
              <a:xfrm>
                <a:off x="5384800" y="2835377"/>
                <a:ext cx="1605280" cy="7838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A33F9892-9E1F-415B-8827-C799532B8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84800" y="2835377"/>
                <a:ext cx="1605280" cy="783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019619-E650-47FD-BFA3-DC1AD36DCDF9}"/>
                  </a:ext>
                </a:extLst>
              </p:cNvPr>
              <p:cNvSpPr txBox="1"/>
              <p:nvPr/>
            </p:nvSpPr>
            <p:spPr>
              <a:xfrm>
                <a:off x="5212080" y="4008561"/>
                <a:ext cx="1605280" cy="838884"/>
              </a:xfrm>
              <a:prstGeom prst="rect">
                <a:avLst/>
              </a:prstGeom>
              <a:noFill/>
              <a:ln w="3810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6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6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6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019619-E650-47FD-BFA3-DC1AD36DCD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2080" y="4008561"/>
                <a:ext cx="1605280" cy="8388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3810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777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3.1.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Para a barra do Exemplo 0.1, determinar a variação total de comprimento, considerando que ela é feita de aço com módulo de Young de 205 GPa e possui diâmetro uniforme de 25,4 mm.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A0215990-CD52-4F35-B90B-E9EDC86D79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1852" y="2599070"/>
            <a:ext cx="3888420" cy="884387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11E6FE9D-6982-419F-B7FC-4D9247C78E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1852" y="3948505"/>
            <a:ext cx="3888420" cy="133738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717FC95A-7CCB-4477-8D74-A1E0996387F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3924" y="2599070"/>
            <a:ext cx="5517062" cy="14846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A9F154-1E9B-4524-9868-F4796D8EE720}"/>
                  </a:ext>
                </a:extLst>
              </p:cNvPr>
              <p:cNvSpPr txBox="1"/>
              <p:nvPr/>
            </p:nvSpPr>
            <p:spPr>
              <a:xfrm>
                <a:off x="8400495" y="4354355"/>
                <a:ext cx="2314852" cy="5629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25,4</m:t>
                              </m:r>
                            </m:e>
                          </m:d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A9F154-1E9B-4524-9868-F4796D8EE7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0495" y="4354355"/>
                <a:ext cx="2314852" cy="5629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047963-12D1-40FF-BFA5-12B853B39506}"/>
                  </a:ext>
                </a:extLst>
              </p:cNvPr>
              <p:cNvSpPr txBox="1"/>
              <p:nvPr/>
            </p:nvSpPr>
            <p:spPr>
              <a:xfrm>
                <a:off x="6458503" y="4504517"/>
                <a:ext cx="1605280" cy="781368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AE047963-12D1-40FF-BFA5-12B853B39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8503" y="4504517"/>
                <a:ext cx="1605280" cy="78136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F9B6165-A3C1-4C28-8DD0-CAED5D3590C2}"/>
                  </a:ext>
                </a:extLst>
              </p:cNvPr>
              <p:cNvSpPr txBox="1"/>
              <p:nvPr/>
            </p:nvSpPr>
            <p:spPr>
              <a:xfrm>
                <a:off x="884784" y="4639385"/>
                <a:ext cx="1224378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3F9B6165-A3C1-4C28-8DD0-CAED5D3590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4" y="4639385"/>
                <a:ext cx="1224378" cy="369332"/>
              </a:xfrm>
              <a:prstGeom prst="rect">
                <a:avLst/>
              </a:prstGeom>
              <a:blipFill>
                <a:blip r:embed="rId9"/>
                <a:stretch>
                  <a:fillRect r="-149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378E227-1E51-4CF9-A2F5-C9F7BA91675B}"/>
                  </a:ext>
                </a:extLst>
              </p:cNvPr>
              <p:cNvSpPr txBox="1"/>
              <p:nvPr/>
            </p:nvSpPr>
            <p:spPr>
              <a:xfrm>
                <a:off x="884785" y="4647638"/>
                <a:ext cx="3559206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8378E227-1E51-4CF9-A2F5-C9F7BA916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785" y="4647638"/>
                <a:ext cx="3559206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C8EB26F-8DAD-4A33-ADF5-66D13295B7E8}"/>
                  </a:ext>
                </a:extLst>
              </p:cNvPr>
              <p:cNvSpPr txBox="1"/>
              <p:nvPr/>
            </p:nvSpPr>
            <p:spPr>
              <a:xfrm>
                <a:off x="864464" y="4635307"/>
                <a:ext cx="528665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.1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10</m:t>
                              </m:r>
                            </m:e>
                            <m:sup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−6</m:t>
                              </m:r>
                            </m:sup>
                          </m:sSup>
                        </m:e>
                      </m:d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sSup>
                        <m:sSup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4" name="CaixaDeTexto 23">
                <a:extLst>
                  <a:ext uri="{FF2B5EF4-FFF2-40B4-BE49-F238E27FC236}">
                    <a16:creationId xmlns:a16="http://schemas.microsoft.com/office/drawing/2014/main" id="{EC8EB26F-8DAD-4A33-ADF5-66D13295B7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4464" y="4635307"/>
                <a:ext cx="5286652" cy="369332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Imagem 25">
            <a:extLst>
              <a:ext uri="{FF2B5EF4-FFF2-40B4-BE49-F238E27FC236}">
                <a16:creationId xmlns:a16="http://schemas.microsoft.com/office/drawing/2014/main" id="{1AAB5AEF-A240-4798-AA27-F6B1AE82C4D8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393924" y="2599070"/>
            <a:ext cx="5882119" cy="1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9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animBg="1"/>
      <p:bldP spid="20" grpId="0"/>
      <p:bldP spid="20" grpId="1"/>
      <p:bldP spid="22" grpId="0"/>
      <p:bldP spid="22" grpId="1"/>
      <p:bldP spid="2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3.1.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Variação total de comprimento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F46FCD-BD8C-4F1A-BF26-8A08E17E1B9F}"/>
                  </a:ext>
                </a:extLst>
              </p:cNvPr>
              <p:cNvSpPr txBox="1"/>
              <p:nvPr/>
            </p:nvSpPr>
            <p:spPr>
              <a:xfrm>
                <a:off x="1421709" y="4125716"/>
                <a:ext cx="9036187" cy="43088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𝑇𝑜𝑡𝑎𝑙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=0,001661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1,661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EF46FCD-BD8C-4F1A-BF26-8A08E17E1B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709" y="4125716"/>
                <a:ext cx="9036187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Imagem 18">
            <a:extLst>
              <a:ext uri="{FF2B5EF4-FFF2-40B4-BE49-F238E27FC236}">
                <a16:creationId xmlns:a16="http://schemas.microsoft.com/office/drawing/2014/main" id="{F1696B17-C272-44B9-B3BD-2E2171C73D9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709" y="2258499"/>
            <a:ext cx="5882119" cy="1484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075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Considerando uma carga P = 500 N, determinar a variação de comprimento do cabo </a:t>
            </a:r>
            <a:r>
              <a:rPr lang="pt-BR" sz="2000" i="1" dirty="0"/>
              <a:t>BC</a:t>
            </a:r>
            <a:r>
              <a:rPr lang="pt-BR" sz="2000" dirty="0"/>
              <a:t> (diâmetro 4 mm), feito de aço-liga cujo gráfico tensão-deformação foi obtido com um corpo de prova com 12 mm de diâmetro e 50 mm de comprimento inicial.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3132736"/>
            <a:ext cx="2686050" cy="252412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661D3328-985A-4BBB-94BD-CAB3450FC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518" y="2506569"/>
            <a:ext cx="3986654" cy="31502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/>
              <p:nvPr/>
            </p:nvSpPr>
            <p:spPr>
              <a:xfrm>
                <a:off x="4870976" y="3846159"/>
                <a:ext cx="1486617" cy="723981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0976" y="3846159"/>
                <a:ext cx="1486617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2161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Normal no cabo </a:t>
            </a:r>
            <a:r>
              <a:rPr lang="pt-BR" sz="2000" i="1" dirty="0"/>
              <a:t>BC</a:t>
            </a:r>
            <a:r>
              <a:rPr lang="pt-BR" sz="2000" dirty="0"/>
              <a:t> (P = 500 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166937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0531AB-8E9C-47B9-80B2-C9557053CBF7}"/>
                  </a:ext>
                </a:extLst>
              </p:cNvPr>
              <p:cNvSpPr txBox="1"/>
              <p:nvPr/>
            </p:nvSpPr>
            <p:spPr>
              <a:xfrm>
                <a:off x="1669001" y="4981174"/>
                <a:ext cx="3566160" cy="5117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=7,211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0531AB-8E9C-47B9-80B2-C9557053CB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4981174"/>
                <a:ext cx="3566160" cy="5117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73142324-75AC-4AB7-82BD-D87856DA5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7142" y="2166937"/>
            <a:ext cx="2230764" cy="2524125"/>
          </a:xfrm>
          <a:prstGeom prst="rect">
            <a:avLst/>
          </a:prstGeom>
        </p:spPr>
      </p:pic>
      <p:pic>
        <p:nvPicPr>
          <p:cNvPr id="19" name="Imagem 18">
            <a:extLst>
              <a:ext uri="{FF2B5EF4-FFF2-40B4-BE49-F238E27FC236}">
                <a16:creationId xmlns:a16="http://schemas.microsoft.com/office/drawing/2014/main" id="{7C7059BF-BB8B-4C1F-9628-440D4D26C2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67143" y="2166938"/>
            <a:ext cx="4447978" cy="2519484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78E9E096-6845-45DC-A897-29E54A22853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8107" y="2166937"/>
            <a:ext cx="2686050" cy="2642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894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Normal no cabo </a:t>
            </a:r>
            <a:r>
              <a:rPr lang="pt-BR" sz="2000" i="1" dirty="0"/>
              <a:t>BC</a:t>
            </a:r>
            <a:r>
              <a:rPr lang="pt-BR" sz="2000" dirty="0"/>
              <a:t> (P = 50 kN)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EE166D-A0C3-45B9-84A7-B57554B40DAC}"/>
                  </a:ext>
                </a:extLst>
              </p:cNvPr>
              <p:cNvSpPr txBox="1"/>
              <p:nvPr/>
            </p:nvSpPr>
            <p:spPr>
              <a:xfrm>
                <a:off x="1146064" y="4931785"/>
                <a:ext cx="2070321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=7,211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77EE166D-A0C3-45B9-84A7-B57554B40D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6064" y="4931785"/>
                <a:ext cx="2070321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6" name="Imagem 15">
            <a:extLst>
              <a:ext uri="{FF2B5EF4-FFF2-40B4-BE49-F238E27FC236}">
                <a16:creationId xmlns:a16="http://schemas.microsoft.com/office/drawing/2014/main" id="{D7051ACC-FCFA-4A20-929B-0014ADD910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200" y="2069243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C05DFFA-3D75-4E16-8547-22E93FA1BB09}"/>
                  </a:ext>
                </a:extLst>
              </p:cNvPr>
              <p:cNvSpPr txBox="1"/>
              <p:nvPr/>
            </p:nvSpPr>
            <p:spPr>
              <a:xfrm>
                <a:off x="6863079" y="2069241"/>
                <a:ext cx="4726336" cy="780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sub>
                          </m:sSub>
                        </m:e>
                      </m:nary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=0⇒50</m:t>
                      </m:r>
                      <m:r>
                        <a:rPr lang="en-US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.3,5−</m:t>
                      </m:r>
                      <m:d>
                        <m:dPr>
                          <m:ctrlPr>
                            <a:rPr 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  <m:r>
                            <a:rPr lang="en-US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f>
                            <m:fPr>
                              <m:ctrlPr>
                                <a:rPr lang="en-US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US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7,211</m:t>
                              </m:r>
                            </m:den>
                          </m:f>
                        </m:e>
                      </m:d>
                      <m:r>
                        <a:rPr lang="en-US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.6=0</m:t>
                      </m:r>
                    </m:oMath>
                  </m:oMathPara>
                </a14:m>
                <a:endParaRPr lang="en-US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C05DFFA-3D75-4E16-8547-22E93FA1BB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63079" y="2069241"/>
                <a:ext cx="4726336" cy="7805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B555635-F26A-41F7-BDCE-CF5C9ABFBE6B}"/>
                  </a:ext>
                </a:extLst>
              </p:cNvPr>
              <p:cNvSpPr txBox="1"/>
              <p:nvPr/>
            </p:nvSpPr>
            <p:spPr>
              <a:xfrm>
                <a:off x="7948044" y="3188256"/>
                <a:ext cx="2145953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𝑵</m:t>
                          </m:r>
                        </m:e>
                        <m:sub>
                          <m:r>
                            <a:rPr lang="en-US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𝑩𝑪</m:t>
                          </m:r>
                        </m:sub>
                      </m:sSub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𝟓𝟐𝟓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b="1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𝑵</m:t>
                      </m:r>
                    </m:oMath>
                  </m:oMathPara>
                </a14:m>
                <a:endParaRPr lang="en-US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5" name="CaixaDeTexto 24">
                <a:extLst>
                  <a:ext uri="{FF2B5EF4-FFF2-40B4-BE49-F238E27FC236}">
                    <a16:creationId xmlns:a16="http://schemas.microsoft.com/office/drawing/2014/main" id="{CB555635-F26A-41F7-BDCE-CF5C9ABFB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044" y="3188256"/>
                <a:ext cx="2145953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Imagem 30">
            <a:extLst>
              <a:ext uri="{FF2B5EF4-FFF2-40B4-BE49-F238E27FC236}">
                <a16:creationId xmlns:a16="http://schemas.microsoft.com/office/drawing/2014/main" id="{A6A51A5D-90DC-47EC-BE37-1C8E1E1ECA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59867" y="2069241"/>
            <a:ext cx="2421768" cy="2740247"/>
          </a:xfrm>
          <a:prstGeom prst="rect">
            <a:avLst/>
          </a:prstGeom>
        </p:spPr>
      </p:pic>
      <p:pic>
        <p:nvPicPr>
          <p:cNvPr id="29" name="Imagem 28">
            <a:extLst>
              <a:ext uri="{FF2B5EF4-FFF2-40B4-BE49-F238E27FC236}">
                <a16:creationId xmlns:a16="http://schemas.microsoft.com/office/drawing/2014/main" id="{ED193773-43B5-4D51-AAC5-D639733168D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164558" y="2069242"/>
            <a:ext cx="2929439" cy="2740246"/>
          </a:xfrm>
          <a:prstGeom prst="rect">
            <a:avLst/>
          </a:prstGeom>
        </p:spPr>
      </p:pic>
      <p:pic>
        <p:nvPicPr>
          <p:cNvPr id="27" name="Imagem 26">
            <a:extLst>
              <a:ext uri="{FF2B5EF4-FFF2-40B4-BE49-F238E27FC236}">
                <a16:creationId xmlns:a16="http://schemas.microsoft.com/office/drawing/2014/main" id="{557E9213-21E6-43A4-A55D-8F2D8E16026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758802" y="2069241"/>
            <a:ext cx="2929439" cy="3445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15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21" grpId="0"/>
      <p:bldP spid="2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2. Módulo de Young do aço-liga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m 14">
            <a:extLst>
              <a:ext uri="{FF2B5EF4-FFF2-40B4-BE49-F238E27FC236}">
                <a16:creationId xmlns:a16="http://schemas.microsoft.com/office/drawing/2014/main" id="{980849ED-A2A2-4C5B-A78F-94E2FC7255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2965" y="2049369"/>
            <a:ext cx="4549562" cy="3595108"/>
          </a:xfrm>
          <a:prstGeom prst="rect">
            <a:avLst/>
          </a:prstGeom>
        </p:spPr>
      </p:pic>
      <p:sp>
        <p:nvSpPr>
          <p:cNvPr id="4" name="Elipse 3">
            <a:extLst>
              <a:ext uri="{FF2B5EF4-FFF2-40B4-BE49-F238E27FC236}">
                <a16:creationId xmlns:a16="http://schemas.microsoft.com/office/drawing/2014/main" id="{7D610497-C921-4C74-9B4C-81F70530E362}"/>
              </a:ext>
            </a:extLst>
          </p:cNvPr>
          <p:cNvSpPr/>
          <p:nvPr/>
        </p:nvSpPr>
        <p:spPr>
          <a:xfrm>
            <a:off x="2509520" y="3698240"/>
            <a:ext cx="213360" cy="21336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DA71583B-39E6-4591-895C-165D77F8316B}"/>
              </a:ext>
            </a:extLst>
          </p:cNvPr>
          <p:cNvSpPr txBox="1"/>
          <p:nvPr/>
        </p:nvSpPr>
        <p:spPr>
          <a:xfrm>
            <a:off x="2255520" y="326136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/>
              <a:t>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00C413-BB9E-4790-B1F9-30DC0FDEEB5C}"/>
                  </a:ext>
                </a:extLst>
              </p:cNvPr>
              <p:cNvSpPr txBox="1"/>
              <p:nvPr/>
            </p:nvSpPr>
            <p:spPr>
              <a:xfrm>
                <a:off x="6437292" y="2049369"/>
                <a:ext cx="2733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0,0010 ; 290 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000C413-BB9E-4790-B1F9-30DC0FDEEB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2049369"/>
                <a:ext cx="2733040" cy="430887"/>
              </a:xfrm>
              <a:prstGeom prst="rect">
                <a:avLst/>
              </a:prstGeom>
              <a:blipFill>
                <a:blip r:embed="rId5"/>
                <a:stretch>
                  <a:fillRect l="-2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D5FB02-5C46-4AF6-86D3-2364A6AD5878}"/>
                  </a:ext>
                </a:extLst>
              </p:cNvPr>
              <p:cNvSpPr txBox="1"/>
              <p:nvPr/>
            </p:nvSpPr>
            <p:spPr>
              <a:xfrm>
                <a:off x="6437292" y="2823183"/>
                <a:ext cx="1219200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7D5FB02-5C46-4AF6-86D3-2364A6AD587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2823183"/>
                <a:ext cx="121920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A8D6B9-5A8E-44BF-94CB-11CD71B4284D}"/>
                  </a:ext>
                </a:extLst>
              </p:cNvPr>
              <p:cNvSpPr txBox="1"/>
              <p:nvPr/>
            </p:nvSpPr>
            <p:spPr>
              <a:xfrm>
                <a:off x="6437292" y="3628916"/>
                <a:ext cx="4549562" cy="7641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290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0,0010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=290000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7A8D6B9-5A8E-44BF-94CB-11CD71B428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37292" y="3628916"/>
                <a:ext cx="4549562" cy="7641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D1CAA5-36B2-417B-B20F-9F4DFD6C670D}"/>
                  </a:ext>
                </a:extLst>
              </p:cNvPr>
              <p:cNvSpPr txBox="1"/>
              <p:nvPr/>
            </p:nvSpPr>
            <p:spPr>
              <a:xfrm>
                <a:off x="8456376" y="4718423"/>
                <a:ext cx="20015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𝑬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𝟐𝟗𝟎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𝑮𝑷𝒂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90D1CAA5-36B2-417B-B20F-9F4DFD6C67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6376" y="4718423"/>
                <a:ext cx="200152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54618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6" grpId="0"/>
      <p:bldP spid="17" grpId="0"/>
      <p:bldP spid="18" grpId="0"/>
      <p:bldP spid="1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3.2. Lei de Hooke 1D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Variação de comprimento do cabo </a:t>
            </a:r>
            <a:r>
              <a:rPr lang="pt-BR" sz="2000" i="1" dirty="0"/>
              <a:t>BC</a:t>
            </a:r>
            <a:r>
              <a:rPr lang="pt-BR" sz="2000" dirty="0"/>
              <a:t> (Ø4mm, </a:t>
            </a:r>
            <a:r>
              <a:rPr lang="pt-BR" sz="2000" i="1" dirty="0"/>
              <a:t>L</a:t>
            </a:r>
            <a:r>
              <a:rPr lang="pt-BR" sz="2000" dirty="0"/>
              <a:t> = 7,211 m, E = 290 GPa, N = 525,8 N)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23AAFC7F-82BD-489A-A2D4-3B8A091409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095965"/>
            <a:ext cx="2686050" cy="25241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/>
              <p:nvPr/>
            </p:nvSpPr>
            <p:spPr>
              <a:xfrm>
                <a:off x="4425910" y="2095965"/>
                <a:ext cx="1486617" cy="723981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𝛥</m:t>
                      </m:r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𝐿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𝑁𝐿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2FFF90-EE07-42DD-B4E1-CE272249AD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2095965"/>
                <a:ext cx="1486617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7F0C39-F021-47FD-A1B2-24FC266770A4}"/>
                  </a:ext>
                </a:extLst>
              </p:cNvPr>
              <p:cNvSpPr txBox="1"/>
              <p:nvPr/>
            </p:nvSpPr>
            <p:spPr>
              <a:xfrm>
                <a:off x="4425910" y="3631871"/>
                <a:ext cx="6031986" cy="98821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0,5258</m:t>
                              </m:r>
                              <m:r>
                                <a:rPr lang="en-US" sz="22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7211</m:t>
                              </m:r>
                              <m:r>
                                <a:rPr lang="en-US" sz="22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290 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=1,040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67F0C39-F021-47FD-A1B2-24FC266770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3631871"/>
                <a:ext cx="6031986" cy="98821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Elipse 4">
            <a:extLst>
              <a:ext uri="{FF2B5EF4-FFF2-40B4-BE49-F238E27FC236}">
                <a16:creationId xmlns:a16="http://schemas.microsoft.com/office/drawing/2014/main" id="{BB29FD32-014A-4407-9E43-149DECD4EC7D}"/>
              </a:ext>
            </a:extLst>
          </p:cNvPr>
          <p:cNvSpPr/>
          <p:nvPr/>
        </p:nvSpPr>
        <p:spPr>
          <a:xfrm>
            <a:off x="6695440" y="3520110"/>
            <a:ext cx="386080" cy="60484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Elipse 16">
            <a:extLst>
              <a:ext uri="{FF2B5EF4-FFF2-40B4-BE49-F238E27FC236}">
                <a16:creationId xmlns:a16="http://schemas.microsoft.com/office/drawing/2014/main" id="{BF7FF9DB-582C-44D2-B529-75E42FB10DDC}"/>
              </a:ext>
            </a:extLst>
          </p:cNvPr>
          <p:cNvSpPr/>
          <p:nvPr/>
        </p:nvSpPr>
        <p:spPr>
          <a:xfrm>
            <a:off x="6329680" y="4114799"/>
            <a:ext cx="751840" cy="47752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Elipse 17">
            <a:extLst>
              <a:ext uri="{FF2B5EF4-FFF2-40B4-BE49-F238E27FC236}">
                <a16:creationId xmlns:a16="http://schemas.microsoft.com/office/drawing/2014/main" id="{66383DE1-DBAB-46BB-A115-372FB0FC63C4}"/>
              </a:ext>
            </a:extLst>
          </p:cNvPr>
          <p:cNvSpPr/>
          <p:nvPr/>
        </p:nvSpPr>
        <p:spPr>
          <a:xfrm>
            <a:off x="7691120" y="4135120"/>
            <a:ext cx="751840" cy="365759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01FE1D7-A75E-42B2-BEA9-96AB1BB86FB2}"/>
                  </a:ext>
                </a:extLst>
              </p:cNvPr>
              <p:cNvSpPr txBox="1"/>
              <p:nvPr/>
            </p:nvSpPr>
            <p:spPr>
              <a:xfrm>
                <a:off x="4425910" y="5103018"/>
                <a:ext cx="338713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𝑂𝑏𝑠</m:t>
                      </m:r>
                      <m:r>
                        <a:rPr lang="en-US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.: </m:t>
                      </m:r>
                      <m:sSup>
                        <m:sSup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𝐵𝐶</m:t>
                              </m:r>
                            </m:sub>
                          </m:sSub>
                        </m:e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p>
                      </m:sSup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=41,84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701FE1D7-A75E-42B2-BEA9-96AB1BB86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5910" y="5103018"/>
                <a:ext cx="338713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8373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5" grpId="0" animBg="1"/>
      <p:bldP spid="5" grpId="0" animBg="1"/>
      <p:bldP spid="17" grpId="0" animBg="1"/>
      <p:bldP spid="18" grpId="0" animBg="1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3.4. Lei de Hooke para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torção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2AEEC75F-21C3-4AC1-8FE0-4D435EC1BB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07419"/>
            <a:ext cx="5250602" cy="3311610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3EF5598A-9179-4FB6-971E-8D97C60C85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7053" y="2207419"/>
            <a:ext cx="3429000" cy="1590675"/>
          </a:xfrm>
          <a:prstGeom prst="rect">
            <a:avLst/>
          </a:prstGeom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id="{76F93374-133D-49C5-A8E0-177B00AD42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74092" y="4041709"/>
            <a:ext cx="2538867" cy="1477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84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passada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 Conceito de deformação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1543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3.4. Lei de Hooke para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Curva tensão-deformação (cisalhamento)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Microsoft PowerPoint - 10. Propriedades mec\342nicas)">
            <a:extLst>
              <a:ext uri="{FF2B5EF4-FFF2-40B4-BE49-F238E27FC236}">
                <a16:creationId xmlns:a16="http://schemas.microsoft.com/office/drawing/2014/main" id="{C6EAC79C-D5D2-4D51-9ECC-E263A09BCD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9001" y="2287338"/>
            <a:ext cx="4292282" cy="3273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69A5325-D300-4B4E-B81F-85A404A78428}"/>
                  </a:ext>
                </a:extLst>
              </p:cNvPr>
              <p:cNvSpPr txBox="1"/>
              <p:nvPr/>
            </p:nvSpPr>
            <p:spPr>
              <a:xfrm>
                <a:off x="6792084" y="2573774"/>
                <a:ext cx="1666240" cy="46166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𝝉</m:t>
                      </m:r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𝑮</m:t>
                      </m:r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𝜸</m:t>
                      </m:r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69A5325-D300-4B4E-B81F-85A404A784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4" y="2573774"/>
                <a:ext cx="1666240" cy="461665"/>
              </a:xfrm>
              <a:prstGeom prst="rect">
                <a:avLst/>
              </a:prstGeom>
              <a:blipFill>
                <a:blip r:embed="rId5"/>
                <a:stretch>
                  <a:fillRect b="-4938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CA99CF-579F-4ADE-B9D2-A7865D8256FF}"/>
                  </a:ext>
                </a:extLst>
              </p:cNvPr>
              <p:cNvSpPr txBox="1"/>
              <p:nvPr/>
            </p:nvSpPr>
            <p:spPr>
              <a:xfrm>
                <a:off x="6792084" y="3460571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ACA99CF-579F-4ADE-B9D2-A7865D825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2084" y="3460571"/>
                <a:ext cx="1051436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1602C4-CF62-4CA6-B1A3-D3E011F50F6F}"/>
                  </a:ext>
                </a:extLst>
              </p:cNvPr>
              <p:cNvSpPr txBox="1"/>
              <p:nvPr/>
            </p:nvSpPr>
            <p:spPr>
              <a:xfrm>
                <a:off x="6788225" y="4522970"/>
                <a:ext cx="16357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61602C4-CF62-4CA6-B1A3-D3E011F50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225" y="4522970"/>
                <a:ext cx="1635760" cy="430887"/>
              </a:xfrm>
              <a:prstGeom prst="rect">
                <a:avLst/>
              </a:prstGeom>
              <a:blipFill>
                <a:blip r:embed="rId7"/>
                <a:stretch>
                  <a:fillRect b="-5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337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Deslocamento transversal relativo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59"/>
            <a:ext cx="10515600" cy="4318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Carga axial (</a:t>
            </a:r>
            <a:r>
              <a:rPr lang="pt-BR" sz="2400" i="1" dirty="0"/>
              <a:t>N</a:t>
            </a:r>
            <a:r>
              <a:rPr lang="pt-BR" sz="2400" dirty="0"/>
              <a:t>): variação de comprimento (</a:t>
            </a:r>
            <a:r>
              <a:rPr lang="el-GR" sz="2400" dirty="0"/>
              <a:t>Δ</a:t>
            </a:r>
            <a:r>
              <a:rPr lang="pt-BR" sz="2400" i="1" dirty="0"/>
              <a:t>L</a:t>
            </a:r>
            <a:r>
              <a:rPr lang="pt-BR" sz="2400" dirty="0"/>
              <a:t>)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Carga cortante (</a:t>
            </a:r>
            <a:r>
              <a:rPr lang="pt-BR" sz="2400" i="1" dirty="0"/>
              <a:t>V</a:t>
            </a:r>
            <a:r>
              <a:rPr lang="pt-BR" sz="2400" dirty="0"/>
              <a:t>): deslocamento transversal relativo (</a:t>
            </a:r>
            <a:r>
              <a:rPr lang="el-GR" sz="2400" dirty="0"/>
              <a:t>δ</a:t>
            </a:r>
            <a:r>
              <a:rPr lang="pt-BR" sz="2400" baseline="-25000" dirty="0" err="1"/>
              <a:t>tr</a:t>
            </a:r>
            <a:r>
              <a:rPr lang="pt-BR" sz="24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AF8F62-2D57-4D18-8A54-61ABA52E2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88183" y="2964946"/>
            <a:ext cx="4969817" cy="260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79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3.5. Deslocamento transversal relativo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32559"/>
            <a:ext cx="10515600" cy="43183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Obtenção do deslocamento transversal relativo (</a:t>
            </a:r>
            <a:r>
              <a:rPr lang="el-GR" sz="2400" dirty="0"/>
              <a:t>δ</a:t>
            </a:r>
            <a:r>
              <a:rPr lang="pt-BR" sz="2400" baseline="-25000" dirty="0" err="1"/>
              <a:t>tr</a:t>
            </a:r>
            <a:r>
              <a:rPr lang="pt-BR" sz="24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52AF8F62-2D57-4D18-8A54-61ABA52E2D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89201"/>
            <a:ext cx="3405177" cy="1788222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EA8F00B6-4AC1-49D9-A27C-D1EEA67A95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3997" y="4211496"/>
            <a:ext cx="3405177" cy="13937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CDC3C6-CE22-4E9B-8602-098238899A42}"/>
                  </a:ext>
                </a:extLst>
              </p:cNvPr>
              <p:cNvSpPr txBox="1"/>
              <p:nvPr/>
            </p:nvSpPr>
            <p:spPr>
              <a:xfrm>
                <a:off x="5497127" y="2340094"/>
                <a:ext cx="1320233" cy="461665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b="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8CDC3C6-CE22-4E9B-8602-098238899A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2340094"/>
                <a:ext cx="1320233" cy="461665"/>
              </a:xfrm>
              <a:prstGeom prst="rect">
                <a:avLst/>
              </a:prstGeom>
              <a:blipFill>
                <a:blip r:embed="rId6"/>
                <a:stretch>
                  <a:fillRect b="-7895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1B6151-3995-4945-9565-296D8689858D}"/>
                  </a:ext>
                </a:extLst>
              </p:cNvPr>
              <p:cNvSpPr txBox="1"/>
              <p:nvPr/>
            </p:nvSpPr>
            <p:spPr>
              <a:xfrm>
                <a:off x="5497127" y="3081965"/>
                <a:ext cx="1986971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𝛩</m:t>
                          </m:r>
                        </m:e>
                        <m:sub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𝑟𝑒𝑡𝑜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81B6151-3995-4945-9565-296D868985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3081965"/>
                <a:ext cx="1986971" cy="78136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22266CF-16A3-4FD9-B74E-61F30646AAEC}"/>
                  </a:ext>
                </a:extLst>
              </p:cNvPr>
              <p:cNvSpPr txBox="1"/>
              <p:nvPr/>
            </p:nvSpPr>
            <p:spPr>
              <a:xfrm>
                <a:off x="5497127" y="4143539"/>
                <a:ext cx="1666240" cy="7944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𝑡𝑟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22266CF-16A3-4FD9-B74E-61F30646AA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97127" y="4143539"/>
                <a:ext cx="1666240" cy="79444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E60BFA-4A70-4ECF-A75F-B086FE375D7C}"/>
                  </a:ext>
                </a:extLst>
              </p:cNvPr>
              <p:cNvSpPr txBox="1"/>
              <p:nvPr/>
            </p:nvSpPr>
            <p:spPr>
              <a:xfrm>
                <a:off x="7325359" y="4147184"/>
                <a:ext cx="1986971" cy="793807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24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𝑽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𝒉</m:t>
                          </m:r>
                        </m:num>
                        <m:den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  <m:r>
                            <a:rPr lang="en-US" sz="2400" b="1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den>
                      </m:f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FE60BFA-4A70-4ECF-A75F-B086FE375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25359" y="4147184"/>
                <a:ext cx="1986971" cy="79380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1450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/>
      <p:bldP spid="17" grpId="0"/>
      <p:bldP spid="1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684276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O bloco da figura é feito de uma borracha com módulo elástico transversal de 90000 </a:t>
            </a:r>
            <a:r>
              <a:rPr lang="pt-BR" sz="2200" dirty="0" err="1"/>
              <a:t>psi</a:t>
            </a:r>
            <a:r>
              <a:rPr lang="pt-BR" sz="2200" dirty="0"/>
              <a:t> (</a:t>
            </a:r>
            <a:r>
              <a:rPr lang="pt-BR" sz="2200" dirty="0" err="1"/>
              <a:t>lb</a:t>
            </a:r>
            <a:r>
              <a:rPr lang="pt-BR" sz="2200" dirty="0"/>
              <a:t>/in²) e está conectado a duas placas rígidas. Determinar a força P necessária para provocar o deslocamento horizontal de 0,04 in. na placa superior.</a:t>
            </a:r>
            <a:endParaRPr lang="pt-BR" sz="22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9681C0-0172-49CF-B720-D9C0C251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3840" y="1393917"/>
            <a:ext cx="3380523" cy="43080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3159759" y="4431664"/>
                <a:ext cx="1778001" cy="735266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2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sz="2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num>
                        <m:den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  <m:r>
                            <a:rPr lang="en-US" sz="22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r>
                            <a:rPr lang="en-US" sz="2200" b="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9759" y="4431664"/>
                <a:ext cx="1778001" cy="735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5812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3.3. Lei de Hooke no cisalhamento</a:t>
            </a:r>
            <a:endParaRPr lang="en-US" sz="4000" b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EF9681C0-0172-49CF-B720-D9C0C251BE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477025"/>
            <a:ext cx="3298195" cy="420314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5373436" y="1998084"/>
                <a:ext cx="1778001" cy="7352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1998084"/>
                <a:ext cx="1778001" cy="73526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124622-6D4E-4AC6-B441-3AABA9348ED9}"/>
                  </a:ext>
                </a:extLst>
              </p:cNvPr>
              <p:cNvSpPr txBox="1"/>
              <p:nvPr/>
            </p:nvSpPr>
            <p:spPr>
              <a:xfrm>
                <a:off x="5373436" y="2967981"/>
                <a:ext cx="4176806" cy="806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0,04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.</m:t>
                          </m:r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𝑖𝑛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90000 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𝑝𝑠𝑖</m:t>
                              </m:r>
                            </m:e>
                          </m:d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8.2,5</m:t>
                              </m:r>
                            </m:e>
                          </m:d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ED124622-6D4E-4AC6-B441-3AABA9348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2967981"/>
                <a:ext cx="4176806" cy="80643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45132A-902F-4FBB-B291-E1AB7A998B47}"/>
                  </a:ext>
                </a:extLst>
              </p:cNvPr>
              <p:cNvSpPr txBox="1"/>
              <p:nvPr/>
            </p:nvSpPr>
            <p:spPr>
              <a:xfrm>
                <a:off x="5373436" y="4009051"/>
                <a:ext cx="2326640" cy="4531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 panose="02040503050406030204" pitchFamily="18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m:t>⇒</m:t>
                      </m:r>
                      <m:r>
                        <a:rPr lang="en-US" sz="2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𝟑𝟔𝟎𝟎𝟎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𝒍𝒃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145132A-902F-4FBB-B291-E1AB7A998B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4009051"/>
                <a:ext cx="2326640" cy="4531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8FE831-9051-42E2-8038-CB48692576B3}"/>
                  </a:ext>
                </a:extLst>
              </p:cNvPr>
              <p:cNvSpPr txBox="1"/>
              <p:nvPr/>
            </p:nvSpPr>
            <p:spPr>
              <a:xfrm>
                <a:off x="5373436" y="5006648"/>
                <a:ext cx="397376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=16,33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𝑡𝑜𝑛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⇒ 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=1,016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028FE831-9051-42E2-8038-CB48692576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3436" y="5006648"/>
                <a:ext cx="3973763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35269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Sabendo que o parafuso da ligação abaixo é feito de aço-liga cujo gráfico tensão-deformação é dado em termos de cisalhamento, determinar a força P necessária para provocar o escoamento do material, e o deslocamento transversal relativo considerando uma distância entre as cargas de 5 mm e um diâmetro de 6 mm para o conector.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3033892" y="3462915"/>
                <a:ext cx="1778001" cy="735266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892" y="3462915"/>
                <a:ext cx="1778001" cy="73526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9971" y="3033373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/>
              <p:nvPr/>
            </p:nvSpPr>
            <p:spPr>
              <a:xfrm>
                <a:off x="3397174" y="4536598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97174" y="4536598"/>
                <a:ext cx="1051436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0933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(a) Escoamento do material (d = 6 mm)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32914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/>
              <p:nvPr/>
            </p:nvSpPr>
            <p:spPr>
              <a:xfrm>
                <a:off x="6096000" y="2232914"/>
                <a:ext cx="1051436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𝜏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num>
                        <m:den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52A00FE-8E76-4739-9C2E-3D3A4ACFE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232914"/>
                <a:ext cx="1051436" cy="72398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19E5A9-9017-48DB-83FC-6B20889F3616}"/>
                  </a:ext>
                </a:extLst>
              </p:cNvPr>
              <p:cNvSpPr txBox="1"/>
              <p:nvPr/>
            </p:nvSpPr>
            <p:spPr>
              <a:xfrm>
                <a:off x="6102061" y="3152326"/>
                <a:ext cx="3644184" cy="93859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350000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𝑘𝑃𝑎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</m:num>
                        <m:den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𝜋</m:t>
                              </m:r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  <m:sSup>
                            <m:sSup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0,006</m:t>
                                  </m:r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3319E5A9-9017-48DB-83FC-6B20889F36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02061" y="3152326"/>
                <a:ext cx="3644184" cy="93859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D48DF-B6D8-4CF7-83A6-D255AD9DAB90}"/>
                  </a:ext>
                </a:extLst>
              </p:cNvPr>
              <p:cNvSpPr txBox="1"/>
              <p:nvPr/>
            </p:nvSpPr>
            <p:spPr>
              <a:xfrm>
                <a:off x="6096000" y="4286347"/>
                <a:ext cx="23469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𝑷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𝟖𝟗𝟔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𝒌𝑵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14FD48DF-B6D8-4CF7-83A6-D255AD9DAB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286347"/>
                <a:ext cx="234696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3447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3.4. Lei de Hooke no cisalhamento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(b) Deslocamento transversal relativo considerando (distância entre as cargas de 5 mm e um diâmetro de 6 mm para o conector)</a:t>
            </a:r>
            <a:endParaRPr lang="pt-BR" sz="2000" i="1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/>
              <p:nvPr/>
            </p:nvSpPr>
            <p:spPr>
              <a:xfrm>
                <a:off x="6014720" y="2066300"/>
                <a:ext cx="1778001" cy="676788"/>
              </a:xfrm>
              <a:prstGeom prst="rect">
                <a:avLst/>
              </a:prstGeom>
              <a:noFill/>
              <a:ln w="19050">
                <a:noFill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𝛿</m:t>
                          </m:r>
                        </m:e>
                        <m:sub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𝑡𝑟</m:t>
                          </m:r>
                        </m:sub>
                      </m:sSub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h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𝐺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.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8D4349B7-D033-49F4-88D8-DD0D8E49D2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2066300"/>
                <a:ext cx="1778001" cy="6767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905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Imagem 7">
            <a:extLst>
              <a:ext uri="{FF2B5EF4-FFF2-40B4-BE49-F238E27FC236}">
                <a16:creationId xmlns:a16="http://schemas.microsoft.com/office/drawing/2014/main" id="{8AC3E809-8168-4DD1-9E6F-583B703FA11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2531" y="2576173"/>
            <a:ext cx="3997925" cy="267902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DF0637-0C52-47D6-B7D0-F381811C2BDC}"/>
                  </a:ext>
                </a:extLst>
              </p:cNvPr>
              <p:cNvSpPr txBox="1"/>
              <p:nvPr/>
            </p:nvSpPr>
            <p:spPr>
              <a:xfrm>
                <a:off x="6014720" y="2971164"/>
                <a:ext cx="4213109" cy="7093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350 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𝑀𝑃𝑎</m:t>
                          </m:r>
                        </m:num>
                        <m:den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0,004</m:t>
                          </m:r>
                        </m:den>
                      </m:f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=87500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𝑀𝑃𝑎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83DF0637-0C52-47D6-B7D0-F381811C2B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4720" y="2971164"/>
                <a:ext cx="4213109" cy="70936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77A8A9-AF5F-4EA6-90E2-4649B5F79F12}"/>
                  </a:ext>
                </a:extLst>
              </p:cNvPr>
              <p:cNvSpPr txBox="1"/>
              <p:nvPr/>
            </p:nvSpPr>
            <p:spPr>
              <a:xfrm>
                <a:off x="6096000" y="3908601"/>
                <a:ext cx="3332480" cy="9067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𝑡𝑟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9,896 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𝑘𝑁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5 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𝑚𝑚</m:t>
                              </m:r>
                            </m:e>
                          </m:d>
                        </m:num>
                        <m:den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87,5 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𝐺𝑃𝑎</m:t>
                              </m:r>
                            </m:e>
                          </m:d>
                          <m:d>
                            <m:d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𝜋</m:t>
                                  </m:r>
                                </m:num>
                                <m:den>
                                  <m:r>
                                    <a:rPr lang="en-US" sz="20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  <m:r>
                                <a:rPr lang="pt-BR" sz="2000" b="0" i="0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sz="20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e>
                            <m:sup>
                              <m:r>
                                <a:rPr lang="en-US" sz="20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D977A8A9-AF5F-4EA6-90E2-4649B5F79F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908601"/>
                <a:ext cx="3332480" cy="90672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ED57FD-14A4-4A31-AD88-6ECD8ADACC81}"/>
                  </a:ext>
                </a:extLst>
              </p:cNvPr>
              <p:cNvSpPr txBox="1"/>
              <p:nvPr/>
            </p:nvSpPr>
            <p:spPr>
              <a:xfrm>
                <a:off x="6096000" y="5043400"/>
                <a:ext cx="23876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𝒕𝒓</m:t>
                          </m:r>
                        </m:sub>
                      </m:sSub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𝟎𝟐𝟎</m:t>
                      </m:r>
                      <m:r>
                        <a:rPr lang="en-US" sz="20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𝒎𝒎</m:t>
                      </m:r>
                    </m:oMath>
                  </m:oMathPara>
                </a14:m>
                <a:endParaRPr lang="en-US" sz="20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99ED57FD-14A4-4A31-AD88-6ECD8ADAC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5043400"/>
                <a:ext cx="238760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938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6" grpId="0"/>
      <p:bldP spid="17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Capítulo 4. Carga axial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3. Elasticidade linear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3.1. 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3.2. Lei de Hooke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3.3. Variação de comprimento em barras sob carga 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3.4. 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3.5. Deslocamento transversal relativo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05. Lei de Hooke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o gráfico tensão-deformação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 lei de Hooke uniaxial e o módulo de Young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cálculo da variação de comprimento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a lei de Hooke para cisalhamento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Obter a fórmula para cálculo do deslocamento transversal relativo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Ensaio de tração uniaxial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Lei constitutiva (tensão x deformação)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Universal Testing Machine - Tensile Tester | Qualitest">
            <a:extLst>
              <a:ext uri="{FF2B5EF4-FFF2-40B4-BE49-F238E27FC236}">
                <a16:creationId xmlns:a16="http://schemas.microsoft.com/office/drawing/2014/main" id="{E6297084-C1C1-4B2F-9CD9-E51D18D1E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483" y="1416862"/>
            <a:ext cx="2645544" cy="4365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E4DB06EF-A712-497E-94A0-52803284E2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2475" y="2720161"/>
            <a:ext cx="3497044" cy="303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349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dúctil (aço, alumínio)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8A8A8CF-5CF7-408C-AF8D-3BF169B77C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2969" y="2130538"/>
            <a:ext cx="8159115" cy="3489211"/>
          </a:xfrm>
          <a:prstGeom prst="rect">
            <a:avLst/>
          </a:prstGeom>
        </p:spPr>
      </p:pic>
      <p:cxnSp>
        <p:nvCxnSpPr>
          <p:cNvPr id="8" name="Conector de Seta Reta 7">
            <a:extLst>
              <a:ext uri="{FF2B5EF4-FFF2-40B4-BE49-F238E27FC236}">
                <a16:creationId xmlns:a16="http://schemas.microsoft.com/office/drawing/2014/main" id="{55DD4362-E4CF-4E33-8D97-9F728AF3AD37}"/>
              </a:ext>
            </a:extLst>
          </p:cNvPr>
          <p:cNvCxnSpPr/>
          <p:nvPr/>
        </p:nvCxnSpPr>
        <p:spPr>
          <a:xfrm flipH="1">
            <a:off x="4155440" y="2702560"/>
            <a:ext cx="132080" cy="200152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722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frágil (concreto)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498A19C4-F942-4769-87D6-6ADD34C2A1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82031"/>
            <a:ext cx="3101967" cy="2293937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866D280-57FB-437E-B7D6-233D9AC173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960" y="2282031"/>
            <a:ext cx="5015093" cy="3295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194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3.1. Gráfico tensão-deformação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8771"/>
            <a:ext cx="10515600" cy="435216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Fatores de influência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Composição do material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Temperatura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 Taxa de deformação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Biomechanics (Chapter 26) - Postgraduate Orthopaedics">
            <a:extLst>
              <a:ext uri="{FF2B5EF4-FFF2-40B4-BE49-F238E27FC236}">
                <a16:creationId xmlns:a16="http://schemas.microsoft.com/office/drawing/2014/main" id="{CC283B67-B84C-4F85-AE21-F03B82716B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1972" y="1500368"/>
            <a:ext cx="4704081" cy="4148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ess-strain curves at different temperatures for steel 4509-2. | Download  Scientific Diagram">
            <a:extLst>
              <a:ext uri="{FF2B5EF4-FFF2-40B4-BE49-F238E27FC236}">
                <a16:creationId xmlns:a16="http://schemas.microsoft.com/office/drawing/2014/main" id="{CDF3F358-120D-4901-8502-AD128BDCF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8352" y="1971040"/>
            <a:ext cx="6516396" cy="3488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E051D7A9-B524-44B7-B806-252CF5FDDA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0912" y="2182137"/>
            <a:ext cx="4974928" cy="3536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68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3.2. Lei de Hooke uniaxial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4800"/>
            <a:ext cx="10515600" cy="417613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Material elástico-linear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Deformações reversíveis</a:t>
            </a:r>
            <a:endParaRPr lang="en-US" sz="2200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200" dirty="0"/>
              <a:t> Tensão proporcional à deformação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14242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2043</TotalTime>
  <Words>1310</Words>
  <Application>Microsoft Office PowerPoint</Application>
  <PresentationFormat>Widescreen</PresentationFormat>
  <Paragraphs>146</Paragraphs>
  <Slides>28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Aula passada</vt:lpstr>
      <vt:lpstr>Aula 05</vt:lpstr>
      <vt:lpstr>Aula 05. Lei de Hooke</vt:lpstr>
      <vt:lpstr>3.1. Gráfico tensão-deformação</vt:lpstr>
      <vt:lpstr>3.1. Gráfico tensão-deformação</vt:lpstr>
      <vt:lpstr>3.1. Gráfico tensão-deformação</vt:lpstr>
      <vt:lpstr>3.1. Gráfico tensão-deformação</vt:lpstr>
      <vt:lpstr>3.2. Lei de Hooke uniaxial</vt:lpstr>
      <vt:lpstr>3.2. Lei de Hooke uniaxial</vt:lpstr>
      <vt:lpstr>3.3. Variação de comprimento em barras sob carga axial</vt:lpstr>
      <vt:lpstr>Exemplo 3.1. Lei de Hooke 1D</vt:lpstr>
      <vt:lpstr>Exemplo 3.1. Lei de Hooke 1D</vt:lpstr>
      <vt:lpstr>Exemplo 3.2. Lei de Hooke 1D</vt:lpstr>
      <vt:lpstr>Exemplo 3.2. Lei de Hooke 1D</vt:lpstr>
      <vt:lpstr>Exemplo 3.2. Lei de Hooke 1D</vt:lpstr>
      <vt:lpstr>Exemplo 3.2. Lei de Hooke 1D</vt:lpstr>
      <vt:lpstr>Exemplo 3.2. Lei de Hooke 1D</vt:lpstr>
      <vt:lpstr>3.4. Lei de Hooke para cisalhamento</vt:lpstr>
      <vt:lpstr>3.4. Lei de Hooke para cisalhamento</vt:lpstr>
      <vt:lpstr>3.5. Deslocamento transversal relativo</vt:lpstr>
      <vt:lpstr>3.5. Deslocamento transversal relativo</vt:lpstr>
      <vt:lpstr>Exemplo 3.3. Lei de Hooke no cisalhamento</vt:lpstr>
      <vt:lpstr>Exemplo 3.3. Lei de Hooke no cisalhamento</vt:lpstr>
      <vt:lpstr>Exemplo 3.4. Lei de Hooke no cisalhamento</vt:lpstr>
      <vt:lpstr>Exemplo 3.4. Lei de Hooke no cisalhamento</vt:lpstr>
      <vt:lpstr>Exemplo 3.4. Lei de Hooke no cisalhamento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384</cp:revision>
  <dcterms:created xsi:type="dcterms:W3CDTF">2021-04-12T22:54:59Z</dcterms:created>
  <dcterms:modified xsi:type="dcterms:W3CDTF">2022-04-29T15:36:41Z</dcterms:modified>
</cp:coreProperties>
</file>