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19"/>
  </p:notesMasterIdLst>
  <p:sldIdLst>
    <p:sldId id="256" r:id="rId2"/>
    <p:sldId id="357" r:id="rId3"/>
    <p:sldId id="258" r:id="rId4"/>
    <p:sldId id="257" r:id="rId5"/>
    <p:sldId id="358" r:id="rId6"/>
    <p:sldId id="259" r:id="rId7"/>
    <p:sldId id="359" r:id="rId8"/>
    <p:sldId id="347" r:id="rId9"/>
    <p:sldId id="348" r:id="rId10"/>
    <p:sldId id="346" r:id="rId11"/>
    <p:sldId id="351" r:id="rId12"/>
    <p:sldId id="356" r:id="rId13"/>
    <p:sldId id="350" r:id="rId14"/>
    <p:sldId id="349" r:id="rId15"/>
    <p:sldId id="270" r:id="rId16"/>
    <p:sldId id="361" r:id="rId17"/>
    <p:sldId id="3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45E67-7426-4025-A8DE-ED64218E75B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94554-2088-44BC-AC3A-6F1840B108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5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4E78-C129-3D47-89C3-C2D7FCB3E26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25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4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162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434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37854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096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343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315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2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4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9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0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8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6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78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i-eF5PJ2X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0795F-C7F0-473F-9077-134FB531F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Determinação social da saúde e equidade</a:t>
            </a:r>
            <a:endParaRPr lang="en-U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002704-4D89-485A-AE2D-DBE61FB40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HSP 284- Promoção da saúde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4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5" y="399432"/>
            <a:ext cx="10426217" cy="582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808FA-7D50-43A6-AE9F-CBB7028B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57" y="188258"/>
            <a:ext cx="7490791" cy="1092631"/>
          </a:xfrm>
        </p:spPr>
        <p:txBody>
          <a:bodyPr>
            <a:normAutofit/>
          </a:bodyPr>
          <a:lstStyle/>
          <a:p>
            <a:r>
              <a:rPr lang="pt-BR" sz="2800" dirty="0"/>
              <a:t>Modelo proposto por Solar &amp; Irwin (2010)</a:t>
            </a:r>
            <a:endParaRPr lang="en-US" sz="2800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77282AB9-AED5-4427-AEEF-F8E56C284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480" y="1055076"/>
            <a:ext cx="10033412" cy="58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5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9A721-56A5-4FDA-A399-6733384F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Atualmente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1CEC19-97C2-4541-A34E-4D34D48FB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Sociedade complexa: urbanização acentuada, envelhecimento acelerado da população, diminuição da fecundidade, concentração de renda cada vez maior</a:t>
            </a:r>
          </a:p>
          <a:p>
            <a:r>
              <a:rPr lang="pt-BR" sz="2800" dirty="0"/>
              <a:t>Informação em excesso, de fontes diversas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564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E7FF2-DF1E-41D2-8C53-3DBF773C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638A6B-4752-4A29-A636-67203738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responsabilidade primária na proteção e ampliação da equidade depende, em primeira instância dos governos nacionais.</a:t>
            </a:r>
          </a:p>
          <a:p>
            <a:r>
              <a:rPr lang="pt-BR" dirty="0"/>
              <a:t>Depende de alocação de recursos e acordos sociais (</a:t>
            </a:r>
            <a:r>
              <a:rPr lang="pt-BR" dirty="0" err="1"/>
              <a:t>Sen</a:t>
            </a:r>
            <a:r>
              <a:rPr lang="pt-BR" dirty="0"/>
              <a:t>, 2002)</a:t>
            </a:r>
          </a:p>
          <a:p>
            <a:r>
              <a:rPr lang="pt-BR" dirty="0"/>
              <a:t>As políticas públicas devem estar voltadas para a eliminação das iniquidades</a:t>
            </a:r>
          </a:p>
          <a:p>
            <a:endParaRPr lang="pt-BR" dirty="0"/>
          </a:p>
          <a:p>
            <a:r>
              <a:rPr lang="pt-BR" dirty="0"/>
              <a:t>É injusto que uma pessoa tenha suas perspectivas de vida determinadas por (uma espécie de) loteria social ou genética (De Vita, 2010)</a:t>
            </a:r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2F6EB-E78F-40CC-86AB-713331BE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Iniquidades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4332D4-739A-4AA0-96A9-8BF91FF49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4000" dirty="0"/>
              <a:t>Diferenças socialmente produzidas, injustas, desnecessárias e evitáveis (ou remediáveis), sistemáticas e, sua distribuição na população</a:t>
            </a:r>
          </a:p>
          <a:p>
            <a:r>
              <a:rPr lang="pt-BR" sz="4000" dirty="0"/>
              <a:t>Meados do séc. XIX  pesquisadores começaram a relacionar a maior mortalidade entre pobres relacionando a às condições socioeconômicas, ambientais e de exploração</a:t>
            </a:r>
          </a:p>
          <a:p>
            <a:endParaRPr lang="pt-BR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690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209926"/>
            <a:ext cx="10571019" cy="6232438"/>
          </a:xfrm>
        </p:spPr>
        <p:txBody>
          <a:bodyPr anchor="ctr">
            <a:normAutofit lnSpcReduction="10000"/>
          </a:bodyPr>
          <a:lstStyle/>
          <a:p>
            <a:pPr marL="400050" lvl="1" indent="0">
              <a:buNone/>
            </a:pPr>
            <a:r>
              <a:rPr lang="pt-BR" sz="2800" dirty="0">
                <a:latin typeface="+mn-lt"/>
                <a:cs typeface="Baskerville"/>
              </a:rPr>
              <a:t>“… as pessoas nascidas em condições diferentes têm expectativas diferentes de vida, determinadas, em parte, tanto pelo sistema político quanto pelas circunstâncias econômicas e sociais. </a:t>
            </a:r>
          </a:p>
          <a:p>
            <a:pPr marL="400050" lvl="1" indent="0">
              <a:buNone/>
            </a:pPr>
            <a:r>
              <a:rPr lang="pt-BR" sz="2800" dirty="0">
                <a:latin typeface="+mn-lt"/>
                <a:cs typeface="Baskerville"/>
              </a:rPr>
              <a:t>Assim, as instituições da sociedade favorecem certos pontos de partida mais que outros. Essas são desigualdades muito profundas. Além de universais, atingem as oportunidades iniciais de vida; contudo, não podem ser justificadas recorrendo-se à ideia de mérito. </a:t>
            </a:r>
          </a:p>
          <a:p>
            <a:pPr marL="400050" lvl="1" indent="0">
              <a:buNone/>
            </a:pPr>
            <a:endParaRPr lang="pt-BR" sz="2800" dirty="0">
              <a:latin typeface="+mn-lt"/>
              <a:cs typeface="Baskerville"/>
            </a:endParaRPr>
          </a:p>
          <a:p>
            <a:r>
              <a:rPr lang="pt-BR" sz="2800" dirty="0">
                <a:latin typeface="+mn-lt"/>
                <a:cs typeface="Baskerville"/>
              </a:rPr>
              <a:t>São essas desigualdades, supostamente inevitáveis na estrutura básica de qualquer sociedade, que se devem aplicar em primeiro lugar os princípios da justiça social.” (</a:t>
            </a:r>
            <a:r>
              <a:rPr lang="pt-BR" sz="2800" dirty="0" err="1">
                <a:latin typeface="+mn-lt"/>
                <a:cs typeface="Baskerville"/>
              </a:rPr>
              <a:t>Rawls</a:t>
            </a:r>
            <a:r>
              <a:rPr lang="pt-BR" sz="2800" dirty="0">
                <a:latin typeface="+mn-lt"/>
                <a:cs typeface="Baskerville"/>
              </a:rPr>
              <a:t>, 2010)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3FA4-7C4D-2C4F-9DB7-5853949BC36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6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4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0" decel="50000" fill="hold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0" decel="50000" fill="hold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ac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ac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E1E23-64EF-4CA4-93E9-0BAFC18F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Proteção social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A236BE-7481-4C67-8F70-F21A3B513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proteção social deve ser vista como atividade coletiva e orientada para apresentação universal de benefícios em face de necessidades socialmente produzidas nos marcos das sociedades industriais capitalistas;</a:t>
            </a:r>
          </a:p>
          <a:p>
            <a:r>
              <a:rPr lang="pt-BR" sz="2400" dirty="0"/>
              <a:t>Desenvolvimento de estratégias coletivas para reduzir a vulnerabilidade das pessoas aos riscos sociais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7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F7D3C-ACEF-40FC-BBF2-F7311C41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https://brasil.elpais.com/verne/2020-06-16/a-igualdade-de-oportunidades-explicada-com-uma-macieira-quatro-quadrinhos-e-um-meme.html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2672E1-27BA-4C33-A3EA-071230D7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74" y="200666"/>
            <a:ext cx="9725714" cy="55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5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5BD9A-199D-4403-BD40-110195AB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Aquecendo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ADFF83-0918-4E24-9CFD-A8209849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MC Cesar, Canção Infantil</a:t>
            </a:r>
          </a:p>
          <a:p>
            <a:pPr marL="0" indent="0">
              <a:buNone/>
            </a:pPr>
            <a:r>
              <a:rPr lang="en-US" b="0" i="0" u="sng" dirty="0">
                <a:solidFill>
                  <a:srgbClr val="3367D6"/>
                </a:solidFill>
                <a:effectLst/>
                <a:latin typeface="Roboto" panose="02000000000000000000" pitchFamily="2" charset="0"/>
                <a:hlinkClick r:id="rId2"/>
              </a:rPr>
              <a:t>https://www.youtube.com/watch?v=Ri-eF5PJ2X0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2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823ED-BBF2-4522-81F1-9CF6789E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pt-BR" dirty="0"/>
              <a:t>Canção infantil                  </a:t>
            </a:r>
            <a:r>
              <a:rPr lang="pt-BR" sz="4400" dirty="0"/>
              <a:t>César Mc</a:t>
            </a:r>
            <a:endParaRPr lang="en-US" sz="44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6BFBEFE-A812-4AF5-A143-3AB73E7B7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0786"/>
            <a:ext cx="5025216" cy="5334301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endParaRPr lang="pt-BR" sz="1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Era uma casa não muito engraçada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 falta de afeto não tinha nada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Até tinha teto, piscina, arquiteto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Só não deu pra comprar aquilo que faltava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Bem estruturada, às vezes lotada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lotada uma solidão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Dizia o poeta, o que é feito de ego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 rua dos tolos gera frustração</a:t>
            </a:r>
          </a:p>
          <a:p>
            <a:pPr marL="0" indent="0" algn="l">
              <a:buNone/>
            </a:pP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Hmm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hmm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hmm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Hmm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hmm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hmm</a:t>
            </a:r>
            <a:endParaRPr lang="pt-BR" sz="1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havia outra casa, canto da quebrada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 rua asfaltada, fora do padrão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Eternit furada, pequena, apertada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 se for colar tem água pro feijão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o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Mengão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jogar, pode até parcelar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Vai ter carne, cerveja,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refri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carvão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moeda contada, a luz sempre cortada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 fé não faltava, tinham gratidão</a:t>
            </a:r>
          </a:p>
          <a:p>
            <a:pPr marL="0" indent="0" algn="l">
              <a:buNone/>
            </a:pP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 era tão perto do céu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yeah</a:t>
            </a:r>
            <a:b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 era tão perto do céu</a:t>
            </a:r>
          </a:p>
          <a:p>
            <a:pPr marL="0" indent="0" algn="l"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Como era doce o sonho ali (Como era doce o sonho ali) Mesmo não tendo a melhor condição (mesmo não tendo a melhor condição)</a:t>
            </a:r>
          </a:p>
          <a:p>
            <a:pPr marL="0" indent="0"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Todos podia dormir ali (todos podiam dormir ali) Mesmo só tendo um colchão velho (mesmo tendo só um colchão velho)</a:t>
            </a:r>
          </a:p>
          <a:p>
            <a:pPr marL="0" indent="0">
              <a:buNone/>
            </a:pPr>
            <a:endParaRPr lang="pt-BR" sz="1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Mas era feita com </a:t>
            </a:r>
            <a:r>
              <a:rPr lang="pt-BR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com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 muito amor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Mas era feita com </a:t>
            </a:r>
            <a:r>
              <a:rPr lang="pt-BR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com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 muito amor</a:t>
            </a:r>
            <a:endParaRPr lang="pt-BR" sz="1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sz="1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2AB003F-1175-4E84-88F8-C95626D2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40" y="1397479"/>
            <a:ext cx="5033960" cy="500332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pt-BR" sz="1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vida é uma canção infantil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É sério, pensa, viu?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Belas e Feras, caste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los e celas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Princesas, </a:t>
            </a:r>
            <a:r>
              <a:rPr lang="pt-BR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pinóquios</a:t>
            </a: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mocinhos e</a:t>
            </a:r>
          </a:p>
          <a:p>
            <a:pPr marL="0" indent="0" algn="l">
              <a:spcBef>
                <a:spcPts val="0"/>
              </a:spcBef>
              <a:buNone/>
            </a:pPr>
            <a:endParaRPr lang="pt-BR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É, eu não sei se isso é bom ou mal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Alguém me explique o que nesse mundo é real, o tiroteio na escola,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 a camisa no varal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vilão que tá na história ou aquele do jornal</a:t>
            </a:r>
          </a:p>
          <a:p>
            <a:pPr marL="0" indent="0" algn="l">
              <a:spcBef>
                <a:spcPts val="0"/>
              </a:spcBef>
              <a:buNone/>
            </a:pPr>
            <a:endParaRPr lang="pt-BR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Diz porque descobertas tão letais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Os monstros se tornaram literais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 brincava de polícia e ladrão um tempo atrás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Agora ninguém mais brinca</a:t>
            </a:r>
          </a:p>
          <a:p>
            <a:pPr marL="0" indent="0" algn="l">
              <a:spcBef>
                <a:spcPts val="0"/>
              </a:spcBef>
              <a:buNone/>
            </a:pPr>
            <a:endParaRPr lang="pt-BR" sz="1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Ficou realista demais</a:t>
            </a:r>
          </a:p>
          <a:p>
            <a:pPr marL="0" indent="0" algn="l">
              <a:spcBef>
                <a:spcPts val="0"/>
              </a:spcBef>
              <a:buNone/>
            </a:pPr>
            <a:endParaRPr lang="pt-BR" sz="1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As balas ficaram reais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Perfurando o Eternit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Brincar nós ainda quer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 o sangue melou o pique</a:t>
            </a:r>
          </a:p>
          <a:p>
            <a:pPr marL="0" indent="0">
              <a:spcBef>
                <a:spcPts val="0"/>
              </a:spcBef>
              <a:buNone/>
            </a:pPr>
            <a:endParaRPr lang="pt-BR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final do conto é triste quando o mal não vai embora</a:t>
            </a:r>
          </a:p>
          <a:p>
            <a:pPr marL="0" indent="0">
              <a:spcBef>
                <a:spcPts val="0"/>
              </a:spcBef>
              <a:buNone/>
            </a:pPr>
            <a:endParaRPr lang="pt-BR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bicho papão existe, não ouse brincar lá fora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Pois 5 meninos foram passear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 droga, flagrante, desgraça nenhuma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A polícia engatilhou: pá, pá, pá, pá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Mas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nenhum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, mas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nenhum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 deles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voltaram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lá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Foram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mais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100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disparos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nesse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conto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moral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Já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não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 sei se era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mito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essa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história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 de lobo mal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…….</a:t>
            </a:r>
            <a:endParaRPr lang="pt-BR" sz="1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3EA52-82AC-4EC7-86CC-C2FF2226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uma sociedade justa? 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7346A0-F1D0-4D56-81C8-808637596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Segundo Álvaro De Vita, há duas proposições fundamentais da justiça ter concebida pela razão práticas</a:t>
            </a:r>
          </a:p>
          <a:p>
            <a:pPr lvl="1"/>
            <a:r>
              <a:rPr lang="pt-BR" sz="2000" dirty="0"/>
              <a:t>A vida de todas as pessoas tem valor e um valor igual</a:t>
            </a:r>
          </a:p>
          <a:p>
            <a:pPr lvl="1"/>
            <a:r>
              <a:rPr lang="pt-BR" sz="2000" dirty="0"/>
              <a:t>Cada pessoa tem sua própria vida para levar </a:t>
            </a:r>
          </a:p>
          <a:p>
            <a:pPr marL="457200" lvl="1" indent="0">
              <a:buNone/>
            </a:pPr>
            <a:r>
              <a:rPr lang="pt-BR" dirty="0"/>
              <a:t>(De Vita A. A justiça igualitária e seus críticos. 2000 p16)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/>
              <a:t>Há conflito entre estas ideias, e regras para organizar este conflito são construídas. A vontade , ou o bem estar individual não se sobrepõem ao bem coletivo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2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E3EDE-5479-4597-BCC8-04D7ECFE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Desigualdade social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87F461-D708-4ADF-831E-6D010176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268070"/>
          </a:xfrm>
        </p:spPr>
        <p:txBody>
          <a:bodyPr/>
          <a:lstStyle/>
          <a:p>
            <a:r>
              <a:rPr lang="pt-BR" sz="2400" dirty="0"/>
              <a:t>Pobreza encurta a vida mais que obesidade, álcool e hipertensão </a:t>
            </a:r>
          </a:p>
          <a:p>
            <a:r>
              <a:rPr lang="pt-BR" sz="2400" dirty="0"/>
              <a:t>Estudo critica OMS por não incluir a desigualdade como fator a ser combatido </a:t>
            </a:r>
          </a:p>
          <a:p>
            <a:pPr marL="0" indent="0">
              <a:buNone/>
            </a:pPr>
            <a:r>
              <a:rPr lang="pt-BR" dirty="0"/>
              <a:t>										             </a:t>
            </a:r>
            <a:r>
              <a:rPr lang="pt-BR" sz="1600" dirty="0"/>
              <a:t>(El País 31/01/2017)</a:t>
            </a:r>
          </a:p>
        </p:txBody>
      </p:sp>
    </p:spTree>
    <p:extLst>
      <p:ext uri="{BB962C8B-B14F-4D97-AF65-F5344CB8AC3E}">
        <p14:creationId xmlns:p14="http://schemas.microsoft.com/office/powerpoint/2010/main" val="364836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7171" y="318977"/>
            <a:ext cx="10419907" cy="629447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600" dirty="0"/>
              <a:t>Ter baixo nível socioeconômico “significa ser incapaz de determinar o próprio destino, privado de recursos materiais e com oportunidades limitadas, que determinam tanto o estilo de vida quanto as oportunidades de vida”. </a:t>
            </a:r>
            <a:r>
              <a:rPr lang="pt-BR" dirty="0"/>
              <a:t>(Martin Tobias, Ministro da Saúde, Nova Zelândia)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3FA4-7C4D-2C4F-9DB7-5853949BC36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20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203DADA-3586-482B-8D00-C1245773D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71" y="115367"/>
            <a:ext cx="6202677" cy="66272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FAD7DF-DED4-486C-A403-57B9AF314653}"/>
              </a:ext>
            </a:extLst>
          </p:cNvPr>
          <p:cNvSpPr txBox="1"/>
          <p:nvPr/>
        </p:nvSpPr>
        <p:spPr>
          <a:xfrm>
            <a:off x="9678838" y="5710687"/>
            <a:ext cx="1854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Valor Econômico 18/03/2021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562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3CAF0-59EE-4F14-869D-9EA948D8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Determinantes sociais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F26809-2643-480A-B468-A6B2F710E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100" dirty="0"/>
              <a:t>Estão relacionados ás condições de vida e trabalho das pessoas e grupos sociais, suas condições sociais, econômicas, culturais e psicológicas, comportamentais, étnicos/raciais, que influenciam a ocorrência de fenômenos de saúde e de fatores de risco para a população, como moradia, alimentação, emprego, renda e escolaridade</a:t>
            </a:r>
          </a:p>
          <a:p>
            <a:r>
              <a:rPr lang="pt-BR" sz="2100" dirty="0"/>
              <a:t>Necessidade de integração a vários setores da sociedade para o combate ás iniquidades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09871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420AC-BDA9-46D6-9FD8-3914146C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Determinantes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E5EC60-7A2F-4673-8AE7-742E86ABA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6424"/>
            <a:ext cx="8946541" cy="4831975"/>
          </a:xfrm>
        </p:spPr>
        <p:txBody>
          <a:bodyPr>
            <a:noAutofit/>
          </a:bodyPr>
          <a:lstStyle/>
          <a:p>
            <a:r>
              <a:rPr lang="pt-BR" sz="2100" dirty="0"/>
              <a:t>Individuais: sexo, idade, raça, fatores hereditários</a:t>
            </a:r>
          </a:p>
          <a:p>
            <a:r>
              <a:rPr lang="pt-BR" sz="2100" dirty="0"/>
              <a:t>Estilos de vida (comportamentais?): hábitos alimentares, atividade física, práticas sexuais, uso de álcool, drogas, tabagismo, stress</a:t>
            </a:r>
          </a:p>
          <a:p>
            <a:r>
              <a:rPr lang="pt-BR" sz="2100" dirty="0"/>
              <a:t>Redes sociais e comunitárias: relações de solidariedade, coesão social, pertencimento, segurança</a:t>
            </a:r>
          </a:p>
          <a:p>
            <a:r>
              <a:rPr lang="pt-BR" sz="2100" dirty="0"/>
              <a:t>Condições de vida e trabalho: acesso e qualidade de alimentação,  serviços de saúde, informação, saneamento básico, educação, transporte, habitação e trabalho (trabalho decente)</a:t>
            </a:r>
          </a:p>
          <a:p>
            <a:r>
              <a:rPr lang="pt-BR" sz="2100" dirty="0" err="1"/>
              <a:t>Macrodeterminantes</a:t>
            </a:r>
            <a:r>
              <a:rPr lang="pt-BR" sz="2100" dirty="0"/>
              <a:t>: condições ambientais  (poluição, saneamento, ocupação do solo) , socioeconômicas (desenvolvimento sustentável), culturais, políticos e até mesmo a globalização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176224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2321</TotalTime>
  <Words>1143</Words>
  <Application>Microsoft Office PowerPoint</Application>
  <PresentationFormat>Widescreen</PresentationFormat>
  <Paragraphs>109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Arial</vt:lpstr>
      <vt:lpstr>Calibri</vt:lpstr>
      <vt:lpstr>Century Gothic</vt:lpstr>
      <vt:lpstr>Roboto</vt:lpstr>
      <vt:lpstr>Wingdings 3</vt:lpstr>
      <vt:lpstr>Íon</vt:lpstr>
      <vt:lpstr>Determinação social da saúde e equidade</vt:lpstr>
      <vt:lpstr>Aquecendo</vt:lpstr>
      <vt:lpstr>Canção infantil                  César Mc</vt:lpstr>
      <vt:lpstr>O que é uma sociedade justa? </vt:lpstr>
      <vt:lpstr>Desigualdade social</vt:lpstr>
      <vt:lpstr>Apresentação do PowerPoint</vt:lpstr>
      <vt:lpstr>Apresentação do PowerPoint</vt:lpstr>
      <vt:lpstr>Determinantes sociais</vt:lpstr>
      <vt:lpstr>Determinantes</vt:lpstr>
      <vt:lpstr>Apresentação do PowerPoint</vt:lpstr>
      <vt:lpstr>Modelo proposto por Solar &amp; Irwin (2010)</vt:lpstr>
      <vt:lpstr>Atualmente</vt:lpstr>
      <vt:lpstr>Apresentação do PowerPoint</vt:lpstr>
      <vt:lpstr>Iniquidades</vt:lpstr>
      <vt:lpstr>Apresentação do PowerPoint</vt:lpstr>
      <vt:lpstr>Proteção social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Determinação social da saúde e equidade</dc:title>
  <dc:creator>Helena Akemi Wada</dc:creator>
  <cp:lastModifiedBy>Helena Akemi Wada</cp:lastModifiedBy>
  <cp:revision>9</cp:revision>
  <dcterms:created xsi:type="dcterms:W3CDTF">2021-08-11T14:36:50Z</dcterms:created>
  <dcterms:modified xsi:type="dcterms:W3CDTF">2022-09-13T01:00:34Z</dcterms:modified>
</cp:coreProperties>
</file>