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59" r:id="rId2"/>
    <p:sldId id="380" r:id="rId3"/>
    <p:sldId id="471" r:id="rId4"/>
    <p:sldId id="461" r:id="rId5"/>
    <p:sldId id="462" r:id="rId6"/>
    <p:sldId id="463" r:id="rId7"/>
    <p:sldId id="465" r:id="rId8"/>
    <p:sldId id="466" r:id="rId9"/>
    <p:sldId id="469" r:id="rId10"/>
    <p:sldId id="467" r:id="rId11"/>
    <p:sldId id="468" r:id="rId12"/>
    <p:sldId id="472" r:id="rId13"/>
    <p:sldId id="470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1F545D9-1649-41F8-A37C-71A2EE5B3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2CDD8-D913-4ABE-B5B3-C80E31F6358F}" type="datetimeFigureOut">
              <a:rPr lang="pt-BR"/>
              <a:pPr>
                <a:defRPr/>
              </a:pPr>
              <a:t>24/08/2020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FAD484-4319-4388-80E5-61F1BC5BF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5E3E723-B0AC-41E2-8A34-B5E7662A7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E8B34A-94B0-41E1-B4F4-B8D5CAB1009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7063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E6F5F3-C6B3-4C8B-99BF-C74A380C5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F4971-C142-45AC-82F9-995883600269}" type="datetimeFigureOut">
              <a:rPr lang="pt-BR"/>
              <a:pPr>
                <a:defRPr/>
              </a:pPr>
              <a:t>24/08/2020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4EC2AE5-5FD9-4295-8B36-8B8767074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38C7CF-EDBD-49AE-A18E-20D861787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7CC6E-DE65-4137-B27A-3108E6B4D1A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16484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10E120A-6B8C-4C36-A3FD-CC1608045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3A36F-57F3-41E9-8099-287C2F32EFBE}" type="datetimeFigureOut">
              <a:rPr lang="pt-BR"/>
              <a:pPr>
                <a:defRPr/>
              </a:pPr>
              <a:t>24/08/2020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787CFFE-BB12-47C4-8224-EE5ACCAAE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2590BD-CDB5-40EA-860E-A7DD446CA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A76F2-59B3-4C95-B88C-EED6FF133DE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0037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D975A84-182C-415C-98B7-CB00A5730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B834B-FBDC-40C2-BCF7-C398904FB856}" type="datetimeFigureOut">
              <a:rPr lang="pt-BR"/>
              <a:pPr>
                <a:defRPr/>
              </a:pPr>
              <a:t>24/08/2020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AC3FD53-E7A1-42EC-A1DB-CD631ED0E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A195381-3713-44E6-BB70-44A673793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54FFCF-61B6-454E-B89D-615DBFEF572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04711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1BBE270-9900-4D09-B6AC-41ADAA26A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6E20B-CF3D-4C1C-8178-419EB4661299}" type="datetimeFigureOut">
              <a:rPr lang="pt-BR"/>
              <a:pPr>
                <a:defRPr/>
              </a:pPr>
              <a:t>24/08/2020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10AFE5-1ADD-409B-9139-5D8327BF6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0CAC5E4-25C9-45AB-A64F-A943F0678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9501C-5A8D-4B3D-8A8B-7774577F57C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99347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BA275A8A-BDBC-4C04-8D73-7F2CD0F10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97568-4FE5-4908-BBAA-434EEE5F0E89}" type="datetimeFigureOut">
              <a:rPr lang="pt-BR"/>
              <a:pPr>
                <a:defRPr/>
              </a:pPr>
              <a:t>24/08/2020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64A3C4F9-CC51-43A5-A06E-121A69737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674455ED-5414-4EE5-A085-231479AE7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2DDA3-40B4-4126-8535-3B8D687642E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78929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77CFA167-B494-43E8-874B-6A42CE8A2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0FE4E-8D94-4355-93E5-8A67B424E30B}" type="datetimeFigureOut">
              <a:rPr lang="pt-BR"/>
              <a:pPr>
                <a:defRPr/>
              </a:pPr>
              <a:t>24/08/2020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C1F1BD3B-0D96-41FC-9B15-761F80C63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0A5CD91D-2350-4700-A24C-7F865B4F9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FBD1D-4A4F-4834-9F4A-9ED242F28DC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85414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A8F79AE5-DDCB-4C33-BF4F-B80BF01CE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B9AC5-9EE6-4AE0-B347-8423083D70CD}" type="datetimeFigureOut">
              <a:rPr lang="pt-BR"/>
              <a:pPr>
                <a:defRPr/>
              </a:pPr>
              <a:t>24/08/2020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B05DD915-7B51-4144-9C41-D626C5F62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2A56C6FC-0B10-4C46-8446-ED19C08C5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1780DD-AB79-4B3F-9665-FBD193449F2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03129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B3A29F18-9942-45E4-A1C8-853010DFD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9BC24-6438-4CB1-838F-77E8C5C11504}" type="datetimeFigureOut">
              <a:rPr lang="pt-BR"/>
              <a:pPr>
                <a:defRPr/>
              </a:pPr>
              <a:t>24/08/2020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C8F4909B-36CF-4CCE-A48B-EF5B3C55F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DC1438D5-C76A-4F9B-8085-E6583FB9D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4AEC9D-7E32-4374-A93D-231BF7B100A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44389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6F4360B8-B753-4787-84B4-009F6F46C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62873-4D47-4BA5-86C5-3939500DE98B}" type="datetimeFigureOut">
              <a:rPr lang="pt-BR"/>
              <a:pPr>
                <a:defRPr/>
              </a:pPr>
              <a:t>24/08/2020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466A731E-292D-44F2-A305-F73FCE14A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6BD93443-7019-40A7-AC8B-B468DE835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C6A65F-FE28-4CD9-8F5E-AF1872B30D0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77864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A19B178C-4798-4088-A7D5-9E1D0AB29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57D9B-4EC4-4147-BC7E-A497B5A7B186}" type="datetimeFigureOut">
              <a:rPr lang="pt-BR"/>
              <a:pPr>
                <a:defRPr/>
              </a:pPr>
              <a:t>24/08/2020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7C5B04D0-AD11-4C2C-A58D-66540B302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C857B01B-F193-478C-BB1A-255134F95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587C3-BE26-4AE1-A70E-EED4A40DFF5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28150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526B7C8E-3E76-4848-A7A9-69666BFE2B3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A9BAB547-1D51-44DC-B551-8B0C8C38B5A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97E0375-C0D5-4CE9-8F9F-E3E40BF8DF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7C4874-E590-4217-8EE2-73C793ABFBCC}" type="datetimeFigureOut">
              <a:rPr lang="pt-BR"/>
              <a:pPr>
                <a:defRPr/>
              </a:pPr>
              <a:t>24/08/2020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C48A79E-6F2C-428C-A79F-BAE5C0C96A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62BF38-EE44-43AC-A3D6-F0C429D520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D8D8F"/>
                </a:solidFill>
                <a:latin typeface="Calibri" panose="020F0502020204030204" pitchFamily="34" charset="0"/>
              </a:defRPr>
            </a:lvl1pPr>
          </a:lstStyle>
          <a:p>
            <a:fld id="{B14583CA-9AB3-4121-9C46-DF3B7D69A51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7277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>
            <a:extLst>
              <a:ext uri="{FF2B5EF4-FFF2-40B4-BE49-F238E27FC236}">
                <a16:creationId xmlns:a16="http://schemas.microsoft.com/office/drawing/2014/main" id="{B6F3D40F-12D9-422B-92D6-C7DCD262F7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pt-BR" b="1"/>
              <a:t>Organização sindical brasileira</a:t>
            </a:r>
          </a:p>
        </p:txBody>
      </p:sp>
      <p:sp>
        <p:nvSpPr>
          <p:cNvPr id="4099" name="Subtítulo 2">
            <a:extLst>
              <a:ext uri="{FF2B5EF4-FFF2-40B4-BE49-F238E27FC236}">
                <a16:creationId xmlns:a16="http://schemas.microsoft.com/office/drawing/2014/main" id="{7D073C62-879B-40F4-89CC-72C87168D7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altLang="pt-BR" dirty="0">
                <a:solidFill>
                  <a:schemeClr val="tx1"/>
                </a:solidFill>
              </a:rPr>
              <a:t>Otavio Pinto e Silva</a:t>
            </a:r>
          </a:p>
          <a:p>
            <a:r>
              <a:rPr lang="pt-BR" altLang="pt-BR" dirty="0">
                <a:solidFill>
                  <a:schemeClr val="tx1"/>
                </a:solidFill>
              </a:rPr>
              <a:t>Faculdade </a:t>
            </a:r>
            <a:r>
              <a:rPr lang="pt-BR" altLang="pt-BR">
                <a:solidFill>
                  <a:schemeClr val="tx1"/>
                </a:solidFill>
              </a:rPr>
              <a:t>de Direito - USP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>
            <a:extLst>
              <a:ext uri="{FF2B5EF4-FFF2-40B4-BE49-F238E27FC236}">
                <a16:creationId xmlns:a16="http://schemas.microsoft.com/office/drawing/2014/main" id="{445ED54C-EC87-499F-94AF-FC0D0698E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/>
              <a:t>Características do sistema</a:t>
            </a:r>
          </a:p>
        </p:txBody>
      </p:sp>
      <p:sp>
        <p:nvSpPr>
          <p:cNvPr id="13315" name="Espaço Reservado para Conteúdo 2">
            <a:extLst>
              <a:ext uri="{FF2B5EF4-FFF2-40B4-BE49-F238E27FC236}">
                <a16:creationId xmlns:a16="http://schemas.microsoft.com/office/drawing/2014/main" id="{F67F9822-6E67-45F8-BDEC-0BD80C72D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3750" y="1268413"/>
            <a:ext cx="8229600" cy="4525962"/>
          </a:xfrm>
        </p:spPr>
        <p:txBody>
          <a:bodyPr/>
          <a:lstStyle/>
          <a:p>
            <a:pPr algn="just"/>
            <a:r>
              <a:rPr lang="pt-BR" altLang="pt-BR"/>
              <a:t>d) </a:t>
            </a:r>
            <a:r>
              <a:rPr lang="pt-BR" altLang="pt-BR" b="1"/>
              <a:t>sujeição das entidades sindicais ao Estado</a:t>
            </a:r>
            <a:r>
              <a:rPr lang="pt-BR" altLang="pt-BR"/>
              <a:t>, uma vez que cabia ao Ministério do Trabalho não só o seu registro, mas também a autorização para funcionamento e a fiscalização das atividades, com poderes de intervenção</a:t>
            </a:r>
          </a:p>
          <a:p>
            <a:pPr algn="just">
              <a:buFont typeface="Arial" panose="020B0604020202020204" pitchFamily="34" charset="0"/>
              <a:buNone/>
            </a:pPr>
            <a:endParaRPr lang="pt-BR" altLang="pt-BR"/>
          </a:p>
          <a:p>
            <a:pPr algn="just"/>
            <a:r>
              <a:rPr lang="pt-BR" altLang="pt-BR"/>
              <a:t>e) </a:t>
            </a:r>
            <a:r>
              <a:rPr lang="pt-BR" altLang="pt-BR" b="1"/>
              <a:t>predeterminação das funções </a:t>
            </a:r>
            <a:r>
              <a:rPr lang="pt-BR" altLang="pt-BR"/>
              <a:t>a serem exercidas pelos sindicatos, considerados como colaboradores do poder público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>
            <a:extLst>
              <a:ext uri="{FF2B5EF4-FFF2-40B4-BE49-F238E27FC236}">
                <a16:creationId xmlns:a16="http://schemas.microsoft.com/office/drawing/2014/main" id="{8368EC3C-64DE-4829-9F3B-3CDC6595F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/>
              <a:t>Características do sistema</a:t>
            </a:r>
          </a:p>
        </p:txBody>
      </p:sp>
      <p:sp>
        <p:nvSpPr>
          <p:cNvPr id="14339" name="Espaço Reservado para Conteúdo 2">
            <a:extLst>
              <a:ext uri="{FF2B5EF4-FFF2-40B4-BE49-F238E27FC236}">
                <a16:creationId xmlns:a16="http://schemas.microsoft.com/office/drawing/2014/main" id="{70351B3F-4135-41F5-A32C-3312FD85F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3750" y="1268413"/>
            <a:ext cx="8229600" cy="4525962"/>
          </a:xfrm>
        </p:spPr>
        <p:txBody>
          <a:bodyPr/>
          <a:lstStyle/>
          <a:p>
            <a:pPr algn="just"/>
            <a:r>
              <a:rPr lang="pt-BR" altLang="pt-BR"/>
              <a:t>f) </a:t>
            </a:r>
            <a:r>
              <a:rPr lang="pt-BR" altLang="pt-BR" b="1"/>
              <a:t>imposto sindical</a:t>
            </a:r>
            <a:r>
              <a:rPr lang="pt-BR" altLang="pt-BR"/>
              <a:t>, cobrado pelo Estado, e destinado à manutenção das entidades sindicais</a:t>
            </a:r>
          </a:p>
          <a:p>
            <a:pPr algn="just"/>
            <a:endParaRPr lang="pt-BR" altLang="pt-BR"/>
          </a:p>
          <a:p>
            <a:pPr algn="just"/>
            <a:r>
              <a:rPr lang="pt-BR" altLang="pt-BR"/>
              <a:t>g) busca de </a:t>
            </a:r>
            <a:r>
              <a:rPr lang="pt-BR" altLang="pt-BR" b="1"/>
              <a:t>supressão dos conflitos sociais </a:t>
            </a:r>
            <a:r>
              <a:rPr lang="pt-BR" altLang="pt-BR"/>
              <a:t>(em especial das greves), com a instituição da Justiça do Trabalho, dotada de poder normativo</a:t>
            </a:r>
          </a:p>
          <a:p>
            <a:pPr algn="just"/>
            <a:endParaRPr lang="pt-BR" altLang="pt-B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>
            <a:extLst>
              <a:ext uri="{FF2B5EF4-FFF2-40B4-BE49-F238E27FC236}">
                <a16:creationId xmlns:a16="http://schemas.microsoft.com/office/drawing/2014/main" id="{FBBBDD3C-ED33-43D2-86C3-D62020B05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b="1"/>
              <a:t>Amauri Mascaro Nascimento</a:t>
            </a:r>
          </a:p>
        </p:txBody>
      </p:sp>
      <p:sp>
        <p:nvSpPr>
          <p:cNvPr id="15363" name="Espaço Reservado para Conteúdo 2">
            <a:extLst>
              <a:ext uri="{FF2B5EF4-FFF2-40B4-BE49-F238E27FC236}">
                <a16:creationId xmlns:a16="http://schemas.microsoft.com/office/drawing/2014/main" id="{20D03726-9B55-439F-9F83-5D333A075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altLang="pt-BR"/>
              <a:t>“</a:t>
            </a:r>
            <a:r>
              <a:rPr lang="pt-BR" altLang="pt-BR" i="1"/>
              <a:t>Procurou o Estado ter em suas mãos o controle da economia nacional, para melhor desenvolver os seus programas. Para esse fim julgou imprescindível evitar a luta de classes; daí a integração das forças produtivas: os trabalhadores, empresários e profissionais liberais, numa unidade monolítica e não em grupos fracionados, com possibilidades estruturais conflitivas”</a:t>
            </a:r>
            <a:endParaRPr lang="pt-BR" altLang="pt-B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>
            <a:extLst>
              <a:ext uri="{FF2B5EF4-FFF2-40B4-BE49-F238E27FC236}">
                <a16:creationId xmlns:a16="http://schemas.microsoft.com/office/drawing/2014/main" id="{99BF00DC-764B-46D6-AB0C-E2A8BFB62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/>
              <a:t>Características do sistema</a:t>
            </a:r>
          </a:p>
        </p:txBody>
      </p:sp>
      <p:sp>
        <p:nvSpPr>
          <p:cNvPr id="16387" name="Espaço Reservado para Conteúdo 2">
            <a:extLst>
              <a:ext uri="{FF2B5EF4-FFF2-40B4-BE49-F238E27FC236}">
                <a16:creationId xmlns:a16="http://schemas.microsoft.com/office/drawing/2014/main" id="{C257A8C8-A5BB-4447-9D0F-5B83FC7C5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3750" y="1268413"/>
            <a:ext cx="8229600" cy="4525962"/>
          </a:xfrm>
        </p:spPr>
        <p:txBody>
          <a:bodyPr/>
          <a:lstStyle/>
          <a:p>
            <a:pPr algn="just"/>
            <a:r>
              <a:rPr lang="pt-BR" altLang="pt-BR"/>
              <a:t>Constituição de 1988 trouxe algum avanço, estabelecendo em seu </a:t>
            </a:r>
            <a:r>
              <a:rPr lang="pt-BR" altLang="pt-BR" b="1"/>
              <a:t>artigo 8</a:t>
            </a:r>
            <a:r>
              <a:rPr lang="pt-BR" altLang="pt-BR" b="1" baseline="30000"/>
              <a:t>o</a:t>
            </a:r>
            <a:r>
              <a:rPr lang="pt-BR" altLang="pt-BR" b="1"/>
              <a:t>, inciso I</a:t>
            </a:r>
            <a:r>
              <a:rPr lang="pt-BR" altLang="pt-BR"/>
              <a:t>, que "</a:t>
            </a:r>
            <a:r>
              <a:rPr lang="pt-BR" altLang="pt-BR" i="1"/>
              <a:t>a lei não poderá exigir autorização do Estado para a fundação de sindicato, ressalvado o registro no órgão competente, vedadas ao Poder Público a interferência e a intervenção na organização sindical</a:t>
            </a:r>
            <a:r>
              <a:rPr lang="pt-BR" altLang="pt-BR"/>
              <a:t>". </a:t>
            </a:r>
          </a:p>
          <a:p>
            <a:pPr algn="just"/>
            <a:r>
              <a:rPr lang="pt-BR" altLang="pt-BR"/>
              <a:t>Entretanto, não houve um rompimento total com a concepção corporativista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>
            <a:extLst>
              <a:ext uri="{FF2B5EF4-FFF2-40B4-BE49-F238E27FC236}">
                <a16:creationId xmlns:a16="http://schemas.microsoft.com/office/drawing/2014/main" id="{BF6EE864-5091-4361-BCE3-5A72B6CCD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/>
              <a:t>Formação do sistema</a:t>
            </a:r>
          </a:p>
        </p:txBody>
      </p:sp>
      <p:sp>
        <p:nvSpPr>
          <p:cNvPr id="5123" name="Espaço Reservado para Conteúdo 2">
            <a:extLst>
              <a:ext uri="{FF2B5EF4-FFF2-40B4-BE49-F238E27FC236}">
                <a16:creationId xmlns:a16="http://schemas.microsoft.com/office/drawing/2014/main" id="{2CDF3681-E5B3-4214-902B-EBFF4DD23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altLang="pt-BR"/>
              <a:t>1903: sindicatos rurais</a:t>
            </a:r>
          </a:p>
          <a:p>
            <a:pPr algn="just"/>
            <a:endParaRPr lang="pt-BR" altLang="pt-BR"/>
          </a:p>
          <a:p>
            <a:pPr algn="just"/>
            <a:r>
              <a:rPr lang="pt-BR" altLang="pt-BR"/>
              <a:t>1907: sindicatos urbanos</a:t>
            </a:r>
          </a:p>
          <a:p>
            <a:pPr algn="just"/>
            <a:endParaRPr lang="pt-BR" altLang="pt-BR"/>
          </a:p>
          <a:p>
            <a:pPr algn="just"/>
            <a:r>
              <a:rPr lang="pt-BR" altLang="pt-BR"/>
              <a:t>A “questão social” e a ascensão de Getúlio Vargas ao poder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>
            <a:extLst>
              <a:ext uri="{FF2B5EF4-FFF2-40B4-BE49-F238E27FC236}">
                <a16:creationId xmlns:a16="http://schemas.microsoft.com/office/drawing/2014/main" id="{F1C36A1E-D5F7-4EEC-8FCB-5EEDEB973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/>
              <a:t>Formação do sistema</a:t>
            </a:r>
          </a:p>
        </p:txBody>
      </p:sp>
      <p:sp>
        <p:nvSpPr>
          <p:cNvPr id="6147" name="Espaço Reservado para Conteúdo 2">
            <a:extLst>
              <a:ext uri="{FF2B5EF4-FFF2-40B4-BE49-F238E27FC236}">
                <a16:creationId xmlns:a16="http://schemas.microsoft.com/office/drawing/2014/main" id="{E42E21C0-8A7B-44F6-8F62-2E7FBF1AE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altLang="pt-BR"/>
              <a:t>Teoria </a:t>
            </a:r>
            <a:r>
              <a:rPr lang="pt-BR" altLang="pt-BR" b="1"/>
              <a:t>corporativista</a:t>
            </a:r>
            <a:r>
              <a:rPr lang="pt-BR" altLang="pt-BR"/>
              <a:t>: influência na definição do sistema de organização sindical brasileiro</a:t>
            </a:r>
          </a:p>
          <a:p>
            <a:pPr algn="just"/>
            <a:r>
              <a:rPr lang="pt-BR" altLang="pt-BR"/>
              <a:t>Premissa: desordem da vida econômica nas sociedades modernas estava estreitamente ligada com a realidade da luta de classes</a:t>
            </a:r>
          </a:p>
          <a:p>
            <a:pPr algn="just"/>
            <a:r>
              <a:rPr lang="pt-BR" altLang="pt-BR"/>
              <a:t>Erro jurídico do liberalismo, que em nome da liberdade do indivíduo deixa de limitar as paixões e os egoísmos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>
            <a:extLst>
              <a:ext uri="{FF2B5EF4-FFF2-40B4-BE49-F238E27FC236}">
                <a16:creationId xmlns:a16="http://schemas.microsoft.com/office/drawing/2014/main" id="{E9153E0F-3BB2-425A-9471-2034CE132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/>
              <a:t>Formação do sistema</a:t>
            </a:r>
          </a:p>
        </p:txBody>
      </p:sp>
      <p:sp>
        <p:nvSpPr>
          <p:cNvPr id="7171" name="Espaço Reservado para Conteúdo 2">
            <a:extLst>
              <a:ext uri="{FF2B5EF4-FFF2-40B4-BE49-F238E27FC236}">
                <a16:creationId xmlns:a16="http://schemas.microsoft.com/office/drawing/2014/main" id="{5E958C69-B714-416F-822B-FB240FAE0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altLang="pt-BR" b="1"/>
              <a:t>Corporativismo</a:t>
            </a:r>
            <a:r>
              <a:rPr lang="pt-BR" altLang="pt-BR"/>
              <a:t>: uma contraposição ao socialismo e também ao liberalismo</a:t>
            </a:r>
          </a:p>
          <a:p>
            <a:pPr algn="just"/>
            <a:r>
              <a:rPr lang="pt-BR" altLang="pt-BR"/>
              <a:t>A verdadeira liberdade se expressa na autoridade e na racionalidade das leis que limitem os excessos dos indivíduos</a:t>
            </a:r>
          </a:p>
          <a:p>
            <a:pPr algn="just"/>
            <a:r>
              <a:rPr lang="pt-BR" altLang="pt-BR"/>
              <a:t>Os grupos passam a ser valorizados, mas não quaisquer grupos: é preciso substituir a noção de "classes" pela das "corporações“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>
            <a:extLst>
              <a:ext uri="{FF2B5EF4-FFF2-40B4-BE49-F238E27FC236}">
                <a16:creationId xmlns:a16="http://schemas.microsoft.com/office/drawing/2014/main" id="{FF53626D-97B3-4190-85BD-CFDD97CEA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/>
              <a:t>Formação do sistema</a:t>
            </a:r>
          </a:p>
        </p:txBody>
      </p:sp>
      <p:sp>
        <p:nvSpPr>
          <p:cNvPr id="8195" name="Espaço Reservado para Conteúdo 2">
            <a:extLst>
              <a:ext uri="{FF2B5EF4-FFF2-40B4-BE49-F238E27FC236}">
                <a16:creationId xmlns:a16="http://schemas.microsoft.com/office/drawing/2014/main" id="{0F69AF78-88BA-49A8-9C37-79058AF8D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altLang="pt-BR"/>
              <a:t>Proposta de </a:t>
            </a:r>
            <a:r>
              <a:rPr lang="pt-BR" altLang="pt-BR" b="1"/>
              <a:t>reordenação da sociedade</a:t>
            </a:r>
            <a:r>
              <a:rPr lang="pt-BR" altLang="pt-BR"/>
              <a:t>: patrões e trabalhadores formam um só grupo, cujo superior interesse é a defesa da profissão</a:t>
            </a:r>
          </a:p>
          <a:p>
            <a:pPr algn="just"/>
            <a:r>
              <a:rPr lang="pt-BR" altLang="pt-BR"/>
              <a:t>O regulamento das condições de trabalho da profissão deve ser definido tendo em vista laços de solidariedade, harmonia e colaboração</a:t>
            </a:r>
          </a:p>
          <a:p>
            <a:pPr algn="just"/>
            <a:r>
              <a:rPr lang="pt-BR" altLang="pt-BR" b="1"/>
              <a:t>Objetivo</a:t>
            </a:r>
            <a:r>
              <a:rPr lang="pt-BR" altLang="pt-BR"/>
              <a:t>: resolver todos os conflitos que possam surgir dentro do grupo</a:t>
            </a:r>
          </a:p>
          <a:p>
            <a:pPr algn="just"/>
            <a:endParaRPr lang="pt-BR" altLang="pt-BR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>
            <a:extLst>
              <a:ext uri="{FF2B5EF4-FFF2-40B4-BE49-F238E27FC236}">
                <a16:creationId xmlns:a16="http://schemas.microsoft.com/office/drawing/2014/main" id="{DC0A873D-B302-4357-BA0A-E313938A7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/>
              <a:t>Formação do sistema</a:t>
            </a:r>
          </a:p>
        </p:txBody>
      </p:sp>
      <p:sp>
        <p:nvSpPr>
          <p:cNvPr id="9219" name="Espaço Reservado para Conteúdo 2">
            <a:extLst>
              <a:ext uri="{FF2B5EF4-FFF2-40B4-BE49-F238E27FC236}">
                <a16:creationId xmlns:a16="http://schemas.microsoft.com/office/drawing/2014/main" id="{5EF6E8C2-01EC-4D6F-8DD9-27EB51DDC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altLang="pt-BR" b="1"/>
              <a:t>Revolução de 1930</a:t>
            </a:r>
            <a:r>
              <a:rPr lang="pt-BR" altLang="pt-BR"/>
              <a:t>: esforço para consolidar uma nova estrutura de relações de trabalho</a:t>
            </a:r>
          </a:p>
          <a:p>
            <a:pPr algn="just"/>
            <a:r>
              <a:rPr lang="pt-BR" altLang="pt-BR"/>
              <a:t>Organização da sociedade com papéis específicos para os trabalhadores, os empregadores e o próprio Estado: cada parcela teria uma função pública a cumprir </a:t>
            </a:r>
          </a:p>
          <a:p>
            <a:pPr algn="just"/>
            <a:r>
              <a:rPr lang="pt-BR" altLang="pt-BR"/>
              <a:t>“</a:t>
            </a:r>
            <a:r>
              <a:rPr lang="pt-BR" altLang="pt-BR" b="1"/>
              <a:t>Questão social</a:t>
            </a:r>
            <a:r>
              <a:rPr lang="pt-BR" altLang="pt-BR"/>
              <a:t>”: imprescindível a intervenção do Estado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>
            <a:extLst>
              <a:ext uri="{FF2B5EF4-FFF2-40B4-BE49-F238E27FC236}">
                <a16:creationId xmlns:a16="http://schemas.microsoft.com/office/drawing/2014/main" id="{76CC06F1-DF9D-4CF0-AFFC-67573BD38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/>
              <a:t>Formação do sistema</a:t>
            </a:r>
          </a:p>
        </p:txBody>
      </p:sp>
      <p:sp>
        <p:nvSpPr>
          <p:cNvPr id="10243" name="Espaço Reservado para Conteúdo 2">
            <a:extLst>
              <a:ext uri="{FF2B5EF4-FFF2-40B4-BE49-F238E27FC236}">
                <a16:creationId xmlns:a16="http://schemas.microsoft.com/office/drawing/2014/main" id="{EB629962-F380-4F00-91A0-44A3EE984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altLang="pt-BR" b="1"/>
              <a:t>Decreto n◦ 19.770, de 19 de março de 1931</a:t>
            </a:r>
          </a:p>
          <a:p>
            <a:pPr algn="just"/>
            <a:r>
              <a:rPr lang="pt-BR" altLang="pt-BR"/>
              <a:t>Estabeleceu que todas as classes que exercessem "</a:t>
            </a:r>
            <a:r>
              <a:rPr lang="pt-BR" altLang="pt-BR" i="1"/>
              <a:t>profissões idênticas, similares ou conexas</a:t>
            </a:r>
            <a:r>
              <a:rPr lang="pt-BR" altLang="pt-BR"/>
              <a:t>" poderiam defender perante o Governo da República, por intermédio do Ministério do Trabalho, os seus "</a:t>
            </a:r>
            <a:r>
              <a:rPr lang="pt-BR" altLang="pt-BR" i="1"/>
              <a:t>interesses de ordem econômica, jurídica, higiênica e cultural</a:t>
            </a:r>
            <a:r>
              <a:rPr lang="pt-BR" altLang="pt-BR"/>
              <a:t>“</a:t>
            </a:r>
          </a:p>
          <a:p>
            <a:pPr algn="just"/>
            <a:r>
              <a:rPr lang="pt-BR" altLang="pt-BR" b="1"/>
              <a:t>Publicização</a:t>
            </a:r>
            <a:r>
              <a:rPr lang="pt-BR" altLang="pt-BR"/>
              <a:t> dos sindicatos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>
            <a:extLst>
              <a:ext uri="{FF2B5EF4-FFF2-40B4-BE49-F238E27FC236}">
                <a16:creationId xmlns:a16="http://schemas.microsoft.com/office/drawing/2014/main" id="{C6A63088-7ECD-4EC1-AECC-E81EBDC32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/>
              <a:t>Características do sistema</a:t>
            </a:r>
          </a:p>
        </p:txBody>
      </p:sp>
      <p:sp>
        <p:nvSpPr>
          <p:cNvPr id="11267" name="Espaço Reservado para Conteúdo 2">
            <a:extLst>
              <a:ext uri="{FF2B5EF4-FFF2-40B4-BE49-F238E27FC236}">
                <a16:creationId xmlns:a16="http://schemas.microsoft.com/office/drawing/2014/main" id="{AFE091B2-90B3-483F-977D-AAAEEEF25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3750" y="1268413"/>
            <a:ext cx="8229600" cy="4525962"/>
          </a:xfrm>
        </p:spPr>
        <p:txBody>
          <a:bodyPr/>
          <a:lstStyle/>
          <a:p>
            <a:pPr algn="just"/>
            <a:r>
              <a:rPr lang="pt-BR" altLang="pt-BR"/>
              <a:t>a) </a:t>
            </a:r>
            <a:r>
              <a:rPr lang="pt-BR" altLang="pt-BR" b="1"/>
              <a:t>uso do conceito de categorias </a:t>
            </a:r>
            <a:r>
              <a:rPr lang="pt-BR" altLang="pt-BR"/>
              <a:t>(grupos profissionais e econômicos organizados consoante desígnios políticos do Estado)</a:t>
            </a:r>
          </a:p>
          <a:p>
            <a:pPr algn="just"/>
            <a:endParaRPr lang="pt-BR" altLang="pt-BR" b="1"/>
          </a:p>
          <a:p>
            <a:pPr algn="just"/>
            <a:r>
              <a:rPr lang="pt-BR" altLang="pt-BR"/>
              <a:t>b) </a:t>
            </a:r>
            <a:r>
              <a:rPr lang="pt-BR" altLang="pt-BR" b="1"/>
              <a:t>adoção da unicidade sindical </a:t>
            </a:r>
            <a:r>
              <a:rPr lang="pt-BR" altLang="pt-BR"/>
              <a:t>(um único sindicato representativo de categoria profissional e econômica, numa determinada base territorial)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>
            <a:extLst>
              <a:ext uri="{FF2B5EF4-FFF2-40B4-BE49-F238E27FC236}">
                <a16:creationId xmlns:a16="http://schemas.microsoft.com/office/drawing/2014/main" id="{C199E9A4-C736-4647-A521-E002BD96C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/>
              <a:t>Características do sistema</a:t>
            </a:r>
          </a:p>
        </p:txBody>
      </p:sp>
      <p:sp>
        <p:nvSpPr>
          <p:cNvPr id="12291" name="Espaço Reservado para Conteúdo 2">
            <a:extLst>
              <a:ext uri="{FF2B5EF4-FFF2-40B4-BE49-F238E27FC236}">
                <a16:creationId xmlns:a16="http://schemas.microsoft.com/office/drawing/2014/main" id="{7B2B8FBF-DBA9-4F87-B820-1D7862ABE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3750" y="1268413"/>
            <a:ext cx="8229600" cy="4525962"/>
          </a:xfrm>
        </p:spPr>
        <p:txBody>
          <a:bodyPr/>
          <a:lstStyle/>
          <a:p>
            <a:pPr algn="just"/>
            <a:r>
              <a:rPr lang="pt-BR" altLang="pt-BR"/>
              <a:t>c) </a:t>
            </a:r>
            <a:r>
              <a:rPr lang="pt-BR" altLang="pt-BR" b="1"/>
              <a:t>organização confederativa</a:t>
            </a:r>
            <a:r>
              <a:rPr lang="pt-BR" altLang="pt-BR"/>
              <a:t>, em que o sindicato se integra num sistema de relacionamento hierárquico, com federações e confederações, constituídas respectivamente por categorias e ramos de atividade econômica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Tema do Office">
  <a:themeElements>
    <a:clrScheme name="Brilh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629</Words>
  <Application>Microsoft Office PowerPoint</Application>
  <PresentationFormat>Widescreen</PresentationFormat>
  <Paragraphs>48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6" baseType="lpstr">
      <vt:lpstr>Arial</vt:lpstr>
      <vt:lpstr>Calibri</vt:lpstr>
      <vt:lpstr>1_Tema do Office</vt:lpstr>
      <vt:lpstr>Organização sindical brasileira</vt:lpstr>
      <vt:lpstr>Formação do sistema</vt:lpstr>
      <vt:lpstr>Formação do sistema</vt:lpstr>
      <vt:lpstr>Formação do sistema</vt:lpstr>
      <vt:lpstr>Formação do sistema</vt:lpstr>
      <vt:lpstr>Formação do sistema</vt:lpstr>
      <vt:lpstr>Formação do sistema</vt:lpstr>
      <vt:lpstr>Características do sistema</vt:lpstr>
      <vt:lpstr>Características do sistema</vt:lpstr>
      <vt:lpstr>Características do sistema</vt:lpstr>
      <vt:lpstr>Características do sistema</vt:lpstr>
      <vt:lpstr>Amauri Mascaro Nascimento</vt:lpstr>
      <vt:lpstr>Características do sistema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Organização sindical brasileira</dc:title>
  <dc:creator>Otavio</dc:creator>
  <cp:lastModifiedBy>Otavio</cp:lastModifiedBy>
  <cp:revision>1</cp:revision>
  <dcterms:created xsi:type="dcterms:W3CDTF">2020-08-25T01:15:43Z</dcterms:created>
  <dcterms:modified xsi:type="dcterms:W3CDTF">2020-08-25T01:16:40Z</dcterms:modified>
</cp:coreProperties>
</file>