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0"/>
  </p:notesMasterIdLst>
  <p:sldIdLst>
    <p:sldId id="262" r:id="rId2"/>
    <p:sldId id="364" r:id="rId3"/>
    <p:sldId id="484" r:id="rId4"/>
    <p:sldId id="365" r:id="rId5"/>
    <p:sldId id="362" r:id="rId6"/>
    <p:sldId id="261" r:id="rId7"/>
    <p:sldId id="498" r:id="rId8"/>
    <p:sldId id="496" r:id="rId9"/>
    <p:sldId id="497" r:id="rId10"/>
    <p:sldId id="499" r:id="rId11"/>
    <p:sldId id="504" r:id="rId12"/>
    <p:sldId id="263" r:id="rId13"/>
    <p:sldId id="471" r:id="rId14"/>
    <p:sldId id="402" r:id="rId15"/>
    <p:sldId id="468" r:id="rId16"/>
    <p:sldId id="469" r:id="rId17"/>
    <p:sldId id="470" r:id="rId18"/>
    <p:sldId id="271" r:id="rId19"/>
    <p:sldId id="467" r:id="rId20"/>
    <p:sldId id="330" r:id="rId21"/>
    <p:sldId id="275" r:id="rId22"/>
    <p:sldId id="281" r:id="rId23"/>
    <p:sldId id="276" r:id="rId24"/>
    <p:sldId id="277" r:id="rId25"/>
    <p:sldId id="278" r:id="rId26"/>
    <p:sldId id="279" r:id="rId27"/>
    <p:sldId id="280" r:id="rId28"/>
    <p:sldId id="394" r:id="rId29"/>
    <p:sldId id="282" r:id="rId30"/>
    <p:sldId id="287" r:id="rId31"/>
    <p:sldId id="283" r:id="rId32"/>
    <p:sldId id="395" r:id="rId33"/>
    <p:sldId id="396" r:id="rId34"/>
    <p:sldId id="397" r:id="rId35"/>
    <p:sldId id="398" r:id="rId36"/>
    <p:sldId id="399" r:id="rId37"/>
    <p:sldId id="400" r:id="rId38"/>
    <p:sldId id="480" r:id="rId39"/>
    <p:sldId id="401" r:id="rId40"/>
    <p:sldId id="405" r:id="rId41"/>
    <p:sldId id="456" r:id="rId42"/>
    <p:sldId id="407" r:id="rId43"/>
    <p:sldId id="408" r:id="rId44"/>
    <p:sldId id="406" r:id="rId45"/>
    <p:sldId id="332" r:id="rId46"/>
    <p:sldId id="481" r:id="rId47"/>
    <p:sldId id="482" r:id="rId48"/>
    <p:sldId id="334" r:id="rId49"/>
    <p:sldId id="337" r:id="rId50"/>
    <p:sldId id="299" r:id="rId51"/>
    <p:sldId id="296" r:id="rId52"/>
    <p:sldId id="409" r:id="rId53"/>
    <p:sldId id="339" r:id="rId54"/>
    <p:sldId id="298" r:id="rId55"/>
    <p:sldId id="301" r:id="rId56"/>
    <p:sldId id="300" r:id="rId57"/>
    <p:sldId id="302" r:id="rId58"/>
    <p:sldId id="305" r:id="rId59"/>
    <p:sldId id="306" r:id="rId60"/>
    <p:sldId id="483" r:id="rId61"/>
    <p:sldId id="343" r:id="rId62"/>
    <p:sldId id="309" r:id="rId63"/>
    <p:sldId id="310" r:id="rId64"/>
    <p:sldId id="312" r:id="rId65"/>
    <p:sldId id="311" r:id="rId66"/>
    <p:sldId id="411" r:id="rId67"/>
    <p:sldId id="314" r:id="rId68"/>
    <p:sldId id="340" r:id="rId69"/>
    <p:sldId id="341" r:id="rId70"/>
    <p:sldId id="342" r:id="rId71"/>
    <p:sldId id="437" r:id="rId72"/>
    <p:sldId id="472" r:id="rId73"/>
    <p:sldId id="438" r:id="rId74"/>
    <p:sldId id="439" r:id="rId75"/>
    <p:sldId id="454" r:id="rId76"/>
    <p:sldId id="440" r:id="rId77"/>
    <p:sldId id="441" r:id="rId78"/>
    <p:sldId id="442" r:id="rId79"/>
    <p:sldId id="443" r:id="rId80"/>
    <p:sldId id="455" r:id="rId81"/>
    <p:sldId id="444" r:id="rId82"/>
    <p:sldId id="460" r:id="rId83"/>
    <p:sldId id="453" r:id="rId84"/>
    <p:sldId id="445" r:id="rId85"/>
    <p:sldId id="446" r:id="rId86"/>
    <p:sldId id="451" r:id="rId87"/>
    <p:sldId id="447" r:id="rId88"/>
    <p:sldId id="448" r:id="rId89"/>
    <p:sldId id="449" r:id="rId90"/>
    <p:sldId id="450" r:id="rId91"/>
    <p:sldId id="412" r:id="rId92"/>
    <p:sldId id="413" r:id="rId93"/>
    <p:sldId id="414" r:id="rId94"/>
    <p:sldId id="415" r:id="rId95"/>
    <p:sldId id="485" r:id="rId96"/>
    <p:sldId id="416" r:id="rId97"/>
    <p:sldId id="417" r:id="rId98"/>
    <p:sldId id="457" r:id="rId99"/>
    <p:sldId id="418" r:id="rId100"/>
    <p:sldId id="419" r:id="rId101"/>
    <p:sldId id="421" r:id="rId102"/>
    <p:sldId id="420" r:id="rId103"/>
    <p:sldId id="422" r:id="rId104"/>
    <p:sldId id="423" r:id="rId105"/>
    <p:sldId id="424" r:id="rId106"/>
    <p:sldId id="425" r:id="rId107"/>
    <p:sldId id="458" r:id="rId108"/>
    <p:sldId id="428" r:id="rId109"/>
    <p:sldId id="429" r:id="rId110"/>
    <p:sldId id="430" r:id="rId111"/>
    <p:sldId id="431" r:id="rId112"/>
    <p:sldId id="452" r:id="rId113"/>
    <p:sldId id="459" r:id="rId114"/>
    <p:sldId id="432" r:id="rId115"/>
    <p:sldId id="433" r:id="rId116"/>
    <p:sldId id="474" r:id="rId117"/>
    <p:sldId id="475" r:id="rId118"/>
    <p:sldId id="473" r:id="rId119"/>
    <p:sldId id="373" r:id="rId120"/>
    <p:sldId id="376" r:id="rId121"/>
    <p:sldId id="502" r:id="rId122"/>
    <p:sldId id="375" r:id="rId123"/>
    <p:sldId id="374" r:id="rId124"/>
    <p:sldId id="378" r:id="rId125"/>
    <p:sldId id="487" r:id="rId126"/>
    <p:sldId id="488" r:id="rId127"/>
    <p:sldId id="489" r:id="rId128"/>
    <p:sldId id="490" r:id="rId129"/>
    <p:sldId id="491" r:id="rId130"/>
    <p:sldId id="492" r:id="rId131"/>
    <p:sldId id="493" r:id="rId132"/>
    <p:sldId id="501" r:id="rId133"/>
    <p:sldId id="495" r:id="rId134"/>
    <p:sldId id="379" r:id="rId135"/>
    <p:sldId id="380" r:id="rId136"/>
    <p:sldId id="381" r:id="rId137"/>
    <p:sldId id="383" r:id="rId138"/>
    <p:sldId id="382" r:id="rId139"/>
    <p:sldId id="384" r:id="rId140"/>
    <p:sldId id="476" r:id="rId141"/>
    <p:sldId id="503" r:id="rId142"/>
    <p:sldId id="385" r:id="rId143"/>
    <p:sldId id="386" r:id="rId144"/>
    <p:sldId id="463" r:id="rId145"/>
    <p:sldId id="388" r:id="rId146"/>
    <p:sldId id="462" r:id="rId147"/>
    <p:sldId id="465" r:id="rId148"/>
    <p:sldId id="387" r:id="rId149"/>
    <p:sldId id="466" r:id="rId150"/>
    <p:sldId id="389" r:id="rId151"/>
    <p:sldId id="390" r:id="rId152"/>
    <p:sldId id="461" r:id="rId153"/>
    <p:sldId id="391" r:id="rId154"/>
    <p:sldId id="392" r:id="rId155"/>
    <p:sldId id="393" r:id="rId156"/>
    <p:sldId id="477" r:id="rId157"/>
    <p:sldId id="478" r:id="rId158"/>
    <p:sldId id="479" r:id="rId159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0267" autoAdjust="0"/>
  </p:normalViewPr>
  <p:slideViewPr>
    <p:cSldViewPr>
      <p:cViewPr varScale="1">
        <p:scale>
          <a:sx n="114" d="100"/>
          <a:sy n="114" d="100"/>
        </p:scale>
        <p:origin x="109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971B852-D72D-4980-B156-B2F821B06A4F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9D23298-E31B-4640-B5CB-E7B3E2FB3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17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52665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87878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4758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85863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82947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96462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86626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615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8039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47729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34166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68582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18327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346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2489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5131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2547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4485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20843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4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79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39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00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97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6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1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1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4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95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83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13D2-3850-4E22-8481-0CC3564550E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3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Amps-Everyone-Third-Bruce-Carter/dp/1856175057/ref=sr_1_1?s=books&amp;ie=UTF8&amp;qid=1343325171&amp;sr=1-1&amp;keywords=op+amps+for+everyon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2.jpe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36.png"/><Relationship Id="rId9" Type="http://schemas.openxmlformats.org/officeDocument/2006/relationships/image" Target="../media/image14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4.png"/><Relationship Id="rId4" Type="http://schemas.openxmlformats.org/officeDocument/2006/relationships/image" Target="../media/image36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2.jpeg"/><Relationship Id="rId7" Type="http://schemas.openxmlformats.org/officeDocument/2006/relationships/image" Target="../media/image15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10" Type="http://schemas.openxmlformats.org/officeDocument/2006/relationships/image" Target="../media/image147.png"/><Relationship Id="rId4" Type="http://schemas.openxmlformats.org/officeDocument/2006/relationships/image" Target="../media/image150.png"/><Relationship Id="rId9" Type="http://schemas.openxmlformats.org/officeDocument/2006/relationships/image" Target="../media/image15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2.jpe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36.png"/><Relationship Id="rId9" Type="http://schemas.openxmlformats.org/officeDocument/2006/relationships/image" Target="../media/image16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2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0.png"/><Relationship Id="rId5" Type="http://schemas.openxmlformats.org/officeDocument/2006/relationships/image" Target="../media/image1500.png"/><Relationship Id="rId4" Type="http://schemas.openxmlformats.org/officeDocument/2006/relationships/image" Target="../media/image15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0.png"/><Relationship Id="rId4" Type="http://schemas.openxmlformats.org/officeDocument/2006/relationships/image" Target="../media/image16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png"/><Relationship Id="rId5" Type="http://schemas.openxmlformats.org/officeDocument/2006/relationships/image" Target="../media/image41.png"/><Relationship Id="rId4" Type="http://schemas.openxmlformats.org/officeDocument/2006/relationships/image" Target="../media/image166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2.jpe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2.jpe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68.png"/><Relationship Id="rId9" Type="http://schemas.openxmlformats.org/officeDocument/2006/relationships/image" Target="../media/image177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0.png"/><Relationship Id="rId4" Type="http://schemas.openxmlformats.org/officeDocument/2006/relationships/image" Target="../media/image177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2.jpe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10" Type="http://schemas.openxmlformats.org/officeDocument/2006/relationships/image" Target="../media/image150.png"/><Relationship Id="rId4" Type="http://schemas.openxmlformats.org/officeDocument/2006/relationships/image" Target="../media/image179.png"/><Relationship Id="rId9" Type="http://schemas.openxmlformats.org/officeDocument/2006/relationships/image" Target="../media/image181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0.png"/><Relationship Id="rId3" Type="http://schemas.openxmlformats.org/officeDocument/2006/relationships/image" Target="../media/image2.jpeg"/><Relationship Id="rId7" Type="http://schemas.openxmlformats.org/officeDocument/2006/relationships/image" Target="../media/image167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0.png"/><Relationship Id="rId5" Type="http://schemas.openxmlformats.org/officeDocument/2006/relationships/image" Target="../media/image182.png"/><Relationship Id="rId4" Type="http://schemas.openxmlformats.org/officeDocument/2006/relationships/image" Target="../media/image172.png"/><Relationship Id="rId9" Type="http://schemas.openxmlformats.org/officeDocument/2006/relationships/image" Target="../media/image15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2.jpe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0.png"/><Relationship Id="rId5" Type="http://schemas.openxmlformats.org/officeDocument/2006/relationships/slide" Target="slide125.xml"/><Relationship Id="rId4" Type="http://schemas.openxmlformats.org/officeDocument/2006/relationships/image" Target="../media/image197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.jpe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0.png"/><Relationship Id="rId5" Type="http://schemas.openxmlformats.org/officeDocument/2006/relationships/slide" Target="slide125.xml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0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.jpe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0.png"/><Relationship Id="rId5" Type="http://schemas.openxmlformats.org/officeDocument/2006/relationships/slide" Target="slide125.xml"/><Relationship Id="rId4" Type="http://schemas.openxmlformats.org/officeDocument/2006/relationships/image" Target="../media/image197.png"/><Relationship Id="rId9" Type="http://schemas.openxmlformats.org/officeDocument/2006/relationships/image" Target="../media/image206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.jpe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0.png"/><Relationship Id="rId5" Type="http://schemas.openxmlformats.org/officeDocument/2006/relationships/slide" Target="slide125.xml"/><Relationship Id="rId10" Type="http://schemas.openxmlformats.org/officeDocument/2006/relationships/image" Target="../media/image208.png"/><Relationship Id="rId4" Type="http://schemas.openxmlformats.org/officeDocument/2006/relationships/image" Target="../media/image197.png"/><Relationship Id="rId9" Type="http://schemas.openxmlformats.org/officeDocument/2006/relationships/image" Target="../media/image20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.jpe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0.png"/><Relationship Id="rId5" Type="http://schemas.openxmlformats.org/officeDocument/2006/relationships/slide" Target="slide125.xml"/><Relationship Id="rId4" Type="http://schemas.openxmlformats.org/officeDocument/2006/relationships/image" Target="../media/image197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3" Type="http://schemas.openxmlformats.org/officeDocument/2006/relationships/image" Target="../media/image2.jpe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0.png"/><Relationship Id="rId11" Type="http://schemas.openxmlformats.org/officeDocument/2006/relationships/image" Target="../media/image215.png"/><Relationship Id="rId5" Type="http://schemas.openxmlformats.org/officeDocument/2006/relationships/slide" Target="slide125.xml"/><Relationship Id="rId10" Type="http://schemas.openxmlformats.org/officeDocument/2006/relationships/image" Target="../media/image214.png"/><Relationship Id="rId4" Type="http://schemas.openxmlformats.org/officeDocument/2006/relationships/image" Target="../media/image197.png"/><Relationship Id="rId9" Type="http://schemas.openxmlformats.org/officeDocument/2006/relationships/image" Target="../media/image21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8.png"/><Relationship Id="rId5" Type="http://schemas.openxmlformats.org/officeDocument/2006/relationships/image" Target="../media/image1960.png"/><Relationship Id="rId4" Type="http://schemas.openxmlformats.org/officeDocument/2006/relationships/image" Target="../media/image197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2.jpe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10" Type="http://schemas.openxmlformats.org/officeDocument/2006/relationships/image" Target="../media/image224.png"/><Relationship Id="rId4" Type="http://schemas.openxmlformats.org/officeDocument/2006/relationships/image" Target="../media/image38.png"/><Relationship Id="rId9" Type="http://schemas.openxmlformats.org/officeDocument/2006/relationships/image" Target="../media/image223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.jpeg"/><Relationship Id="rId7" Type="http://schemas.openxmlformats.org/officeDocument/2006/relationships/image" Target="../media/image22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38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.png"/><Relationship Id="rId5" Type="http://schemas.openxmlformats.org/officeDocument/2006/relationships/image" Target="../media/image38.png"/><Relationship Id="rId4" Type="http://schemas.openxmlformats.org/officeDocument/2006/relationships/image" Target="../media/image225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9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.jpeg"/><Relationship Id="rId7" Type="http://schemas.openxmlformats.org/officeDocument/2006/relationships/image" Target="../media/image233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10" Type="http://schemas.openxmlformats.org/officeDocument/2006/relationships/image" Target="../media/image236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.jpeg"/><Relationship Id="rId7" Type="http://schemas.openxmlformats.org/officeDocument/2006/relationships/image" Target="../media/image239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2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3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.jpeg"/><Relationship Id="rId7" Type="http://schemas.openxmlformats.org/officeDocument/2006/relationships/image" Target="../media/image249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246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3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2.png"/><Relationship Id="rId5" Type="http://schemas.openxmlformats.org/officeDocument/2006/relationships/image" Target="../media/image250.png"/><Relationship Id="rId4" Type="http://schemas.openxmlformats.org/officeDocument/2006/relationships/image" Target="../media/image252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4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55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70.png"/><Relationship Id="rId5" Type="http://schemas.openxmlformats.org/officeDocument/2006/relationships/image" Target="../media/image2160.png"/><Relationship Id="rId4" Type="http://schemas.openxmlformats.org/officeDocument/2006/relationships/image" Target="../media/image2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5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.jpe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9.png"/><Relationship Id="rId11" Type="http://schemas.openxmlformats.org/officeDocument/2006/relationships/image" Target="../media/image264.png"/><Relationship Id="rId5" Type="http://schemas.openxmlformats.org/officeDocument/2006/relationships/image" Target="../media/image40.png"/><Relationship Id="rId10" Type="http://schemas.openxmlformats.org/officeDocument/2006/relationships/image" Target="../media/image263.png"/><Relationship Id="rId4" Type="http://schemas.openxmlformats.org/officeDocument/2006/relationships/image" Target="../media/image256.png"/><Relationship Id="rId9" Type="http://schemas.openxmlformats.org/officeDocument/2006/relationships/image" Target="../media/image262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50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7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8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9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75.png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.jpe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820.png"/><Relationship Id="rId4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0.png"/><Relationship Id="rId5" Type="http://schemas.openxmlformats.org/officeDocument/2006/relationships/image" Target="../media/image103.png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10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2.jpe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6.png"/><Relationship Id="rId4" Type="http://schemas.openxmlformats.org/officeDocument/2006/relationships/image" Target="../media/image1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2.jpe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2.jpe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27.png"/><Relationship Id="rId4" Type="http://schemas.openxmlformats.org/officeDocument/2006/relationships/image" Target="../media/image3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2.jpe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6.png"/><Relationship Id="rId4" Type="http://schemas.openxmlformats.org/officeDocument/2006/relationships/image" Target="../media/image14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0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424584" cy="427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39552" y="2341265"/>
            <a:ext cx="3988470" cy="1087735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rgbClr val="FF0000"/>
                </a:solidFill>
                <a:hlinkClick r:id="rId3"/>
              </a:rPr>
              <a:t>OP AMPs for Everyone</a:t>
            </a:r>
            <a:br>
              <a:rPr lang="pt-BR" sz="2000" b="1" dirty="0">
                <a:solidFill>
                  <a:srgbClr val="FF0000"/>
                </a:solidFill>
              </a:rPr>
            </a:br>
            <a:r>
              <a:rPr lang="pt-BR" sz="2000" dirty="0"/>
              <a:t>Newnes, 2009</a:t>
            </a:r>
          </a:p>
        </p:txBody>
      </p:sp>
    </p:spTree>
    <p:extLst>
      <p:ext uri="{BB962C8B-B14F-4D97-AF65-F5344CB8AC3E}">
        <p14:creationId xmlns:p14="http://schemas.microsoft.com/office/powerpoint/2010/main" val="387591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E7F5F1F1-42F6-4B28-B101-BACE8CFC998E}"/>
              </a:ext>
            </a:extLst>
          </p:cNvPr>
          <p:cNvSpPr/>
          <p:nvPr/>
        </p:nvSpPr>
        <p:spPr>
          <a:xfrm>
            <a:off x="355117" y="2053335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1A8E303-D05A-408A-850F-7D2FFF8C76D7}"/>
              </a:ext>
            </a:extLst>
          </p:cNvPr>
          <p:cNvSpPr txBox="1"/>
          <p:nvPr/>
        </p:nvSpPr>
        <p:spPr>
          <a:xfrm>
            <a:off x="899592" y="1988840"/>
            <a:ext cx="682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ganho de tensão do </a:t>
            </a:r>
            <a:r>
              <a:rPr lang="pt-BR" b="1" dirty="0">
                <a:solidFill>
                  <a:srgbClr val="FF0000"/>
                </a:solidFill>
              </a:rPr>
              <a:t>circuito ativo</a:t>
            </a:r>
            <a:r>
              <a:rPr lang="pt-BR" dirty="0"/>
              <a:t>, como demonstrado, é dado por: 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D4F44F4-AF44-4041-9B23-C63DBF7C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09" y="2673081"/>
            <a:ext cx="3001849" cy="1025201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878ECEAB-AEC6-4B90-A1E4-BD9367E8B32D}"/>
              </a:ext>
            </a:extLst>
          </p:cNvPr>
          <p:cNvSpPr txBox="1"/>
          <p:nvPr/>
        </p:nvSpPr>
        <p:spPr>
          <a:xfrm>
            <a:off x="1025900" y="3743908"/>
            <a:ext cx="2160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Z</a:t>
            </a:r>
            <a:r>
              <a:rPr lang="pt-BR" sz="1400" baseline="-25000" dirty="0"/>
              <a:t>1</a:t>
            </a:r>
            <a:r>
              <a:rPr lang="pt-BR" sz="1400" dirty="0"/>
              <a:t> = R</a:t>
            </a:r>
            <a:r>
              <a:rPr lang="pt-BR" sz="1400" baseline="-25000" dirty="0"/>
              <a:t>1 </a:t>
            </a:r>
            <a:r>
              <a:rPr lang="pt-BR" sz="1400" dirty="0"/>
              <a:t> , Z</a:t>
            </a:r>
            <a:r>
              <a:rPr lang="pt-BR" sz="1400" baseline="-25000" dirty="0"/>
              <a:t>2</a:t>
            </a:r>
            <a:r>
              <a:rPr lang="pt-BR" sz="1400" dirty="0"/>
              <a:t> = R</a:t>
            </a:r>
            <a:r>
              <a:rPr lang="pt-BR" sz="1400" baseline="-25000" dirty="0"/>
              <a:t>2</a:t>
            </a:r>
          </a:p>
          <a:p>
            <a:r>
              <a:rPr lang="pt-BR" sz="1400" dirty="0"/>
              <a:t>Z</a:t>
            </a:r>
            <a:r>
              <a:rPr lang="pt-BR" sz="1400" baseline="-25000" dirty="0"/>
              <a:t>3</a:t>
            </a:r>
            <a:r>
              <a:rPr lang="pt-BR" sz="1400" dirty="0"/>
              <a:t>= 1/jwC</a:t>
            </a:r>
            <a:r>
              <a:rPr lang="pt-BR" sz="1400" baseline="-25000" dirty="0"/>
              <a:t>3 </a:t>
            </a:r>
            <a:r>
              <a:rPr lang="pt-BR" sz="1400" dirty="0"/>
              <a:t> , Z</a:t>
            </a:r>
            <a:r>
              <a:rPr lang="pt-BR" sz="1400" baseline="-25000" dirty="0"/>
              <a:t>4</a:t>
            </a:r>
            <a:r>
              <a:rPr lang="pt-BR" sz="1400" dirty="0"/>
              <a:t>= 1/</a:t>
            </a:r>
            <a:r>
              <a:rPr lang="pt-BR" sz="1400" dirty="0" err="1"/>
              <a:t>jwC</a:t>
            </a:r>
            <a:r>
              <a:rPr lang="pt-BR" sz="1400" baseline="-25000" dirty="0" err="1"/>
              <a:t>e</a:t>
            </a:r>
            <a:r>
              <a:rPr lang="pt-BR" sz="1400" baseline="-25000" dirty="0"/>
              <a:t> </a:t>
            </a:r>
            <a:r>
              <a:rPr lang="pt-BR" sz="1400" dirty="0"/>
              <a:t> </a:t>
            </a:r>
          </a:p>
          <a:p>
            <a:r>
              <a:rPr lang="pt-BR" sz="1400" dirty="0"/>
              <a:t> Z</a:t>
            </a:r>
            <a:r>
              <a:rPr lang="pt-BR" sz="1400" baseline="-25000" dirty="0"/>
              <a:t>5</a:t>
            </a:r>
            <a:r>
              <a:rPr lang="pt-BR" sz="1400" dirty="0"/>
              <a:t> = R</a:t>
            </a:r>
            <a:r>
              <a:rPr lang="pt-BR" sz="1400" baseline="-25000" dirty="0"/>
              <a:t>5</a:t>
            </a:r>
            <a:r>
              <a:rPr lang="pt-BR" sz="1400" dirty="0"/>
              <a:t> </a:t>
            </a:r>
            <a:r>
              <a:rPr lang="pt-BR" sz="1400" baseline="-25000" dirty="0"/>
              <a:t> </a:t>
            </a:r>
            <a:endParaRPr lang="pt-BR" sz="1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A1E8042-AB74-48CE-93F2-CDC7DEBA0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098" y="104051"/>
            <a:ext cx="3073977" cy="1792432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5C08EE8-E51D-4CCF-B26B-FB5C5FF3A153}"/>
              </a:ext>
            </a:extLst>
          </p:cNvPr>
          <p:cNvCxnSpPr/>
          <p:nvPr/>
        </p:nvCxnSpPr>
        <p:spPr>
          <a:xfrm>
            <a:off x="4139952" y="3573016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6C66AE7C-1559-41B1-9F12-5510FB94E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536" y="3143138"/>
            <a:ext cx="3594107" cy="89244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C5EDC66-CC4E-4427-BE70-676C3DB46462}"/>
              </a:ext>
            </a:extLst>
          </p:cNvPr>
          <p:cNvSpPr txBox="1"/>
          <p:nvPr/>
        </p:nvSpPr>
        <p:spPr>
          <a:xfrm>
            <a:off x="546392" y="5341273"/>
            <a:ext cx="26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 C</a:t>
            </a:r>
            <a:r>
              <a:rPr lang="pt-BR" baseline="-25000" dirty="0"/>
              <a:t>3 </a:t>
            </a:r>
            <a:r>
              <a:rPr lang="pt-BR" dirty="0"/>
              <a:t> = C</a:t>
            </a:r>
            <a:r>
              <a:rPr lang="pt-BR" baseline="-25000" dirty="0"/>
              <a:t>4 </a:t>
            </a:r>
            <a:r>
              <a:rPr lang="pt-BR" dirty="0"/>
              <a:t> = C e R</a:t>
            </a:r>
            <a:r>
              <a:rPr lang="pt-BR" baseline="-25000" dirty="0"/>
              <a:t>5 </a:t>
            </a:r>
            <a:r>
              <a:rPr lang="pt-BR" dirty="0"/>
              <a:t>= 2R</a:t>
            </a:r>
            <a:r>
              <a:rPr lang="pt-BR" baseline="-25000" dirty="0"/>
              <a:t>1</a:t>
            </a:r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E2AF038-3946-4990-97D0-42F83F98D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8584" y="4743142"/>
            <a:ext cx="4668723" cy="83343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9269854-D93C-44F7-8F06-2F8FB2D58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966" y="5598408"/>
            <a:ext cx="1689672" cy="56992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4C19150-ADF6-4C62-AA34-CF57509345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034" y="5751254"/>
            <a:ext cx="1381239" cy="549814"/>
          </a:xfrm>
          <a:prstGeom prst="rect">
            <a:avLst/>
          </a:prstGeom>
        </p:spPr>
      </p:pic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2B5DD150-8263-4FAF-847D-9B661DF1E7DA}"/>
              </a:ext>
            </a:extLst>
          </p:cNvPr>
          <p:cNvCxnSpPr/>
          <p:nvPr/>
        </p:nvCxnSpPr>
        <p:spPr>
          <a:xfrm>
            <a:off x="3054762" y="5524022"/>
            <a:ext cx="3619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ave Direita 1">
            <a:extLst>
              <a:ext uri="{FF2B5EF4-FFF2-40B4-BE49-F238E27FC236}">
                <a16:creationId xmlns:a16="http://schemas.microsoft.com/office/drawing/2014/main" id="{D42893DE-AD83-458F-BF0F-2A53C86422EE}"/>
              </a:ext>
            </a:extLst>
          </p:cNvPr>
          <p:cNvSpPr/>
          <p:nvPr/>
        </p:nvSpPr>
        <p:spPr>
          <a:xfrm>
            <a:off x="4572000" y="2964719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69811786-C063-488B-85DA-CFD1B1949A58}"/>
              </a:ext>
            </a:extLst>
          </p:cNvPr>
          <p:cNvSpPr/>
          <p:nvPr/>
        </p:nvSpPr>
        <p:spPr>
          <a:xfrm>
            <a:off x="3723171" y="2805839"/>
            <a:ext cx="256174" cy="155589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have Direita 27">
            <a:extLst>
              <a:ext uri="{FF2B5EF4-FFF2-40B4-BE49-F238E27FC236}">
                <a16:creationId xmlns:a16="http://schemas.microsoft.com/office/drawing/2014/main" id="{5CE5D6AD-1B99-49DA-8F95-FA0F0DE1139A}"/>
              </a:ext>
            </a:extLst>
          </p:cNvPr>
          <p:cNvSpPr/>
          <p:nvPr/>
        </p:nvSpPr>
        <p:spPr>
          <a:xfrm rot="10800000">
            <a:off x="3552930" y="4697887"/>
            <a:ext cx="256174" cy="155589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3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Band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4" y="1451992"/>
            <a:ext cx="373915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89" y="3556819"/>
            <a:ext cx="46386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36" y="4587066"/>
            <a:ext cx="29337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60" y="5248622"/>
            <a:ext cx="31242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36" y="4581128"/>
            <a:ext cx="2895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045648" y="53639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G= 1 + R</a:t>
            </a:r>
            <a:r>
              <a:rPr lang="pt-BR" baseline="-25000" dirty="0"/>
              <a:t>2</a:t>
            </a:r>
            <a:r>
              <a:rPr lang="pt-BR" dirty="0"/>
              <a:t> /R</a:t>
            </a:r>
            <a:r>
              <a:rPr lang="pt-BR" baseline="-25000" dirty="0"/>
              <a:t>1</a:t>
            </a:r>
            <a:endParaRPr lang="pt-BR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5" y="3459640"/>
            <a:ext cx="22574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: para a Direita 9"/>
          <p:cNvSpPr/>
          <p:nvPr/>
        </p:nvSpPr>
        <p:spPr>
          <a:xfrm>
            <a:off x="3347864" y="3789040"/>
            <a:ext cx="504056" cy="297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1828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Band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96" y="1484784"/>
            <a:ext cx="3090209" cy="157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9686" y="3195554"/>
            <a:ext cx="74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Sallen</a:t>
            </a:r>
            <a:r>
              <a:rPr lang="en-US" sz="1600" dirty="0"/>
              <a:t>-Key circuit has the advantage that the quality factor (Q) can be varied via the</a:t>
            </a:r>
          </a:p>
          <a:p>
            <a:r>
              <a:rPr lang="en-US" sz="1600" dirty="0"/>
              <a:t>inner gain (G) without modifying the mid frequency (</a:t>
            </a:r>
            <a:r>
              <a:rPr lang="en-US" sz="1600" dirty="0" err="1"/>
              <a:t>f</a:t>
            </a:r>
            <a:r>
              <a:rPr lang="en-US" sz="1600" baseline="-25000" dirty="0" err="1"/>
              <a:t>m</a:t>
            </a:r>
            <a:r>
              <a:rPr lang="en-US" sz="1600" dirty="0"/>
              <a:t>).</a:t>
            </a:r>
            <a:endParaRPr lang="pt-BR" sz="1600" dirty="0"/>
          </a:p>
        </p:txBody>
      </p:sp>
      <p:sp>
        <p:nvSpPr>
          <p:cNvPr id="12" name="Rectangle 11"/>
          <p:cNvSpPr/>
          <p:nvPr/>
        </p:nvSpPr>
        <p:spPr>
          <a:xfrm>
            <a:off x="539552" y="3312856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919686" y="4644425"/>
            <a:ext cx="741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drawback is that Q and A</a:t>
            </a:r>
            <a:r>
              <a:rPr lang="en-US" sz="1600" baseline="-25000" dirty="0"/>
              <a:t>m</a:t>
            </a:r>
            <a:r>
              <a:rPr lang="en-US" sz="1600" dirty="0"/>
              <a:t> cannot be adjusted independently.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52" y="4761727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4"/>
          <p:cNvSpPr txBox="1"/>
          <p:nvPr/>
        </p:nvSpPr>
        <p:spPr>
          <a:xfrm>
            <a:off x="899591" y="5826750"/>
            <a:ext cx="741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Care must be taken when G approaches the value of 3 because A</a:t>
            </a:r>
            <a:r>
              <a:rPr lang="en-US" sz="1600" baseline="-25000" dirty="0"/>
              <a:t>m</a:t>
            </a:r>
            <a:r>
              <a:rPr lang="en-US" sz="1600" dirty="0"/>
              <a:t> becomes infinite.</a:t>
            </a:r>
            <a:endParaRPr lang="pt-BR" sz="1600" dirty="0"/>
          </a:p>
        </p:txBody>
      </p:sp>
      <p:sp>
        <p:nvSpPr>
          <p:cNvPr id="16" name="Rectangle 15"/>
          <p:cNvSpPr/>
          <p:nvPr/>
        </p:nvSpPr>
        <p:spPr>
          <a:xfrm>
            <a:off x="519457" y="5944052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59" y="3928961"/>
            <a:ext cx="2632364" cy="58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56" y="3861048"/>
            <a:ext cx="2667000" cy="64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92" y="5085054"/>
            <a:ext cx="2632364" cy="58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90" y="5035591"/>
            <a:ext cx="284018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9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Band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052736"/>
            <a:ext cx="38884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Multiple Feedback Topology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4401"/>
            <a:ext cx="40005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98" y="3356992"/>
            <a:ext cx="4591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7" y="4687593"/>
            <a:ext cx="4000501" cy="9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7" y="5532834"/>
            <a:ext cx="32670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47" y="4869160"/>
            <a:ext cx="33051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17232"/>
            <a:ext cx="28765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3807" y="5879182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5" y="3459640"/>
            <a:ext cx="22574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ta: para a Direita 13"/>
          <p:cNvSpPr/>
          <p:nvPr/>
        </p:nvSpPr>
        <p:spPr>
          <a:xfrm>
            <a:off x="3347864" y="3789040"/>
            <a:ext cx="504056" cy="2978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88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3055" y="2282096"/>
            <a:ext cx="8217891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Designing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Band Pass Filters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Second Order Topology</a:t>
            </a:r>
          </a:p>
        </p:txBody>
      </p:sp>
    </p:spTree>
    <p:extLst>
      <p:ext uri="{BB962C8B-B14F-4D97-AF65-F5344CB8AC3E}">
        <p14:creationId xmlns:p14="http://schemas.microsoft.com/office/powerpoint/2010/main" val="18143167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60903" y="2629096"/>
            <a:ext cx="197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m</a:t>
            </a:r>
            <a:r>
              <a:rPr lang="en-US" sz="2000" dirty="0"/>
              <a:t> and </a:t>
            </a:r>
            <a:r>
              <a:rPr lang="pt-BR" sz="2000" dirty="0"/>
              <a:t>C</a:t>
            </a:r>
            <a:endParaRPr lang="pt-BR" sz="20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755576" y="263691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5576" y="335699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3568" y="4005064"/>
            <a:ext cx="432048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1052736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27" y="997898"/>
            <a:ext cx="373915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88" y="3273549"/>
            <a:ext cx="15144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12652"/>
            <a:ext cx="16287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47" y="4812346"/>
            <a:ext cx="1514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Band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5489118"/>
            <a:ext cx="1571625" cy="62865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115616" y="6127484"/>
            <a:ext cx="162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G= 1 + R</a:t>
            </a:r>
            <a:r>
              <a:rPr lang="pt-BR" sz="2000" baseline="-25000" dirty="0"/>
              <a:t>2</a:t>
            </a:r>
            <a:r>
              <a:rPr lang="pt-BR" sz="2000" dirty="0"/>
              <a:t> /R</a:t>
            </a:r>
            <a:r>
              <a:rPr lang="pt-BR" sz="2000" baseline="-25000" dirty="0"/>
              <a:t>1</a:t>
            </a: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87624" y="395391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Specify</a:t>
            </a:r>
            <a:r>
              <a:rPr lang="pt-BR" dirty="0"/>
              <a:t> </a:t>
            </a:r>
            <a:r>
              <a:rPr lang="pt-BR" dirty="0" err="1"/>
              <a:t>A</a:t>
            </a:r>
            <a:r>
              <a:rPr lang="pt-BR" baseline="-25000" dirty="0" err="1"/>
              <a:t>m</a:t>
            </a:r>
            <a:r>
              <a:rPr lang="pt-BR" dirty="0"/>
              <a:t>, </a:t>
            </a:r>
            <a:r>
              <a:rPr lang="pt-BR" dirty="0" err="1"/>
              <a:t>calculate</a:t>
            </a:r>
            <a:r>
              <a:rPr lang="pt-BR" dirty="0"/>
              <a:t> G </a:t>
            </a:r>
            <a:r>
              <a:rPr lang="pt-BR" dirty="0" err="1"/>
              <a:t>and</a:t>
            </a:r>
            <a:r>
              <a:rPr lang="pt-BR" dirty="0"/>
              <a:t> R</a:t>
            </a:r>
            <a:r>
              <a:rPr lang="pt-BR" baseline="-25000" dirty="0"/>
              <a:t>2</a:t>
            </a:r>
            <a:r>
              <a:rPr lang="pt-BR" dirty="0"/>
              <a:t> / R</a:t>
            </a:r>
            <a:r>
              <a:rPr lang="pt-BR" baseline="-25000" dirty="0"/>
              <a:t>1</a:t>
            </a:r>
            <a:endParaRPr lang="pt-BR" dirty="0"/>
          </a:p>
        </p:txBody>
      </p:sp>
      <p:sp>
        <p:nvSpPr>
          <p:cNvPr id="17" name="Rectangle 33"/>
          <p:cNvSpPr/>
          <p:nvPr/>
        </p:nvSpPr>
        <p:spPr>
          <a:xfrm>
            <a:off x="4308547" y="4031948"/>
            <a:ext cx="432048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3b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8547" y="5480829"/>
            <a:ext cx="1314450" cy="609600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11960" y="6075482"/>
            <a:ext cx="162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G= 1 + R</a:t>
            </a:r>
            <a:r>
              <a:rPr lang="pt-BR" sz="2000" baseline="-25000" dirty="0"/>
              <a:t>2</a:t>
            </a:r>
            <a:r>
              <a:rPr lang="pt-BR" sz="2000" dirty="0"/>
              <a:t> /R</a:t>
            </a:r>
            <a:r>
              <a:rPr lang="pt-BR" sz="2000" baseline="-25000" dirty="0"/>
              <a:t>1</a:t>
            </a:r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862862" y="3933056"/>
            <a:ext cx="2445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Specify</a:t>
            </a:r>
            <a:r>
              <a:rPr lang="pt-BR" dirty="0"/>
              <a:t> Q, </a:t>
            </a:r>
            <a:r>
              <a:rPr lang="pt-BR" dirty="0" err="1"/>
              <a:t>calculate</a:t>
            </a:r>
            <a:r>
              <a:rPr lang="pt-BR" dirty="0"/>
              <a:t> G </a:t>
            </a:r>
            <a:r>
              <a:rPr lang="pt-BR" dirty="0" err="1"/>
              <a:t>and</a:t>
            </a:r>
            <a:r>
              <a:rPr lang="pt-BR" dirty="0"/>
              <a:t> R</a:t>
            </a:r>
            <a:r>
              <a:rPr lang="pt-BR" baseline="-25000" dirty="0"/>
              <a:t>2</a:t>
            </a:r>
            <a:r>
              <a:rPr lang="pt-BR" dirty="0"/>
              <a:t> / R</a:t>
            </a:r>
            <a:r>
              <a:rPr lang="pt-BR" baseline="-25000" dirty="0"/>
              <a:t>1</a:t>
            </a:r>
            <a:endParaRPr lang="pt-BR" dirty="0"/>
          </a:p>
        </p:txBody>
      </p:sp>
      <p:sp>
        <p:nvSpPr>
          <p:cNvPr id="8" name="Forma livre 7"/>
          <p:cNvSpPr/>
          <p:nvPr/>
        </p:nvSpPr>
        <p:spPr>
          <a:xfrm>
            <a:off x="3895344" y="4005072"/>
            <a:ext cx="3519" cy="2615184"/>
          </a:xfrm>
          <a:custGeom>
            <a:avLst/>
            <a:gdLst>
              <a:gd name="connsiteX0" fmla="*/ 0 w 3519"/>
              <a:gd name="connsiteY0" fmla="*/ 0 h 2615184"/>
              <a:gd name="connsiteX1" fmla="*/ 0 w 3519"/>
              <a:gd name="connsiteY1" fmla="*/ 2615184 h 261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9" h="2615184">
                <a:moveTo>
                  <a:pt x="0" y="0"/>
                </a:moveTo>
                <a:cubicBezTo>
                  <a:pt x="3048" y="1133856"/>
                  <a:pt x="6096" y="2267712"/>
                  <a:pt x="0" y="2615184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8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87625" y="2505704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m</a:t>
            </a:r>
            <a:r>
              <a:rPr lang="en-US" sz="2000" dirty="0"/>
              <a:t> , Q, A</a:t>
            </a:r>
            <a:r>
              <a:rPr lang="en-US" sz="2000" baseline="-25000" dirty="0"/>
              <a:t>m</a:t>
            </a:r>
            <a:r>
              <a:rPr lang="en-US" sz="2000" dirty="0"/>
              <a:t>  and </a:t>
            </a:r>
            <a:r>
              <a:rPr lang="pt-BR" sz="2000" dirty="0"/>
              <a:t>C</a:t>
            </a:r>
            <a:endParaRPr lang="pt-BR" sz="20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755576" y="249289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5576" y="321297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5576" y="418930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3739" y="143000"/>
            <a:ext cx="283609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Band Pass Filter</a:t>
            </a:r>
          </a:p>
          <a:p>
            <a:pPr algn="ctr"/>
            <a:r>
              <a:rPr lang="pt-BR" b="1" dirty="0"/>
              <a:t>(</a:t>
            </a:r>
            <a:r>
              <a:rPr lang="pt-BR" b="1" dirty="0" err="1"/>
              <a:t>Second</a:t>
            </a:r>
            <a:r>
              <a:rPr lang="pt-BR" b="1" dirty="0"/>
              <a:t> </a:t>
            </a:r>
            <a:r>
              <a:rPr lang="pt-BR" b="1" dirty="0" err="1"/>
              <a:t>Order</a:t>
            </a:r>
            <a:r>
              <a:rPr lang="pt-BR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1052736"/>
            <a:ext cx="38884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Multiple Feedback Topology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01" y="1124744"/>
            <a:ext cx="3005635" cy="14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63637" y="517632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88182" y="3068960"/>
                <a:ext cx="1158907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pt-BR" sz="2400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400" b="0" i="0" dirty="0" smtClean="0">
                            <a:latin typeface="Cambria Math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0" dirty="0" smtClean="0">
                            <a:latin typeface="Cambria Math"/>
                            <a:ea typeface="Cambria Math"/>
                          </a:rPr>
                          <m:t>π</m:t>
                        </m:r>
                        <m:sSub>
                          <m:sSubPr>
                            <m:ctrlPr>
                              <a:rPr lang="el-GR" sz="240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latin typeface="Cambria Math"/>
                                <a:ea typeface="Cambria Math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pt-BR" sz="2400" b="0" i="0" dirty="0" smtClean="0">
                            <a:latin typeface="Cambria Math"/>
                            <a:ea typeface="Cambria Math"/>
                          </a:rPr>
                          <m:t>C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182" y="3068960"/>
                <a:ext cx="1158907" cy="669863"/>
              </a:xfrm>
              <a:prstGeom prst="rect">
                <a:avLst/>
              </a:prstGeom>
              <a:blipFill rotWithShape="1"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59632" y="3955064"/>
                <a:ext cx="2046138" cy="914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pt-BR" sz="2400" b="0" i="0" smtClean="0"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pt-BR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pt-BR" sz="24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b="0" i="0" smtClean="0">
                                  <a:latin typeface="Cambria Math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latin typeface="Cambria Math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latin typeface="Cambria Math"/>
                                    </a:rPr>
                                    <m:t>m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955064"/>
                <a:ext cx="2046138" cy="9140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87624" y="4892273"/>
                <a:ext cx="2467214" cy="914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pt-BR" sz="2400" b="0" i="0" smtClean="0">
                              <a:latin typeface="Cambria Math"/>
                            </a:rPr>
                            <m:t>3 </m:t>
                          </m:r>
                        </m:sub>
                      </m:sSub>
                      <m:r>
                        <a:rPr lang="pt-BR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b="0" i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92273"/>
                <a:ext cx="2467214" cy="9140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61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1775" y="1425550"/>
            <a:ext cx="735058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 1:</a:t>
            </a:r>
          </a:p>
          <a:p>
            <a:r>
              <a:rPr lang="en-US" dirty="0"/>
              <a:t>Design a second-order MFB band-pass filter with a mid frequency of 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dirty="0"/>
              <a:t>= 1 kHz, a quality factor of Q = 10, and a gain of A</a:t>
            </a:r>
            <a:r>
              <a:rPr lang="en-US" baseline="-25000" dirty="0"/>
              <a:t>m</a:t>
            </a:r>
            <a:r>
              <a:rPr lang="en-US" dirty="0"/>
              <a:t>= –2. Assume a capacitor value of C = 100 </a:t>
            </a:r>
            <a:r>
              <a:rPr lang="en-US" dirty="0" err="1"/>
              <a:t>nF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Band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7349"/>
            <a:ext cx="4210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13" y="2811747"/>
            <a:ext cx="3005635" cy="14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99672" y="4077072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1720" y="4077072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7604" y="4781326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39752" y="4781326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1652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3055" y="2282096"/>
            <a:ext cx="821789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Band</a:t>
            </a:r>
            <a:r>
              <a:rPr lang="pt-BR" sz="6000" b="1" dirty="0">
                <a:solidFill>
                  <a:schemeClr val="bg1"/>
                </a:solidFill>
              </a:rPr>
              <a:t> Pass Filters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Higher Order Topology</a:t>
            </a:r>
          </a:p>
        </p:txBody>
      </p:sp>
    </p:spTree>
    <p:extLst>
      <p:ext uri="{BB962C8B-B14F-4D97-AF65-F5344CB8AC3E}">
        <p14:creationId xmlns:p14="http://schemas.microsoft.com/office/powerpoint/2010/main" val="161505305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9686" y="1004508"/>
            <a:ext cx="7416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Replacing the </a:t>
            </a:r>
            <a:r>
              <a:rPr lang="en-US" sz="1600" i="1" dirty="0"/>
              <a:t>s </a:t>
            </a:r>
            <a:r>
              <a:rPr lang="en-US" sz="1600" dirty="0"/>
              <a:t>term with the transformation                                        </a:t>
            </a:r>
          </a:p>
          <a:p>
            <a:endParaRPr lang="en-US" sz="1600" dirty="0"/>
          </a:p>
          <a:p>
            <a:r>
              <a:rPr lang="en-US" sz="1600" dirty="0"/>
              <a:t>in a </a:t>
            </a:r>
            <a:r>
              <a:rPr lang="en-US" sz="1600" b="1" dirty="0">
                <a:solidFill>
                  <a:srgbClr val="FF0000"/>
                </a:solidFill>
              </a:rPr>
              <a:t>second order low pass transfer function </a:t>
            </a:r>
            <a:r>
              <a:rPr lang="en-US" sz="1600" dirty="0"/>
              <a:t>gives the general transfer function </a:t>
            </a:r>
            <a:r>
              <a:rPr lang="pt-BR" sz="1600" dirty="0"/>
              <a:t>of a </a:t>
            </a:r>
            <a:r>
              <a:rPr lang="pt-BR" sz="1600" b="1" dirty="0">
                <a:solidFill>
                  <a:srgbClr val="FF0000"/>
                </a:solidFill>
              </a:rPr>
              <a:t>fourth-order band-pass</a:t>
            </a:r>
            <a:r>
              <a:rPr lang="pt-BR" sz="1600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1121810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1086323" cy="53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38" y="2171700"/>
            <a:ext cx="27622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707904" y="246929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4"/>
          <p:cNvSpPr txBox="1"/>
          <p:nvPr/>
        </p:nvSpPr>
        <p:spPr>
          <a:xfrm>
            <a:off x="454915" y="188640"/>
            <a:ext cx="1937089" cy="693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Higher Order Band Pass Filter</a:t>
            </a:r>
          </a:p>
          <a:p>
            <a:pPr algn="ctr"/>
            <a:endParaRPr lang="pt-BR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56248"/>
            <a:ext cx="54197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4402038" y="3124200"/>
            <a:ext cx="236019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Down Arrow 15"/>
          <p:cNvSpPr/>
          <p:nvPr/>
        </p:nvSpPr>
        <p:spPr>
          <a:xfrm>
            <a:off x="4554438" y="4996408"/>
            <a:ext cx="236019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5340052"/>
            <a:ext cx="47053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16088"/>
            <a:ext cx="1314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8838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4915" y="311145"/>
            <a:ext cx="193708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70545"/>
            <a:ext cx="47053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19686" y="2276872"/>
            <a:ext cx="74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equation represents the connection in series of two second-order band-pass filters </a:t>
            </a:r>
            <a:r>
              <a:rPr lang="pt-BR" sz="1600" dirty="0"/>
              <a:t>where: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552" y="239417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val 2"/>
          <p:cNvSpPr/>
          <p:nvPr/>
        </p:nvSpPr>
        <p:spPr>
          <a:xfrm>
            <a:off x="611560" y="3391424"/>
            <a:ext cx="216024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00" y="3212976"/>
            <a:ext cx="6139815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611560" y="5026124"/>
            <a:ext cx="216024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0" y="4954116"/>
            <a:ext cx="3124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93779"/>
            <a:ext cx="21336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946004"/>
            <a:ext cx="18478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004048" y="4348435"/>
            <a:ext cx="2160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6751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E7F5F1F1-42F6-4B28-B101-BACE8CFC998E}"/>
              </a:ext>
            </a:extLst>
          </p:cNvPr>
          <p:cNvSpPr/>
          <p:nvPr/>
        </p:nvSpPr>
        <p:spPr>
          <a:xfrm>
            <a:off x="211101" y="2773415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1A8E303-D05A-408A-850F-7D2FFF8C76D7}"/>
              </a:ext>
            </a:extLst>
          </p:cNvPr>
          <p:cNvSpPr txBox="1"/>
          <p:nvPr/>
        </p:nvSpPr>
        <p:spPr>
          <a:xfrm>
            <a:off x="755576" y="2708920"/>
            <a:ext cx="515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ganho de tensão do </a:t>
            </a:r>
            <a:r>
              <a:rPr lang="pt-BR" b="1" dirty="0">
                <a:solidFill>
                  <a:srgbClr val="FF0000"/>
                </a:solidFill>
              </a:rPr>
              <a:t>circuito passivo </a:t>
            </a:r>
            <a:r>
              <a:rPr lang="pt-BR" dirty="0"/>
              <a:t>é dado por: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4E990D9-FEF1-46AC-8E86-EBA78343E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25" y="3265237"/>
            <a:ext cx="5917400" cy="76093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913A9A-7C84-4730-B48D-E22ED0065CF3}"/>
              </a:ext>
            </a:extLst>
          </p:cNvPr>
          <p:cNvSpPr txBox="1"/>
          <p:nvPr/>
        </p:nvSpPr>
        <p:spPr>
          <a:xfrm>
            <a:off x="1296271" y="4205602"/>
            <a:ext cx="84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sendo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37EC827-EAD9-4D04-9A31-1FFE18EAD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31" y="4117865"/>
            <a:ext cx="1035234" cy="62471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A3B1280-5BEF-4A93-A360-00C874F96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857" y="4754363"/>
            <a:ext cx="924895" cy="50301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52D234B-4367-4679-BA4C-09BC17CA1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240" y="260648"/>
            <a:ext cx="1828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3482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4915" y="311145"/>
            <a:ext cx="193708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7053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395536" y="2027709"/>
            <a:ext cx="216024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9" y="1916832"/>
            <a:ext cx="7419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04" y="2534197"/>
            <a:ext cx="1123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86" y="2519747"/>
            <a:ext cx="1276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5968" y="4293096"/>
            <a:ext cx="6616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Values of α For Different Filter Types and Different </a:t>
            </a:r>
            <a:r>
              <a:rPr lang="en-US" dirty="0" err="1"/>
              <a:t>valures</a:t>
            </a:r>
            <a:r>
              <a:rPr lang="en-US" dirty="0"/>
              <a:t> of Q:</a:t>
            </a:r>
            <a:endParaRPr lang="pt-BR" dirty="0"/>
          </a:p>
        </p:txBody>
      </p:sp>
      <p:sp>
        <p:nvSpPr>
          <p:cNvPr id="26" name="Oval 25"/>
          <p:cNvSpPr/>
          <p:nvPr/>
        </p:nvSpPr>
        <p:spPr>
          <a:xfrm>
            <a:off x="463090" y="4380180"/>
            <a:ext cx="216024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03" y="3429000"/>
            <a:ext cx="3699794" cy="9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835968" y="3131676"/>
            <a:ext cx="809957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Factor α needs to be determined through successive approximation, using equation: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765501"/>
            <a:ext cx="87915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1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26" grpId="0" animBg="1"/>
      <p:bldP spid="2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4915" y="311145"/>
            <a:ext cx="193708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71351"/>
            <a:ext cx="47053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2793702"/>
            <a:ext cx="809957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a fourth-order band-pass filter with high Q, the mid frequencies of the two partial filters differ only slightly from the overall mid frequency.  This method is called </a:t>
            </a:r>
            <a:r>
              <a:rPr lang="en-US" b="1" dirty="0">
                <a:solidFill>
                  <a:srgbClr val="FF0000"/>
                </a:solidFill>
              </a:rPr>
              <a:t>staggered tuning. </a:t>
            </a:r>
            <a:r>
              <a:rPr lang="en-US" b="1" dirty="0"/>
              <a:t>A flat gain response shows up as well as a sharp pass-band to stop-band transition. </a:t>
            </a:r>
            <a:endParaRPr lang="pt-BR" b="1" dirty="0"/>
          </a:p>
        </p:txBody>
      </p:sp>
      <p:sp>
        <p:nvSpPr>
          <p:cNvPr id="26" name="Oval 25"/>
          <p:cNvSpPr/>
          <p:nvPr/>
        </p:nvSpPr>
        <p:spPr>
          <a:xfrm>
            <a:off x="424002" y="2893748"/>
            <a:ext cx="216024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02335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4915" y="311145"/>
            <a:ext cx="193708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sp>
        <p:nvSpPr>
          <p:cNvPr id="8" name="Rectangle 7"/>
          <p:cNvSpPr/>
          <p:nvPr/>
        </p:nvSpPr>
        <p:spPr>
          <a:xfrm>
            <a:off x="539552" y="1484784"/>
            <a:ext cx="8099577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Example:  </a:t>
            </a:r>
            <a:r>
              <a:rPr lang="en-US" dirty="0"/>
              <a:t>Gain response of a fourth-order Butterworth band-pass filter with staggered tuning where with Q = 1. Its partial filters are shown as well as the gain of a non staggered tuning filter with Q = 10.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02" y="2452087"/>
            <a:ext cx="4581446" cy="385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1847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3055" y="2282096"/>
            <a:ext cx="8217891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Designing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Band Pass Filters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Higher Order Topology</a:t>
            </a:r>
          </a:p>
        </p:txBody>
      </p:sp>
    </p:spTree>
    <p:extLst>
      <p:ext uri="{BB962C8B-B14F-4D97-AF65-F5344CB8AC3E}">
        <p14:creationId xmlns:p14="http://schemas.microsoft.com/office/powerpoint/2010/main" val="161505305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775" y="1052736"/>
            <a:ext cx="785464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</a:t>
            </a:r>
          </a:p>
          <a:p>
            <a:r>
              <a:rPr lang="en-US" dirty="0"/>
              <a:t>Design a fourth-order Butterworth band-pass with 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dirty="0"/>
              <a:t> = 10KHz, Q = 10 and A</a:t>
            </a:r>
            <a:r>
              <a:rPr lang="en-US" baseline="-25000" dirty="0"/>
              <a:t>m</a:t>
            </a:r>
            <a:r>
              <a:rPr lang="en-US" dirty="0"/>
              <a:t> = 1 using a second order multiple feedback topology.</a:t>
            </a:r>
            <a:endParaRPr lang="pt-BR" dirty="0"/>
          </a:p>
        </p:txBody>
      </p:sp>
      <p:sp>
        <p:nvSpPr>
          <p:cNvPr id="23" name="TextBox 22"/>
          <p:cNvSpPr txBox="1"/>
          <p:nvPr/>
        </p:nvSpPr>
        <p:spPr>
          <a:xfrm>
            <a:off x="899593" y="3613373"/>
            <a:ext cx="481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From table: a</a:t>
            </a:r>
            <a:r>
              <a:rPr lang="pt-BR" sz="2000" baseline="-25000" dirty="0"/>
              <a:t>1</a:t>
            </a:r>
            <a:r>
              <a:rPr lang="pt-BR" sz="2000" dirty="0"/>
              <a:t> = 1.4142, b</a:t>
            </a:r>
            <a:r>
              <a:rPr lang="pt-BR" sz="2000" baseline="-25000" dirty="0"/>
              <a:t>1</a:t>
            </a:r>
            <a:r>
              <a:rPr lang="pt-BR" sz="2000" dirty="0"/>
              <a:t> = 1, </a:t>
            </a:r>
            <a:r>
              <a:rPr lang="el-GR" sz="2000" dirty="0"/>
              <a:t>α</a:t>
            </a:r>
            <a:r>
              <a:rPr lang="pt-BR" sz="2000" dirty="0"/>
              <a:t> = 1,036</a:t>
            </a:r>
            <a:endParaRPr lang="pt-BR" sz="20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467544" y="361337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915" y="311145"/>
            <a:ext cx="193708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333453"/>
            <a:ext cx="87915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29" y="2091667"/>
            <a:ext cx="3005635" cy="14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32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67544" y="306896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4" y="517632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592" y="306896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f</a:t>
            </a:r>
            <a:r>
              <a:rPr lang="pt-BR" sz="2000" baseline="-25000" dirty="0"/>
              <a:t>m1</a:t>
            </a:r>
            <a:r>
              <a:rPr lang="pt-BR" sz="2000" dirty="0"/>
              <a:t> and f</a:t>
            </a:r>
            <a:r>
              <a:rPr lang="pt-BR" sz="2000" baseline="-25000" dirty="0"/>
              <a:t>m2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515719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 Calculate Q</a:t>
            </a:r>
            <a:r>
              <a:rPr lang="pt-BR" sz="2000" baseline="-25000" dirty="0"/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915" y="311145"/>
            <a:ext cx="193708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2589068" cy="6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90" y="3635871"/>
            <a:ext cx="11239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3765350" y="3798043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30" y="4297660"/>
            <a:ext cx="1276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3735332" y="451868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89" y="4332710"/>
            <a:ext cx="2959835" cy="46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64" y="5681811"/>
            <a:ext cx="21336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4427984" y="595884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55" y="5733256"/>
            <a:ext cx="2826013" cy="5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21" y="2091667"/>
            <a:ext cx="3005635" cy="14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1775" y="1052736"/>
            <a:ext cx="785464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</a:t>
            </a:r>
          </a:p>
          <a:p>
            <a:r>
              <a:rPr lang="en-US" dirty="0"/>
              <a:t>Design a fourth-order Butterworth band-pass with 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dirty="0"/>
              <a:t> = 10KHz, Q = 10 and A</a:t>
            </a:r>
            <a:r>
              <a:rPr lang="en-US" baseline="-25000" dirty="0"/>
              <a:t>m</a:t>
            </a:r>
            <a:r>
              <a:rPr lang="en-US" dirty="0"/>
              <a:t> = 1 using a second order multiple feedback topology.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96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4" grpId="0"/>
      <p:bldP spid="21" grpId="0"/>
      <p:bldP spid="20" grpId="0" animBg="1"/>
      <p:bldP spid="24" grpId="0" animBg="1"/>
      <p:bldP spid="29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67544" y="3173827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592" y="3173827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A</a:t>
            </a:r>
            <a:r>
              <a:rPr lang="pt-BR" sz="2000" baseline="-25000" dirty="0"/>
              <a:t>mi</a:t>
            </a:r>
            <a:r>
              <a:rPr lang="pt-BR" sz="2000" dirty="0"/>
              <a:t>  </a:t>
            </a:r>
            <a:endParaRPr lang="pt-BR" sz="20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4915" y="311145"/>
            <a:ext cx="193708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sp>
        <p:nvSpPr>
          <p:cNvPr id="20" name="Right Arrow 19"/>
          <p:cNvSpPr/>
          <p:nvPr/>
        </p:nvSpPr>
        <p:spPr>
          <a:xfrm>
            <a:off x="3765350" y="3902910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96" y="3747212"/>
            <a:ext cx="18478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77883"/>
            <a:ext cx="2385186" cy="62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4273" y="4126909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  <a:r>
              <a:rPr lang="pt-BR" baseline="-25000" dirty="0"/>
              <a:t>1</a:t>
            </a:r>
            <a:endParaRPr lang="pt-BR" dirty="0"/>
          </a:p>
        </p:txBody>
      </p:sp>
      <p:sp>
        <p:nvSpPr>
          <p:cNvPr id="12" name="Rectangle 11"/>
          <p:cNvSpPr/>
          <p:nvPr/>
        </p:nvSpPr>
        <p:spPr>
          <a:xfrm>
            <a:off x="467544" y="4906669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92" y="4820719"/>
            <a:ext cx="769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Calculate the MF resistance components for filter 1 and filter 2 using  C = 10nF </a:t>
            </a:r>
            <a:endParaRPr lang="pt-B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39075" y="5461717"/>
                <a:ext cx="1459502" cy="67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pt-BR" sz="2400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pt-BR" sz="2400" b="0" i="0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latin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2400" i="0" dirty="0" smtClean="0">
                            <a:latin typeface="Cambria Math"/>
                            <a:ea typeface="Cambria Math"/>
                          </a:rPr>
                          <m:t>π</m:t>
                        </m:r>
                        <m:sSub>
                          <m:sSubPr>
                            <m:ctrlPr>
                              <a:rPr lang="el-GR" sz="240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latin typeface="Cambria Math"/>
                                <a:ea typeface="Cambria Math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latin typeface="Cambria Math"/>
                                <a:ea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i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pt-BR" sz="2400" b="0" i="0" dirty="0" smtClean="0">
                            <a:latin typeface="Cambria Math"/>
                            <a:ea typeface="Cambria Math"/>
                          </a:rPr>
                          <m:t>C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75" y="5461717"/>
                <a:ext cx="1459502" cy="672685"/>
              </a:xfrm>
              <a:prstGeom prst="rect">
                <a:avLst/>
              </a:prstGeom>
              <a:blipFill rotWithShape="0">
                <a:blip r:embed="rId6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9647" y="5334067"/>
                <a:ext cx="2151486" cy="914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pt-BR" sz="2400" b="0" i="0" smtClean="0"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pt-BR" sz="2400" b="0" i="0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pt-BR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pt-BR" sz="2400" b="0" i="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b="0" i="0" smtClean="0">
                                  <a:latin typeface="Cambria Math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latin typeface="Cambria Math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 b="0" i="0" smtClean="0">
                                      <a:latin typeface="Cambria Math"/>
                                    </a:rPr>
                                    <m:t>mi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647" y="5334067"/>
                <a:ext cx="2151486" cy="914096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42915" y="5379963"/>
                <a:ext cx="2724207" cy="914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pt-BR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pt-BR" sz="2400" b="0" i="0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pt-BR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𝑚𝑖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b="0" i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𝑚𝑖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15" y="5379963"/>
                <a:ext cx="2724207" cy="9140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61" y="2019659"/>
            <a:ext cx="3005635" cy="14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1775" y="1052736"/>
            <a:ext cx="785464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</a:t>
            </a:r>
          </a:p>
          <a:p>
            <a:r>
              <a:rPr lang="en-US" dirty="0"/>
              <a:t>Design a fourth-order Butterworth band-pass with 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dirty="0"/>
              <a:t> = 10KHz, Q = 10 and A</a:t>
            </a:r>
            <a:r>
              <a:rPr lang="en-US" baseline="-25000" dirty="0"/>
              <a:t>m</a:t>
            </a:r>
            <a:r>
              <a:rPr lang="en-US" dirty="0"/>
              <a:t> = 1 using a second order multiple feedback topology.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7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  <p:bldP spid="20" grpId="0" animBg="1"/>
      <p:bldP spid="2" grpId="0" animBg="1"/>
      <p:bldP spid="12" grpId="0" animBg="1"/>
      <p:bldP spid="13" grpId="0"/>
      <p:bldP spid="15" grpId="0" animBg="1"/>
      <p:bldP spid="16" grpId="0" animBg="1"/>
      <p:bldP spid="1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4915" y="311145"/>
            <a:ext cx="193708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3894"/>
            <a:ext cx="3983182" cy="228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9" y="4045536"/>
            <a:ext cx="3754896" cy="21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7544" y="357301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3591168"/>
            <a:ext cx="578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Calculate the MF resistance components using  C = 10nF </a:t>
            </a:r>
            <a:endParaRPr lang="pt-BR" baseline="-25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45499" y="5079593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34397" y="5728530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6638" y="5077900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06310" y="5741798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11527" y="5008450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89796" y="5024276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65467" y="5670655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8221" y="5691247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29" y="2091667"/>
            <a:ext cx="3005635" cy="14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61775" y="1052736"/>
            <a:ext cx="785464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</a:t>
            </a:r>
          </a:p>
          <a:p>
            <a:r>
              <a:rPr lang="en-US" dirty="0"/>
              <a:t>Design a fourth-order Butterworth band-pass with 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dirty="0"/>
              <a:t> = 10KHz, Q = 10 and A</a:t>
            </a:r>
            <a:r>
              <a:rPr lang="en-US" baseline="-25000" dirty="0"/>
              <a:t>m</a:t>
            </a:r>
            <a:r>
              <a:rPr lang="en-US" dirty="0"/>
              <a:t> = 1 using a second order multiple feedback </a:t>
            </a:r>
            <a:r>
              <a:rPr lang="en-US"/>
              <a:t>topology and C=10nF.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392766" y="52003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544679" y="51699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</a:t>
            </a:r>
          </a:p>
        </p:txBody>
      </p:sp>
      <p:cxnSp>
        <p:nvCxnSpPr>
          <p:cNvPr id="34" name="Straight Connector 13"/>
          <p:cNvCxnSpPr/>
          <p:nvPr/>
        </p:nvCxnSpPr>
        <p:spPr>
          <a:xfrm>
            <a:off x="2034302" y="5058362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3"/>
          <p:cNvCxnSpPr/>
          <p:nvPr/>
        </p:nvCxnSpPr>
        <p:spPr>
          <a:xfrm>
            <a:off x="3114422" y="5059661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3"/>
          <p:cNvCxnSpPr/>
          <p:nvPr/>
        </p:nvCxnSpPr>
        <p:spPr>
          <a:xfrm>
            <a:off x="6173594" y="5014364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3"/>
          <p:cNvCxnSpPr/>
          <p:nvPr/>
        </p:nvCxnSpPr>
        <p:spPr>
          <a:xfrm>
            <a:off x="7236296" y="5013176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3"/>
          <p:cNvCxnSpPr/>
          <p:nvPr/>
        </p:nvCxnSpPr>
        <p:spPr>
          <a:xfrm>
            <a:off x="2293871" y="5730593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3"/>
          <p:cNvCxnSpPr/>
          <p:nvPr/>
        </p:nvCxnSpPr>
        <p:spPr>
          <a:xfrm>
            <a:off x="3635896" y="5710020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3"/>
          <p:cNvCxnSpPr/>
          <p:nvPr/>
        </p:nvCxnSpPr>
        <p:spPr>
          <a:xfrm>
            <a:off x="6444208" y="5670655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3"/>
          <p:cNvCxnSpPr/>
          <p:nvPr/>
        </p:nvCxnSpPr>
        <p:spPr>
          <a:xfrm>
            <a:off x="7794942" y="5670655"/>
            <a:ext cx="0" cy="44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797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9362" y="577978"/>
            <a:ext cx="238043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Simulação - LTSpice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4437112"/>
            <a:ext cx="8895248" cy="199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89515"/>
            <a:ext cx="63627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9512" y="1556792"/>
            <a:ext cx="194838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Os valores dos componentes foram medidos !</a:t>
            </a:r>
          </a:p>
        </p:txBody>
      </p:sp>
    </p:spTree>
    <p:extLst>
      <p:ext uri="{BB962C8B-B14F-4D97-AF65-F5344CB8AC3E}">
        <p14:creationId xmlns:p14="http://schemas.microsoft.com/office/powerpoint/2010/main" val="245921719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6595" y="2282096"/>
            <a:ext cx="747081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Band Rejection Filters</a:t>
            </a:r>
          </a:p>
        </p:txBody>
      </p:sp>
    </p:spTree>
    <p:extLst>
      <p:ext uri="{BB962C8B-B14F-4D97-AF65-F5344CB8AC3E}">
        <p14:creationId xmlns:p14="http://schemas.microsoft.com/office/powerpoint/2010/main" val="57549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053" y="836712"/>
            <a:ext cx="257081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Contents: Active Filters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2874422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605345" y="2802414"/>
            <a:ext cx="7927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Introduction to three main filter optimizations (Butterworth, </a:t>
            </a:r>
            <a:r>
              <a:rPr lang="pt-BR" sz="1600" dirty="0"/>
              <a:t>Tschebyscheff, and Bessel).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512" y="3587532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605345" y="3515524"/>
            <a:ext cx="7927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Description  of the most common active filter applications: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low-pass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high-pass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band-pass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band-rejection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all-pass filters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5788" y="1487686"/>
            <a:ext cx="7927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Rather than resembling just another filter book, the individual filter sections are written</a:t>
            </a:r>
          </a:p>
          <a:p>
            <a:r>
              <a:rPr lang="en-US" sz="1600" dirty="0"/>
              <a:t>in a cookbook style, thus avoiding tedious mathematical derivations. Each section</a:t>
            </a:r>
          </a:p>
          <a:p>
            <a:r>
              <a:rPr lang="en-US" sz="1600" dirty="0"/>
              <a:t>starts with the general transfer function of a filter, followed by the design equations to calculate </a:t>
            </a:r>
            <a:r>
              <a:rPr lang="pt-BR" sz="1600" dirty="0"/>
              <a:t>the individual circuit components.</a:t>
            </a:r>
          </a:p>
        </p:txBody>
      </p:sp>
    </p:spTree>
    <p:extLst>
      <p:ext uri="{BB962C8B-B14F-4D97-AF65-F5344CB8AC3E}">
        <p14:creationId xmlns:p14="http://schemas.microsoft.com/office/powerpoint/2010/main" val="41685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6" grpId="0" animBg="1"/>
      <p:bldP spid="17" grpId="0"/>
      <p:bldP spid="14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915" y="260648"/>
            <a:ext cx="217286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Rejection Filter</a:t>
            </a:r>
          </a:p>
          <a:p>
            <a:pPr algn="ctr"/>
            <a:endParaRPr lang="pt-BR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2086" y="2165956"/>
            <a:ext cx="741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 </a:t>
            </a:r>
            <a:r>
              <a:rPr lang="en-US" sz="1600" dirty="0" err="1"/>
              <a:t>passband</a:t>
            </a:r>
            <a:r>
              <a:rPr lang="en-US" sz="1600" dirty="0"/>
              <a:t> characteristic of the low-pass filter is transformed into the lower </a:t>
            </a:r>
            <a:r>
              <a:rPr lang="en-US" sz="1600" dirty="0" err="1"/>
              <a:t>passband</a:t>
            </a:r>
            <a:r>
              <a:rPr lang="en-US" sz="1600" dirty="0"/>
              <a:t> of the band-rejection filter. The lower </a:t>
            </a:r>
            <a:r>
              <a:rPr lang="en-US" sz="1600" dirty="0" err="1"/>
              <a:t>passband</a:t>
            </a:r>
            <a:r>
              <a:rPr lang="en-US" sz="1600" dirty="0"/>
              <a:t> is then mirrored at the mid frequency, </a:t>
            </a:r>
            <a:r>
              <a:rPr lang="en-US" sz="1600" dirty="0" err="1"/>
              <a:t>f</a:t>
            </a:r>
            <a:r>
              <a:rPr lang="en-US" sz="1600" baseline="-25000" dirty="0" err="1"/>
              <a:t>m</a:t>
            </a:r>
            <a:r>
              <a:rPr lang="en-US" sz="1600" dirty="0"/>
              <a:t> (Ω=1), into the upper </a:t>
            </a:r>
            <a:r>
              <a:rPr lang="en-US" sz="1600" dirty="0" err="1"/>
              <a:t>passband</a:t>
            </a:r>
            <a:r>
              <a:rPr lang="en-US" sz="1600" dirty="0"/>
              <a:t> half.</a:t>
            </a:r>
            <a:endParaRPr lang="pt-BR" sz="1600" dirty="0"/>
          </a:p>
        </p:txBody>
      </p:sp>
      <p:sp>
        <p:nvSpPr>
          <p:cNvPr id="21" name="Rectangle 20"/>
          <p:cNvSpPr/>
          <p:nvPr/>
        </p:nvSpPr>
        <p:spPr>
          <a:xfrm>
            <a:off x="539552" y="228325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5" y="3059013"/>
            <a:ext cx="57245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64" y="3501009"/>
            <a:ext cx="21336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58" y="4078586"/>
            <a:ext cx="15811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919686" y="1268760"/>
            <a:ext cx="74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   A band-rejection filter is used to suppress a certain frequency rather than a range of         </a:t>
            </a:r>
          </a:p>
          <a:p>
            <a:pPr algn="just"/>
            <a:r>
              <a:rPr lang="en-US" sz="1600" dirty="0"/>
              <a:t>    frequencies.</a:t>
            </a:r>
            <a:endParaRPr lang="pt-BR" sz="1600" dirty="0"/>
          </a:p>
        </p:txBody>
      </p:sp>
      <p:sp>
        <p:nvSpPr>
          <p:cNvPr id="11" name="Rectangle 6"/>
          <p:cNvSpPr/>
          <p:nvPr/>
        </p:nvSpPr>
        <p:spPr>
          <a:xfrm>
            <a:off x="539552" y="1386062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76446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915" y="260648"/>
            <a:ext cx="217286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Rejection Filter</a:t>
            </a:r>
          </a:p>
          <a:p>
            <a:pPr algn="ctr"/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907" y="1021728"/>
            <a:ext cx="5646300" cy="51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5258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915" y="260648"/>
            <a:ext cx="217286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Rejection Filter</a:t>
            </a:r>
          </a:p>
          <a:p>
            <a:pPr algn="ctr"/>
            <a:endParaRPr lang="pt-B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9686" y="1412776"/>
            <a:ext cx="741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To generate the transfer function of </a:t>
            </a:r>
            <a:r>
              <a:rPr lang="en-US" sz="1600" b="1" dirty="0">
                <a:solidFill>
                  <a:srgbClr val="FF0000"/>
                </a:solidFill>
              </a:rPr>
              <a:t>a second-order band-rejection filter</a:t>
            </a:r>
            <a:r>
              <a:rPr lang="en-US" sz="1600" dirty="0"/>
              <a:t>, replace the </a:t>
            </a:r>
            <a:r>
              <a:rPr lang="en-US" sz="1600" i="1" dirty="0"/>
              <a:t>s	</a:t>
            </a:r>
          </a:p>
          <a:p>
            <a:r>
              <a:rPr lang="en-US" sz="1600" dirty="0"/>
              <a:t>term of a </a:t>
            </a:r>
            <a:r>
              <a:rPr lang="en-US" sz="1600" b="1" dirty="0">
                <a:solidFill>
                  <a:srgbClr val="FF0000"/>
                </a:solidFill>
              </a:rPr>
              <a:t>first-order low-pass </a:t>
            </a:r>
            <a:r>
              <a:rPr lang="en-US" sz="1600" dirty="0"/>
              <a:t>response with the transformation</a:t>
            </a:r>
            <a:endParaRPr lang="pt-BR" sz="1600" dirty="0"/>
          </a:p>
        </p:txBody>
      </p:sp>
      <p:sp>
        <p:nvSpPr>
          <p:cNvPr id="15" name="Rectangle 14"/>
          <p:cNvSpPr/>
          <p:nvPr/>
        </p:nvSpPr>
        <p:spPr>
          <a:xfrm>
            <a:off x="467544" y="148478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74" y="2220094"/>
            <a:ext cx="1543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3995936" y="2420888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14" y="2204864"/>
            <a:ext cx="81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07" y="3667497"/>
            <a:ext cx="24765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Down Arrow 18"/>
          <p:cNvSpPr/>
          <p:nvPr/>
        </p:nvSpPr>
        <p:spPr>
          <a:xfrm>
            <a:off x="4354823" y="3140968"/>
            <a:ext cx="236019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60" y="5208240"/>
            <a:ext cx="23717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5866990" y="52173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  <a:r>
              <a:rPr lang="pt-BR" baseline="-25000" dirty="0"/>
              <a:t>o</a:t>
            </a:r>
            <a:r>
              <a:rPr lang="pt-BR" dirty="0"/>
              <a:t> é o ganho na banda de passagem.</a:t>
            </a:r>
          </a:p>
        </p:txBody>
      </p:sp>
      <p:sp>
        <p:nvSpPr>
          <p:cNvPr id="18" name="Down Arrow 18"/>
          <p:cNvSpPr/>
          <p:nvPr/>
        </p:nvSpPr>
        <p:spPr>
          <a:xfrm>
            <a:off x="4355976" y="4630663"/>
            <a:ext cx="236019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4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9" grpId="0" animBg="1"/>
      <p:bldP spid="13" grpId="0"/>
      <p:bldP spid="18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915" y="260648"/>
            <a:ext cx="217286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Rejection Filter</a:t>
            </a:r>
          </a:p>
          <a:p>
            <a:pPr algn="ctr"/>
            <a:endParaRPr lang="pt-B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9686" y="1484784"/>
            <a:ext cx="74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Two of the most popular band-rejection filters are the </a:t>
            </a:r>
            <a:r>
              <a:rPr lang="en-US" sz="1600" b="1" dirty="0">
                <a:solidFill>
                  <a:srgbClr val="FF0000"/>
                </a:solidFill>
              </a:rPr>
              <a:t>active twin-T </a:t>
            </a:r>
            <a:r>
              <a:rPr lang="en-US" sz="1600" dirty="0"/>
              <a:t>and the </a:t>
            </a:r>
            <a:r>
              <a:rPr lang="en-US" sz="1600" b="1" dirty="0">
                <a:solidFill>
                  <a:srgbClr val="FF0000"/>
                </a:solidFill>
              </a:rPr>
              <a:t>active Wien-Robinson</a:t>
            </a:r>
            <a:r>
              <a:rPr lang="en-US" sz="1600" dirty="0"/>
              <a:t> circuit, both of which are second-order filters.</a:t>
            </a:r>
            <a:endParaRPr lang="pt-BR" sz="1600" dirty="0"/>
          </a:p>
        </p:txBody>
      </p:sp>
      <p:sp>
        <p:nvSpPr>
          <p:cNvPr id="10" name="Rectangle 9"/>
          <p:cNvSpPr/>
          <p:nvPr/>
        </p:nvSpPr>
        <p:spPr>
          <a:xfrm>
            <a:off x="539552" y="1602086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9599"/>
            <a:ext cx="3621075" cy="240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498241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active twin-T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90" y="2565239"/>
            <a:ext cx="3812342" cy="18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08104" y="4901116"/>
            <a:ext cx="266429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active Wien-Robinson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19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/>
      <p:bldP spid="1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3055" y="2282096"/>
            <a:ext cx="821789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Band </a:t>
            </a:r>
            <a:r>
              <a:rPr lang="pt-BR" sz="6000" b="1" dirty="0" err="1">
                <a:solidFill>
                  <a:schemeClr val="bg1"/>
                </a:solidFill>
              </a:rPr>
              <a:t>Rejection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Filters</a:t>
            </a:r>
            <a:endParaRPr lang="pt-BR" sz="6000" b="1" dirty="0">
              <a:solidFill>
                <a:schemeClr val="bg1"/>
              </a:solidFill>
            </a:endParaRP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Função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112346163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2439657"/>
                  </p:ext>
                </p:extLst>
              </p:nvPr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4485" y="1000024"/>
            <a:ext cx="4495800" cy="35718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1368" y="4713470"/>
            <a:ext cx="4602033" cy="4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4572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/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72690"/>
            <a:ext cx="3171825" cy="275272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3131840" y="1042412"/>
            <a:ext cx="0" cy="5525320"/>
          </a:xfrm>
          <a:prstGeom prst="line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794" y="1459409"/>
            <a:ext cx="5527510" cy="266233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672" y="4601221"/>
            <a:ext cx="5704999" cy="122974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139952" y="594928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Filtro de ordem 2 com dois zeros e dois </a:t>
            </a:r>
            <a:r>
              <a:rPr lang="pt-BR" dirty="0" err="1"/>
              <a:t>pólos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343944" y="1717015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367501" y="4756788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2981" y="407376"/>
            <a:ext cx="301681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Função de Transferência H(s)</a:t>
            </a:r>
          </a:p>
        </p:txBody>
      </p:sp>
    </p:spTree>
    <p:extLst>
      <p:ext uri="{BB962C8B-B14F-4D97-AF65-F5344CB8AC3E}">
        <p14:creationId xmlns:p14="http://schemas.microsoft.com/office/powerpoint/2010/main" val="270811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1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28800"/>
            <a:ext cx="3171825" cy="275272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3275856" y="1000024"/>
            <a:ext cx="0" cy="5525320"/>
          </a:xfrm>
          <a:prstGeom prst="line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455573" y="1444134"/>
            <a:ext cx="550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obtenção do ganho não é necessário resolver (H(s):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645" y="1916832"/>
            <a:ext cx="4728811" cy="81137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491880" y="3534233"/>
            <a:ext cx="5508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Nota-se  que quando w        0 os capacitores se tornam circuitos abertos e nessa situação v</a:t>
            </a:r>
            <a:r>
              <a:rPr lang="pt-BR" baseline="-25000" dirty="0"/>
              <a:t>1</a:t>
            </a:r>
            <a:r>
              <a:rPr lang="pt-BR" dirty="0"/>
              <a:t>=v</a:t>
            </a:r>
            <a:r>
              <a:rPr lang="pt-BR" baseline="-25000" dirty="0"/>
              <a:t>2</a:t>
            </a:r>
            <a:r>
              <a:rPr lang="pt-BR" dirty="0"/>
              <a:t>=v</a:t>
            </a:r>
            <a:r>
              <a:rPr lang="pt-BR" baseline="-25000" dirty="0"/>
              <a:t>i</a:t>
            </a:r>
            <a:r>
              <a:rPr lang="pt-BR" dirty="0"/>
              <a:t>, tornando o circuito um amplificador não inversor, cujo ganho é: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5894887" y="3751716"/>
            <a:ext cx="42609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004" y="4725144"/>
            <a:ext cx="2036052" cy="711224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3491880" y="1124744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87946" y="3159594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1560" y="673080"/>
            <a:ext cx="164406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Ganho (</a:t>
            </a:r>
            <a:r>
              <a:rPr lang="pt-BR" b="1" dirty="0" err="1"/>
              <a:t>A</a:t>
            </a:r>
            <a:r>
              <a:rPr lang="pt-BR" b="1" baseline="-25000" dirty="0" err="1"/>
              <a:t>v</a:t>
            </a:r>
            <a:r>
              <a:rPr lang="pt-BR" b="1" dirty="0"/>
              <a:t>=A</a:t>
            </a:r>
            <a:r>
              <a:rPr lang="pt-BR" b="1" baseline="-25000" dirty="0"/>
              <a:t>o</a:t>
            </a:r>
            <a:r>
              <a:rPr lang="pt-BR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69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4" grpId="0" animBg="1"/>
      <p:bldP spid="15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/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628800"/>
            <a:ext cx="3171825" cy="275272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3275856" y="1000024"/>
            <a:ext cx="0" cy="5525320"/>
          </a:xfrm>
          <a:prstGeom prst="line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455573" y="1444134"/>
            <a:ext cx="233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s=</a:t>
            </a:r>
            <a:r>
              <a:rPr lang="pt-BR" dirty="0" err="1"/>
              <a:t>jw</a:t>
            </a:r>
            <a:r>
              <a:rPr lang="pt-BR" dirty="0"/>
              <a:t>: então: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491880" y="1124744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69293" y="673080"/>
            <a:ext cx="249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Frequência Central (</a:t>
            </a:r>
            <a:r>
              <a:rPr lang="pt-BR" b="1" dirty="0" err="1"/>
              <a:t>w</a:t>
            </a:r>
            <a:r>
              <a:rPr lang="pt-BR" b="1" baseline="-25000" dirty="0" err="1"/>
              <a:t>c</a:t>
            </a:r>
            <a:r>
              <a:rPr lang="pt-BR" b="1" dirty="0"/>
              <a:t>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3509" y="1800803"/>
            <a:ext cx="5220939" cy="78371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491880" y="3227159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frequência central é o valor </a:t>
            </a:r>
            <a:r>
              <a:rPr lang="pt-BR" dirty="0" err="1"/>
              <a:t>w</a:t>
            </a:r>
            <a:r>
              <a:rPr lang="pt-BR" baseline="-25000" dirty="0" err="1"/>
              <a:t>c</a:t>
            </a:r>
            <a:r>
              <a:rPr lang="pt-BR" dirty="0"/>
              <a:t> que minimiza |H(s)|.  Os valores de C, R,R</a:t>
            </a:r>
            <a:r>
              <a:rPr lang="pt-BR" baseline="-25000" dirty="0"/>
              <a:t>1 </a:t>
            </a:r>
            <a:r>
              <a:rPr lang="pt-BR" dirty="0"/>
              <a:t>e R</a:t>
            </a:r>
            <a:r>
              <a:rPr lang="pt-BR" baseline="-25000" dirty="0"/>
              <a:t>2</a:t>
            </a:r>
            <a:r>
              <a:rPr lang="pt-BR" dirty="0"/>
              <a:t> são constantes positivas e o numerador de |H(s)| é uma parábola com concavidade para baixo que cruza o eixo das ordenadas acima do zero, ou seja, essa parábola passa por zero. Sendo assim, para encontrar a frequência central basta encontrar </a:t>
            </a:r>
            <a:r>
              <a:rPr lang="pt-BR" dirty="0" err="1"/>
              <a:t>w</a:t>
            </a:r>
            <a:r>
              <a:rPr lang="pt-BR" baseline="-25000" dirty="0" err="1"/>
              <a:t>c</a:t>
            </a:r>
            <a:r>
              <a:rPr lang="pt-BR" dirty="0"/>
              <a:t> tal que |H(s)| = 0, então: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1880" y="5373216"/>
            <a:ext cx="4082244" cy="633889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3644280" y="2852936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9" grpId="0"/>
      <p:bldP spid="18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/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628800"/>
            <a:ext cx="3171825" cy="275272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3275856" y="1000024"/>
            <a:ext cx="0" cy="5525320"/>
          </a:xfrm>
          <a:prstGeom prst="line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3491880" y="1124744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69293" y="673080"/>
            <a:ext cx="249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Frequência Central (</a:t>
            </a:r>
            <a:r>
              <a:rPr lang="pt-BR" b="1" dirty="0" err="1"/>
              <a:t>w</a:t>
            </a:r>
            <a:r>
              <a:rPr lang="pt-BR" b="1" baseline="-25000" dirty="0" err="1"/>
              <a:t>c</a:t>
            </a:r>
            <a:r>
              <a:rPr lang="pt-BR" b="1" dirty="0"/>
              <a:t>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7071" y="884386"/>
            <a:ext cx="4082244" cy="63388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3547" y="1628800"/>
            <a:ext cx="4804877" cy="88744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7946" y="2564267"/>
            <a:ext cx="3835027" cy="8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1476"/>
            <a:ext cx="3213167" cy="16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48" y="1187460"/>
            <a:ext cx="3188120" cy="186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32373"/>
            <a:ext cx="3345558" cy="199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69" y="3788004"/>
            <a:ext cx="3219607" cy="189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4451" y="3272423"/>
            <a:ext cx="19714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passa-baixa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8827" y="3275692"/>
            <a:ext cx="19714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passa-alta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9712" y="5858688"/>
            <a:ext cx="19714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passa-faixa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6819" y="5867980"/>
            <a:ext cx="19714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rejeita-faixa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</p:spTree>
    <p:extLst>
      <p:ext uri="{BB962C8B-B14F-4D97-AF65-F5344CB8AC3E}">
        <p14:creationId xmlns:p14="http://schemas.microsoft.com/office/powerpoint/2010/main" val="389996703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/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6" name="CaixaDeTexto 15"/>
          <p:cNvSpPr txBox="1"/>
          <p:nvPr/>
        </p:nvSpPr>
        <p:spPr>
          <a:xfrm>
            <a:off x="369293" y="673080"/>
            <a:ext cx="249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Fator de Qualidade (Q)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58" y="1173116"/>
            <a:ext cx="7847543" cy="2763756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539552" y="4590257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1600" y="44831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Substituindo </a:t>
            </a:r>
            <a:r>
              <a:rPr lang="pt-BR" dirty="0" err="1"/>
              <a:t>A</a:t>
            </a:r>
            <a:r>
              <a:rPr lang="pt-BR" baseline="-25000" dirty="0" err="1"/>
              <a:t>v</a:t>
            </a:r>
            <a:r>
              <a:rPr lang="pt-BR" dirty="0"/>
              <a:t> </a:t>
            </a:r>
            <a:r>
              <a:rPr lang="pt-BR" baseline="-25000" dirty="0"/>
              <a:t>e</a:t>
            </a:r>
            <a:r>
              <a:rPr lang="pt-BR" dirty="0"/>
              <a:t> </a:t>
            </a:r>
            <a:r>
              <a:rPr lang="pt-BR" dirty="0" err="1"/>
              <a:t>w</a:t>
            </a:r>
            <a:r>
              <a:rPr lang="pt-BR" baseline="-25000" dirty="0" err="1"/>
              <a:t>c</a:t>
            </a:r>
            <a:r>
              <a:rPr lang="pt-BR" dirty="0"/>
              <a:t> em |H(s)|: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117" y="5013176"/>
            <a:ext cx="4648053" cy="859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90F71CE-8439-4E0C-BAD0-34E038833AF6}"/>
              </a:ext>
            </a:extLst>
          </p:cNvPr>
          <p:cNvSpPr/>
          <p:nvPr/>
        </p:nvSpPr>
        <p:spPr>
          <a:xfrm>
            <a:off x="565028" y="1302196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1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/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4" name="Retângulo 13"/>
          <p:cNvSpPr/>
          <p:nvPr/>
        </p:nvSpPr>
        <p:spPr>
          <a:xfrm>
            <a:off x="342251" y="1268760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69293" y="673080"/>
            <a:ext cx="249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Fator de Qualidade (Q)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5576" y="1192106"/>
            <a:ext cx="486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obter w</a:t>
            </a:r>
            <a:r>
              <a:rPr lang="pt-BR" baseline="-25000" dirty="0"/>
              <a:t>2</a:t>
            </a:r>
            <a:r>
              <a:rPr lang="pt-BR" dirty="0"/>
              <a:t> sabemos que </a:t>
            </a:r>
            <a:r>
              <a:rPr lang="pt-BR" dirty="0" err="1"/>
              <a:t>w</a:t>
            </a:r>
            <a:r>
              <a:rPr lang="pt-BR" baseline="-25000" dirty="0" err="1"/>
              <a:t>c</a:t>
            </a:r>
            <a:r>
              <a:rPr lang="pt-BR" dirty="0"/>
              <a:t> &lt; w</a:t>
            </a:r>
            <a:r>
              <a:rPr lang="pt-BR" baseline="-25000" dirty="0"/>
              <a:t>2</a:t>
            </a:r>
            <a:r>
              <a:rPr lang="pt-BR" dirty="0"/>
              <a:t> portanto: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1" y="1611649"/>
            <a:ext cx="4970195" cy="145731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323528" y="3352346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36853" y="3275692"/>
            <a:ext cx="486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obter w</a:t>
            </a:r>
            <a:r>
              <a:rPr lang="pt-BR" baseline="-25000" dirty="0"/>
              <a:t>1</a:t>
            </a:r>
            <a:r>
              <a:rPr lang="pt-BR" dirty="0"/>
              <a:t> sabemos que </a:t>
            </a:r>
            <a:r>
              <a:rPr lang="pt-BR" dirty="0" err="1"/>
              <a:t>w</a:t>
            </a:r>
            <a:r>
              <a:rPr lang="pt-BR" baseline="-25000" dirty="0" err="1"/>
              <a:t>c</a:t>
            </a:r>
            <a:r>
              <a:rPr lang="pt-BR" dirty="0"/>
              <a:t> &gt; w</a:t>
            </a:r>
            <a:r>
              <a:rPr lang="pt-BR" baseline="-25000" dirty="0"/>
              <a:t>1</a:t>
            </a:r>
            <a:r>
              <a:rPr lang="pt-BR" dirty="0"/>
              <a:t> portanto: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644" y="3817312"/>
            <a:ext cx="4297766" cy="81137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4" y="4826213"/>
            <a:ext cx="4532306" cy="4462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1685" y="5377042"/>
            <a:ext cx="7289721" cy="50711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423" y="6109258"/>
            <a:ext cx="2454417" cy="488094"/>
          </a:xfrm>
          <a:prstGeom prst="rect">
            <a:avLst/>
          </a:prstGeom>
        </p:spPr>
      </p:pic>
      <p:sp>
        <p:nvSpPr>
          <p:cNvPr id="17" name="Seta: para a Direita 16"/>
          <p:cNvSpPr/>
          <p:nvPr/>
        </p:nvSpPr>
        <p:spPr>
          <a:xfrm>
            <a:off x="3347864" y="6093296"/>
            <a:ext cx="360040" cy="403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24633" y="5934048"/>
            <a:ext cx="3144088" cy="73531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9912" y="6044090"/>
            <a:ext cx="1547956" cy="697278"/>
          </a:xfrm>
          <a:prstGeom prst="rect">
            <a:avLst/>
          </a:prstGeom>
        </p:spPr>
      </p:pic>
      <p:sp>
        <p:nvSpPr>
          <p:cNvPr id="21" name="Seta: para a Direita 20"/>
          <p:cNvSpPr/>
          <p:nvPr/>
        </p:nvSpPr>
        <p:spPr>
          <a:xfrm>
            <a:off x="5508104" y="6021288"/>
            <a:ext cx="360040" cy="403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a Direita 16"/>
          <p:cNvSpPr/>
          <p:nvPr/>
        </p:nvSpPr>
        <p:spPr>
          <a:xfrm>
            <a:off x="789852" y="4835947"/>
            <a:ext cx="360040" cy="403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16"/>
          <p:cNvSpPr/>
          <p:nvPr/>
        </p:nvSpPr>
        <p:spPr>
          <a:xfrm>
            <a:off x="789852" y="2531588"/>
            <a:ext cx="360040" cy="403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a Direita 16"/>
          <p:cNvSpPr/>
          <p:nvPr/>
        </p:nvSpPr>
        <p:spPr>
          <a:xfrm>
            <a:off x="802845" y="5469994"/>
            <a:ext cx="360040" cy="403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5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12" grpId="0" animBg="1"/>
      <p:bldP spid="13" grpId="0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/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" action="ppaction://noaction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4" name="Retângulo 13"/>
          <p:cNvSpPr/>
          <p:nvPr/>
        </p:nvSpPr>
        <p:spPr>
          <a:xfrm>
            <a:off x="342251" y="1268760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1192106"/>
            <a:ext cx="5261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 função de transferência de um filtro rejeita banda é: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1844824"/>
            <a:ext cx="36099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8970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3055" y="2282096"/>
            <a:ext cx="821789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Design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Band </a:t>
            </a:r>
            <a:r>
              <a:rPr lang="pt-BR" sz="6000" b="1" dirty="0" err="1">
                <a:solidFill>
                  <a:schemeClr val="bg1"/>
                </a:solidFill>
              </a:rPr>
              <a:t>Rejection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Filters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1708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915" y="260648"/>
            <a:ext cx="217286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Rejection Filter</a:t>
            </a:r>
          </a:p>
          <a:p>
            <a:pPr algn="ctr"/>
            <a:endParaRPr lang="pt-BR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4915" y="908720"/>
            <a:ext cx="217286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Active Twin-T Filter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7" y="980728"/>
            <a:ext cx="2720567" cy="182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30003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56" y="3018284"/>
            <a:ext cx="12573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21" y="3696072"/>
            <a:ext cx="30765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05114"/>
            <a:ext cx="31337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97202"/>
            <a:ext cx="2676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73266"/>
            <a:ext cx="3467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7606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87625" y="2937752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m</a:t>
            </a:r>
            <a:r>
              <a:rPr lang="en-US" sz="2000" dirty="0"/>
              <a:t> , </a:t>
            </a:r>
            <a:r>
              <a:rPr lang="en-US" sz="2000" dirty="0" err="1"/>
              <a:t>A</a:t>
            </a:r>
            <a:r>
              <a:rPr lang="en-US" sz="2000" baseline="-25000" dirty="0" err="1"/>
              <a:t>o</a:t>
            </a:r>
            <a:r>
              <a:rPr lang="en-US" sz="2000" dirty="0"/>
              <a:t> =G  and </a:t>
            </a:r>
            <a:r>
              <a:rPr lang="pt-BR" sz="2000" dirty="0"/>
              <a:t>C</a:t>
            </a:r>
            <a:endParaRPr lang="pt-BR" sz="20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755576" y="292494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5576" y="364502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5576" y="443711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4" y="265505"/>
            <a:ext cx="3059832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Rejection Pass Filter</a:t>
            </a:r>
          </a:p>
          <a:p>
            <a:pPr algn="ctr"/>
            <a:endParaRPr lang="pt-B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1187460"/>
            <a:ext cx="217286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Active Twin-T Filter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7" y="980728"/>
            <a:ext cx="2720567" cy="182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87624" y="3645024"/>
            <a:ext cx="158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endParaRPr lang="pt-BR" sz="2000" baseline="-25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14" y="3573016"/>
            <a:ext cx="1160318" cy="64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2915816" y="372659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Box 20"/>
          <p:cNvSpPr txBox="1"/>
          <p:nvPr/>
        </p:nvSpPr>
        <p:spPr>
          <a:xfrm>
            <a:off x="1216652" y="5226038"/>
            <a:ext cx="285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Pick R</a:t>
            </a:r>
            <a:r>
              <a:rPr lang="pt-BR" sz="2000" baseline="-25000" dirty="0"/>
              <a:t>1</a:t>
            </a:r>
            <a:r>
              <a:rPr lang="pt-BR" sz="2000" dirty="0"/>
              <a:t> and calculate R</a:t>
            </a:r>
            <a:r>
              <a:rPr lang="pt-BR" sz="2000" baseline="-25000" dirty="0"/>
              <a:t>2 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53" y="4435999"/>
            <a:ext cx="18573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3203848" y="4590693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5733256"/>
            <a:ext cx="1749136" cy="56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55576" y="5201627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624" y="443711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r>
              <a:rPr lang="pt-BR" sz="2000" baseline="-25000" dirty="0"/>
              <a:t>2 </a:t>
            </a:r>
            <a:r>
              <a:rPr lang="pt-BR" sz="2000" dirty="0"/>
              <a:t>/ R</a:t>
            </a:r>
            <a:r>
              <a:rPr lang="pt-BR" sz="2000" baseline="-25000" dirty="0"/>
              <a:t>1 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sp>
        <p:nvSpPr>
          <p:cNvPr id="22" name="TextBox 20"/>
          <p:cNvSpPr txBox="1"/>
          <p:nvPr/>
        </p:nvSpPr>
        <p:spPr>
          <a:xfrm>
            <a:off x="1216652" y="5927379"/>
            <a:ext cx="169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Cálculo de Q:</a:t>
            </a:r>
            <a:endParaRPr lang="pt-BR" sz="2000" baseline="-25000" dirty="0"/>
          </a:p>
        </p:txBody>
      </p:sp>
      <p:sp>
        <p:nvSpPr>
          <p:cNvPr id="28" name="Rectangle 24"/>
          <p:cNvSpPr/>
          <p:nvPr/>
        </p:nvSpPr>
        <p:spPr>
          <a:xfrm>
            <a:off x="755576" y="5902969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</a:t>
            </a:r>
          </a:p>
        </p:txBody>
      </p:sp>
      <p:sp>
        <p:nvSpPr>
          <p:cNvPr id="29" name="Right Arrow 22"/>
          <p:cNvSpPr/>
          <p:nvPr/>
        </p:nvSpPr>
        <p:spPr>
          <a:xfrm>
            <a:off x="2987824" y="5980520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8944" y="6267145"/>
            <a:ext cx="1220145" cy="4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16" grpId="0"/>
      <p:bldP spid="20" grpId="0" animBg="1"/>
      <p:bldP spid="21" grpId="0"/>
      <p:bldP spid="23" grpId="0" animBg="1"/>
      <p:bldP spid="25" grpId="0" animBg="1"/>
      <p:bldP spid="26" grpId="0"/>
      <p:bldP spid="22" grpId="0"/>
      <p:bldP spid="28" grpId="0" animBg="1"/>
      <p:bldP spid="29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775" y="1268760"/>
            <a:ext cx="771062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</a:t>
            </a:r>
          </a:p>
          <a:p>
            <a:r>
              <a:rPr lang="en-US" dirty="0"/>
              <a:t>Design a rejection pass filter using the Twin-T topology with 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dirty="0"/>
              <a:t> = 10KHz, </a:t>
            </a:r>
            <a:r>
              <a:rPr lang="en-US" dirty="0" err="1"/>
              <a:t>A</a:t>
            </a:r>
            <a:r>
              <a:rPr lang="en-US" baseline="-25000" dirty="0" err="1"/>
              <a:t>o</a:t>
            </a:r>
            <a:r>
              <a:rPr lang="en-US" dirty="0"/>
              <a:t> = 1,5 . Pick C=10nF.</a:t>
            </a:r>
            <a:endParaRPr lang="pt-BR" dirty="0"/>
          </a:p>
        </p:txBody>
      </p:sp>
      <p:sp>
        <p:nvSpPr>
          <p:cNvPr id="18" name="TextBox 17"/>
          <p:cNvSpPr txBox="1"/>
          <p:nvPr/>
        </p:nvSpPr>
        <p:spPr>
          <a:xfrm>
            <a:off x="216024" y="265505"/>
            <a:ext cx="3059832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Rejection Pass Filter</a:t>
            </a:r>
          </a:p>
          <a:p>
            <a:pPr algn="ctr"/>
            <a:endParaRPr lang="pt-BR" b="1" dirty="0"/>
          </a:p>
        </p:txBody>
      </p:sp>
      <p:sp>
        <p:nvSpPr>
          <p:cNvPr id="20" name="Rectangle 19"/>
          <p:cNvSpPr/>
          <p:nvPr/>
        </p:nvSpPr>
        <p:spPr>
          <a:xfrm>
            <a:off x="539552" y="3652551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600" y="3652551"/>
            <a:ext cx="158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endParaRPr lang="pt-BR" sz="2000" baseline="-250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90" y="3580543"/>
            <a:ext cx="1160318" cy="64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2699792" y="3734124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4644008" y="37050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= 1,6K</a:t>
            </a:r>
            <a:r>
              <a:rPr lang="el-GR" dirty="0"/>
              <a:t>Ω</a:t>
            </a:r>
            <a:endParaRPr lang="pt-BR" dirty="0"/>
          </a:p>
        </p:txBody>
      </p:sp>
      <p:sp>
        <p:nvSpPr>
          <p:cNvPr id="29" name="Rectangle 28"/>
          <p:cNvSpPr/>
          <p:nvPr/>
        </p:nvSpPr>
        <p:spPr>
          <a:xfrm>
            <a:off x="539552" y="4516647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2987824" y="4670228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extBox 31"/>
          <p:cNvSpPr txBox="1"/>
          <p:nvPr/>
        </p:nvSpPr>
        <p:spPr>
          <a:xfrm>
            <a:off x="971600" y="451664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r>
              <a:rPr lang="pt-BR" sz="2000" baseline="-25000" dirty="0"/>
              <a:t>2 </a:t>
            </a:r>
            <a:r>
              <a:rPr lang="pt-BR" sz="2000" dirty="0"/>
              <a:t>/ R</a:t>
            </a:r>
            <a:r>
              <a:rPr lang="pt-BR" sz="2000" baseline="-25000" dirty="0"/>
              <a:t>1 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012160" y="451664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R</a:t>
            </a:r>
            <a:r>
              <a:rPr lang="pt-BR" sz="2000" baseline="-25000" dirty="0"/>
              <a:t>2 </a:t>
            </a:r>
            <a:r>
              <a:rPr lang="pt-BR" sz="2000" dirty="0"/>
              <a:t>/ R</a:t>
            </a:r>
            <a:r>
              <a:rPr lang="pt-BR" sz="2000" baseline="-25000" dirty="0"/>
              <a:t>1</a:t>
            </a:r>
            <a:r>
              <a:rPr lang="pt-BR" sz="2000" dirty="0"/>
              <a:t> = 0,5</a:t>
            </a:r>
            <a:r>
              <a:rPr lang="pt-BR" sz="2000" baseline="-25000" dirty="0"/>
              <a:t> 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1000628" y="5405154"/>
            <a:ext cx="285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Pick R</a:t>
            </a:r>
            <a:r>
              <a:rPr lang="pt-BR" sz="2000" baseline="-25000" dirty="0"/>
              <a:t>1</a:t>
            </a:r>
            <a:r>
              <a:rPr lang="pt-BR" sz="2000" dirty="0"/>
              <a:t> and calculate R</a:t>
            </a:r>
            <a:r>
              <a:rPr lang="pt-BR" sz="2000" baseline="-25000" dirty="0"/>
              <a:t>2 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539552" y="538074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4139952" y="5462316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extBox 36"/>
          <p:cNvSpPr txBox="1"/>
          <p:nvPr/>
        </p:nvSpPr>
        <p:spPr>
          <a:xfrm>
            <a:off x="4745044" y="5380743"/>
            <a:ext cx="328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R</a:t>
            </a:r>
            <a:r>
              <a:rPr lang="pt-BR" sz="2000" baseline="-25000" dirty="0"/>
              <a:t>1</a:t>
            </a:r>
            <a:r>
              <a:rPr lang="pt-BR" sz="2000" dirty="0"/>
              <a:t> = 2,2K</a:t>
            </a:r>
            <a:r>
              <a:rPr lang="el-GR" sz="2000" dirty="0"/>
              <a:t>Ω</a:t>
            </a:r>
            <a:r>
              <a:rPr lang="pt-BR" sz="2000" dirty="0"/>
              <a:t> and R</a:t>
            </a:r>
            <a:r>
              <a:rPr lang="pt-BR" sz="2000" baseline="-25000" dirty="0"/>
              <a:t>2</a:t>
            </a:r>
            <a:r>
              <a:rPr lang="pt-BR" sz="2000" dirty="0"/>
              <a:t> = 1,1K</a:t>
            </a:r>
            <a:r>
              <a:rPr lang="el-GR" sz="2000" dirty="0"/>
              <a:t>Ω</a:t>
            </a:r>
            <a:r>
              <a:rPr lang="pt-BR" sz="2000" baseline="-25000" dirty="0"/>
              <a:t> 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4" y="2420888"/>
            <a:ext cx="3291886" cy="22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17876"/>
            <a:ext cx="18573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5508104" y="4653136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0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6" grpId="0" animBg="1"/>
      <p:bldP spid="3" grpId="0"/>
      <p:bldP spid="29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/>
      <p:bldP spid="23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775" y="1268760"/>
            <a:ext cx="771062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</a:t>
            </a:r>
          </a:p>
          <a:p>
            <a:r>
              <a:rPr lang="en-US" dirty="0"/>
              <a:t>Design a rejection pass filter using the Twin-T topology with 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dirty="0"/>
              <a:t> = 10KHz, </a:t>
            </a:r>
            <a:r>
              <a:rPr lang="en-US" dirty="0" err="1"/>
              <a:t>A</a:t>
            </a:r>
            <a:r>
              <a:rPr lang="en-US" baseline="-25000" dirty="0" err="1"/>
              <a:t>o</a:t>
            </a:r>
            <a:r>
              <a:rPr lang="en-US" dirty="0"/>
              <a:t> = 1,5 . Pick C=10nF.</a:t>
            </a:r>
            <a:endParaRPr lang="pt-BR" dirty="0"/>
          </a:p>
        </p:txBody>
      </p:sp>
      <p:sp>
        <p:nvSpPr>
          <p:cNvPr id="18" name="TextBox 17"/>
          <p:cNvSpPr txBox="1"/>
          <p:nvPr/>
        </p:nvSpPr>
        <p:spPr>
          <a:xfrm>
            <a:off x="216024" y="265505"/>
            <a:ext cx="3059832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Rejection Pass Filter</a:t>
            </a:r>
          </a:p>
          <a:p>
            <a:pPr algn="ctr"/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85" y="2523225"/>
            <a:ext cx="4806030" cy="393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2422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915" y="260648"/>
            <a:ext cx="2172869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Rejection Filter</a:t>
            </a:r>
          </a:p>
          <a:p>
            <a:pPr algn="ctr"/>
            <a:endParaRPr lang="pt-BR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4915" y="908720"/>
            <a:ext cx="21728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rgbClr val="FF0000"/>
                </a:solidFill>
              </a:rPr>
              <a:t>Wien-Robinson </a:t>
            </a:r>
            <a:r>
              <a:rPr lang="pt-BR" b="1" dirty="0">
                <a:solidFill>
                  <a:srgbClr val="FF0000"/>
                </a:solidFill>
              </a:rPr>
              <a:t>Filter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39927"/>
            <a:ext cx="31813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75" y="908720"/>
            <a:ext cx="3838365" cy="18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07436"/>
            <a:ext cx="3206084" cy="10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85" y="3010633"/>
            <a:ext cx="874767" cy="8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94" y="3055008"/>
            <a:ext cx="811378" cy="7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59424"/>
            <a:ext cx="34956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665812"/>
            <a:ext cx="29337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40395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87625" y="2649720"/>
            <a:ext cx="302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Define </a:t>
            </a:r>
            <a:r>
              <a:rPr lang="en-US" sz="2000" dirty="0" err="1"/>
              <a:t>f</a:t>
            </a:r>
            <a:r>
              <a:rPr lang="en-US" sz="2000" baseline="-25000" dirty="0" err="1"/>
              <a:t>m</a:t>
            </a:r>
            <a:r>
              <a:rPr lang="en-US" sz="2000" dirty="0"/>
              <a:t> and C, Q and </a:t>
            </a:r>
            <a:r>
              <a:rPr lang="en-US" sz="2000" dirty="0" err="1"/>
              <a:t>A</a:t>
            </a:r>
            <a:r>
              <a:rPr lang="en-US" sz="2000" baseline="-25000" dirty="0" err="1"/>
              <a:t>o</a:t>
            </a:r>
            <a:r>
              <a:rPr lang="en-US" sz="2000" dirty="0"/>
              <a:t> </a:t>
            </a:r>
            <a:endParaRPr lang="pt-BR" sz="20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755576" y="263691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5576" y="335699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5576" y="414908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4" y="265505"/>
            <a:ext cx="3059832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Rejection Pass Filter</a:t>
            </a:r>
          </a:p>
          <a:p>
            <a:pPr algn="ctr"/>
            <a:endParaRPr lang="pt-B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3356992"/>
            <a:ext cx="158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endParaRPr lang="pt-BR" sz="2000" baseline="-25000" dirty="0"/>
          </a:p>
        </p:txBody>
      </p:sp>
      <p:sp>
        <p:nvSpPr>
          <p:cNvPr id="20" name="Right Arrow 19"/>
          <p:cNvSpPr/>
          <p:nvPr/>
        </p:nvSpPr>
        <p:spPr>
          <a:xfrm>
            <a:off x="2915816" y="343856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ight Arrow 22"/>
          <p:cNvSpPr/>
          <p:nvPr/>
        </p:nvSpPr>
        <p:spPr>
          <a:xfrm>
            <a:off x="2873127" y="427488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24"/>
          <p:cNvSpPr/>
          <p:nvPr/>
        </p:nvSpPr>
        <p:spPr>
          <a:xfrm>
            <a:off x="755576" y="501317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624" y="414907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Determine α</a:t>
            </a:r>
            <a:endParaRPr lang="pt-BR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38891" y="908720"/>
            <a:ext cx="217286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Win-Robinson Filter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75" y="908720"/>
            <a:ext cx="3838365" cy="18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1257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91" y="4130793"/>
            <a:ext cx="14192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187624" y="502598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Determine β</a:t>
            </a:r>
            <a:endParaRPr lang="pt-BR" sz="2000" baseline="-25000" dirty="0"/>
          </a:p>
        </p:txBody>
      </p:sp>
      <p:sp>
        <p:nvSpPr>
          <p:cNvPr id="38" name="Right Arrow 37"/>
          <p:cNvSpPr/>
          <p:nvPr/>
        </p:nvSpPr>
        <p:spPr>
          <a:xfrm>
            <a:off x="2849632" y="512399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25" y="5035312"/>
            <a:ext cx="1447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55576" y="573325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7624" y="5746063"/>
            <a:ext cx="377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Define R</a:t>
            </a:r>
            <a:r>
              <a:rPr lang="pt-BR" sz="2000" baseline="-25000" dirty="0"/>
              <a:t>2</a:t>
            </a:r>
            <a:r>
              <a:rPr lang="pt-BR" sz="2000" dirty="0"/>
              <a:t> and calculate R</a:t>
            </a:r>
            <a:r>
              <a:rPr lang="pt-BR" sz="2000" baseline="-25000" dirty="0"/>
              <a:t>3</a:t>
            </a:r>
            <a:r>
              <a:rPr lang="pt-BR" sz="2000" dirty="0"/>
              <a:t> and R</a:t>
            </a:r>
            <a:r>
              <a:rPr lang="pt-BR" sz="2000" baseline="-25000" dirty="0"/>
              <a:t>4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5220072" y="5814829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46" y="5373216"/>
            <a:ext cx="10858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74" y="6065093"/>
            <a:ext cx="1123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6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16" grpId="0"/>
      <p:bldP spid="20" grpId="0" animBg="1"/>
      <p:bldP spid="23" grpId="0" animBg="1"/>
      <p:bldP spid="25" grpId="0" animBg="1"/>
      <p:bldP spid="26" grpId="0"/>
      <p:bldP spid="37" grpId="0"/>
      <p:bldP spid="38" grpId="0" animBg="1"/>
      <p:bldP spid="39" grpId="0" animBg="1"/>
      <p:bldP spid="4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213167" cy="16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2403" y="3785771"/>
            <a:ext cx="19714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passa-baixa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57" y="1127155"/>
            <a:ext cx="3108072" cy="186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6688" y="2977788"/>
            <a:ext cx="208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Active Filter 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</a:rPr>
              <a:t>Sallen-Key Topology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2080" y="5137447"/>
            <a:ext cx="2087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Passive Filter</a:t>
            </a:r>
          </a:p>
        </p:txBody>
      </p:sp>
      <p:pic>
        <p:nvPicPr>
          <p:cNvPr id="9" name="Picture 2" descr="filtro passa baix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36" y="3695044"/>
            <a:ext cx="2263140" cy="144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80368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9362" y="577978"/>
            <a:ext cx="238043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Simulação - LTSpice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12727" cy="396586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074602" y="4797152"/>
            <a:ext cx="56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LM741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2915816" y="4869160"/>
            <a:ext cx="21602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893406" y="3573016"/>
            <a:ext cx="21602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059832" y="3511445"/>
            <a:ext cx="56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LM351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04652" y="2223088"/>
            <a:ext cx="56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LM318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915816" y="2288763"/>
            <a:ext cx="21602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4418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9362" y="577978"/>
            <a:ext cx="238043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Simulação - LTSpice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074602" y="4797152"/>
            <a:ext cx="56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LM741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2915816" y="4869160"/>
            <a:ext cx="21602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893406" y="3573016"/>
            <a:ext cx="21602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059832" y="3511445"/>
            <a:ext cx="56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LM351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04652" y="2223088"/>
            <a:ext cx="56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LM318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915816" y="2288763"/>
            <a:ext cx="21602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79" y="1480297"/>
            <a:ext cx="5829242" cy="479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2236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14704" y="2282096"/>
            <a:ext cx="5110103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All Pass Filters</a:t>
            </a:r>
          </a:p>
        </p:txBody>
      </p:sp>
    </p:spTree>
    <p:extLst>
      <p:ext uri="{BB962C8B-B14F-4D97-AF65-F5344CB8AC3E}">
        <p14:creationId xmlns:p14="http://schemas.microsoft.com/office/powerpoint/2010/main" val="109305633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9686" y="1691516"/>
            <a:ext cx="74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All-pass filter has a constant gain across the entire frequency range, and a phase response that changes linearly with frequency.</a:t>
            </a:r>
            <a:endParaRPr lang="pt-BR" sz="1600" dirty="0"/>
          </a:p>
        </p:txBody>
      </p:sp>
      <p:sp>
        <p:nvSpPr>
          <p:cNvPr id="7" name="Rectangle 6"/>
          <p:cNvSpPr/>
          <p:nvPr/>
        </p:nvSpPr>
        <p:spPr>
          <a:xfrm>
            <a:off x="539552" y="180881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670939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9687" y="2411596"/>
            <a:ext cx="638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All-pass filters are used in phase compensation and signal </a:t>
            </a:r>
            <a:r>
              <a:rPr lang="pt-BR" sz="1600" dirty="0"/>
              <a:t>delay circuits.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2" y="252889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919687" y="3081154"/>
            <a:ext cx="638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Similar to the low-pass filters, all-pass circuits of higher order consist of cascaded first-order </a:t>
            </a:r>
            <a:r>
              <a:rPr lang="pt-BR" sz="1600" dirty="0"/>
              <a:t>and second-order all-pass stages.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52" y="3198456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56" y="3888741"/>
            <a:ext cx="3600488" cy="13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2919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a</a:t>
            </a:r>
            <a:r>
              <a:rPr lang="en-US" b="1" baseline="-25000" dirty="0" err="1">
                <a:solidFill>
                  <a:srgbClr val="FF0000"/>
                </a:solidFill>
              </a:rPr>
              <a:t>i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baseline="-25000" dirty="0">
                <a:solidFill>
                  <a:srgbClr val="FF0000"/>
                </a:solidFill>
              </a:rPr>
              <a:t>i</a:t>
            </a:r>
            <a:r>
              <a:rPr lang="en-US" dirty="0"/>
              <a:t> being the coefficients of a partial filter)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9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 animBg="1"/>
      <p:bldP spid="13" grpId="0"/>
      <p:bldP spid="14" grpId="0" animBg="1"/>
      <p:bldP spid="2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9686" y="1691516"/>
            <a:ext cx="741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transfer function expressed by magnitude and phase yields:</a:t>
            </a:r>
            <a:endParaRPr lang="pt-BR" sz="1600" dirty="0"/>
          </a:p>
        </p:txBody>
      </p:sp>
      <p:sp>
        <p:nvSpPr>
          <p:cNvPr id="7" name="Rectangle 6"/>
          <p:cNvSpPr/>
          <p:nvPr/>
        </p:nvSpPr>
        <p:spPr>
          <a:xfrm>
            <a:off x="539552" y="180881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670939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4" y="3141313"/>
            <a:ext cx="2952372" cy="109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635896" y="2924944"/>
            <a:ext cx="663982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46462"/>
            <a:ext cx="42576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635896" y="4437112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13176"/>
            <a:ext cx="4171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90027" y="2704123"/>
            <a:ext cx="253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Magnitude 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0384" y="46438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Phase: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83910" y="4283804"/>
            <a:ext cx="146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(módulo 1)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939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72087" y="1196752"/>
            <a:ext cx="1339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Group Delay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1952" y="1258969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85" y="2013414"/>
            <a:ext cx="129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61166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It is te time by which the all pass filter delays each frequency within a band.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22" y="3284984"/>
            <a:ext cx="29337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93" y="3333210"/>
            <a:ext cx="17335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1560" y="277163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The normalized group delay is calculated by the equations: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38" y="4365104"/>
            <a:ext cx="4210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6053"/>
            <a:ext cx="4171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229723" y="3501008"/>
            <a:ext cx="398462" cy="3883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ight Arrow 20"/>
          <p:cNvSpPr/>
          <p:nvPr/>
        </p:nvSpPr>
        <p:spPr>
          <a:xfrm>
            <a:off x="4283968" y="4725144"/>
            <a:ext cx="398462" cy="3883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67687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939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3662" y="1268760"/>
                <a:ext cx="7416825" cy="705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The frequency at which the group delay drops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dirty="0"/>
                  <a:t> times its initial value is the corner</a:t>
                </a:r>
              </a:p>
              <a:p>
                <a:r>
                  <a:rPr lang="pt-BR" sz="1600" dirty="0"/>
                  <a:t>frequency, f</a:t>
                </a:r>
                <a:r>
                  <a:rPr lang="pt-BR" sz="1600" baseline="-25000" dirty="0"/>
                  <a:t>C</a:t>
                </a:r>
                <a:r>
                  <a:rPr lang="pt-BR" sz="1600" dirty="0"/>
                  <a:t>.</a:t>
                </a:r>
                <a:r>
                  <a:rPr lang="pt-BR" sz="1600" baseline="-25000" dirty="0"/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62" y="1268760"/>
                <a:ext cx="7416825" cy="705065"/>
              </a:xfrm>
              <a:prstGeom prst="rect">
                <a:avLst/>
              </a:prstGeom>
              <a:blipFill rotWithShape="1">
                <a:blip r:embed="rId4"/>
                <a:stretch>
                  <a:fillRect l="-411" b="-94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23528" y="1386062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27" y="2269114"/>
            <a:ext cx="3803287" cy="348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3575"/>
            <a:ext cx="4210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3451" y="5949280"/>
            <a:ext cx="3704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The T</a:t>
            </a:r>
            <a:r>
              <a:rPr lang="pt-BR" sz="1600" baseline="-25000" dirty="0"/>
              <a:t>gro  </a:t>
            </a:r>
            <a:r>
              <a:rPr lang="pt-BR" sz="1600" dirty="0"/>
              <a:t> is the value of T</a:t>
            </a:r>
            <a:r>
              <a:rPr lang="pt-BR" sz="1600" baseline="-25000" dirty="0"/>
              <a:t>gr</a:t>
            </a:r>
            <a:r>
              <a:rPr lang="pt-BR" sz="1600" dirty="0"/>
              <a:t> when  </a:t>
            </a:r>
            <a:r>
              <a:rPr lang="el-GR" sz="1600" dirty="0"/>
              <a:t>Ω</a:t>
            </a:r>
            <a:r>
              <a:rPr lang="pt-BR" sz="1600" dirty="0"/>
              <a:t> &lt; 1.  </a:t>
            </a:r>
            <a:r>
              <a:rPr lang="pt-BR" sz="1600" baseline="-250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528" y="6009589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ight Arrow 14"/>
          <p:cNvSpPr/>
          <p:nvPr/>
        </p:nvSpPr>
        <p:spPr>
          <a:xfrm>
            <a:off x="4229723" y="5921016"/>
            <a:ext cx="398462" cy="3883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77272"/>
            <a:ext cx="1752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45608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3140968"/>
            <a:ext cx="238582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All Pass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46" y="998018"/>
            <a:ext cx="4504608" cy="571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596336" y="592042"/>
            <a:ext cx="252202" cy="40597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1994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247255"/>
            <a:ext cx="2880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First Order Topology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479503"/>
            <a:ext cx="34563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Second Order Topology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939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31" y="1570882"/>
            <a:ext cx="30384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15" y="3767369"/>
            <a:ext cx="4429733" cy="153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373454" y="1700013"/>
            <a:ext cx="45719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/>
          <p:nvPr/>
        </p:nvSpPr>
        <p:spPr>
          <a:xfrm>
            <a:off x="6138397" y="1676141"/>
            <a:ext cx="45719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939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3451" y="2204864"/>
            <a:ext cx="3704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The T</a:t>
            </a:r>
            <a:r>
              <a:rPr lang="pt-BR" sz="1600" baseline="-25000" dirty="0"/>
              <a:t>gro  </a:t>
            </a:r>
            <a:r>
              <a:rPr lang="pt-BR" sz="1600" dirty="0"/>
              <a:t> is the value of T</a:t>
            </a:r>
            <a:r>
              <a:rPr lang="pt-BR" sz="1600" baseline="-25000" dirty="0"/>
              <a:t>gr</a:t>
            </a:r>
            <a:r>
              <a:rPr lang="pt-BR" sz="1600" dirty="0"/>
              <a:t> when  </a:t>
            </a:r>
            <a:r>
              <a:rPr lang="el-GR" sz="1600" dirty="0"/>
              <a:t>Ω</a:t>
            </a:r>
            <a:r>
              <a:rPr lang="pt-BR" sz="1600" dirty="0"/>
              <a:t> &lt; 1.  </a:t>
            </a:r>
            <a:r>
              <a:rPr lang="pt-BR" sz="1600" baseline="-250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528" y="2265173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78113"/>
            <a:ext cx="1752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843808" y="2790081"/>
            <a:ext cx="1152128" cy="616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74127" y="2574057"/>
                <a:ext cx="1107547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𝑔𝑟𝑜</m:t>
                        </m:r>
                      </m:sub>
                    </m:sSub>
                  </m:oMath>
                </a14:m>
                <a:r>
                  <a:rPr lang="pt-BR" dirty="0"/>
                  <a:t>= 2RC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127" y="2574057"/>
                <a:ext cx="1107547" cy="391902"/>
              </a:xfrm>
              <a:prstGeom prst="rect">
                <a:avLst/>
              </a:prstGeom>
              <a:blipFill rotWithShape="0">
                <a:blip r:embed="rId5"/>
                <a:stretch>
                  <a:fillRect t="-6154" r="-4420" b="-18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21797" y="2569260"/>
            <a:ext cx="1222411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(ordem 1 )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87824" y="3735338"/>
            <a:ext cx="1008112" cy="494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11960" y="3982355"/>
                <a:ext cx="1107547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𝑔𝑟𝑜</m:t>
                        </m:r>
                      </m:sub>
                    </m:sSub>
                  </m:oMath>
                </a14:m>
                <a:r>
                  <a:rPr lang="pt-BR" dirty="0"/>
                  <a:t>= 4RC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982355"/>
                <a:ext cx="1107547" cy="391902"/>
              </a:xfrm>
              <a:prstGeom prst="rect">
                <a:avLst/>
              </a:prstGeom>
              <a:blipFill rotWithShape="0">
                <a:blip r:embed="rId6"/>
                <a:stretch>
                  <a:fillRect t="-6154" r="-3846" b="-18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293805" y="3937412"/>
            <a:ext cx="122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(ordem 2)</a:t>
            </a:r>
          </a:p>
        </p:txBody>
      </p:sp>
    </p:spTree>
    <p:extLst>
      <p:ext uri="{BB962C8B-B14F-4D97-AF65-F5344CB8AC3E}">
        <p14:creationId xmlns:p14="http://schemas.microsoft.com/office/powerpoint/2010/main" val="1728771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07393"/>
            <a:ext cx="2634810" cy="154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07524" y="4233731"/>
            <a:ext cx="19714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passa-alta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39" y="1340390"/>
            <a:ext cx="31051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17506" y="2852936"/>
            <a:ext cx="2525817" cy="55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Active Filter 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</a:rPr>
              <a:t>Multiple Feedback Topology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1639" y="5301208"/>
            <a:ext cx="156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Passive Filter</a:t>
            </a:r>
          </a:p>
        </p:txBody>
      </p:sp>
      <p:pic>
        <p:nvPicPr>
          <p:cNvPr id="9" name="Picture 2" descr="filtro passa alta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06" y="4006956"/>
            <a:ext cx="1828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96703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0652" y="2282096"/>
            <a:ext cx="7668344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Designing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All </a:t>
            </a:r>
            <a:r>
              <a:rPr lang="pt-BR" sz="6000" b="1" dirty="0" err="1">
                <a:solidFill>
                  <a:schemeClr val="bg1"/>
                </a:solidFill>
              </a:rPr>
              <a:t>Pass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Filters</a:t>
            </a:r>
            <a:endParaRPr lang="pt-BR" sz="6000" b="1" dirty="0">
              <a:solidFill>
                <a:schemeClr val="bg1"/>
              </a:solidFill>
            </a:endParaRP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(</a:t>
            </a:r>
            <a:r>
              <a:rPr lang="pt-BR" sz="6000" b="1" dirty="0" err="1">
                <a:solidFill>
                  <a:schemeClr val="bg1"/>
                </a:solidFill>
              </a:rPr>
              <a:t>First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Order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Topology</a:t>
            </a:r>
            <a:r>
              <a:rPr lang="pt-BR" sz="60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496763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87625" y="3729840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 and </a:t>
            </a:r>
            <a:r>
              <a:rPr lang="pt-BR" sz="2000" dirty="0"/>
              <a:t>C</a:t>
            </a:r>
            <a:endParaRPr lang="pt-BR" sz="20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755576" y="371703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5576" y="443711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5576" y="522920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4437112"/>
            <a:ext cx="158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endParaRPr lang="pt-BR" sz="2000" baseline="-25000" dirty="0"/>
          </a:p>
        </p:txBody>
      </p:sp>
      <p:sp>
        <p:nvSpPr>
          <p:cNvPr id="20" name="Right Arrow 19"/>
          <p:cNvSpPr/>
          <p:nvPr/>
        </p:nvSpPr>
        <p:spPr>
          <a:xfrm>
            <a:off x="2915816" y="451868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ight Arrow 22"/>
          <p:cNvSpPr/>
          <p:nvPr/>
        </p:nvSpPr>
        <p:spPr>
          <a:xfrm>
            <a:off x="3923928" y="5336073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Box 25"/>
          <p:cNvSpPr txBox="1"/>
          <p:nvPr/>
        </p:nvSpPr>
        <p:spPr>
          <a:xfrm>
            <a:off x="1187624" y="522920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/>
              <a:t>Delay</a:t>
            </a:r>
            <a:r>
              <a:rPr lang="pt-BR" sz="2000" dirty="0"/>
              <a:t> group</a:t>
            </a:r>
            <a:endParaRPr lang="pt-BR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2485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1196752"/>
            <a:ext cx="2880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First Order Topology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14668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67" y="5165948"/>
            <a:ext cx="1390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34" y="2466756"/>
            <a:ext cx="3040132" cy="96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3"/>
            <a:ext cx="2197219" cy="135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>
            <a:off x="5307352" y="1231841"/>
            <a:ext cx="45719" cy="87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Oval 20"/>
          <p:cNvSpPr/>
          <p:nvPr/>
        </p:nvSpPr>
        <p:spPr>
          <a:xfrm>
            <a:off x="6138397" y="1230003"/>
            <a:ext cx="45719" cy="87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/>
          <p:cNvSpPr/>
          <p:nvPr/>
        </p:nvSpPr>
        <p:spPr>
          <a:xfrm>
            <a:off x="4741798" y="1196752"/>
            <a:ext cx="72008" cy="10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ctangle 23"/>
          <p:cNvSpPr/>
          <p:nvPr/>
        </p:nvSpPr>
        <p:spPr>
          <a:xfrm>
            <a:off x="5275952" y="1196752"/>
            <a:ext cx="72008" cy="10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9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16" grpId="0"/>
      <p:bldP spid="20" grpId="0" animBg="1"/>
      <p:bldP spid="23" grpId="0" animBg="1"/>
      <p:bldP spid="26" grpId="0"/>
      <p:bldP spid="28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7480" y="2282096"/>
            <a:ext cx="8424936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Designing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All </a:t>
            </a:r>
            <a:r>
              <a:rPr lang="pt-BR" sz="6000" b="1" dirty="0" err="1">
                <a:solidFill>
                  <a:schemeClr val="bg1"/>
                </a:solidFill>
              </a:rPr>
              <a:t>Pass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Filters</a:t>
            </a:r>
            <a:endParaRPr lang="pt-BR" sz="6000" b="1" dirty="0">
              <a:solidFill>
                <a:schemeClr val="bg1"/>
              </a:solidFill>
            </a:endParaRP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(</a:t>
            </a:r>
            <a:r>
              <a:rPr lang="pt-BR" sz="6000" b="1" dirty="0" err="1">
                <a:solidFill>
                  <a:schemeClr val="bg1"/>
                </a:solidFill>
              </a:rPr>
              <a:t>Second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Order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Topology</a:t>
            </a:r>
            <a:r>
              <a:rPr lang="pt-BR" sz="60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496763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87625" y="3153776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 , R and </a:t>
            </a:r>
            <a:r>
              <a:rPr lang="pt-BR" sz="2000" dirty="0"/>
              <a:t>C</a:t>
            </a:r>
            <a:endParaRPr lang="pt-BR" sz="20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755576" y="3140968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5576" y="371703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5576" y="580526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3717032"/>
            <a:ext cx="158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endParaRPr lang="pt-BR" sz="2000" baseline="-25000" dirty="0"/>
          </a:p>
        </p:txBody>
      </p:sp>
      <p:sp>
        <p:nvSpPr>
          <p:cNvPr id="20" name="Right Arrow 19"/>
          <p:cNvSpPr/>
          <p:nvPr/>
        </p:nvSpPr>
        <p:spPr>
          <a:xfrm>
            <a:off x="2915816" y="379860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ight Arrow 22"/>
          <p:cNvSpPr/>
          <p:nvPr/>
        </p:nvSpPr>
        <p:spPr>
          <a:xfrm>
            <a:off x="3923928" y="591213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Box 25"/>
          <p:cNvSpPr txBox="1"/>
          <p:nvPr/>
        </p:nvSpPr>
        <p:spPr>
          <a:xfrm>
            <a:off x="1187624" y="580526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Maximum delay group</a:t>
            </a:r>
            <a:endParaRPr lang="pt-BR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2485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1196752"/>
            <a:ext cx="3600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Second Order Topology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14668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27136"/>
            <a:ext cx="3328124" cy="115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15" y="2348880"/>
            <a:ext cx="3991928" cy="70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55576" y="436510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87624" y="4365104"/>
            <a:ext cx="230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r>
              <a:rPr lang="pt-BR" sz="2000" baseline="-25000" dirty="0"/>
              <a:t>1 </a:t>
            </a:r>
            <a:r>
              <a:rPr lang="pt-BR" sz="2000" dirty="0"/>
              <a:t>, R</a:t>
            </a:r>
            <a:r>
              <a:rPr lang="pt-BR" sz="2000" baseline="-25000" dirty="0"/>
              <a:t>2 , </a:t>
            </a:r>
            <a:r>
              <a:rPr lang="pt-BR" sz="2000" dirty="0"/>
              <a:t>R</a:t>
            </a:r>
            <a:r>
              <a:rPr lang="pt-BR" sz="2000" baseline="-25000" dirty="0"/>
              <a:t>3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18" y="4254227"/>
            <a:ext cx="990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97" y="4781525"/>
            <a:ext cx="11144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01" y="5218907"/>
            <a:ext cx="676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58" y="5123179"/>
            <a:ext cx="880110" cy="63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96" y="5804211"/>
            <a:ext cx="990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ight Arrow 29"/>
          <p:cNvSpPr/>
          <p:nvPr/>
        </p:nvSpPr>
        <p:spPr>
          <a:xfrm>
            <a:off x="3703503" y="4916720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5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16" grpId="0"/>
      <p:bldP spid="20" grpId="0" animBg="1"/>
      <p:bldP spid="23" grpId="0" animBg="1"/>
      <p:bldP spid="26" grpId="0"/>
      <p:bldP spid="28" grpId="0" animBg="1"/>
      <p:bldP spid="21" grpId="0" animBg="1"/>
      <p:bldP spid="24" grpId="0"/>
      <p:bldP spid="30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9552" y="2558998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600" y="249289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The figure below shows </a:t>
            </a:r>
            <a:r>
              <a:rPr lang="en-US" sz="2000" dirty="0"/>
              <a:t>a seventh-order all-pass is needed to accomplish the desired </a:t>
            </a:r>
            <a:r>
              <a:rPr lang="pt-BR" sz="2000" dirty="0"/>
              <a:t>delay.</a:t>
            </a:r>
            <a:endParaRPr lang="pt-BR" sz="2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485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87" y="3260222"/>
            <a:ext cx="3814294" cy="349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61775" y="1052736"/>
            <a:ext cx="7710625" cy="12209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 </a:t>
            </a:r>
          </a:p>
          <a:p>
            <a:r>
              <a:rPr lang="en-US" dirty="0"/>
              <a:t>A signal with the frequency spectrum, 0 &lt; f &lt; 1 kHz, needs to be delayed by 2 </a:t>
            </a:r>
            <a:r>
              <a:rPr lang="en-US" dirty="0" err="1"/>
              <a:t>ms.</a:t>
            </a:r>
            <a:r>
              <a:rPr lang="en-US" dirty="0"/>
              <a:t> To keep the phase distortions at a minimum, the corner frequency of the all-pass filter must be </a:t>
            </a:r>
            <a:r>
              <a:rPr lang="pt-BR" dirty="0"/>
              <a:t>f</a:t>
            </a:r>
            <a:r>
              <a:rPr lang="pt-BR" baseline="-25000" dirty="0"/>
              <a:t>C </a:t>
            </a:r>
            <a:r>
              <a:rPr lang="pt-BR" dirty="0"/>
              <a:t>≥ 1 kHz. </a:t>
            </a:r>
            <a:r>
              <a:rPr lang="en-US" dirty="0"/>
              <a:t>Design a </a:t>
            </a:r>
            <a:r>
              <a:rPr lang="pt-BR" dirty="0"/>
              <a:t>2-ms delay all-pass filter</a:t>
            </a:r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93" y="3582136"/>
            <a:ext cx="1166355" cy="27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804248" y="4005064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08756" y="3501008"/>
            <a:ext cx="1391636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 tgro = 2ms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72" y="4599129"/>
            <a:ext cx="2051495" cy="6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8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775" y="1052736"/>
            <a:ext cx="7710625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 </a:t>
            </a:r>
          </a:p>
          <a:p>
            <a:r>
              <a:rPr lang="en-US" dirty="0"/>
              <a:t>A signal with the frequency spectrum, 0 &lt; f &lt; 1 kHz, needs to be delayed by 2 </a:t>
            </a:r>
            <a:r>
              <a:rPr lang="en-US" dirty="0" err="1"/>
              <a:t>ms.</a:t>
            </a:r>
            <a:r>
              <a:rPr lang="en-US" dirty="0"/>
              <a:t> To keep the phase distortions at a minimum, the corner frequency of the all-pass filter must be </a:t>
            </a:r>
            <a:r>
              <a:rPr lang="pt-BR" dirty="0"/>
              <a:t>f</a:t>
            </a:r>
            <a:r>
              <a:rPr lang="pt-BR" baseline="-25000" dirty="0"/>
              <a:t>C </a:t>
            </a:r>
            <a:r>
              <a:rPr lang="pt-BR" dirty="0"/>
              <a:t>≥ 1 kHz. </a:t>
            </a:r>
            <a:r>
              <a:rPr lang="en-US" dirty="0"/>
              <a:t>Design a </a:t>
            </a:r>
            <a:r>
              <a:rPr lang="pt-BR" dirty="0"/>
              <a:t>2-ms delay all-pass filter</a:t>
            </a:r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21" name="TextBox 20"/>
          <p:cNvSpPr txBox="1"/>
          <p:nvPr/>
        </p:nvSpPr>
        <p:spPr>
          <a:xfrm>
            <a:off x="362485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90" y="2420888"/>
            <a:ext cx="5234814" cy="421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70159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775" y="1201988"/>
            <a:ext cx="7710625" cy="9018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Exemplo: </a:t>
            </a:r>
          </a:p>
          <a:p>
            <a:pPr algn="just"/>
            <a:r>
              <a:rPr lang="pt-BR" dirty="0"/>
              <a:t>Implemente em um </a:t>
            </a:r>
            <a:r>
              <a:rPr lang="pt-BR" dirty="0" err="1"/>
              <a:t>protoboard</a:t>
            </a:r>
            <a:r>
              <a:rPr lang="pt-BR" dirty="0"/>
              <a:t>  um filtro passa tudo de ordem 1 com  frequência de corte 1KHz.  Utilize C=10nF.</a:t>
            </a:r>
          </a:p>
          <a:p>
            <a:endParaRPr lang="pt-BR" dirty="0"/>
          </a:p>
        </p:txBody>
      </p:sp>
      <p:sp>
        <p:nvSpPr>
          <p:cNvPr id="21" name="TextBox 20"/>
          <p:cNvSpPr txBox="1"/>
          <p:nvPr/>
        </p:nvSpPr>
        <p:spPr>
          <a:xfrm>
            <a:off x="362485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p:sp>
        <p:nvSpPr>
          <p:cNvPr id="7" name="TextBox 11"/>
          <p:cNvSpPr txBox="1"/>
          <p:nvPr/>
        </p:nvSpPr>
        <p:spPr>
          <a:xfrm>
            <a:off x="378804" y="2419343"/>
            <a:ext cx="238043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Simulação - LTSpice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34" y="2971902"/>
            <a:ext cx="7103045" cy="36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92026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775" y="1201988"/>
            <a:ext cx="771062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Exemplo: </a:t>
            </a:r>
          </a:p>
          <a:p>
            <a:pPr algn="just"/>
            <a:r>
              <a:rPr lang="pt-BR" dirty="0"/>
              <a:t>Implemente em um </a:t>
            </a:r>
            <a:r>
              <a:rPr lang="pt-BR" dirty="0" err="1"/>
              <a:t>protoboard</a:t>
            </a:r>
            <a:r>
              <a:rPr lang="pt-BR" dirty="0"/>
              <a:t> um filtro passa tudo de ganho unitário e ordem 1 com  frequência de corte 1KHz.  Utilize C=10nF.</a:t>
            </a:r>
          </a:p>
          <a:p>
            <a:endParaRPr lang="pt-BR" dirty="0"/>
          </a:p>
        </p:txBody>
      </p:sp>
      <p:sp>
        <p:nvSpPr>
          <p:cNvPr id="21" name="TextBox 20"/>
          <p:cNvSpPr txBox="1"/>
          <p:nvPr/>
        </p:nvSpPr>
        <p:spPr>
          <a:xfrm>
            <a:off x="362485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2668897"/>
            <a:ext cx="6245475" cy="299235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40352" y="5013176"/>
            <a:ext cx="1367252" cy="53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escala</a:t>
            </a:r>
          </a:p>
          <a:p>
            <a:pPr algn="ctr"/>
            <a:r>
              <a:rPr lang="pt-BR" dirty="0"/>
              <a:t> linear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71600" y="254455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Ɵ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308304" y="5805264"/>
            <a:ext cx="637832" cy="39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f(Hz)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287250" y="5980622"/>
            <a:ext cx="70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1KHz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4603374" y="5733256"/>
            <a:ext cx="0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7308304" y="5229200"/>
            <a:ext cx="72008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1"/>
          <p:cNvSpPr txBox="1"/>
          <p:nvPr/>
        </p:nvSpPr>
        <p:spPr>
          <a:xfrm>
            <a:off x="6079317" y="3025661"/>
            <a:ext cx="238043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Simulação - LTSpice</a:t>
            </a:r>
          </a:p>
        </p:txBody>
      </p:sp>
    </p:spTree>
    <p:extLst>
      <p:ext uri="{BB962C8B-B14F-4D97-AF65-F5344CB8AC3E}">
        <p14:creationId xmlns:p14="http://schemas.microsoft.com/office/powerpoint/2010/main" val="301588539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775" y="1201988"/>
            <a:ext cx="7710625" cy="9018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Exemplo: </a:t>
            </a:r>
          </a:p>
          <a:p>
            <a:pPr algn="just"/>
            <a:r>
              <a:rPr lang="pt-BR" dirty="0"/>
              <a:t>Implemente em um </a:t>
            </a:r>
            <a:r>
              <a:rPr lang="pt-BR" dirty="0" err="1"/>
              <a:t>protoboard</a:t>
            </a:r>
            <a:r>
              <a:rPr lang="pt-BR" dirty="0"/>
              <a:t>  um filtro passa tudo de ordem 1 com  frequência de corte 1KHz.  Utilize C=10nF.</a:t>
            </a:r>
          </a:p>
          <a:p>
            <a:endParaRPr lang="pt-BR" dirty="0"/>
          </a:p>
        </p:txBody>
      </p:sp>
      <p:sp>
        <p:nvSpPr>
          <p:cNvPr id="21" name="TextBox 20"/>
          <p:cNvSpPr txBox="1"/>
          <p:nvPr/>
        </p:nvSpPr>
        <p:spPr>
          <a:xfrm>
            <a:off x="362485" y="260648"/>
            <a:ext cx="1596805" cy="364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All Pass Filters</a:t>
            </a:r>
          </a:p>
          <a:p>
            <a:pPr algn="ctr"/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2544559"/>
            <a:ext cx="7557025" cy="362074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5652" y="2492896"/>
            <a:ext cx="771777" cy="389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G(dB)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031597" y="6215857"/>
            <a:ext cx="637832" cy="39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f(Hz)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139952" y="4354931"/>
            <a:ext cx="238043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Simulação - LTSpice</a:t>
            </a:r>
          </a:p>
        </p:txBody>
      </p:sp>
    </p:spTree>
    <p:extLst>
      <p:ext uri="{BB962C8B-B14F-4D97-AF65-F5344CB8AC3E}">
        <p14:creationId xmlns:p14="http://schemas.microsoft.com/office/powerpoint/2010/main" val="244935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96413"/>
            <a:ext cx="3345558" cy="199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75656" y="3922728"/>
            <a:ext cx="19714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passa-faixa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090209" cy="157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55574" y="3162063"/>
            <a:ext cx="208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Active Filter 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</a:rPr>
              <a:t>Sallen-Key Topology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5985" y="5373216"/>
            <a:ext cx="156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Passive Filter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09" y="3922728"/>
            <a:ext cx="2985040" cy="141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96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219607" cy="189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27634" y="3780784"/>
            <a:ext cx="19714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rejeita-faixa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09963"/>
            <a:ext cx="2720567" cy="182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92861" y="3049215"/>
            <a:ext cx="208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Active Filter 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</a:rPr>
              <a:t>Twin-T Topology</a:t>
            </a:r>
          </a:p>
        </p:txBody>
      </p:sp>
      <p:pic>
        <p:nvPicPr>
          <p:cNvPr id="4098" name="Picture 2" descr="filtro rejeita faix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30" y="3815755"/>
            <a:ext cx="17145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36097" y="5281463"/>
            <a:ext cx="156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Passive Filter</a:t>
            </a:r>
          </a:p>
        </p:txBody>
      </p:sp>
    </p:spTree>
    <p:extLst>
      <p:ext uri="{BB962C8B-B14F-4D97-AF65-F5344CB8AC3E}">
        <p14:creationId xmlns:p14="http://schemas.microsoft.com/office/powerpoint/2010/main" val="3899967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872" y="3284984"/>
            <a:ext cx="447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banda de passagem é todo o espectro de frequências</a:t>
            </a:r>
          </a:p>
          <a:p>
            <a:pPr algn="ctr"/>
            <a:r>
              <a:rPr lang="pt-BR" sz="1400" dirty="0"/>
              <a:t> mas com defasagens diferentes ao longo do espectro</a:t>
            </a:r>
            <a:endParaRPr lang="pt-BR" sz="1400" baseline="-250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25" y="1654400"/>
            <a:ext cx="4429733" cy="153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7584" y="2626087"/>
            <a:ext cx="197148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passa-tudo</a:t>
            </a:r>
          </a:p>
        </p:txBody>
      </p:sp>
    </p:spTree>
    <p:extLst>
      <p:ext uri="{BB962C8B-B14F-4D97-AF65-F5344CB8AC3E}">
        <p14:creationId xmlns:p14="http://schemas.microsoft.com/office/powerpoint/2010/main" val="509868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0523" y="2282096"/>
            <a:ext cx="5278722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Low Pass Filters  </a:t>
            </a:r>
          </a:p>
        </p:txBody>
      </p:sp>
    </p:spTree>
    <p:extLst>
      <p:ext uri="{BB962C8B-B14F-4D97-AF65-F5344CB8AC3E}">
        <p14:creationId xmlns:p14="http://schemas.microsoft.com/office/powerpoint/2010/main" val="117443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484784"/>
            <a:ext cx="55340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61" y="6263977"/>
            <a:ext cx="57054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712" y="1124744"/>
            <a:ext cx="399625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Active Filters :  Theory x Experimental</a:t>
            </a:r>
          </a:p>
        </p:txBody>
      </p:sp>
    </p:spTree>
    <p:extLst>
      <p:ext uri="{BB962C8B-B14F-4D97-AF65-F5344CB8AC3E}">
        <p14:creationId xmlns:p14="http://schemas.microsoft.com/office/powerpoint/2010/main" val="3782114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Low Pass Filter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79317" y="1171230"/>
            <a:ext cx="16771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Butterworth</a:t>
            </a:r>
            <a:endParaRPr lang="pt-B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97248" y="1844824"/>
            <a:ext cx="165918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Tchebysheff</a:t>
            </a:r>
            <a:endParaRPr lang="pt-BR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15280" y="2420888"/>
            <a:ext cx="114213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Bessel</a:t>
            </a:r>
            <a:endParaRPr lang="pt-BR" b="1" dirty="0"/>
          </a:p>
        </p:txBody>
      </p:sp>
      <p:sp>
        <p:nvSpPr>
          <p:cNvPr id="2" name="Right Arrow 1"/>
          <p:cNvSpPr/>
          <p:nvPr/>
        </p:nvSpPr>
        <p:spPr>
          <a:xfrm>
            <a:off x="2483768" y="1268760"/>
            <a:ext cx="720080" cy="2473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102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Low Pass Filter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200742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605345" y="1879996"/>
            <a:ext cx="346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General Transfer Function</a:t>
            </a:r>
            <a:endParaRPr lang="pt-BR" sz="2000" b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420888"/>
            <a:ext cx="27622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9552" y="3564305"/>
            <a:ext cx="777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filter coefficients </a:t>
            </a:r>
            <a:r>
              <a:rPr lang="en-US" sz="2000" b="1" dirty="0" err="1">
                <a:solidFill>
                  <a:srgbClr val="FF0000"/>
                </a:solidFill>
              </a:rPr>
              <a:t>a</a:t>
            </a:r>
            <a:r>
              <a:rPr lang="en-US" sz="2000" b="1" baseline="-25000" dirty="0" err="1">
                <a:solidFill>
                  <a:srgbClr val="FF0000"/>
                </a:solidFill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b="1" baseline="-25000" dirty="0">
                <a:solidFill>
                  <a:srgbClr val="FF0000"/>
                </a:solidFill>
              </a:rPr>
              <a:t>i </a:t>
            </a:r>
            <a:r>
              <a:rPr lang="en-US" sz="2000" dirty="0"/>
              <a:t>distinguish between </a:t>
            </a:r>
            <a:r>
              <a:rPr lang="en-US" sz="2000" b="1" dirty="0"/>
              <a:t>Butterworth</a:t>
            </a:r>
            <a:r>
              <a:rPr lang="en-US" sz="2000" dirty="0"/>
              <a:t>, </a:t>
            </a:r>
            <a:r>
              <a:rPr lang="en-US" sz="2000" b="1" dirty="0" err="1"/>
              <a:t>Tschebyscheff</a:t>
            </a:r>
            <a:r>
              <a:rPr lang="en-US" sz="2000" dirty="0"/>
              <a:t>, and </a:t>
            </a:r>
            <a:r>
              <a:rPr lang="en-US" sz="2000" b="1" dirty="0"/>
              <a:t>Bessel </a:t>
            </a:r>
            <a:r>
              <a:rPr lang="en-US" sz="2000" dirty="0"/>
              <a:t>filters. The coefficients for all three types of filters are tabulated.</a:t>
            </a:r>
            <a:endParaRPr lang="pt-B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4737338"/>
            <a:ext cx="777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dirty="0"/>
              <a:t> determines the </a:t>
            </a:r>
            <a:r>
              <a:rPr lang="en-US" sz="2000" b="1" dirty="0"/>
              <a:t>gain </a:t>
            </a:r>
            <a:r>
              <a:rPr lang="en-US" sz="2000" b="1" dirty="0" err="1"/>
              <a:t>rolloff</a:t>
            </a:r>
            <a:r>
              <a:rPr lang="en-US" sz="2000" b="1" dirty="0"/>
              <a:t> above </a:t>
            </a:r>
            <a:r>
              <a:rPr lang="en-US" sz="2000" b="1" dirty="0" err="1"/>
              <a:t>f</a:t>
            </a:r>
            <a:r>
              <a:rPr lang="en-US" sz="2000" b="1" baseline="-25000" dirty="0" err="1"/>
              <a:t>C</a:t>
            </a:r>
            <a:r>
              <a:rPr lang="en-US" sz="2000" b="1" dirty="0"/>
              <a:t> (n·20 dB/decade)</a:t>
            </a:r>
            <a:endParaRPr lang="pt-BR" sz="2000" dirty="0"/>
          </a:p>
        </p:txBody>
      </p:sp>
      <p:sp>
        <p:nvSpPr>
          <p:cNvPr id="2" name="Oval 1"/>
          <p:cNvSpPr/>
          <p:nvPr/>
        </p:nvSpPr>
        <p:spPr>
          <a:xfrm>
            <a:off x="179512" y="3645024"/>
            <a:ext cx="180020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/>
          <p:cNvSpPr/>
          <p:nvPr/>
        </p:nvSpPr>
        <p:spPr>
          <a:xfrm>
            <a:off x="179512" y="4869160"/>
            <a:ext cx="180020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539552" y="5529426"/>
            <a:ext cx="777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a</a:t>
            </a:r>
            <a:r>
              <a:rPr lang="en-US" sz="2000" b="1" baseline="-25000" dirty="0" err="1">
                <a:solidFill>
                  <a:srgbClr val="FF0000"/>
                </a:solidFill>
              </a:rPr>
              <a:t>i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b="1" baseline="-25000" dirty="0">
                <a:solidFill>
                  <a:srgbClr val="FF0000"/>
                </a:solidFill>
              </a:rPr>
              <a:t>i</a:t>
            </a:r>
            <a:r>
              <a:rPr lang="en-US" sz="2000" baseline="-25000" dirty="0"/>
              <a:t> </a:t>
            </a:r>
            <a:r>
              <a:rPr lang="en-US" sz="2000" dirty="0"/>
              <a:t>determine the gain behavior in the </a:t>
            </a:r>
            <a:r>
              <a:rPr lang="en-US" sz="2000" dirty="0" err="1"/>
              <a:t>passband</a:t>
            </a:r>
            <a:endParaRPr lang="pt-BR" sz="2000" dirty="0"/>
          </a:p>
        </p:txBody>
      </p:sp>
      <p:sp>
        <p:nvSpPr>
          <p:cNvPr id="13" name="Oval 12"/>
          <p:cNvSpPr/>
          <p:nvPr/>
        </p:nvSpPr>
        <p:spPr>
          <a:xfrm>
            <a:off x="179512" y="5661248"/>
            <a:ext cx="180020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8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4" grpId="0"/>
      <p:bldP spid="19" grpId="0"/>
      <p:bldP spid="2" grpId="0" animBg="1"/>
      <p:bldP spid="20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Low Pass Filter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200742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420888"/>
            <a:ext cx="27622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6216" y="3573016"/>
            <a:ext cx="812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Butterworth coefficients optimizes the </a:t>
            </a:r>
            <a:r>
              <a:rPr lang="en-US" sz="2000" dirty="0" err="1"/>
              <a:t>passband</a:t>
            </a:r>
            <a:r>
              <a:rPr lang="en-US" sz="2000" dirty="0"/>
              <a:t> for </a:t>
            </a:r>
            <a:r>
              <a:rPr lang="en-US" sz="2000" b="1" dirty="0"/>
              <a:t>maximum flatness</a:t>
            </a:r>
            <a:endParaRPr lang="pt-BR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6216" y="4181018"/>
            <a:ext cx="812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</a:t>
            </a:r>
            <a:r>
              <a:rPr lang="en-US" sz="2000" dirty="0" err="1"/>
              <a:t>Tschebyscheff</a:t>
            </a:r>
            <a:r>
              <a:rPr lang="en-US" sz="2000" dirty="0"/>
              <a:t> coefficients </a:t>
            </a:r>
            <a:r>
              <a:rPr lang="en-US" sz="2000" b="1" dirty="0" err="1"/>
              <a:t>sharpes</a:t>
            </a:r>
            <a:r>
              <a:rPr lang="en-US" sz="2000" b="1" dirty="0"/>
              <a:t> the transition from </a:t>
            </a:r>
            <a:r>
              <a:rPr lang="en-US" sz="2000" b="1" dirty="0" err="1"/>
              <a:t>passband</a:t>
            </a:r>
            <a:r>
              <a:rPr lang="en-US" sz="2000" b="1" dirty="0"/>
              <a:t> into the </a:t>
            </a:r>
            <a:r>
              <a:rPr lang="pt-BR" sz="2000" b="1" dirty="0"/>
              <a:t>stopband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6217" y="5097378"/>
            <a:ext cx="682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Bessel coefficients </a:t>
            </a:r>
            <a:r>
              <a:rPr lang="en-US" sz="2000" b="1" dirty="0"/>
              <a:t>linearizes the phase response up to </a:t>
            </a:r>
            <a:r>
              <a:rPr lang="en-US" sz="2000" b="1" dirty="0" err="1"/>
              <a:t>f</a:t>
            </a:r>
            <a:r>
              <a:rPr lang="en-US" sz="2000" b="1" baseline="-25000" dirty="0" err="1"/>
              <a:t>C</a:t>
            </a:r>
            <a:endParaRPr lang="pt-BR" sz="2000" b="1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5345" y="1879996"/>
            <a:ext cx="346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General Transfer Function</a:t>
            </a:r>
            <a:endParaRPr lang="pt-BR" sz="2000" b="1" dirty="0"/>
          </a:p>
        </p:txBody>
      </p:sp>
      <p:sp>
        <p:nvSpPr>
          <p:cNvPr id="14" name="Oval 13"/>
          <p:cNvSpPr/>
          <p:nvPr/>
        </p:nvSpPr>
        <p:spPr>
          <a:xfrm>
            <a:off x="431540" y="3645024"/>
            <a:ext cx="180020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/>
          <p:cNvSpPr/>
          <p:nvPr/>
        </p:nvSpPr>
        <p:spPr>
          <a:xfrm>
            <a:off x="431540" y="4365104"/>
            <a:ext cx="180020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/>
          <p:cNvSpPr/>
          <p:nvPr/>
        </p:nvSpPr>
        <p:spPr>
          <a:xfrm>
            <a:off x="431540" y="5229200"/>
            <a:ext cx="180020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36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17" grpId="0"/>
      <p:bldP spid="22" grpId="0"/>
      <p:bldP spid="23" grpId="0"/>
      <p:bldP spid="14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9" y="1196752"/>
            <a:ext cx="29393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Butterworth </a:t>
            </a:r>
            <a:r>
              <a:rPr lang="pt-BR" b="1" dirty="0"/>
              <a:t>Low Pass Filter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34" y="2492896"/>
            <a:ext cx="38576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28" y="3020616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9535" y="1883656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94232" y="1772816"/>
            <a:ext cx="632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Butterworth low-pass filter provides </a:t>
            </a:r>
            <a:r>
              <a:rPr lang="en-US" sz="2000" dirty="0" err="1"/>
              <a:t>passband</a:t>
            </a:r>
            <a:r>
              <a:rPr lang="en-US" sz="2000" dirty="0"/>
              <a:t> flatness.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3051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9" y="836712"/>
            <a:ext cx="29393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Tchebysheff  </a:t>
            </a:r>
            <a:r>
              <a:rPr lang="pt-BR" b="1" dirty="0"/>
              <a:t>Low Pass Filter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09542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37" y="3429000"/>
            <a:ext cx="3211239" cy="285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6033" y="148478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829753" y="1412776"/>
            <a:ext cx="7774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Tschebyscheff</a:t>
            </a:r>
            <a:r>
              <a:rPr lang="en-US" sz="2000" dirty="0"/>
              <a:t> low-pass filters provide an even higher gain </a:t>
            </a:r>
            <a:r>
              <a:rPr lang="en-US" sz="2000" dirty="0" err="1"/>
              <a:t>rolloff</a:t>
            </a:r>
            <a:r>
              <a:rPr lang="en-US" sz="2000" dirty="0"/>
              <a:t> above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. </a:t>
            </a:r>
            <a:r>
              <a:rPr lang="pt-BR" sz="2000" dirty="0"/>
              <a:t>However, </a:t>
            </a:r>
            <a:r>
              <a:rPr lang="en-US" sz="2000" dirty="0"/>
              <a:t>the </a:t>
            </a:r>
            <a:r>
              <a:rPr lang="en-US" sz="2000" dirty="0" err="1"/>
              <a:t>passband</a:t>
            </a:r>
            <a:r>
              <a:rPr lang="en-US" sz="2000" dirty="0"/>
              <a:t> gain is not monotone, but contains ripples of constant magnitude instead. For a given filter order, the higher the </a:t>
            </a:r>
            <a:r>
              <a:rPr lang="en-US" sz="2000" dirty="0" err="1"/>
              <a:t>passband</a:t>
            </a:r>
            <a:r>
              <a:rPr lang="en-US" sz="2000" dirty="0"/>
              <a:t> ripples, the </a:t>
            </a:r>
            <a:r>
              <a:rPr lang="pt-BR" sz="2000" dirty="0"/>
              <a:t>higher the filter’s rolloff.</a:t>
            </a:r>
          </a:p>
        </p:txBody>
      </p:sp>
    </p:spTree>
    <p:extLst>
      <p:ext uri="{BB962C8B-B14F-4D97-AF65-F5344CB8AC3E}">
        <p14:creationId xmlns:p14="http://schemas.microsoft.com/office/powerpoint/2010/main" val="2169981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9" y="836712"/>
            <a:ext cx="29393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Tchebysheff  </a:t>
            </a:r>
            <a:r>
              <a:rPr lang="pt-BR" b="1" dirty="0"/>
              <a:t>Low Pass Filter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3" y="5240436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2240" y="5117122"/>
            <a:ext cx="596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ripple accounts for one second-order filter stage. </a:t>
            </a:r>
            <a:endParaRPr lang="pt-BR" sz="2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412776"/>
            <a:ext cx="3211239" cy="285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01761" y="5693186"/>
            <a:ext cx="777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Filters with </a:t>
            </a:r>
            <a:r>
              <a:rPr lang="en-US" sz="2000" b="1" dirty="0"/>
              <a:t>even order numbers </a:t>
            </a:r>
            <a:r>
              <a:rPr lang="en-US" sz="2000" dirty="0"/>
              <a:t>generate </a:t>
            </a:r>
            <a:r>
              <a:rPr lang="en-US" sz="2000" b="1" dirty="0"/>
              <a:t>ripples above the 0-dB line</a:t>
            </a:r>
            <a:endParaRPr lang="pt-BR" sz="2000" dirty="0"/>
          </a:p>
        </p:txBody>
      </p:sp>
      <p:sp>
        <p:nvSpPr>
          <p:cNvPr id="12" name="Rectangle 11"/>
          <p:cNvSpPr/>
          <p:nvPr/>
        </p:nvSpPr>
        <p:spPr>
          <a:xfrm>
            <a:off x="469713" y="583596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899592" y="626925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Filters with </a:t>
            </a:r>
            <a:r>
              <a:rPr lang="en-US" sz="2000" b="1" dirty="0"/>
              <a:t>odd order numbers </a:t>
            </a:r>
            <a:r>
              <a:rPr lang="en-US" sz="2000" dirty="0"/>
              <a:t>create </a:t>
            </a:r>
            <a:r>
              <a:rPr lang="en-US" sz="2000" b="1" dirty="0"/>
              <a:t>ripples </a:t>
            </a:r>
            <a:r>
              <a:rPr lang="pt-BR" sz="2000" b="1" dirty="0"/>
              <a:t>below 0 dB</a:t>
            </a:r>
            <a:r>
              <a:rPr lang="pt-BR" sz="2000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4132" y="634125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ctangle 17"/>
          <p:cNvSpPr/>
          <p:nvPr/>
        </p:nvSpPr>
        <p:spPr>
          <a:xfrm>
            <a:off x="457065" y="447594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Box 18"/>
          <p:cNvSpPr txBox="1"/>
          <p:nvPr/>
        </p:nvSpPr>
        <p:spPr>
          <a:xfrm>
            <a:off x="901761" y="4365104"/>
            <a:ext cx="7774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a given filter order, the higher the </a:t>
            </a:r>
            <a:r>
              <a:rPr lang="en-US" sz="2000" dirty="0" err="1"/>
              <a:t>passband</a:t>
            </a:r>
            <a:r>
              <a:rPr lang="en-US" sz="2000" dirty="0"/>
              <a:t> ripples, the </a:t>
            </a:r>
            <a:r>
              <a:rPr lang="pt-BR" sz="2000" dirty="0"/>
              <a:t>higher the filter’s rolloff.</a:t>
            </a:r>
          </a:p>
        </p:txBody>
      </p:sp>
    </p:spTree>
    <p:extLst>
      <p:ext uri="{BB962C8B-B14F-4D97-AF65-F5344CB8AC3E}">
        <p14:creationId xmlns:p14="http://schemas.microsoft.com/office/powerpoint/2010/main" val="4840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1" grpId="0"/>
      <p:bldP spid="12" grpId="0" animBg="1"/>
      <p:bldP spid="16" grpId="0"/>
      <p:bldP spid="17" grpId="0" animBg="1"/>
      <p:bldP spid="18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9" y="836712"/>
            <a:ext cx="266429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Bessel  </a:t>
            </a:r>
            <a:r>
              <a:rPr lang="pt-BR" b="1" dirty="0"/>
              <a:t>Low Pass Filter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28556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84" y="4771786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7543" y="159562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912240" y="1484784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passband</a:t>
            </a:r>
            <a:r>
              <a:rPr lang="en-US" sz="2000" dirty="0"/>
              <a:t> gain of a Bessel low-pass filter is </a:t>
            </a:r>
            <a:r>
              <a:rPr lang="en-US" sz="2000" b="1" dirty="0"/>
              <a:t>not as flat as that of</a:t>
            </a:r>
          </a:p>
          <a:p>
            <a:r>
              <a:rPr lang="en-US" sz="2000" b="1" dirty="0"/>
              <a:t>the Butterworth</a:t>
            </a:r>
            <a:r>
              <a:rPr lang="en-US" sz="2000" dirty="0"/>
              <a:t> low-pass</a:t>
            </a:r>
            <a:endParaRPr lang="pt-B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2452783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transition from </a:t>
            </a:r>
            <a:r>
              <a:rPr lang="en-US" sz="2000" b="1" dirty="0" err="1"/>
              <a:t>passband</a:t>
            </a:r>
            <a:r>
              <a:rPr lang="en-US" sz="2000" b="1" dirty="0"/>
              <a:t> to </a:t>
            </a:r>
            <a:r>
              <a:rPr lang="en-US" sz="2000" b="1" dirty="0" err="1"/>
              <a:t>stopband</a:t>
            </a:r>
            <a:r>
              <a:rPr lang="en-US" sz="2000" b="1" dirty="0"/>
              <a:t> is by far not as sharp as that of a </a:t>
            </a:r>
            <a:r>
              <a:rPr lang="en-US" sz="2000" b="1" dirty="0" err="1"/>
              <a:t>Tschebyscheff</a:t>
            </a:r>
            <a:r>
              <a:rPr lang="en-US" sz="2000" b="1" dirty="0"/>
              <a:t> </a:t>
            </a:r>
            <a:r>
              <a:rPr lang="en-US" sz="2000" dirty="0"/>
              <a:t>low-pass filter</a:t>
            </a:r>
            <a:endParaRPr lang="pt-BR" sz="2000" dirty="0"/>
          </a:p>
        </p:txBody>
      </p:sp>
      <p:sp>
        <p:nvSpPr>
          <p:cNvPr id="16" name="Rectangle 15"/>
          <p:cNvSpPr/>
          <p:nvPr/>
        </p:nvSpPr>
        <p:spPr>
          <a:xfrm>
            <a:off x="467543" y="2615930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9" y="836712"/>
            <a:ext cx="266429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Bessel  </a:t>
            </a:r>
            <a:r>
              <a:rPr lang="pt-BR" b="1" dirty="0"/>
              <a:t>Low Pass Filter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31" y="2348880"/>
            <a:ext cx="36861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30017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159562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768225" y="1484784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Bessel low-pass filters have a </a:t>
            </a:r>
            <a:r>
              <a:rPr lang="en-US" sz="2000" b="1" dirty="0"/>
              <a:t>linear phase response </a:t>
            </a:r>
            <a:r>
              <a:rPr lang="en-US" sz="2000" dirty="0"/>
              <a:t>over a wide frequency </a:t>
            </a:r>
            <a:r>
              <a:rPr lang="pt-BR" sz="2000" dirty="0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130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9" y="836712"/>
            <a:ext cx="266429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Bessel  </a:t>
            </a:r>
            <a:r>
              <a:rPr lang="pt-BR" b="1" dirty="0"/>
              <a:t>Low Pass Filter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159562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768225" y="1484784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Bessel low-pass filters have a </a:t>
            </a:r>
            <a:r>
              <a:rPr lang="en-US" sz="2000" b="1" dirty="0"/>
              <a:t>linear phase response </a:t>
            </a:r>
            <a:r>
              <a:rPr lang="en-US" sz="2000" dirty="0"/>
              <a:t>over a wide frequency </a:t>
            </a:r>
            <a:r>
              <a:rPr lang="pt-BR" sz="2000" dirty="0"/>
              <a:t>range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7" y="2865730"/>
            <a:ext cx="8133047" cy="2363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111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Cascade Filters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3730"/>
            <a:ext cx="6719221" cy="489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1124744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first-order and second-order filter stages are the building blocks for higher-order filters.</a:t>
            </a:r>
            <a:endParaRPr lang="pt-BR" sz="2000" dirty="0"/>
          </a:p>
        </p:txBody>
      </p:sp>
      <p:sp>
        <p:nvSpPr>
          <p:cNvPr id="9" name="Rectangle 8"/>
          <p:cNvSpPr/>
          <p:nvPr/>
        </p:nvSpPr>
        <p:spPr>
          <a:xfrm>
            <a:off x="467543" y="1287891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22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7712" y="908720"/>
            <a:ext cx="399625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Active Filters :  Theory x Experimental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09" y="1661416"/>
            <a:ext cx="5722872" cy="4431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4895" y="623731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Filtro Passa Baixa Butterwork, ordem n=5, f</a:t>
            </a:r>
            <a:r>
              <a:rPr lang="pt-BR" b="1" baseline="-25000" dirty="0"/>
              <a:t>c</a:t>
            </a:r>
            <a:r>
              <a:rPr lang="pt-BR" b="1"/>
              <a:t>= 19.8KHz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39268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55001"/>
            <a:ext cx="1796780" cy="96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021939"/>
            <a:ext cx="241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Band Pass 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Filters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64524" y="2389530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73889" y="3903439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Low and High Pass Filters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82201" y="4400262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98" y="3856712"/>
            <a:ext cx="1273230" cy="10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476672"/>
            <a:ext cx="1944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Quality Factor</a:t>
            </a:r>
          </a:p>
        </p:txBody>
      </p:sp>
    </p:spTree>
    <p:extLst>
      <p:ext uri="{BB962C8B-B14F-4D97-AF65-F5344CB8AC3E}">
        <p14:creationId xmlns:p14="http://schemas.microsoft.com/office/powerpoint/2010/main" val="21399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1944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Quality Factor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90" y="1720969"/>
            <a:ext cx="5229583" cy="502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83848" y="3604208"/>
            <a:ext cx="190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Q</a:t>
            </a:r>
            <a:r>
              <a:rPr lang="pt-BR" b="1" baseline="-25000" dirty="0"/>
              <a:t>5</a:t>
            </a:r>
            <a:r>
              <a:rPr lang="pt-BR" b="1" dirty="0"/>
              <a:t>(dB) = 20 logQ</a:t>
            </a:r>
            <a:r>
              <a:rPr lang="pt-BR" b="1" baseline="-25000" dirty="0"/>
              <a:t>5</a:t>
            </a:r>
            <a:endParaRPr lang="pt-BR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1247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Example: low pass filter with 5 stages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98" y="4200433"/>
            <a:ext cx="1273230" cy="10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9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251356"/>
            <a:ext cx="28803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19672" y="1340768"/>
            <a:ext cx="6012277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Filters Coefficients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53" y="4413300"/>
            <a:ext cx="4893495" cy="16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967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251356"/>
            <a:ext cx="28803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544" y="2780928"/>
            <a:ext cx="2804772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Butterworth Coefficients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25" y="730367"/>
            <a:ext cx="4900084" cy="579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5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25" y="980728"/>
            <a:ext cx="4612052" cy="549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1520" y="251356"/>
            <a:ext cx="28803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924944"/>
            <a:ext cx="2804772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Bessel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Coefficients</a:t>
            </a:r>
          </a:p>
        </p:txBody>
      </p:sp>
    </p:spTree>
    <p:extLst>
      <p:ext uri="{BB962C8B-B14F-4D97-AF65-F5344CB8AC3E}">
        <p14:creationId xmlns:p14="http://schemas.microsoft.com/office/powerpoint/2010/main" val="4278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99470" y="3020759"/>
            <a:ext cx="3236426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(0.5 dB Passband ripple)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49" y="1196752"/>
            <a:ext cx="4426251" cy="552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251356"/>
            <a:ext cx="28803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</p:txBody>
      </p:sp>
    </p:spTree>
    <p:extLst>
      <p:ext uri="{BB962C8B-B14F-4D97-AF65-F5344CB8AC3E}">
        <p14:creationId xmlns:p14="http://schemas.microsoft.com/office/powerpoint/2010/main" val="26000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3528" y="2804735"/>
            <a:ext cx="3236426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(1 dB Passband ripple)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46" y="696427"/>
            <a:ext cx="4540438" cy="58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251356"/>
            <a:ext cx="28803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</p:txBody>
      </p:sp>
    </p:spTree>
    <p:extLst>
      <p:ext uri="{BB962C8B-B14F-4D97-AF65-F5344CB8AC3E}">
        <p14:creationId xmlns:p14="http://schemas.microsoft.com/office/powerpoint/2010/main" val="9306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9470" y="2876743"/>
            <a:ext cx="3236426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(2 dB Passband ripple)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43" y="1086569"/>
            <a:ext cx="4378449" cy="572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9470" y="2876743"/>
            <a:ext cx="3236426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(3 dB Passband ripple)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98" y="1240467"/>
            <a:ext cx="3950018" cy="537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3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3140968"/>
            <a:ext cx="238582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All Pass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93588"/>
            <a:ext cx="4683443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90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03" y="2076802"/>
            <a:ext cx="4379595" cy="360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615905"/>
            <a:ext cx="4810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7712" y="1196752"/>
            <a:ext cx="399625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Active Filters :  Theory x Experimental</a:t>
            </a:r>
          </a:p>
        </p:txBody>
      </p:sp>
    </p:spTree>
    <p:extLst>
      <p:ext uri="{BB962C8B-B14F-4D97-AF65-F5344CB8AC3E}">
        <p14:creationId xmlns:p14="http://schemas.microsoft.com/office/powerpoint/2010/main" val="3846499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54" y="2911005"/>
            <a:ext cx="2500830" cy="86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612" y="19888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First order filter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57924" y="2206605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0040" y="3111351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Second order filter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47864" y="3329116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67" y="1920832"/>
            <a:ext cx="1613535" cy="78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520" y="476672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Cascade Filters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54756" y="3311068"/>
            <a:ext cx="173213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91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167" y="2282096"/>
            <a:ext cx="8501434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Low</a:t>
            </a:r>
            <a:r>
              <a:rPr lang="pt-BR" sz="6000" b="1" dirty="0">
                <a:solidFill>
                  <a:schemeClr val="bg1"/>
                </a:solidFill>
              </a:rPr>
              <a:t> Pass Filters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 (</a:t>
            </a:r>
            <a:r>
              <a:rPr lang="pt-BR" sz="6000" b="1" dirty="0" err="1">
                <a:solidFill>
                  <a:schemeClr val="bg1"/>
                </a:solidFill>
              </a:rPr>
              <a:t>First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Order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Topology</a:t>
            </a:r>
            <a:r>
              <a:rPr lang="pt-BR" sz="60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833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476672"/>
            <a:ext cx="201622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Low Pass Filter </a:t>
            </a:r>
          </a:p>
          <a:p>
            <a:pPr algn="ctr"/>
            <a:r>
              <a:rPr lang="pt-BR" b="1" dirty="0"/>
              <a:t> (First Order)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640" y="3471391"/>
            <a:ext cx="16561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Inverting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58" y="1514003"/>
            <a:ext cx="2927646" cy="175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6809" y="517980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(DC gain)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318406" y="3573016"/>
            <a:ext cx="605522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2524146" cy="11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95" y="4948705"/>
            <a:ext cx="147492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ave direita 1"/>
          <p:cNvSpPr/>
          <p:nvPr/>
        </p:nvSpPr>
        <p:spPr>
          <a:xfrm rot="5400000">
            <a:off x="5947257" y="3936329"/>
            <a:ext cx="504056" cy="78554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968117" y="452358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68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476672"/>
            <a:ext cx="201622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Low Pass Filter </a:t>
            </a:r>
          </a:p>
          <a:p>
            <a:pPr algn="ctr"/>
            <a:r>
              <a:rPr lang="pt-BR" b="1" dirty="0"/>
              <a:t> (First Order)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01" y="1868312"/>
            <a:ext cx="2715135" cy="161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1560" y="3543399"/>
            <a:ext cx="241881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Noninverting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6284" y="52433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(DC gain)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318406" y="3645024"/>
            <a:ext cx="605522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2270775" cy="102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24" y="5013176"/>
            <a:ext cx="1495978" cy="77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have direita 14"/>
          <p:cNvSpPr/>
          <p:nvPr/>
        </p:nvSpPr>
        <p:spPr>
          <a:xfrm rot="5400000">
            <a:off x="6111927" y="4192575"/>
            <a:ext cx="416575" cy="64920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133549" y="4653136"/>
            <a:ext cx="416575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71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167" y="2282096"/>
            <a:ext cx="8501434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Designing Low Pass Filters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 (</a:t>
            </a:r>
            <a:r>
              <a:rPr lang="pt-BR" sz="6000" b="1" dirty="0" err="1">
                <a:solidFill>
                  <a:schemeClr val="bg1"/>
                </a:solidFill>
              </a:rPr>
              <a:t>First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Order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Topology</a:t>
            </a:r>
            <a:r>
              <a:rPr lang="pt-BR" sz="60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833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(First Order)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9993" y="3873856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, A</a:t>
            </a:r>
            <a:r>
              <a:rPr lang="en-US" sz="2000" baseline="-25000" dirty="0"/>
              <a:t>0</a:t>
            </a:r>
            <a:r>
              <a:rPr lang="en-US" sz="2000" dirty="0"/>
              <a:t>, </a:t>
            </a:r>
            <a:r>
              <a:rPr lang="pt-BR" sz="2000" dirty="0"/>
              <a:t>C</a:t>
            </a:r>
            <a:r>
              <a:rPr lang="pt-BR" sz="2000" baseline="-25000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23928" y="3861048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8064" y="1268760"/>
            <a:ext cx="241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Noninverting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23928" y="475189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25" y="4581128"/>
            <a:ext cx="1419911" cy="7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83568" y="131115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Inverting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36" y="5636896"/>
            <a:ext cx="1825600" cy="4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923928" y="5640769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92536" y="3801848"/>
            <a:ext cx="1967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, A</a:t>
            </a:r>
            <a:r>
              <a:rPr lang="en-US" sz="2000" baseline="-25000" dirty="0"/>
              <a:t>0</a:t>
            </a:r>
            <a:r>
              <a:rPr lang="en-US" sz="2000" dirty="0"/>
              <a:t> , </a:t>
            </a:r>
            <a:r>
              <a:rPr lang="pt-BR" sz="2000" dirty="0"/>
              <a:t>C</a:t>
            </a:r>
            <a:r>
              <a:rPr lang="pt-BR" sz="2000" baseline="-25000" dirty="0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1560" y="378904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39304" y="1916832"/>
            <a:ext cx="0" cy="460851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23" y="4581128"/>
            <a:ext cx="1371505" cy="72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611560" y="4668147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1560" y="5617805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32" y="5545797"/>
            <a:ext cx="1290828" cy="69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8" y="1959078"/>
            <a:ext cx="2592288" cy="15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59078"/>
            <a:ext cx="2571118" cy="152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6398488" y="1905784"/>
            <a:ext cx="0" cy="460851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2440289" cy="98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948264" y="3858624"/>
            <a:ext cx="1967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, </a:t>
            </a:r>
            <a:r>
              <a:rPr lang="pt-BR" sz="2000" dirty="0"/>
              <a:t>C</a:t>
            </a:r>
            <a:r>
              <a:rPr lang="pt-BR" sz="2000" baseline="-25000" dirty="0"/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88224" y="384581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88224" y="4736658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21" y="4565896"/>
            <a:ext cx="1419911" cy="7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6580" y="3284984"/>
            <a:ext cx="130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(Ganho ≠ 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1480" y="2996952"/>
            <a:ext cx="130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(Ganho = 1)</a:t>
            </a:r>
          </a:p>
        </p:txBody>
      </p:sp>
    </p:spTree>
    <p:extLst>
      <p:ext uri="{BB962C8B-B14F-4D97-AF65-F5344CB8AC3E}">
        <p14:creationId xmlns:p14="http://schemas.microsoft.com/office/powerpoint/2010/main" val="83954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557525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1725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598046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(First Order)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8668" y="1599183"/>
            <a:ext cx="7706662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Filtro Passa-Baixa Sallen-Key Genérico de Ordem 1 Inversor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2" y="2130526"/>
            <a:ext cx="8855426" cy="428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7890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5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557525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1725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598046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(First Order)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1695" y="1599183"/>
            <a:ext cx="8320612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Filtro Passa-Baixa Sallen-Key Genérico de Ordem 1 Não-Inversor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7890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9" y="2420888"/>
            <a:ext cx="8430721" cy="2357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866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1" y="2282096"/>
            <a:ext cx="8429426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Low</a:t>
            </a:r>
            <a:r>
              <a:rPr lang="pt-BR" sz="6000" b="1" dirty="0">
                <a:solidFill>
                  <a:schemeClr val="bg1"/>
                </a:solidFill>
              </a:rPr>
              <a:t> Pass Filters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 (</a:t>
            </a:r>
            <a:r>
              <a:rPr lang="pt-BR" sz="6000" b="1" dirty="0" err="1">
                <a:solidFill>
                  <a:schemeClr val="bg1"/>
                </a:solidFill>
              </a:rPr>
              <a:t>Second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Order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Topology</a:t>
            </a:r>
            <a:r>
              <a:rPr lang="pt-BR" sz="60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8068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103239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887141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85" y="4196678"/>
            <a:ext cx="4028055" cy="189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40" y="1412776"/>
            <a:ext cx="4173896" cy="251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83968" y="37890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General Sallen-Key Topology</a:t>
            </a:r>
          </a:p>
        </p:txBody>
      </p:sp>
    </p:spTree>
    <p:extLst>
      <p:ext uri="{BB962C8B-B14F-4D97-AF65-F5344CB8AC3E}">
        <p14:creationId xmlns:p14="http://schemas.microsoft.com/office/powerpoint/2010/main" val="349358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422" y="188640"/>
            <a:ext cx="14282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Introduciton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50343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There are filters that do not filter any frequencies of a complex input signal, but just add a linear phase shift to each frequency component, thus contributing to a constant time delay. These are called </a:t>
            </a:r>
            <a:r>
              <a:rPr lang="en-US" sz="1600" b="1" dirty="0">
                <a:solidFill>
                  <a:srgbClr val="FF0000"/>
                </a:solidFill>
              </a:rPr>
              <a:t>all-pass filters</a:t>
            </a:r>
            <a:r>
              <a:rPr lang="en-US" sz="1600" dirty="0"/>
              <a:t>.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619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4389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9109" y="2564904"/>
            <a:ext cx="3056239" cy="35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Applications (few examples):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79512" y="264814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09109" y="2997533"/>
            <a:ext cx="720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In the field of telecommunications </a:t>
            </a:r>
            <a:r>
              <a:rPr lang="pt-BR" sz="1600" b="1" dirty="0">
                <a:solidFill>
                  <a:srgbClr val="FF0000"/>
                </a:solidFill>
              </a:rPr>
              <a:t>band pass  filters  </a:t>
            </a:r>
            <a:r>
              <a:rPr lang="pt-BR" sz="1600" dirty="0"/>
              <a:t>are used in the audio frequency range (0 – 20 KHz)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3789040"/>
            <a:ext cx="720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</a:rPr>
              <a:t>High frequency band-pass  filters  </a:t>
            </a:r>
            <a:r>
              <a:rPr lang="pt-BR" sz="1600" dirty="0"/>
              <a:t>(several hundreds MHz) are used for channell selection in telephone centrals). </a:t>
            </a:r>
          </a:p>
        </p:txBody>
      </p:sp>
      <p:sp>
        <p:nvSpPr>
          <p:cNvPr id="2" name="Oval 1"/>
          <p:cNvSpPr/>
          <p:nvPr/>
        </p:nvSpPr>
        <p:spPr>
          <a:xfrm>
            <a:off x="230030" y="3140968"/>
            <a:ext cx="180020" cy="14895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/>
          <p:cNvSpPr/>
          <p:nvPr/>
        </p:nvSpPr>
        <p:spPr>
          <a:xfrm>
            <a:off x="223054" y="3928119"/>
            <a:ext cx="180020" cy="14895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/>
          <p:cNvSpPr/>
          <p:nvPr/>
        </p:nvSpPr>
        <p:spPr>
          <a:xfrm>
            <a:off x="237568" y="4590143"/>
            <a:ext cx="180020" cy="14895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1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3" grpId="0" animBg="1"/>
      <p:bldP spid="14" grpId="0"/>
      <p:bldP spid="16" grpId="0"/>
      <p:bldP spid="2" grpId="0" animBg="1"/>
      <p:bldP spid="15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(Seconder Order)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09" y="1964842"/>
            <a:ext cx="4173896" cy="251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20" y="5344341"/>
            <a:ext cx="6442148" cy="89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4355976" y="4725144"/>
            <a:ext cx="372899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317768" y="1052736"/>
            <a:ext cx="41822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Sallen-Key Topology (G≠1)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2" y="42838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General Sallen-Key  Topology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663" y="170080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SK topology is commonly used in filters </a:t>
            </a:r>
            <a:endParaRPr lang="pt-BR" sz="1600" dirty="0"/>
          </a:p>
        </p:txBody>
      </p:sp>
      <p:sp>
        <p:nvSpPr>
          <p:cNvPr id="14" name="Rectangle 13"/>
          <p:cNvSpPr/>
          <p:nvPr/>
        </p:nvSpPr>
        <p:spPr>
          <a:xfrm>
            <a:off x="323528" y="176005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9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(Seconder Order)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84" y="1539393"/>
            <a:ext cx="4381979" cy="186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5" y="4365104"/>
            <a:ext cx="468651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60329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7746" y="1124744"/>
            <a:ext cx="40062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Sallen-Key Topology (G=1)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3057" y="3315711"/>
            <a:ext cx="3363119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Sallen-Key Topology with unit gain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5292080" y="4509120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have direita 15"/>
          <p:cNvSpPr/>
          <p:nvPr/>
        </p:nvSpPr>
        <p:spPr>
          <a:xfrm rot="5400000">
            <a:off x="1784182" y="4569386"/>
            <a:ext cx="504056" cy="139163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821020" y="546960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Chave direita 17"/>
          <p:cNvSpPr/>
          <p:nvPr/>
        </p:nvSpPr>
        <p:spPr>
          <a:xfrm rot="5400000">
            <a:off x="3787113" y="4872526"/>
            <a:ext cx="504056" cy="95050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3823951" y="5571232"/>
            <a:ext cx="50405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88640"/>
            <a:ext cx="302433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353230" cy="204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5" y="4509120"/>
            <a:ext cx="4896544" cy="92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83" y="4221088"/>
            <a:ext cx="289071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654" y="1628800"/>
            <a:ext cx="741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MFB topology is commonly used in filters that have high Qs and require a high gain</a:t>
            </a:r>
            <a:endParaRPr lang="pt-BR" sz="16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746102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5353695" y="4797152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have direita 13"/>
          <p:cNvSpPr/>
          <p:nvPr/>
        </p:nvSpPr>
        <p:spPr>
          <a:xfrm rot="5400000">
            <a:off x="2198757" y="4770988"/>
            <a:ext cx="509097" cy="16838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209540" y="579828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Chave direita 15"/>
          <p:cNvSpPr/>
          <p:nvPr/>
        </p:nvSpPr>
        <p:spPr>
          <a:xfrm rot="5400000">
            <a:off x="4209224" y="5198565"/>
            <a:ext cx="504056" cy="78554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164846" y="5947531"/>
            <a:ext cx="50405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1" y="2282096"/>
            <a:ext cx="8429426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Designing Low Pass Filters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(Second Order) 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Sallen-Key Topology</a:t>
            </a:r>
          </a:p>
        </p:txBody>
      </p:sp>
    </p:spTree>
    <p:extLst>
      <p:ext uri="{BB962C8B-B14F-4D97-AF65-F5344CB8AC3E}">
        <p14:creationId xmlns:p14="http://schemas.microsoft.com/office/powerpoint/2010/main" val="30859931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3" y="2289680"/>
            <a:ext cx="216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endParaRPr lang="pt-BR" sz="20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467544" y="227687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501317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775" y="369993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504511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 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2" name="Right Arrow 1"/>
          <p:cNvSpPr/>
          <p:nvPr/>
        </p:nvSpPr>
        <p:spPr>
          <a:xfrm>
            <a:off x="3491880" y="5157192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3016"/>
            <a:ext cx="1324828" cy="76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99591" y="3651880"/>
            <a:ext cx="540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order to obtain real values under the square root, C2 must satisfy the following condition:</a:t>
            </a:r>
            <a:endParaRPr lang="pt-BR" sz="2000" baseline="-25000" dirty="0"/>
          </a:p>
        </p:txBody>
      </p:sp>
      <p:sp>
        <p:nvSpPr>
          <p:cNvPr id="23" name="Right Arrow 22"/>
          <p:cNvSpPr/>
          <p:nvPr/>
        </p:nvSpPr>
        <p:spPr>
          <a:xfrm>
            <a:off x="6372200" y="3845531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ctangle 23"/>
          <p:cNvSpPr/>
          <p:nvPr/>
        </p:nvSpPr>
        <p:spPr>
          <a:xfrm>
            <a:off x="467544" y="292494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592" y="285293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Determine filter coefficients a</a:t>
            </a:r>
            <a:r>
              <a:rPr lang="en-US" sz="2000" baseline="-25000" dirty="0"/>
              <a:t>1</a:t>
            </a:r>
            <a:r>
              <a:rPr lang="en-US" sz="2000" dirty="0"/>
              <a:t> e b</a:t>
            </a:r>
            <a:r>
              <a:rPr lang="en-US" sz="2000" baseline="-25000" dirty="0"/>
              <a:t>1</a:t>
            </a:r>
            <a:endParaRPr lang="pt-BR" sz="2000" baseline="-25000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64" y="1134651"/>
            <a:ext cx="3878248" cy="164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052736"/>
            <a:ext cx="273630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(G=1)</a:t>
            </a:r>
          </a:p>
        </p:txBody>
      </p:sp>
      <p:sp>
        <p:nvSpPr>
          <p:cNvPr id="20" name="Rectangle 3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55976" y="5310261"/>
            <a:ext cx="3524491" cy="1030154"/>
          </a:xfrm>
          <a:prstGeom prst="rect">
            <a:avLst/>
          </a:prstGeom>
          <a:blipFill rotWithShape="1">
            <a:blip r:embed="rId6" cstate="print"/>
            <a:stretch>
              <a:fillRect r="-519"/>
            </a:stretch>
          </a:blipFill>
        </p:spPr>
        <p:txBody>
          <a:bodyPr/>
          <a:lstStyle/>
          <a:p>
            <a:r>
              <a:rPr lang="pt-BR" dirty="0">
                <a:noFill/>
              </a:rPr>
              <a:t> 22</a:t>
            </a:r>
          </a:p>
        </p:txBody>
      </p:sp>
      <p:sp>
        <p:nvSpPr>
          <p:cNvPr id="22" name="Rectangle 3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11838" y="4437112"/>
            <a:ext cx="3556038" cy="753155"/>
          </a:xfrm>
          <a:prstGeom prst="rect">
            <a:avLst/>
          </a:prstGeom>
          <a:blipFill rotWithShape="1">
            <a:blip r:embed="rId7" cstate="print"/>
            <a:stretch>
              <a:fillRect r="-342" b="-813"/>
            </a:stretch>
          </a:blipFill>
        </p:spPr>
        <p:txBody>
          <a:bodyPr/>
          <a:lstStyle/>
          <a:p>
            <a:r>
              <a:rPr lang="pt-BR" dirty="0">
                <a:noFill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6846276" y="4653136"/>
            <a:ext cx="991620" cy="391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25"/>
          <p:cNvSpPr/>
          <p:nvPr/>
        </p:nvSpPr>
        <p:spPr>
          <a:xfrm>
            <a:off x="6861266" y="5557302"/>
            <a:ext cx="991620" cy="391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2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6" grpId="0" animBg="1"/>
      <p:bldP spid="18" grpId="0"/>
      <p:bldP spid="2" grpId="0" animBg="1"/>
      <p:bldP spid="21" grpId="0"/>
      <p:bldP spid="23" grpId="0" animBg="1"/>
      <p:bldP spid="24" grpId="0" animBg="1"/>
      <p:bldP spid="25" grpId="0"/>
      <p:bldP spid="20" grpId="0" animBg="1"/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3" y="3422064"/>
            <a:ext cx="223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 C</a:t>
            </a:r>
            <a:r>
              <a:rPr lang="en-US" sz="2000" baseline="-25000" dirty="0"/>
              <a:t>1</a:t>
            </a:r>
            <a:r>
              <a:rPr lang="en-US" sz="2000" dirty="0"/>
              <a:t> =22nF</a:t>
            </a:r>
            <a:endParaRPr lang="pt-BR" sz="20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467544" y="340925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775" y="2132856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 1:</a:t>
            </a:r>
          </a:p>
          <a:p>
            <a:r>
              <a:rPr lang="pt-BR" dirty="0"/>
              <a:t>Design a second order unity gain Tschebyscheff low pass filter with a corner frequency of 3KHz and a 3dB passband ripple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4" y="414908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600" y="413409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Get the </a:t>
            </a:r>
            <a:r>
              <a:rPr lang="pt-BR" sz="2000" dirty="0"/>
              <a:t>Tschebyscheff </a:t>
            </a:r>
            <a:r>
              <a:rPr lang="en-US" sz="2000" dirty="0"/>
              <a:t>filters coefficient tables:  a</a:t>
            </a:r>
            <a:r>
              <a:rPr lang="en-US" sz="2000" baseline="-25000" dirty="0"/>
              <a:t>1</a:t>
            </a:r>
            <a:r>
              <a:rPr lang="en-US" sz="2000" dirty="0"/>
              <a:t> = 1.0650 and b</a:t>
            </a:r>
            <a:r>
              <a:rPr lang="en-US" sz="2000" baseline="-25000" dirty="0"/>
              <a:t>1</a:t>
            </a:r>
            <a:r>
              <a:rPr lang="en-US" sz="2000" dirty="0"/>
              <a:t> = 1,9305</a:t>
            </a:r>
            <a:endParaRPr lang="pt-BR" sz="2000" baseline="-25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35" y="4568908"/>
            <a:ext cx="5400733" cy="202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1735784" y="5863320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64" y="980728"/>
            <a:ext cx="1939124" cy="8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1520" y="1052736"/>
            <a:ext cx="273630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(G=1)</a:t>
            </a:r>
          </a:p>
        </p:txBody>
      </p:sp>
    </p:spTree>
    <p:extLst>
      <p:ext uri="{BB962C8B-B14F-4D97-AF65-F5344CB8AC3E}">
        <p14:creationId xmlns:p14="http://schemas.microsoft.com/office/powerpoint/2010/main" val="3330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0" grpId="0" animBg="1"/>
      <p:bldP spid="22" grpId="0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3544" y="426582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467544" y="4265827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2" y="4800807"/>
            <a:ext cx="6974572" cy="78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19925"/>
            <a:ext cx="6262139" cy="70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61775" y="3547555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29723"/>
            <a:ext cx="1324828" cy="76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ight Arrow 29"/>
          <p:cNvSpPr/>
          <p:nvPr/>
        </p:nvSpPr>
        <p:spPr>
          <a:xfrm>
            <a:off x="2375756" y="3636519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61" y="3465860"/>
            <a:ext cx="4016319" cy="59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67544" y="3520665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64" y="980728"/>
            <a:ext cx="1939124" cy="8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1775" y="2177595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 1:</a:t>
            </a:r>
          </a:p>
          <a:p>
            <a:r>
              <a:rPr lang="pt-BR" dirty="0"/>
              <a:t>Design a second order unity gain Tschebyscheff low pass filter with a corner frequency of 3KHz and a 3dB passband ripple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1052736"/>
            <a:ext cx="273630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sz="2400" b="1">
                <a:solidFill>
                  <a:srgbClr val="FF0000"/>
                </a:solidFill>
              </a:rPr>
              <a:t>(G=1</a:t>
            </a:r>
            <a:r>
              <a:rPr lang="pt-BR" sz="24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02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30" grpId="0" animBg="1"/>
      <p:bldP spid="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503091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64" y="980728"/>
            <a:ext cx="1939124" cy="8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1775" y="2420888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 1:</a:t>
            </a:r>
          </a:p>
          <a:p>
            <a:r>
              <a:rPr lang="pt-BR" dirty="0"/>
              <a:t>Design a second order unity gain Tschebyscheff low pass filter with a corner frequency of 3KHz and a 3dB passband ripple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052736"/>
            <a:ext cx="273630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(G=1)</a:t>
            </a:r>
          </a:p>
        </p:txBody>
      </p:sp>
    </p:spTree>
    <p:extLst>
      <p:ext uri="{BB962C8B-B14F-4D97-AF65-F5344CB8AC3E}">
        <p14:creationId xmlns:p14="http://schemas.microsoft.com/office/powerpoint/2010/main" val="38083974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260648"/>
            <a:ext cx="295232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 Second Order)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3" y="2358183"/>
            <a:ext cx="4020916" cy="227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8871" y="30484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</a:t>
            </a:r>
            <a:r>
              <a:rPr lang="pt-BR" baseline="-25000" dirty="0"/>
              <a:t>1</a:t>
            </a:r>
            <a:r>
              <a:rPr lang="pt-BR" dirty="0"/>
              <a:t> = R</a:t>
            </a:r>
            <a:r>
              <a:rPr lang="pt-BR" baseline="-25000" dirty="0"/>
              <a:t>2</a:t>
            </a:r>
            <a:r>
              <a:rPr lang="pt-BR" dirty="0"/>
              <a:t> = R and C</a:t>
            </a:r>
            <a:r>
              <a:rPr lang="pt-BR" baseline="-25000" dirty="0"/>
              <a:t>1</a:t>
            </a:r>
            <a:r>
              <a:rPr lang="pt-BR" dirty="0"/>
              <a:t> = C</a:t>
            </a:r>
            <a:r>
              <a:rPr lang="pt-BR" baseline="-25000" dirty="0"/>
              <a:t>2</a:t>
            </a:r>
            <a:r>
              <a:rPr lang="pt-BR" dirty="0"/>
              <a:t> = C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6" y="4806746"/>
            <a:ext cx="3682009" cy="76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1296144" cy="58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1812922" cy="8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1052736"/>
            <a:ext cx="273630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(G≠1)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ED1C5E-A3DC-4C4C-9C68-2E85064F8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18" y="3685243"/>
            <a:ext cx="1316374" cy="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188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046" y="353693"/>
            <a:ext cx="302433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5402" y="3585824"/>
            <a:ext cx="186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 </a:t>
            </a:r>
            <a:r>
              <a:rPr lang="en-US" sz="2000" dirty="0"/>
              <a:t> and get R </a:t>
            </a:r>
            <a:endParaRPr lang="pt-BR" sz="20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833353" y="3573017"/>
            <a:ext cx="192514" cy="358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7584" y="5212102"/>
            <a:ext cx="192514" cy="358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5400" y="5189130"/>
            <a:ext cx="150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Q</a:t>
            </a:r>
            <a:endParaRPr lang="pt-BR" sz="2000" baseline="-25000" dirty="0"/>
          </a:p>
        </p:txBody>
      </p:sp>
      <p:sp>
        <p:nvSpPr>
          <p:cNvPr id="20" name="Right Arrow 19"/>
          <p:cNvSpPr/>
          <p:nvPr/>
        </p:nvSpPr>
        <p:spPr>
          <a:xfrm>
            <a:off x="3995936" y="372659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833353" y="4437113"/>
            <a:ext cx="192514" cy="358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5400" y="4365104"/>
            <a:ext cx="2671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A</a:t>
            </a:r>
            <a:r>
              <a:rPr lang="en-US" sz="2000" baseline="-25000" dirty="0"/>
              <a:t>0 </a:t>
            </a:r>
            <a:r>
              <a:rPr lang="en-US" sz="2000" dirty="0"/>
              <a:t> and R</a:t>
            </a:r>
            <a:r>
              <a:rPr lang="en-US" sz="2000" baseline="-25000" dirty="0"/>
              <a:t>4</a:t>
            </a:r>
            <a:r>
              <a:rPr lang="en-US" sz="2000" dirty="0"/>
              <a:t> /R</a:t>
            </a:r>
            <a:r>
              <a:rPr lang="en-US" sz="2000" baseline="-25000" dirty="0"/>
              <a:t>3</a:t>
            </a:r>
            <a:endParaRPr lang="pt-BR" sz="2000" baseline="-25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1512168" cy="82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3995936" y="444667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69" y="4322178"/>
            <a:ext cx="1255100" cy="72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3995936" y="523876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15331"/>
            <a:ext cx="1357415" cy="54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1520" y="1229851"/>
            <a:ext cx="273630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(G≠1)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18" y="867160"/>
            <a:ext cx="4020916" cy="227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23974"/>
            <a:ext cx="1296144" cy="58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7069" y="4522482"/>
            <a:ext cx="43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C6662C70-5903-405A-B205-082067A5344C}"/>
              </a:ext>
            </a:extLst>
          </p:cNvPr>
          <p:cNvSpPr/>
          <p:nvPr/>
        </p:nvSpPr>
        <p:spPr>
          <a:xfrm>
            <a:off x="842332" y="2924944"/>
            <a:ext cx="192514" cy="358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76596CE8-21E9-4000-8579-9E495219D58D}"/>
              </a:ext>
            </a:extLst>
          </p:cNvPr>
          <p:cNvSpPr txBox="1"/>
          <p:nvPr/>
        </p:nvSpPr>
        <p:spPr>
          <a:xfrm>
            <a:off x="1265402" y="2883180"/>
            <a:ext cx="186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Get a</a:t>
            </a:r>
            <a:r>
              <a:rPr lang="en-US" sz="2000" baseline="-25000" dirty="0"/>
              <a:t>n</a:t>
            </a:r>
            <a:r>
              <a:rPr lang="en-US" sz="2000" dirty="0"/>
              <a:t> and 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endParaRPr lang="pt-BR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97853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422" y="188640"/>
            <a:ext cx="14282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1268760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605345" y="1196752"/>
            <a:ext cx="7927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high frequencies </a:t>
            </a:r>
            <a:r>
              <a:rPr lang="en-US" sz="1600" b="1" dirty="0">
                <a:highlight>
                  <a:srgbClr val="FFFF00"/>
                </a:highlight>
              </a:rPr>
              <a:t>(&gt; 1 MHz</a:t>
            </a:r>
            <a:r>
              <a:rPr lang="en-US" sz="1600" dirty="0"/>
              <a:t>), all of these filters usually consist of </a:t>
            </a:r>
            <a:r>
              <a:rPr lang="en-US" sz="1600" b="1" dirty="0">
                <a:highlight>
                  <a:srgbClr val="FFFF00"/>
                </a:highlight>
              </a:rPr>
              <a:t>passive components </a:t>
            </a:r>
            <a:r>
              <a:rPr lang="en-US" sz="1600" dirty="0"/>
              <a:t>such as inductors (L), resistors (R), and capacitors (C). They are then called LRC filters.</a:t>
            </a:r>
            <a:endParaRPr lang="pt-BR" sz="1600" dirty="0"/>
          </a:p>
        </p:txBody>
      </p:sp>
      <p:sp>
        <p:nvSpPr>
          <p:cNvPr id="15" name="Rectangle 14"/>
          <p:cNvSpPr/>
          <p:nvPr/>
        </p:nvSpPr>
        <p:spPr>
          <a:xfrm>
            <a:off x="179512" y="2052137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605345" y="1980129"/>
            <a:ext cx="7927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lower frequency range (</a:t>
            </a:r>
            <a:r>
              <a:rPr lang="en-US" sz="1600" b="1" dirty="0">
                <a:highlight>
                  <a:srgbClr val="FFFF00"/>
                </a:highlight>
              </a:rPr>
              <a:t>1 Hz to 1 MH</a:t>
            </a:r>
            <a:r>
              <a:rPr lang="en-US" sz="1600" dirty="0"/>
              <a:t>z), however, the </a:t>
            </a:r>
            <a:r>
              <a:rPr lang="en-US" sz="1600" b="1" dirty="0">
                <a:highlight>
                  <a:srgbClr val="FFFF00"/>
                </a:highlight>
              </a:rPr>
              <a:t>inductor value becomes very</a:t>
            </a:r>
          </a:p>
          <a:p>
            <a:r>
              <a:rPr lang="en-US" sz="1600" b="1" dirty="0">
                <a:highlight>
                  <a:srgbClr val="FFFF00"/>
                </a:highlight>
              </a:rPr>
              <a:t>large and the inductor itself gets quite bulky</a:t>
            </a:r>
            <a:r>
              <a:rPr lang="en-US" sz="1600" dirty="0"/>
              <a:t>, making economical production difficult.</a:t>
            </a:r>
            <a:endParaRPr lang="pt-BR" sz="1600" dirty="0"/>
          </a:p>
        </p:txBody>
      </p:sp>
      <p:sp>
        <p:nvSpPr>
          <p:cNvPr id="19" name="Rectangle 18"/>
          <p:cNvSpPr/>
          <p:nvPr/>
        </p:nvSpPr>
        <p:spPr>
          <a:xfrm>
            <a:off x="179512" y="2844225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605345" y="2772217"/>
            <a:ext cx="792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Active filters are circuits that use an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operational amplifie</a:t>
            </a:r>
            <a:r>
              <a:rPr lang="en-US" sz="2000" b="1" dirty="0">
                <a:solidFill>
                  <a:srgbClr val="FF0000"/>
                </a:solidFill>
              </a:rPr>
              <a:t>r (op amp) as the active device in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combination with some resistors and capacitors</a:t>
            </a:r>
            <a:r>
              <a:rPr lang="en-US" sz="2000" b="1" dirty="0">
                <a:solidFill>
                  <a:srgbClr val="FF0000"/>
                </a:solidFill>
              </a:rPr>
              <a:t> to provide an LRC-like filter performance at low frequencies.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1" y="4149080"/>
            <a:ext cx="30384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38" y="3907507"/>
            <a:ext cx="45434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32469"/>
            <a:ext cx="2270491" cy="34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70" y="5572652"/>
            <a:ext cx="2368726" cy="36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0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  <p:bldP spid="18" grpId="0"/>
      <p:bldP spid="19" grpId="0" animBg="1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557525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1725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598046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(First Order)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75005" y="1599183"/>
            <a:ext cx="6593985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Filtro Passa-Baixa Sallen-Key Genérico de Ordem 2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7890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4" y="2687414"/>
            <a:ext cx="8931071" cy="311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9506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9167" y="2282096"/>
            <a:ext cx="8501434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Designing Low Pass Filters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(Higher Order) </a:t>
            </a:r>
          </a:p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Sallen-Key</a:t>
            </a:r>
            <a:r>
              <a:rPr lang="pt-BR" sz="6000" b="1" dirty="0">
                <a:solidFill>
                  <a:schemeClr val="bg1"/>
                </a:solidFill>
              </a:rPr>
              <a:t> Topology</a:t>
            </a:r>
          </a:p>
        </p:txBody>
      </p:sp>
    </p:spTree>
    <p:extLst>
      <p:ext uri="{BB962C8B-B14F-4D97-AF65-F5344CB8AC3E}">
        <p14:creationId xmlns:p14="http://schemas.microsoft.com/office/powerpoint/2010/main" val="5451323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1775" y="1628800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 1:</a:t>
            </a:r>
          </a:p>
          <a:p>
            <a:r>
              <a:rPr lang="pt-BR" dirty="0"/>
              <a:t>Design a fifth order unity </a:t>
            </a:r>
            <a:r>
              <a:rPr lang="pt-BR" dirty="0" err="1"/>
              <a:t>gain</a:t>
            </a:r>
            <a:r>
              <a:rPr lang="pt-BR" dirty="0"/>
              <a:t> </a:t>
            </a:r>
            <a:r>
              <a:rPr lang="pt-BR" dirty="0" err="1"/>
              <a:t>Butterworth</a:t>
            </a:r>
            <a:r>
              <a:rPr lang="pt-BR" dirty="0"/>
              <a:t> low pass filter with a corner frequency of 50KHz.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12" y="2728068"/>
            <a:ext cx="6972777" cy="97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8" y="4713707"/>
            <a:ext cx="2294428" cy="93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339752" y="3848274"/>
            <a:ext cx="853386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73" y="4682682"/>
            <a:ext cx="2380167" cy="9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73" y="4712370"/>
            <a:ext cx="2380167" cy="9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860032" y="3848274"/>
            <a:ext cx="144016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32240" y="3848274"/>
            <a:ext cx="432048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188640"/>
            <a:ext cx="302433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(Higher Order)</a:t>
            </a:r>
          </a:p>
        </p:txBody>
      </p:sp>
    </p:spTree>
    <p:extLst>
      <p:ext uri="{BB962C8B-B14F-4D97-AF65-F5344CB8AC3E}">
        <p14:creationId xmlns:p14="http://schemas.microsoft.com/office/powerpoint/2010/main" val="4621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184060"/>
            <a:ext cx="25782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(Higher Order)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775" y="1052736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Exemplo</a:t>
            </a:r>
          </a:p>
          <a:p>
            <a:r>
              <a:rPr lang="pt-BR" dirty="0"/>
              <a:t>Design a fifth order unity gain  Butterworth low pass filter with a corner frequency of 50KHz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099" y="2276872"/>
            <a:ext cx="36004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Get Butterworth Coefficients</a:t>
            </a:r>
            <a:endParaRPr lang="pt-BR" sz="2000" b="1" baseline="-25000" dirty="0">
              <a:solidFill>
                <a:schemeClr val="bg1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10" y="2989948"/>
            <a:ext cx="6465666" cy="36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1331640" y="595884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9405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184060"/>
            <a:ext cx="25782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(High Order)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775" y="1052736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Exemplo</a:t>
            </a:r>
          </a:p>
          <a:p>
            <a:r>
              <a:rPr lang="pt-BR" dirty="0"/>
              <a:t>Design a fifth order unity gain  Butterworth low pass filter with a corner frequency of 50KHz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9592" y="313480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2420888"/>
            <a:ext cx="244827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First Filter: first order </a:t>
            </a:r>
            <a:endParaRPr lang="pt-BR" sz="2000" b="1" baseline="-25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314761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1</a:t>
            </a:r>
            <a:r>
              <a:rPr lang="en-US" sz="2000" dirty="0"/>
              <a:t> = 1nF</a:t>
            </a:r>
            <a:endParaRPr lang="pt-BR" sz="20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899592" y="3782875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1640" y="376374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Get R</a:t>
            </a:r>
            <a:r>
              <a:rPr lang="en-US" sz="2000" baseline="-25000" dirty="0"/>
              <a:t>1 </a:t>
            </a:r>
            <a:endParaRPr lang="pt-BR" sz="2000" baseline="-25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4054793" cy="61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0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184060"/>
            <a:ext cx="25782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(High Order)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775" y="1052736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Exemplo</a:t>
            </a:r>
          </a:p>
          <a:p>
            <a:r>
              <a:rPr lang="pt-BR" dirty="0"/>
              <a:t>Design a fifth order unity gain  Butterworth low pass filter with a corner frequency of 50KHz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2230160"/>
            <a:ext cx="4676353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Second Filter: </a:t>
            </a:r>
            <a:r>
              <a:rPr lang="en-US" sz="2000" b="1" dirty="0" err="1">
                <a:solidFill>
                  <a:schemeClr val="bg1"/>
                </a:solidFill>
              </a:rPr>
              <a:t>Sallen</a:t>
            </a:r>
            <a:r>
              <a:rPr lang="en-US" sz="2000" b="1" dirty="0">
                <a:solidFill>
                  <a:schemeClr val="bg1"/>
                </a:solidFill>
              </a:rPr>
              <a:t>-Key second  order</a:t>
            </a:r>
            <a:endParaRPr lang="pt-BR" sz="2000" b="1" baseline="-25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3" y="3144484"/>
            <a:ext cx="2772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1</a:t>
            </a:r>
            <a:r>
              <a:rPr lang="en-US" sz="2000" dirty="0"/>
              <a:t> = 820pF</a:t>
            </a:r>
            <a:endParaRPr lang="pt-BR" sz="2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467544" y="313167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4" y="515719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1775" y="391781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592" y="518913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C</a:t>
            </a:r>
            <a:r>
              <a:rPr lang="en-US" sz="2000" baseline="-25000" dirty="0"/>
              <a:t>1</a:t>
            </a:r>
            <a:r>
              <a:rPr lang="en-US" sz="2000" dirty="0"/>
              <a:t> = 820pF and C</a:t>
            </a:r>
            <a:r>
              <a:rPr lang="en-US" sz="2000" baseline="-25000" dirty="0"/>
              <a:t>2</a:t>
            </a:r>
            <a:r>
              <a:rPr lang="en-US" sz="2000" dirty="0"/>
              <a:t> = 1.5nF calculate 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25" name="Right Arrow 24"/>
          <p:cNvSpPr/>
          <p:nvPr/>
        </p:nvSpPr>
        <p:spPr>
          <a:xfrm>
            <a:off x="3491880" y="528124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82903"/>
            <a:ext cx="1324828" cy="76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2604961" y="406621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55976" y="5567198"/>
                <a:ext cx="3524491" cy="1030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pt-BR" i="1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= </a:t>
                </a:r>
                <a:r>
                  <a:rPr lang="pt-BR" dirty="0">
                    <a:solidFill>
                      <a:prstClr val="black"/>
                    </a:solidFill>
                  </a:rPr>
                  <a:t>4.42 K</a:t>
                </a:r>
                <a:r>
                  <a:rPr lang="el-GR" dirty="0">
                    <a:solidFill>
                      <a:prstClr val="black"/>
                    </a:solidFill>
                  </a:rPr>
                  <a:t>Ω</a:t>
                </a:r>
                <a:endParaRPr lang="pt-BR" dirty="0"/>
              </a:p>
              <a:p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567198"/>
                <a:ext cx="3524491" cy="10301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17813"/>
            <a:ext cx="3448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311838" y="4694049"/>
                <a:ext cx="3556038" cy="753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pt-BR" i="1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= 1.87K</a:t>
                </a:r>
                <a:r>
                  <a:rPr lang="el-GR" dirty="0"/>
                  <a:t> Ω</a:t>
                </a:r>
                <a:endParaRPr lang="pt-B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838" y="4694049"/>
                <a:ext cx="3556038" cy="75315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3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1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4" grpId="0"/>
      <p:bldP spid="25" grpId="0" animBg="1"/>
      <p:bldP spid="29" grpId="0" animBg="1"/>
      <p:bldP spid="2" grpId="0" animBg="1"/>
      <p:bldP spid="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184060"/>
            <a:ext cx="25782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(High Order)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775" y="1052736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Exemplo</a:t>
            </a:r>
          </a:p>
          <a:p>
            <a:r>
              <a:rPr lang="pt-BR" dirty="0"/>
              <a:t>Design a fifth order unity gain  Butterworth low pass filter with a corner frequency = 50KHz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2230160"/>
            <a:ext cx="4676353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Third Filter: </a:t>
            </a:r>
            <a:r>
              <a:rPr lang="en-US" sz="2000" b="1" dirty="0" err="1">
                <a:solidFill>
                  <a:schemeClr val="bg1"/>
                </a:solidFill>
              </a:rPr>
              <a:t>Sallen</a:t>
            </a:r>
            <a:r>
              <a:rPr lang="en-US" sz="2000" b="1" dirty="0">
                <a:solidFill>
                  <a:schemeClr val="bg1"/>
                </a:solidFill>
              </a:rPr>
              <a:t>-Key second  order</a:t>
            </a:r>
            <a:endParaRPr lang="pt-BR" sz="2000" b="1" baseline="-25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3" y="3000468"/>
            <a:ext cx="2772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1</a:t>
            </a:r>
            <a:r>
              <a:rPr lang="en-US" sz="2000" dirty="0"/>
              <a:t> = 330pF</a:t>
            </a:r>
            <a:endParaRPr lang="pt-BR" sz="2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467544" y="298766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1775" y="3773797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38887"/>
            <a:ext cx="1324828" cy="76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2604961" y="3922199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64" y="3740879"/>
            <a:ext cx="35814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67544" y="4756239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9592" y="4788177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C</a:t>
            </a:r>
            <a:r>
              <a:rPr lang="en-US" sz="2000" baseline="-25000" dirty="0"/>
              <a:t>1</a:t>
            </a:r>
            <a:r>
              <a:rPr lang="en-US" sz="2000" dirty="0"/>
              <a:t> = 330pF and C</a:t>
            </a:r>
            <a:r>
              <a:rPr lang="en-US" sz="2000" baseline="-25000" dirty="0"/>
              <a:t>2</a:t>
            </a:r>
            <a:r>
              <a:rPr lang="en-US" sz="2000" dirty="0"/>
              <a:t> = 4.7nF calculate 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35" name="Right Arrow 34"/>
          <p:cNvSpPr/>
          <p:nvPr/>
        </p:nvSpPr>
        <p:spPr>
          <a:xfrm>
            <a:off x="3491880" y="4880294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355976" y="5166245"/>
                <a:ext cx="3524491" cy="1030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pt-BR" i="1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= </a:t>
                </a:r>
                <a:r>
                  <a:rPr lang="pt-BR" dirty="0">
                    <a:solidFill>
                      <a:prstClr val="black"/>
                    </a:solidFill>
                  </a:rPr>
                  <a:t>4.53 K</a:t>
                </a:r>
                <a:r>
                  <a:rPr lang="el-GR" dirty="0">
                    <a:solidFill>
                      <a:prstClr val="black"/>
                    </a:solidFill>
                  </a:rPr>
                  <a:t>Ω</a:t>
                </a:r>
                <a:endParaRPr lang="pt-BR" dirty="0"/>
              </a:p>
              <a:p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166245"/>
                <a:ext cx="3524491" cy="1030154"/>
              </a:xfrm>
              <a:prstGeom prst="rect">
                <a:avLst/>
              </a:prstGeom>
              <a:blipFill>
                <a:blip r:embed="rId6"/>
                <a:stretch>
                  <a:fillRect r="-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311838" y="4293096"/>
                <a:ext cx="3556038" cy="753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pt-BR" i="1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= 1.47K</a:t>
                </a:r>
                <a:r>
                  <a:rPr lang="el-GR" dirty="0"/>
                  <a:t> Ω</a:t>
                </a:r>
                <a:endParaRPr lang="pt-BR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838" y="4293096"/>
                <a:ext cx="3556038" cy="753155"/>
              </a:xfrm>
              <a:prstGeom prst="rect">
                <a:avLst/>
              </a:prstGeom>
              <a:blipFill>
                <a:blip r:embed="rId7"/>
                <a:stretch>
                  <a:fillRect r="-3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2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2" grpId="0" animBg="1"/>
      <p:bldP spid="29" grpId="0" animBg="1"/>
      <p:bldP spid="33" grpId="0" animBg="1"/>
      <p:bldP spid="34" grpId="0"/>
      <p:bldP spid="35" grpId="0" animBg="1"/>
      <p:bldP spid="36" grpId="0" animBg="1"/>
      <p:bldP spid="3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184060"/>
            <a:ext cx="25782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(High Order)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775" y="1425550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Exemplo</a:t>
            </a:r>
          </a:p>
          <a:p>
            <a:r>
              <a:rPr lang="pt-BR" dirty="0"/>
              <a:t>Design a fifth order unity gain  Butterworth low pass filter with a corner frequency = 50KHz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7" y="2856675"/>
            <a:ext cx="8355807" cy="18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1986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1" y="2282096"/>
            <a:ext cx="8429426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Designing Low Pass Filters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(Second Order) 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Multiple Feedback Topology</a:t>
            </a:r>
          </a:p>
        </p:txBody>
      </p:sp>
    </p:spTree>
    <p:extLst>
      <p:ext uri="{BB962C8B-B14F-4D97-AF65-F5344CB8AC3E}">
        <p14:creationId xmlns:p14="http://schemas.microsoft.com/office/powerpoint/2010/main" val="24397622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188640"/>
            <a:ext cx="302433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54" y="1912713"/>
            <a:ext cx="5361342" cy="25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225"/>
            <a:ext cx="4896544" cy="92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51" y="4437112"/>
            <a:ext cx="289071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654" y="1628800"/>
            <a:ext cx="741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MFB topology is commonly used in filters that have high Qs and require a high gain</a:t>
            </a:r>
            <a:endParaRPr lang="pt-BR" sz="16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746102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ight Arrow 17"/>
          <p:cNvSpPr/>
          <p:nvPr/>
        </p:nvSpPr>
        <p:spPr>
          <a:xfrm>
            <a:off x="5436096" y="5085184"/>
            <a:ext cx="380403" cy="335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062" y="5032845"/>
            <a:ext cx="1156680" cy="3052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pt-BR" sz="1400" b="1" dirty="0"/>
              <a:t>Filtro Passivo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3844" y="332656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19F104D-5E58-46E0-8A29-57C1C3A4A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98" y="1735325"/>
            <a:ext cx="2677546" cy="323536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6760416-6AF7-431D-B9CA-EC78EB90C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992967"/>
            <a:ext cx="4500610" cy="26243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7E5353A-4011-4D01-AD82-C8819DD205A2}"/>
              </a:ext>
            </a:extLst>
          </p:cNvPr>
          <p:cNvSpPr txBox="1"/>
          <p:nvPr/>
        </p:nvSpPr>
        <p:spPr>
          <a:xfrm>
            <a:off x="3573844" y="1844824"/>
            <a:ext cx="92944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pt-BR" dirty="0"/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4627F253-E512-4B07-99C5-4430438A0BA2}"/>
              </a:ext>
            </a:extLst>
          </p:cNvPr>
          <p:cNvSpPr txBox="1"/>
          <p:nvPr/>
        </p:nvSpPr>
        <p:spPr>
          <a:xfrm>
            <a:off x="5896127" y="4982582"/>
            <a:ext cx="1051527" cy="3052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pt-BR" sz="1400" b="1" dirty="0"/>
              <a:t>Filtro Ativo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2C002ED-FDEE-4E17-8689-828D314A3292}"/>
              </a:ext>
            </a:extLst>
          </p:cNvPr>
          <p:cNvSpPr txBox="1"/>
          <p:nvPr/>
        </p:nvSpPr>
        <p:spPr>
          <a:xfrm>
            <a:off x="1691680" y="1004019"/>
            <a:ext cx="625593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dirty="0"/>
              <a:t>Os filtros abaixo apresentam a mesma função de transferência !</a:t>
            </a:r>
          </a:p>
        </p:txBody>
      </p:sp>
    </p:spTree>
    <p:extLst>
      <p:ext uri="{BB962C8B-B14F-4D97-AF65-F5344CB8AC3E}">
        <p14:creationId xmlns:p14="http://schemas.microsoft.com/office/powerpoint/2010/main" val="33976544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99592" y="2718247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9592" y="409393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1640" y="4109010"/>
            <a:ext cx="215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R</a:t>
            </a:r>
            <a:r>
              <a:rPr lang="en-US" sz="2000" baseline="-25000" dirty="0"/>
              <a:t>1</a:t>
            </a:r>
            <a:r>
              <a:rPr lang="en-US" sz="2000" dirty="0"/>
              <a:t>, R</a:t>
            </a:r>
            <a:r>
              <a:rPr lang="en-US" sz="2000" baseline="-25000" dirty="0"/>
              <a:t>2,</a:t>
            </a:r>
            <a:r>
              <a:rPr lang="en-US" sz="2000" dirty="0"/>
              <a:t> R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endParaRPr lang="pt-BR" sz="2000" baseline="-25000" dirty="0"/>
          </a:p>
        </p:txBody>
      </p:sp>
      <p:sp>
        <p:nvSpPr>
          <p:cNvPr id="18" name="Right Arrow 17"/>
          <p:cNvSpPr/>
          <p:nvPr/>
        </p:nvSpPr>
        <p:spPr>
          <a:xfrm>
            <a:off x="3759549" y="4174029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94311"/>
            <a:ext cx="4367447" cy="207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31640" y="2718247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Choose C</a:t>
            </a:r>
            <a:r>
              <a:rPr lang="en-US" sz="2000" baseline="-25000" dirty="0"/>
              <a:t>1</a:t>
            </a:r>
            <a:r>
              <a:rPr lang="en-US" sz="2000" dirty="0"/>
              <a:t> , C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188640"/>
            <a:ext cx="302433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Low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1052736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57" y="1202812"/>
            <a:ext cx="2781319" cy="13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4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4118784" cy="5667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836712"/>
            <a:ext cx="211362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sz="1600" dirty="0"/>
              <a:t>Simulação LTSpice</a:t>
            </a:r>
          </a:p>
          <a:p>
            <a:r>
              <a:rPr lang="pt-BR" sz="1600" dirty="0"/>
              <a:t>Butterwork </a:t>
            </a:r>
          </a:p>
          <a:p>
            <a:r>
              <a:rPr lang="pt-BR" sz="1600" dirty="0"/>
              <a:t>Bessel </a:t>
            </a:r>
          </a:p>
          <a:p>
            <a:r>
              <a:rPr lang="pt-BR" sz="1600" dirty="0" err="1"/>
              <a:t>Tchebysheff</a:t>
            </a:r>
            <a:r>
              <a:rPr lang="pt-BR" sz="1600" dirty="0"/>
              <a:t> (3dB)</a:t>
            </a:r>
          </a:p>
        </p:txBody>
      </p:sp>
    </p:spTree>
    <p:extLst>
      <p:ext uri="{BB962C8B-B14F-4D97-AF65-F5344CB8AC3E}">
        <p14:creationId xmlns:p14="http://schemas.microsoft.com/office/powerpoint/2010/main" val="29166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8122" y="2282096"/>
            <a:ext cx="5895274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High Pass Filters</a:t>
            </a:r>
          </a:p>
        </p:txBody>
      </p:sp>
    </p:spTree>
    <p:extLst>
      <p:ext uri="{BB962C8B-B14F-4D97-AF65-F5344CB8AC3E}">
        <p14:creationId xmlns:p14="http://schemas.microsoft.com/office/powerpoint/2010/main" val="13639840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7601" y="306565"/>
            <a:ext cx="1760990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High Pass Filter </a:t>
            </a:r>
          </a:p>
          <a:p>
            <a:pPr algn="ctr"/>
            <a:endParaRPr lang="pt-B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9686" y="1340768"/>
            <a:ext cx="74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By replacing the resistors of a low-pass filter with capacitors, and its capacitors with resistors a high-pass filter is created</a:t>
            </a:r>
            <a:endParaRPr lang="pt-BR" sz="1600" dirty="0"/>
          </a:p>
        </p:txBody>
      </p:sp>
      <p:sp>
        <p:nvSpPr>
          <p:cNvPr id="8" name="Rectangle 7"/>
          <p:cNvSpPr/>
          <p:nvPr/>
        </p:nvSpPr>
        <p:spPr>
          <a:xfrm>
            <a:off x="539552" y="1458070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5" y="4252006"/>
            <a:ext cx="3621075" cy="135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152260" y="4765646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40" y="4077072"/>
            <a:ext cx="3148760" cy="147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78" y="1939942"/>
            <a:ext cx="3055416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313027" y="267094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60" y="1950865"/>
            <a:ext cx="2981243" cy="179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777" y="3607049"/>
            <a:ext cx="374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General Sallen-Key Low Pass Topology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8098" y="3607049"/>
            <a:ext cx="374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General Sallen-Key High Pass Topology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5572751"/>
            <a:ext cx="374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Unit Gain Sallen-Key Low Pass Topology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6016" y="5551265"/>
            <a:ext cx="374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Unit Gain Sallen-Key High Pass Topology</a:t>
            </a:r>
          </a:p>
        </p:txBody>
      </p:sp>
    </p:spTree>
    <p:extLst>
      <p:ext uri="{BB962C8B-B14F-4D97-AF65-F5344CB8AC3E}">
        <p14:creationId xmlns:p14="http://schemas.microsoft.com/office/powerpoint/2010/main" val="36180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  <p:bldP spid="14" grpId="0"/>
      <p:bldP spid="15" grpId="0"/>
      <p:bldP spid="1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7601" y="306565"/>
            <a:ext cx="1760990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High Pass Filter </a:t>
            </a:r>
          </a:p>
          <a:p>
            <a:pPr algn="ctr"/>
            <a:endParaRPr lang="pt-B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9686" y="1484784"/>
            <a:ext cx="74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plot the gain response of a high-pass filter mirror the gain response of a low-pass filter </a:t>
            </a:r>
            <a:r>
              <a:rPr lang="en-US" sz="1600" b="1" dirty="0">
                <a:solidFill>
                  <a:srgbClr val="FF0000"/>
                </a:solidFill>
              </a:rPr>
              <a:t>replacing Ω with 1/Ω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FF0000"/>
                </a:solidFill>
              </a:rPr>
              <a:t>S with 1/S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552" y="1602086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50" y="2276872"/>
            <a:ext cx="19812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4469046" y="2605232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42" y="2276873"/>
            <a:ext cx="2627907" cy="104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61" y="3429000"/>
            <a:ext cx="358122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492896"/>
            <a:ext cx="83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A(s) =</a:t>
            </a:r>
          </a:p>
        </p:txBody>
      </p:sp>
    </p:spTree>
    <p:extLst>
      <p:ext uri="{BB962C8B-B14F-4D97-AF65-F5344CB8AC3E}">
        <p14:creationId xmlns:p14="http://schemas.microsoft.com/office/powerpoint/2010/main" val="24005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3055" y="2282096"/>
            <a:ext cx="821789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High</a:t>
            </a:r>
            <a:r>
              <a:rPr lang="pt-BR" sz="6000" b="1" dirty="0">
                <a:solidFill>
                  <a:schemeClr val="bg1"/>
                </a:solidFill>
              </a:rPr>
              <a:t> Pass Filters</a:t>
            </a:r>
          </a:p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First</a:t>
            </a:r>
            <a:r>
              <a:rPr lang="pt-BR" sz="6000" b="1" dirty="0">
                <a:solidFill>
                  <a:schemeClr val="bg1"/>
                </a:solidFill>
              </a:rPr>
              <a:t> Order Topology</a:t>
            </a:r>
          </a:p>
        </p:txBody>
      </p:sp>
    </p:spTree>
    <p:extLst>
      <p:ext uri="{BB962C8B-B14F-4D97-AF65-F5344CB8AC3E}">
        <p14:creationId xmlns:p14="http://schemas.microsoft.com/office/powerpoint/2010/main" val="30253346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7601" y="260648"/>
            <a:ext cx="1760990" cy="693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High Pass Filter</a:t>
            </a:r>
          </a:p>
          <a:p>
            <a:pPr algn="ctr"/>
            <a:r>
              <a:rPr lang="pt-BR" b="1" dirty="0"/>
              <a:t>(First Order) </a:t>
            </a:r>
          </a:p>
          <a:p>
            <a:pPr algn="ctr"/>
            <a:endParaRPr lang="pt-B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24889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Inverting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318406" y="2590533"/>
            <a:ext cx="605522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71" y="1916832"/>
            <a:ext cx="3828689" cy="16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3511"/>
            <a:ext cx="2975982" cy="133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88" y="4005064"/>
            <a:ext cx="1645576" cy="79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3933056"/>
            <a:ext cx="26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987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7601" y="260648"/>
            <a:ext cx="1760990" cy="693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High Pass Filter</a:t>
            </a:r>
          </a:p>
          <a:p>
            <a:pPr algn="ctr"/>
            <a:r>
              <a:rPr lang="pt-BR" b="1" dirty="0"/>
              <a:t>(First Order) </a:t>
            </a:r>
          </a:p>
          <a:p>
            <a:pPr algn="ctr"/>
            <a:endParaRPr lang="pt-B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7601" y="2272884"/>
            <a:ext cx="236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Noninverting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318406" y="2374509"/>
            <a:ext cx="605522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26" y="1594178"/>
            <a:ext cx="3562456" cy="201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97" y="3609945"/>
            <a:ext cx="2607818" cy="127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24" y="3823704"/>
            <a:ext cx="1882650" cy="89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0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3055" y="2282096"/>
            <a:ext cx="8217891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Designing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High Pass Filters</a:t>
            </a:r>
          </a:p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First</a:t>
            </a:r>
            <a:r>
              <a:rPr lang="pt-BR" sz="6000" b="1" dirty="0">
                <a:solidFill>
                  <a:schemeClr val="bg1"/>
                </a:solidFill>
              </a:rPr>
              <a:t> Order Topology</a:t>
            </a:r>
          </a:p>
        </p:txBody>
      </p:sp>
    </p:spTree>
    <p:extLst>
      <p:ext uri="{BB962C8B-B14F-4D97-AF65-F5344CB8AC3E}">
        <p14:creationId xmlns:p14="http://schemas.microsoft.com/office/powerpoint/2010/main" val="30253346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36097" y="3952555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, A</a:t>
            </a:r>
            <a:r>
              <a:rPr lang="en-US" sz="2400" baseline="-25000" dirty="0"/>
              <a:t>∞</a:t>
            </a:r>
            <a:r>
              <a:rPr lang="en-US" sz="2000" dirty="0"/>
              <a:t>, </a:t>
            </a:r>
            <a:r>
              <a:rPr lang="pt-BR" sz="2000" dirty="0"/>
              <a:t>C</a:t>
            </a:r>
            <a:r>
              <a:rPr lang="pt-BR" sz="2000" baseline="-25000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32040" y="3939747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6954" y="1347459"/>
            <a:ext cx="241881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Noninverting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32040" y="4678957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8525" y="1268760"/>
            <a:ext cx="18172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Inverting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32040" y="547866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59633" y="3801848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, A</a:t>
            </a:r>
            <a:r>
              <a:rPr lang="en-US" sz="2400" baseline="-25000" dirty="0"/>
              <a:t>∞</a:t>
            </a:r>
            <a:r>
              <a:rPr lang="en-US" sz="2000" dirty="0"/>
              <a:t>, </a:t>
            </a:r>
            <a:r>
              <a:rPr lang="pt-BR" sz="2000" dirty="0"/>
              <a:t>C</a:t>
            </a:r>
            <a:r>
              <a:rPr lang="pt-BR" sz="2000" baseline="-25000" dirty="0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7584" y="378904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27984" y="1556792"/>
            <a:ext cx="0" cy="460851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27584" y="450912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27584" y="5301208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3739" y="260648"/>
            <a:ext cx="2836093" cy="677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High Pass Filter</a:t>
            </a:r>
          </a:p>
          <a:p>
            <a:pPr algn="ctr"/>
            <a:r>
              <a:rPr lang="pt-BR" b="1" dirty="0"/>
              <a:t>(First Order) </a:t>
            </a:r>
          </a:p>
          <a:p>
            <a:pPr algn="ctr"/>
            <a:endParaRPr lang="pt-BR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1" y="2022234"/>
            <a:ext cx="3164205" cy="135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36" y="1952592"/>
            <a:ext cx="2944179" cy="166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83" y="5349365"/>
            <a:ext cx="1800245" cy="67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97601"/>
            <a:ext cx="1660789" cy="4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17335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15811"/>
            <a:ext cx="17335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4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5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DB233F1-119D-4D83-B503-B42D285D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60648"/>
            <a:ext cx="3016600" cy="157099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87E729-B91A-4D77-B4C9-13EE9A3A8A07}"/>
              </a:ext>
            </a:extLst>
          </p:cNvPr>
          <p:cNvSpPr txBox="1"/>
          <p:nvPr/>
        </p:nvSpPr>
        <p:spPr>
          <a:xfrm>
            <a:off x="1751512" y="186027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Filtro Ativo Genérico na Configuração Realimentação Múltipla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A1FE477-436E-49DC-814B-C2F30DDA6F56}"/>
              </a:ext>
            </a:extLst>
          </p:cNvPr>
          <p:cNvSpPr/>
          <p:nvPr/>
        </p:nvSpPr>
        <p:spPr>
          <a:xfrm>
            <a:off x="491372" y="2545109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81BDA4-35E8-47A9-9E8A-EB7FC61B2054}"/>
              </a:ext>
            </a:extLst>
          </p:cNvPr>
          <p:cNvSpPr txBox="1"/>
          <p:nvPr/>
        </p:nvSpPr>
        <p:spPr>
          <a:xfrm>
            <a:off x="1031432" y="2455325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ganho de tensão deste circuito pode ser facilmente obtido utilizando-se a LCK nos nós </a:t>
            </a:r>
            <a:r>
              <a:rPr lang="pt-BR" b="1" dirty="0"/>
              <a:t>a </a:t>
            </a:r>
            <a:r>
              <a:rPr lang="pt-BR" dirty="0"/>
              <a:t>e </a:t>
            </a:r>
            <a:r>
              <a:rPr lang="pt-BR" b="1" dirty="0"/>
              <a:t>b</a:t>
            </a:r>
            <a:r>
              <a:rPr lang="pt-BR" dirty="0"/>
              <a:t>, supondo que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é ideal e aplicando-se a técnica de terra virtual. 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46FBED0-47AE-4CA3-B676-9F4CCA231390}"/>
              </a:ext>
            </a:extLst>
          </p:cNvPr>
          <p:cNvSpPr/>
          <p:nvPr/>
        </p:nvSpPr>
        <p:spPr>
          <a:xfrm>
            <a:off x="484805" y="3765683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C941ED-9F2A-4183-B84C-0545A9A0956A}"/>
              </a:ext>
            </a:extLst>
          </p:cNvPr>
          <p:cNvSpPr txBox="1"/>
          <p:nvPr/>
        </p:nvSpPr>
        <p:spPr>
          <a:xfrm>
            <a:off x="1031432" y="366232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Nó </a:t>
            </a:r>
            <a:r>
              <a:rPr lang="pt-BR" b="1" dirty="0"/>
              <a:t>a</a:t>
            </a:r>
            <a:r>
              <a:rPr lang="pt-BR" dirty="0"/>
              <a:t>: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3AD501A-2DC6-4544-9B86-A11F2DC5B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49" y="4179857"/>
            <a:ext cx="3336751" cy="669508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2B87213-20A7-4DCF-AB1F-E4B83E64FE52}"/>
              </a:ext>
            </a:extLst>
          </p:cNvPr>
          <p:cNvCxnSpPr/>
          <p:nvPr/>
        </p:nvCxnSpPr>
        <p:spPr>
          <a:xfrm>
            <a:off x="4420660" y="4413755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F52B8AEA-793C-4CAF-8542-CC08EFF99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812" y="4005819"/>
            <a:ext cx="3514436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301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3055" y="2282096"/>
            <a:ext cx="821789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High</a:t>
            </a:r>
            <a:r>
              <a:rPr lang="pt-BR" sz="6000" b="1" dirty="0">
                <a:solidFill>
                  <a:schemeClr val="bg1"/>
                </a:solidFill>
              </a:rPr>
              <a:t> Pass Filters</a:t>
            </a:r>
          </a:p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Second</a:t>
            </a:r>
            <a:r>
              <a:rPr lang="pt-BR" sz="6000" b="1" dirty="0">
                <a:solidFill>
                  <a:schemeClr val="bg1"/>
                </a:solidFill>
              </a:rPr>
              <a:t> Order Topology</a:t>
            </a:r>
          </a:p>
        </p:txBody>
      </p:sp>
    </p:spTree>
    <p:extLst>
      <p:ext uri="{BB962C8B-B14F-4D97-AF65-F5344CB8AC3E}">
        <p14:creationId xmlns:p14="http://schemas.microsoft.com/office/powerpoint/2010/main" val="30253346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3739" y="260648"/>
            <a:ext cx="283609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High Pass Filter</a:t>
            </a:r>
          </a:p>
          <a:p>
            <a:pPr algn="ctr"/>
            <a:r>
              <a:rPr lang="pt-BR" b="1" dirty="0"/>
              <a:t>(Second Order) </a:t>
            </a:r>
          </a:p>
          <a:p>
            <a:pPr algn="ctr"/>
            <a:endParaRPr lang="pt-BR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7799" y="4005064"/>
            <a:ext cx="323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General Sallen-Key Topology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37102"/>
            <a:ext cx="3826383" cy="203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52" y="2562041"/>
            <a:ext cx="4679252" cy="8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39" y="3426435"/>
            <a:ext cx="1301273" cy="65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942396" y="2780928"/>
            <a:ext cx="413580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" y="4725144"/>
            <a:ext cx="32575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6084004"/>
            <a:ext cx="323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Unit Gain Sallen-Key Topology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014404" y="5229200"/>
            <a:ext cx="413580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97" y="4931876"/>
            <a:ext cx="4127883" cy="89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58679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pt-BR" dirty="0"/>
              <a:t>  =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1455167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</p:txBody>
      </p:sp>
    </p:spTree>
    <p:extLst>
      <p:ext uri="{BB962C8B-B14F-4D97-AF65-F5344CB8AC3E}">
        <p14:creationId xmlns:p14="http://schemas.microsoft.com/office/powerpoint/2010/main" val="38698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 animBg="1"/>
      <p:bldP spid="11" grpId="0"/>
      <p:bldP spid="12" grpId="0" animBg="1"/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3739" y="145637"/>
            <a:ext cx="2836093" cy="763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High Pass Filter</a:t>
            </a:r>
          </a:p>
          <a:p>
            <a:pPr algn="ctr"/>
            <a:r>
              <a:rPr lang="pt-BR" b="1" dirty="0"/>
              <a:t>(Second Order) </a:t>
            </a:r>
          </a:p>
          <a:p>
            <a:pPr algn="ctr"/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23803"/>
            <a:ext cx="31051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43" y="3171056"/>
            <a:ext cx="3057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9686" y="1916832"/>
            <a:ext cx="741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MFB topology is commonly used in filters that have high Qs and </a:t>
            </a:r>
            <a:r>
              <a:rPr lang="en-US" sz="1600" dirty="0" err="1"/>
              <a:t>requirea</a:t>
            </a:r>
            <a:r>
              <a:rPr lang="en-US" sz="1600" dirty="0"/>
              <a:t> high gain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552" y="1931929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251520" y="1311151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02435"/>
            <a:ext cx="8667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8"/>
          <p:cNvSpPr/>
          <p:nvPr/>
        </p:nvSpPr>
        <p:spPr>
          <a:xfrm>
            <a:off x="3995936" y="3573016"/>
            <a:ext cx="413580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4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3055" y="2282096"/>
            <a:ext cx="8217891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Designing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High Pass Filters</a:t>
            </a:r>
          </a:p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Second</a:t>
            </a:r>
            <a:r>
              <a:rPr lang="pt-BR" sz="6000" b="1" dirty="0">
                <a:solidFill>
                  <a:schemeClr val="bg1"/>
                </a:solidFill>
              </a:rPr>
              <a:t> Order Topology</a:t>
            </a:r>
          </a:p>
        </p:txBody>
      </p:sp>
    </p:spTree>
    <p:extLst>
      <p:ext uri="{BB962C8B-B14F-4D97-AF65-F5344CB8AC3E}">
        <p14:creationId xmlns:p14="http://schemas.microsoft.com/office/powerpoint/2010/main" val="30253346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3739" y="188640"/>
            <a:ext cx="2836093" cy="630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High Pass Filter</a:t>
            </a:r>
          </a:p>
          <a:p>
            <a:pPr algn="ctr"/>
            <a:r>
              <a:rPr lang="pt-BR" b="1" dirty="0"/>
              <a:t>(Second Order) </a:t>
            </a:r>
          </a:p>
          <a:p>
            <a:pPr algn="ctr"/>
            <a:endParaRPr lang="pt-BR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" y="2420888"/>
            <a:ext cx="32575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1766" y="3713330"/>
            <a:ext cx="130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Unit Gain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46140"/>
            <a:ext cx="3752621" cy="81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427984" y="1844824"/>
            <a:ext cx="0" cy="460851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105" y="3153776"/>
            <a:ext cx="129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pt-BR" sz="2000" dirty="0"/>
              <a:t>C</a:t>
            </a:r>
            <a:endParaRPr lang="pt-BR" sz="2000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5076056" y="3140968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6056" y="3861048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76056" y="465313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83" y="3787832"/>
            <a:ext cx="1432589" cy="65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99" y="4641964"/>
            <a:ext cx="1546689" cy="65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076056" y="249289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8104" y="2498686"/>
            <a:ext cx="29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Get the filter coefficients</a:t>
            </a:r>
            <a:endParaRPr lang="pt-BR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1085835"/>
            <a:ext cx="273630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(unit gain)</a:t>
            </a:r>
          </a:p>
        </p:txBody>
      </p:sp>
    </p:spTree>
    <p:extLst>
      <p:ext uri="{BB962C8B-B14F-4D97-AF65-F5344CB8AC3E}">
        <p14:creationId xmlns:p14="http://schemas.microsoft.com/office/powerpoint/2010/main" val="34657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animBg="1"/>
      <p:bldP spid="15" grpId="0" animBg="1"/>
      <p:bldP spid="16" grpId="0" animBg="1"/>
      <p:bldP spid="21" grpId="0" animBg="1"/>
      <p:bldP spid="2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3739" y="145637"/>
            <a:ext cx="2836093" cy="7630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High Pass Filter</a:t>
            </a:r>
          </a:p>
          <a:p>
            <a:pPr algn="ctr"/>
            <a:r>
              <a:rPr lang="pt-BR" b="1" dirty="0"/>
              <a:t>(Second Order) </a:t>
            </a:r>
          </a:p>
          <a:p>
            <a:pPr algn="ctr"/>
            <a:endParaRPr lang="pt-BR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27984" y="2255386"/>
            <a:ext cx="0" cy="398192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62017" y="3438323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</a:t>
            </a:r>
            <a:r>
              <a:rPr lang="pt-BR" sz="2000" dirty="0"/>
              <a:t>C and C</a:t>
            </a:r>
            <a:r>
              <a:rPr lang="pt-BR" sz="2000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29968" y="3425515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9968" y="4145595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9968" y="493768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54245"/>
            <a:ext cx="31051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43618"/>
            <a:ext cx="3057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6" y="4003084"/>
            <a:ext cx="1635434" cy="64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82" y="4873382"/>
            <a:ext cx="2408778" cy="62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716016" y="261542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48064" y="262121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Get the  filter coefficients</a:t>
            </a:r>
            <a:endParaRPr lang="pt-BR" sz="20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1311151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85" y="5367609"/>
            <a:ext cx="8667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4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23" grpId="0" animBg="1"/>
      <p:bldP spid="2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3055" y="2282096"/>
            <a:ext cx="8217891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Designing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High Pass Filters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Higher Order Topology</a:t>
            </a:r>
          </a:p>
        </p:txBody>
      </p:sp>
    </p:spTree>
    <p:extLst>
      <p:ext uri="{BB962C8B-B14F-4D97-AF65-F5344CB8AC3E}">
        <p14:creationId xmlns:p14="http://schemas.microsoft.com/office/powerpoint/2010/main" val="871965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1775" y="1425550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 1:</a:t>
            </a:r>
          </a:p>
          <a:p>
            <a:r>
              <a:rPr lang="en-US" dirty="0"/>
              <a:t>Design a third-order </a:t>
            </a:r>
            <a:r>
              <a:rPr lang="en-US" dirty="0" err="1"/>
              <a:t>Sallen</a:t>
            </a:r>
            <a:r>
              <a:rPr lang="en-US" dirty="0"/>
              <a:t>-Key unity-gain Bessel high-pass filter with the corner frequency </a:t>
            </a:r>
            <a:r>
              <a:rPr lang="pt-BR" dirty="0"/>
              <a:t>f</a:t>
            </a:r>
            <a:r>
              <a:rPr lang="pt-BR" baseline="-25000" dirty="0"/>
              <a:t>C</a:t>
            </a:r>
            <a:r>
              <a:rPr lang="pt-BR" dirty="0"/>
              <a:t> = 1 kHz.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552" y="249289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9804" y="2504645"/>
            <a:ext cx="3088140" cy="58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Get the Bessel coefficients</a:t>
            </a:r>
            <a:endParaRPr lang="pt-BR" sz="2000" baseline="-25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169121"/>
            <a:ext cx="55245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1619672" y="4581128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223739" y="188640"/>
            <a:ext cx="2836093" cy="630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High Pass Filter</a:t>
            </a:r>
          </a:p>
          <a:p>
            <a:pPr algn="ctr"/>
            <a:r>
              <a:rPr lang="pt-BR" b="1" dirty="0"/>
              <a:t>(Higher Order) 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3719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9552" y="474387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765" y="1425550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</a:t>
            </a:r>
          </a:p>
          <a:p>
            <a:r>
              <a:rPr lang="en-US" dirty="0"/>
              <a:t>Design a third-order </a:t>
            </a:r>
            <a:r>
              <a:rPr lang="en-US" dirty="0" err="1"/>
              <a:t>Sallen</a:t>
            </a:r>
            <a:r>
              <a:rPr lang="en-US" dirty="0"/>
              <a:t> Key unity-gain Bessel high-pass filter with the corner frequency </a:t>
            </a:r>
            <a:r>
              <a:rPr lang="pt-BR" dirty="0"/>
              <a:t>f</a:t>
            </a:r>
            <a:r>
              <a:rPr lang="pt-BR" baseline="-25000" dirty="0"/>
              <a:t>C</a:t>
            </a:r>
            <a:r>
              <a:rPr lang="pt-BR" dirty="0"/>
              <a:t> = 1 kHz.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7864" y="4756677"/>
            <a:ext cx="144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</a:t>
            </a:r>
            <a:r>
              <a:rPr lang="pt-BR" sz="2000" baseline="-25000" dirty="0"/>
              <a:t>1</a:t>
            </a:r>
            <a:r>
              <a:rPr lang="pt-BR" sz="2000" dirty="0"/>
              <a:t> = 100nF</a:t>
            </a:r>
            <a:endParaRPr lang="pt-BR" sz="2000" baseline="-25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71" y="5450738"/>
            <a:ext cx="5520595" cy="71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9552" y="5627097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4743870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Pick C</a:t>
            </a:r>
            <a:r>
              <a:rPr lang="pt-BR" sz="2000" baseline="-25000" dirty="0"/>
              <a:t>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11760" y="4943925"/>
            <a:ext cx="576064" cy="12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1600" y="56079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Get R</a:t>
            </a:r>
            <a:r>
              <a:rPr lang="pt-BR" sz="2000" baseline="-25000" dirty="0"/>
              <a:t>1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971601" y="4095798"/>
            <a:ext cx="481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Bessel coefficientes: a</a:t>
            </a:r>
            <a:r>
              <a:rPr lang="pt-BR" sz="2000" baseline="-25000" dirty="0"/>
              <a:t>1</a:t>
            </a:r>
            <a:r>
              <a:rPr lang="pt-BR" sz="2000" dirty="0"/>
              <a:t>= 0.756, b</a:t>
            </a:r>
            <a:r>
              <a:rPr lang="pt-BR" sz="2000" baseline="-25000" dirty="0"/>
              <a:t>1</a:t>
            </a:r>
            <a:r>
              <a:rPr lang="pt-BR" sz="2000" dirty="0"/>
              <a:t> = 0</a:t>
            </a:r>
            <a:endParaRPr lang="pt-BR" sz="20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539552" y="4095798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106" y="2492896"/>
            <a:ext cx="473789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First Filter: first order non-inverting with unit gain</a:t>
            </a:r>
            <a:endParaRPr lang="pt-BR" sz="2000" b="1" baseline="-250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76" y="2695471"/>
            <a:ext cx="3251095" cy="165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2771636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  <a:r>
              <a:rPr lang="pt-BR" baseline="-25000" dirty="0"/>
              <a:t>1</a:t>
            </a:r>
            <a:endParaRPr lang="pt-BR" dirty="0"/>
          </a:p>
        </p:txBody>
      </p:sp>
      <p:sp>
        <p:nvSpPr>
          <p:cNvPr id="22" name="TextBox 21"/>
          <p:cNvSpPr txBox="1"/>
          <p:nvPr/>
        </p:nvSpPr>
        <p:spPr>
          <a:xfrm>
            <a:off x="6452592" y="335699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baseline="-25000" dirty="0"/>
              <a:t>1</a:t>
            </a:r>
            <a:endParaRPr lang="pt-BR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83768" y="5823990"/>
            <a:ext cx="576064" cy="12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3739" y="188640"/>
            <a:ext cx="2836093" cy="630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High Pass Filter</a:t>
            </a:r>
          </a:p>
          <a:p>
            <a:pPr algn="ctr"/>
            <a:r>
              <a:rPr lang="pt-BR" b="1" dirty="0"/>
              <a:t>(Higher Order) 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390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  <p:bldP spid="13" grpId="0" animBg="1"/>
      <p:bldP spid="14" grpId="0"/>
      <p:bldP spid="21" grpId="0"/>
      <p:bldP spid="23" grpId="0"/>
      <p:bldP spid="2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775" y="1425550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</a:t>
            </a:r>
          </a:p>
          <a:p>
            <a:r>
              <a:rPr lang="en-US" dirty="0"/>
              <a:t>Design a third-order </a:t>
            </a:r>
            <a:r>
              <a:rPr lang="en-US" dirty="0" err="1"/>
              <a:t>Sallen</a:t>
            </a:r>
            <a:r>
              <a:rPr lang="en-US" dirty="0"/>
              <a:t> Key unity-gain Bessel high-pass filter with corner frequency </a:t>
            </a:r>
            <a:r>
              <a:rPr lang="pt-BR" dirty="0"/>
              <a:t>f</a:t>
            </a:r>
            <a:r>
              <a:rPr lang="pt-BR" baseline="-25000" dirty="0"/>
              <a:t>C</a:t>
            </a:r>
            <a:r>
              <a:rPr lang="pt-BR" dirty="0"/>
              <a:t> = 1 kHz.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1" y="3284984"/>
            <a:ext cx="4816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Bessel coefficientes: a</a:t>
            </a:r>
            <a:r>
              <a:rPr lang="pt-BR" sz="2000" baseline="-25000" dirty="0"/>
              <a:t>2</a:t>
            </a:r>
            <a:r>
              <a:rPr lang="pt-BR" sz="2000" dirty="0"/>
              <a:t> = 0.996, b</a:t>
            </a:r>
            <a:r>
              <a:rPr lang="pt-BR" sz="2000" baseline="-25000" dirty="0"/>
              <a:t>2</a:t>
            </a:r>
            <a:r>
              <a:rPr lang="pt-BR" sz="2000" dirty="0"/>
              <a:t> = 0.472</a:t>
            </a:r>
            <a:endParaRPr lang="pt-BR" sz="20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539552" y="414908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9552" y="500321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552" y="580526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79" y="4929996"/>
            <a:ext cx="1432589" cy="65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95" y="5794092"/>
            <a:ext cx="1546689" cy="65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2843808" y="4349135"/>
            <a:ext cx="576064" cy="12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79912" y="4161887"/>
            <a:ext cx="1440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 = 100nF</a:t>
            </a:r>
            <a:endParaRPr lang="pt-BR" sz="2000" baseline="-25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53" y="4961103"/>
            <a:ext cx="4316730" cy="61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2843808" y="5291244"/>
            <a:ext cx="576064" cy="12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843808" y="6008481"/>
            <a:ext cx="576064" cy="12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67" y="5730438"/>
            <a:ext cx="4875181" cy="6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39552" y="328498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1600" y="410901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Pick C </a:t>
            </a:r>
            <a:endParaRPr lang="pt-BR" sz="2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67544" y="2596842"/>
            <a:ext cx="5112568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Second Filter: second order SK with unit gain</a:t>
            </a:r>
            <a:endParaRPr lang="pt-BR" sz="2000" b="1" baseline="-25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27" y="2711005"/>
            <a:ext cx="3288769" cy="129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3739" y="188640"/>
            <a:ext cx="2836093" cy="630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High Pass Filter</a:t>
            </a:r>
          </a:p>
          <a:p>
            <a:pPr algn="ctr"/>
            <a:r>
              <a:rPr lang="pt-BR" b="1" dirty="0"/>
              <a:t>(Higher Order) 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660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26" grpId="0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DB233F1-119D-4D83-B503-B42D285D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700" y="260648"/>
            <a:ext cx="3016600" cy="157099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87E729-B91A-4D77-B4C9-13EE9A3A8A07}"/>
              </a:ext>
            </a:extLst>
          </p:cNvPr>
          <p:cNvSpPr txBox="1"/>
          <p:nvPr/>
        </p:nvSpPr>
        <p:spPr>
          <a:xfrm>
            <a:off x="1813141" y="186689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Filtro Ativo Genérico na Configuração Realimentação Múltipla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46FBED0-47AE-4CA3-B676-9F4CCA231390}"/>
              </a:ext>
            </a:extLst>
          </p:cNvPr>
          <p:cNvSpPr/>
          <p:nvPr/>
        </p:nvSpPr>
        <p:spPr>
          <a:xfrm>
            <a:off x="546434" y="2583071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C941ED-9F2A-4183-B84C-0545A9A0956A}"/>
              </a:ext>
            </a:extLst>
          </p:cNvPr>
          <p:cNvSpPr txBox="1"/>
          <p:nvPr/>
        </p:nvSpPr>
        <p:spPr>
          <a:xfrm>
            <a:off x="1093061" y="24797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Nó </a:t>
            </a:r>
            <a:r>
              <a:rPr lang="pt-BR" b="1" dirty="0"/>
              <a:t>b</a:t>
            </a:r>
            <a:r>
              <a:rPr lang="pt-BR" dirty="0"/>
              <a:t>: 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2B87213-20A7-4DCF-AB1F-E4B83E64FE52}"/>
              </a:ext>
            </a:extLst>
          </p:cNvPr>
          <p:cNvCxnSpPr/>
          <p:nvPr/>
        </p:nvCxnSpPr>
        <p:spPr>
          <a:xfrm>
            <a:off x="1197616" y="4207905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93AD60A6-9FF6-46C5-892E-22FF74F9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21" y="2911761"/>
            <a:ext cx="3072676" cy="6969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A3CA2A-8124-4015-AAEA-15FB307F3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608757"/>
            <a:ext cx="3995461" cy="13645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33393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775" y="1425550"/>
            <a:ext cx="735058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</a:t>
            </a:r>
          </a:p>
          <a:p>
            <a:r>
              <a:rPr lang="en-US" dirty="0"/>
              <a:t>Design a third-order </a:t>
            </a:r>
            <a:r>
              <a:rPr lang="en-US" dirty="0" err="1"/>
              <a:t>Sallen</a:t>
            </a:r>
            <a:r>
              <a:rPr lang="en-US" dirty="0"/>
              <a:t> Key unity-gain Bessel high-pass filter with the corner frequency </a:t>
            </a:r>
            <a:r>
              <a:rPr lang="pt-BR" dirty="0"/>
              <a:t>f</a:t>
            </a:r>
            <a:r>
              <a:rPr lang="pt-BR" baseline="-25000" dirty="0"/>
              <a:t>C</a:t>
            </a:r>
            <a:r>
              <a:rPr lang="pt-BR" dirty="0"/>
              <a:t> = 1 kHz.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9" y="3095209"/>
            <a:ext cx="8825166" cy="227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3739" y="188640"/>
            <a:ext cx="2836093" cy="630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High Pass Filter</a:t>
            </a:r>
          </a:p>
          <a:p>
            <a:pPr algn="ctr"/>
            <a:r>
              <a:rPr lang="pt-BR" b="1" dirty="0"/>
              <a:t>(Higher Order) 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736247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63017" y="2282096"/>
            <a:ext cx="6157492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Band Pass Filters</a:t>
            </a:r>
          </a:p>
        </p:txBody>
      </p:sp>
    </p:spTree>
    <p:extLst>
      <p:ext uri="{BB962C8B-B14F-4D97-AF65-F5344CB8AC3E}">
        <p14:creationId xmlns:p14="http://schemas.microsoft.com/office/powerpoint/2010/main" val="33625473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9686" y="1700808"/>
            <a:ext cx="741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 passband characteristic of a low-pass filter is transformed into the upper passband half of a band-pass filter. The upper </a:t>
            </a:r>
            <a:r>
              <a:rPr lang="en-US" sz="1600" dirty="0" err="1"/>
              <a:t>passband</a:t>
            </a:r>
            <a:r>
              <a:rPr lang="en-US" sz="1600" dirty="0"/>
              <a:t> is then mirrored at the mid frequency, </a:t>
            </a:r>
            <a:r>
              <a:rPr lang="en-US" sz="1600" dirty="0" err="1"/>
              <a:t>f</a:t>
            </a:r>
            <a:r>
              <a:rPr lang="en-US" sz="1600" baseline="-25000" dirty="0" err="1"/>
              <a:t>m</a:t>
            </a:r>
            <a:r>
              <a:rPr lang="en-US" sz="1600" dirty="0"/>
              <a:t> (Ω=1), into the lower </a:t>
            </a:r>
            <a:r>
              <a:rPr lang="en-US" sz="1600" dirty="0" err="1"/>
              <a:t>passband</a:t>
            </a:r>
            <a:r>
              <a:rPr lang="en-US" sz="1600" dirty="0"/>
              <a:t> half</a:t>
            </a:r>
            <a:endParaRPr lang="pt-BR" sz="1600" dirty="0"/>
          </a:p>
        </p:txBody>
      </p:sp>
      <p:sp>
        <p:nvSpPr>
          <p:cNvPr id="14" name="Rectangle 13"/>
          <p:cNvSpPr/>
          <p:nvPr/>
        </p:nvSpPr>
        <p:spPr>
          <a:xfrm>
            <a:off x="539552" y="1818110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66" y="2633323"/>
            <a:ext cx="4715268" cy="236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1520" y="311145"/>
            <a:ext cx="2343878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617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66" y="1303830"/>
            <a:ext cx="4715268" cy="236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1520" y="311145"/>
            <a:ext cx="2343878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35" y="3895349"/>
            <a:ext cx="1647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3" y="3958834"/>
            <a:ext cx="237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Normalized bandwith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566501" y="4049699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10" y="5445224"/>
            <a:ext cx="3429000" cy="70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33084" y="5605616"/>
            <a:ext cx="108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 factor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563888" y="5696481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42" y="4671417"/>
            <a:ext cx="1924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9552" y="4715852"/>
            <a:ext cx="284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Normalized mid bandwith 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563888" y="480671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8" grpId="0"/>
      <p:bldP spid="19" grpId="0" animBg="1"/>
      <p:bldP spid="21" grpId="0"/>
      <p:bldP spid="2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9686" y="1877923"/>
            <a:ext cx="74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simplest design of a band-pass filter is the connection of a high-pass filter and a </a:t>
            </a:r>
            <a:r>
              <a:rPr lang="en-US" sz="1600" dirty="0" err="1"/>
              <a:t>lowpass</a:t>
            </a:r>
            <a:r>
              <a:rPr lang="en-US" sz="1600" dirty="0"/>
              <a:t> filter in series, which is commonly done in wide-band filter applications.</a:t>
            </a:r>
            <a:endParaRPr lang="pt-BR" sz="1600" dirty="0"/>
          </a:p>
        </p:txBody>
      </p:sp>
      <p:sp>
        <p:nvSpPr>
          <p:cNvPr id="7" name="Rectangle 6"/>
          <p:cNvSpPr/>
          <p:nvPr/>
        </p:nvSpPr>
        <p:spPr>
          <a:xfrm>
            <a:off x="539552" y="1995225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4"/>
          <p:cNvSpPr txBox="1"/>
          <p:nvPr/>
        </p:nvSpPr>
        <p:spPr>
          <a:xfrm>
            <a:off x="251520" y="311145"/>
            <a:ext cx="2343878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9686" y="2636912"/>
            <a:ext cx="741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 first order </a:t>
            </a:r>
            <a:r>
              <a:rPr lang="en-US" sz="1600" dirty="0"/>
              <a:t>high-pass and a first-order low-pass provide a second-order band-pass,</a:t>
            </a:r>
            <a:endParaRPr lang="pt-BR" sz="1600" dirty="0"/>
          </a:p>
        </p:txBody>
      </p:sp>
      <p:sp>
        <p:nvSpPr>
          <p:cNvPr id="17" name="Rectangle 16"/>
          <p:cNvSpPr/>
          <p:nvPr/>
        </p:nvSpPr>
        <p:spPr>
          <a:xfrm>
            <a:off x="539552" y="274316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919686" y="3321554"/>
            <a:ext cx="74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 </a:t>
            </a:r>
            <a:r>
              <a:rPr lang="en-US" sz="1600" dirty="0"/>
              <a:t>second-order high-pass and a second-order low-pass result in a fourth-order band-pass </a:t>
            </a:r>
            <a:r>
              <a:rPr lang="pt-BR" sz="1600" dirty="0"/>
              <a:t>response.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552" y="3402273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919686" y="4113642"/>
            <a:ext cx="74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Narrow-band filters of higher order consist of cascaded second-order band-pass filters that use the </a:t>
            </a:r>
            <a:r>
              <a:rPr lang="en-US" sz="1600" dirty="0" err="1"/>
              <a:t>Sallen</a:t>
            </a:r>
            <a:r>
              <a:rPr lang="en-US" sz="1600" dirty="0"/>
              <a:t>-Key or the Multiple Feedback (MFB) </a:t>
            </a:r>
            <a:r>
              <a:rPr lang="pt-BR" sz="1600" dirty="0"/>
              <a:t>topology.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552" y="4230944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72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9686" y="1340768"/>
            <a:ext cx="741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develop the frequency response of a </a:t>
            </a:r>
            <a:r>
              <a:rPr lang="en-US" sz="1600" b="1" dirty="0">
                <a:solidFill>
                  <a:srgbClr val="FF0000"/>
                </a:solidFill>
              </a:rPr>
              <a:t>second-order band-pass filter</a:t>
            </a:r>
            <a:r>
              <a:rPr lang="en-US" sz="1600" dirty="0"/>
              <a:t>, apply the </a:t>
            </a:r>
          </a:p>
          <a:p>
            <a:pPr algn="just"/>
            <a:endParaRPr lang="en-US" sz="1600" dirty="0"/>
          </a:p>
          <a:p>
            <a:r>
              <a:rPr lang="en-US" sz="1600" dirty="0"/>
              <a:t>Transformation                                                 to a </a:t>
            </a:r>
            <a:r>
              <a:rPr lang="en-US" sz="1600" b="1" dirty="0">
                <a:solidFill>
                  <a:srgbClr val="FF0000"/>
                </a:solidFill>
              </a:rPr>
              <a:t>first-order low-pass transfer function</a:t>
            </a:r>
            <a:r>
              <a:rPr lang="en-US" sz="1600" dirty="0"/>
              <a:t>:</a:t>
            </a:r>
            <a:endParaRPr lang="pt-BR" sz="1600" dirty="0"/>
          </a:p>
        </p:txBody>
      </p:sp>
      <p:sp>
        <p:nvSpPr>
          <p:cNvPr id="7" name="Rectangle 6"/>
          <p:cNvSpPr/>
          <p:nvPr/>
        </p:nvSpPr>
        <p:spPr>
          <a:xfrm>
            <a:off x="467544" y="1412776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14"/>
          <p:cNvSpPr txBox="1"/>
          <p:nvPr/>
        </p:nvSpPr>
        <p:spPr>
          <a:xfrm>
            <a:off x="251520" y="311145"/>
            <a:ext cx="2343878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14" y="4013647"/>
            <a:ext cx="16478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18" y="2703215"/>
            <a:ext cx="13430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3560043" y="2950294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2958802" y="277666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76898" y="3445627"/>
            <a:ext cx="313159" cy="2937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50346"/>
            <a:ext cx="2524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Down Arrow 22"/>
          <p:cNvSpPr/>
          <p:nvPr/>
        </p:nvSpPr>
        <p:spPr>
          <a:xfrm>
            <a:off x="4038401" y="4935463"/>
            <a:ext cx="313159" cy="2937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67" y="1700808"/>
            <a:ext cx="13430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21"/>
          <p:cNvSpPr/>
          <p:nvPr/>
        </p:nvSpPr>
        <p:spPr>
          <a:xfrm>
            <a:off x="2699792" y="194788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1"/>
          <p:cNvSpPr txBox="1"/>
          <p:nvPr/>
        </p:nvSpPr>
        <p:spPr>
          <a:xfrm>
            <a:off x="2135577" y="178890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288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2" grpId="0" animBg="1"/>
      <p:bldP spid="2" grpId="0"/>
      <p:bldP spid="4" grpId="0" animBg="1"/>
      <p:bldP spid="23" grpId="0" animBg="1"/>
      <p:bldP spid="19" grpId="0" animBg="1"/>
      <p:bldP spid="2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1520" y="311145"/>
            <a:ext cx="2343878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58909" y="1267077"/>
            <a:ext cx="7113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When designing band-pass filters, the parameters of interest are the gain at the mid frequency (A</a:t>
            </a:r>
            <a:r>
              <a:rPr lang="en-US" sz="1600" baseline="-25000" dirty="0"/>
              <a:t>m</a:t>
            </a:r>
            <a:r>
              <a:rPr lang="en-US" sz="1600" dirty="0"/>
              <a:t>) and the quality factor (Q), which represents the selectivity of a band-pass </a:t>
            </a:r>
            <a:r>
              <a:rPr lang="pt-BR" sz="1600" dirty="0"/>
              <a:t>filter. </a:t>
            </a:r>
            <a:r>
              <a:rPr lang="en-US" sz="1600" dirty="0"/>
              <a:t>Therefore, replace A</a:t>
            </a:r>
            <a:r>
              <a:rPr lang="en-US" sz="1600" baseline="-25000" dirty="0"/>
              <a:t>0</a:t>
            </a:r>
            <a:r>
              <a:rPr lang="en-US" sz="1600" dirty="0"/>
              <a:t> </a:t>
            </a:r>
            <a:r>
              <a:rPr lang="en-US" sz="1600"/>
              <a:t>with A</a:t>
            </a:r>
            <a:r>
              <a:rPr lang="en-US" sz="1600" baseline="-25000"/>
              <a:t>m</a:t>
            </a:r>
            <a:r>
              <a:rPr lang="en-US" sz="1600"/>
              <a:t> /Q </a:t>
            </a:r>
            <a:r>
              <a:rPr lang="en-US" sz="1600" dirty="0"/>
              <a:t>and ΔΩ with 1/Q (Equation 16–7) to obtain:</a:t>
            </a:r>
            <a:endParaRPr lang="pt-BR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5906"/>
            <a:ext cx="22574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Down Arrow 24"/>
          <p:cNvSpPr/>
          <p:nvPr/>
        </p:nvSpPr>
        <p:spPr>
          <a:xfrm>
            <a:off x="4258841" y="3573016"/>
            <a:ext cx="313159" cy="2937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6"/>
          <p:cNvSpPr/>
          <p:nvPr/>
        </p:nvSpPr>
        <p:spPr>
          <a:xfrm>
            <a:off x="588390" y="1344790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2524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2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5466710"/>
            <a:ext cx="452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Normalized gain response of a second order </a:t>
            </a:r>
            <a:r>
              <a:rPr lang="en-US" sz="1600" dirty="0" err="1"/>
              <a:t>bandpass</a:t>
            </a:r>
            <a:r>
              <a:rPr lang="en-US" sz="1600" dirty="0"/>
              <a:t> filter</a:t>
            </a:r>
            <a:endParaRPr lang="pt-BR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311145"/>
            <a:ext cx="2343878" cy="401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 Pass Filter</a:t>
            </a:r>
          </a:p>
          <a:p>
            <a:pPr algn="ctr"/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04" y="1504080"/>
            <a:ext cx="4305930" cy="392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709" y="3109912"/>
            <a:ext cx="15906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91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3055" y="2282096"/>
            <a:ext cx="821789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Band</a:t>
            </a:r>
            <a:r>
              <a:rPr lang="pt-BR" sz="6000" b="1" dirty="0">
                <a:solidFill>
                  <a:schemeClr val="bg1"/>
                </a:solidFill>
              </a:rPr>
              <a:t> Pass Filters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Second Order Topology</a:t>
            </a:r>
          </a:p>
        </p:txBody>
      </p:sp>
    </p:spTree>
    <p:extLst>
      <p:ext uri="{BB962C8B-B14F-4D97-AF65-F5344CB8AC3E}">
        <p14:creationId xmlns:p14="http://schemas.microsoft.com/office/powerpoint/2010/main" val="18143167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149860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4060"/>
            <a:ext cx="653408" cy="8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90381"/>
            <a:ext cx="28803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Designing Band Pass Filter </a:t>
            </a:r>
          </a:p>
          <a:p>
            <a:pPr algn="ctr"/>
            <a:r>
              <a:rPr lang="pt-BR" b="1" dirty="0"/>
              <a:t> (Second Order)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24725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479503"/>
            <a:ext cx="37444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16" y="1765548"/>
            <a:ext cx="411306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58" y="4012832"/>
            <a:ext cx="3636818" cy="179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5880</TotalTime>
  <Words>4619</Words>
  <Application>Microsoft Office PowerPoint</Application>
  <PresentationFormat>Apresentação na tela (4:3)</PresentationFormat>
  <Paragraphs>1014</Paragraphs>
  <Slides>158</Slides>
  <Notes>135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158</vt:i4>
      </vt:variant>
    </vt:vector>
  </HeadingPairs>
  <TitlesOfParts>
    <vt:vector size="163" baseType="lpstr">
      <vt:lpstr>Arial</vt:lpstr>
      <vt:lpstr>Calibri</vt:lpstr>
      <vt:lpstr>Cambria Math</vt:lpstr>
      <vt:lpstr>Trebuchet MS</vt:lpstr>
      <vt:lpstr>Office Theme</vt:lpstr>
      <vt:lpstr>OP AMPs for Everyone Newnes, 2009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Marcos Alves</dc:creator>
  <cp:lastModifiedBy>José Marcos Alves</cp:lastModifiedBy>
  <cp:revision>459</cp:revision>
  <cp:lastPrinted>2017-11-09T10:55:48Z</cp:lastPrinted>
  <dcterms:created xsi:type="dcterms:W3CDTF">2012-10-15T16:50:11Z</dcterms:created>
  <dcterms:modified xsi:type="dcterms:W3CDTF">2019-09-20T12:27:45Z</dcterms:modified>
</cp:coreProperties>
</file>