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8" r:id="rId4"/>
    <p:sldId id="259" r:id="rId5"/>
    <p:sldId id="260" r:id="rId6"/>
    <p:sldId id="280" r:id="rId7"/>
    <p:sldId id="261" r:id="rId8"/>
    <p:sldId id="262" r:id="rId9"/>
    <p:sldId id="281" r:id="rId10"/>
    <p:sldId id="265" r:id="rId11"/>
    <p:sldId id="266" r:id="rId12"/>
    <p:sldId id="282" r:id="rId13"/>
    <p:sldId id="267" r:id="rId14"/>
    <p:sldId id="264" r:id="rId15"/>
    <p:sldId id="268" r:id="rId16"/>
    <p:sldId id="269" r:id="rId17"/>
    <p:sldId id="270" r:id="rId18"/>
    <p:sldId id="276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F56225-CB2B-4632-89A3-CC6684456A4F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E61257-A6C3-4226-A3C6-8C37762A015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6225-CB2B-4632-89A3-CC6684456A4F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1257-A6C3-4226-A3C6-8C37762A01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6225-CB2B-4632-89A3-CC6684456A4F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1257-A6C3-4226-A3C6-8C37762A01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F56225-CB2B-4632-89A3-CC6684456A4F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E61257-A6C3-4226-A3C6-8C37762A015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F56225-CB2B-4632-89A3-CC6684456A4F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E61257-A6C3-4226-A3C6-8C37762A015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6225-CB2B-4632-89A3-CC6684456A4F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1257-A6C3-4226-A3C6-8C37762A015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6225-CB2B-4632-89A3-CC6684456A4F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1257-A6C3-4226-A3C6-8C37762A015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F56225-CB2B-4632-89A3-CC6684456A4F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E61257-A6C3-4226-A3C6-8C37762A015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6225-CB2B-4632-89A3-CC6684456A4F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1257-A6C3-4226-A3C6-8C37762A01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F56225-CB2B-4632-89A3-CC6684456A4F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E61257-A6C3-4226-A3C6-8C37762A0159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F56225-CB2B-4632-89A3-CC6684456A4F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E61257-A6C3-4226-A3C6-8C37762A0159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F56225-CB2B-4632-89A3-CC6684456A4F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E61257-A6C3-4226-A3C6-8C37762A015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-27384"/>
            <a:ext cx="6172200" cy="1894362"/>
          </a:xfrm>
        </p:spPr>
        <p:txBody>
          <a:bodyPr/>
          <a:lstStyle/>
          <a:p>
            <a:r>
              <a:rPr lang="pt-BR" dirty="0" err="1" smtClean="0">
                <a:solidFill>
                  <a:schemeClr val="tx1"/>
                </a:solidFill>
              </a:rPr>
              <a:t>Jurity</a:t>
            </a:r>
            <a:r>
              <a:rPr lang="pt-BR" dirty="0" smtClean="0">
                <a:solidFill>
                  <a:schemeClr val="tx1"/>
                </a:solidFill>
              </a:rPr>
              <a:t> de </a:t>
            </a:r>
            <a:r>
              <a:rPr lang="pt-BR" dirty="0" err="1" smtClean="0">
                <a:solidFill>
                  <a:schemeClr val="tx1"/>
                </a:solidFill>
              </a:rPr>
              <a:t>souza</a:t>
            </a:r>
            <a:r>
              <a:rPr lang="pt-BR" dirty="0" smtClean="0">
                <a:solidFill>
                  <a:schemeClr val="tx1"/>
                </a:solidFill>
              </a:rPr>
              <a:t> farias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2128" y="2348880"/>
            <a:ext cx="7991872" cy="840160"/>
          </a:xfrm>
        </p:spPr>
        <p:txBody>
          <a:bodyPr>
            <a:normAutofit/>
          </a:bodyPr>
          <a:lstStyle/>
          <a:p>
            <a:r>
              <a:rPr lang="pt-BR" sz="2400" i="1" dirty="0" smtClean="0">
                <a:solidFill>
                  <a:schemeClr val="tx1"/>
                </a:solidFill>
              </a:rPr>
              <a:t>APRENDER SOLFEJO CONSTRUINDO FRASES</a:t>
            </a:r>
            <a:endParaRPr lang="pt-BR" sz="2400" i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018" y="3573016"/>
            <a:ext cx="2419350" cy="2966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506" y="3703290"/>
            <a:ext cx="24955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944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sz="2000" dirty="0" smtClean="0"/>
          </a:p>
          <a:p>
            <a:r>
              <a:rPr lang="pt-BR" sz="2000" dirty="0" smtClean="0"/>
              <a:t>Subida: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2000" dirty="0" smtClean="0"/>
              <a:t>Descida:</a:t>
            </a:r>
            <a:endParaRPr lang="pt-BR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564904"/>
            <a:ext cx="79597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200" dirty="0"/>
              <a:t>Exemplo de harmonização da escala de Dó maior proposto pela </a:t>
            </a:r>
            <a:r>
              <a:rPr lang="pt-BR" sz="3200" dirty="0" smtClean="0"/>
              <a:t>autora</a:t>
            </a:r>
            <a:endParaRPr lang="pt-B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93" y="5237187"/>
            <a:ext cx="73818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907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715488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Para começar o trabalho de construção de frases, é necessário que os alunos conheçam os elementos básicos da grafia musical (clave, figuras e suas pausas, compassos simples </a:t>
            </a:r>
            <a:r>
              <a:rPr lang="pt-BR" dirty="0" smtClean="0"/>
              <a:t>e a figura semínima como a unidade de tempo) </a:t>
            </a:r>
            <a:r>
              <a:rPr lang="pt-BR" dirty="0" smtClean="0"/>
              <a:t>e entoem a escala de Dó Maior, do Dó3 ao Dó4.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Todos os exercícios serão sempre acompanhados ao piano, com </a:t>
            </a:r>
            <a:r>
              <a:rPr lang="pt-BR" dirty="0" smtClean="0"/>
              <a:t>harmonias </a:t>
            </a:r>
            <a:r>
              <a:rPr lang="pt-BR" dirty="0" smtClean="0"/>
              <a:t>variadas.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No início da prática de emissão dos sons, utiliza-se a semibreve.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161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pt-BR" dirty="0" smtClean="0"/>
              <a:t>Atividade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74" y="2027110"/>
            <a:ext cx="7289626" cy="44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673" y="260648"/>
            <a:ext cx="27717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066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/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Exemplos propostos pela </a:t>
            </a:r>
            <a:r>
              <a:rPr lang="pt-BR" dirty="0" smtClean="0">
                <a:solidFill>
                  <a:schemeClr val="tx1"/>
                </a:solidFill>
              </a:rPr>
              <a:t>autora</a:t>
            </a:r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1.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 professora sugere, de preferência, que os acompanhamentos se façam sobre os acordes dos graus tonais (1º, 4º e 5º):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2.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3.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23181"/>
            <a:ext cx="727280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56992"/>
            <a:ext cx="37052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941168"/>
            <a:ext cx="4724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3684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931224" cy="60486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partir dessa etapa, o aluno começa a trabalhar a construção de frases, seguindo algumas regras: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1) Utiliza-se o compasso 	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(nessa fase faz-se sempre o uso de figuras</a:t>
            </a:r>
            <a:r>
              <a:rPr lang="pt-BR" dirty="0"/>
              <a:t> </a:t>
            </a:r>
            <a:r>
              <a:rPr lang="pt-BR" dirty="0" smtClean="0"/>
              <a:t>no </a:t>
            </a:r>
            <a:r>
              <a:rPr lang="pt-BR" dirty="0" smtClean="0"/>
              <a:t>“denominador”) </a:t>
            </a:r>
            <a:r>
              <a:rPr lang="pt-BR" dirty="0" smtClean="0"/>
              <a:t>e o valor utilizado para cada tempo é semínima, empregando-se </a:t>
            </a:r>
            <a:r>
              <a:rPr lang="pt-BR" dirty="0" smtClean="0"/>
              <a:t>a mínima apenas </a:t>
            </a:r>
            <a:r>
              <a:rPr lang="pt-BR" dirty="0" smtClean="0"/>
              <a:t>nos finais (motivos, membros de frases ou frases).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2) As frases não podem ultrapassar 4 compassos e devem começar em Dó ou Mi e terminar sempre em Dó.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3) Sugere-se ao aluno que, no 2º compasso, </a:t>
            </a:r>
            <a:r>
              <a:rPr lang="pt-BR" dirty="0" smtClean="0"/>
              <a:t>utilize uma       </a:t>
            </a:r>
            <a:r>
              <a:rPr lang="pt-BR" dirty="0"/>
              <a:t>para que dê a ideia de repouso, </a:t>
            </a:r>
            <a:r>
              <a:rPr lang="pt-BR" dirty="0" smtClean="0"/>
              <a:t>formando </a:t>
            </a:r>
            <a:r>
              <a:rPr lang="pt-BR" dirty="0"/>
              <a:t>dois motivos  melódicos – esse princípio de fraseologia, para a autora, é muito importante para os que estão começando.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37544"/>
            <a:ext cx="5334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942495"/>
            <a:ext cx="208639" cy="35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7599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04867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4) Começa-se com as notas Dó, Ré e Mi, repetidas ou por graus conjuntos, subindo e descendo.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5) Utiliza-se a ligadura para separar os motivos melódicos, que em razão do exposto no terceiro item, têm sempre o caráter de pergunta e resposta. O canto das frases elaboradas pelos alunos deve ser feito sempre com base na </a:t>
            </a:r>
            <a:r>
              <a:rPr lang="pt-BR" dirty="0" smtClean="0"/>
              <a:t>altura correspondente. Após essa </a:t>
            </a:r>
            <a:r>
              <a:rPr lang="pt-BR" dirty="0" smtClean="0"/>
              <a:t>fase, amplia-se a extensão dos exercícios criados.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6)  Utiliza-se de Dó até Sol, ainda em graus conjuntos e  com notas repetidas, podendo-se iniciar na nota sol.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131046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1206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7) Passa-se a utilizar o salto da tônica à dominante e vice-versa. Como o objetivo da proposta é solfejar </a:t>
            </a:r>
            <a:r>
              <a:rPr lang="pt-BR" dirty="0" smtClean="0"/>
              <a:t>as composições, </a:t>
            </a:r>
            <a:r>
              <a:rPr lang="pt-BR" dirty="0" smtClean="0"/>
              <a:t>os alunos deverão sempre pensar no som enquanto estiverem escrevendo.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</a:t>
            </a:r>
            <a:r>
              <a:rPr lang="pt-BR" dirty="0" smtClean="0"/>
              <a:t>partir desse ponto, insere-se o compasso 	 e aborda-se, então,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   o </a:t>
            </a:r>
            <a:r>
              <a:rPr lang="pt-BR" dirty="0" smtClean="0"/>
              <a:t>ponto de aumento, seguindo-se o compasso       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8) Acrescentam-se as notas Lá, Si e Dó (Dó4), em</a:t>
            </a:r>
          </a:p>
          <a:p>
            <a:pPr marL="0" indent="0" algn="just">
              <a:buNone/>
            </a:pPr>
            <a:r>
              <a:rPr lang="pt-BR" dirty="0" smtClean="0"/>
              <a:t> qualquer compasso     		mas em graus </a:t>
            </a:r>
          </a:p>
          <a:p>
            <a:pPr marL="457200" indent="-457200" algn="just">
              <a:buAutoNum type="arabicParenR" startAt="8"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marL="0" indent="0" algn="just">
              <a:buNone/>
            </a:pPr>
            <a:r>
              <a:rPr lang="pt-BR" dirty="0" smtClean="0"/>
              <a:t>conjuntos e/ou com notas repetidas.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69620"/>
            <a:ext cx="326080" cy="76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965698"/>
            <a:ext cx="419100" cy="75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002" y="4509120"/>
            <a:ext cx="3619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916" y="4509120"/>
            <a:ext cx="4191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653136"/>
            <a:ext cx="533400" cy="71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8299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9) Permitem-se saltos sobre as notas do acorde de tônica ascendente e descendente. </a:t>
            </a:r>
            <a:r>
              <a:rPr lang="pt-BR" dirty="0" smtClean="0"/>
              <a:t>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As </a:t>
            </a:r>
            <a:r>
              <a:rPr lang="pt-BR" dirty="0" smtClean="0"/>
              <a:t>crianças estudam seus próprios solfejos e depois </a:t>
            </a:r>
            <a:r>
              <a:rPr lang="pt-BR" dirty="0" smtClean="0"/>
              <a:t>trocam suas composições entre </a:t>
            </a:r>
            <a:r>
              <a:rPr lang="pt-BR" dirty="0" smtClean="0"/>
              <a:t>si</a:t>
            </a:r>
            <a:r>
              <a:rPr lang="pt-BR" dirty="0" smtClean="0"/>
              <a:t>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Esse </a:t>
            </a:r>
            <a:r>
              <a:rPr lang="pt-BR" dirty="0" smtClean="0"/>
              <a:t>método foi desenvolvido nas classes do Curso Pré-teórico do Conservatório Brasileiro de </a:t>
            </a:r>
            <a:r>
              <a:rPr lang="pt-BR" dirty="0" smtClean="0"/>
              <a:t>Música, </a:t>
            </a:r>
            <a:r>
              <a:rPr lang="pt-BR" dirty="0" smtClean="0"/>
              <a:t>no Rio de Janeiro, nas décadas de 60 e 70.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7281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FARIAS, </a:t>
            </a:r>
            <a:r>
              <a:rPr lang="pt-BR" dirty="0" err="1"/>
              <a:t>Jurity</a:t>
            </a:r>
            <a:r>
              <a:rPr lang="pt-BR" dirty="0"/>
              <a:t> de Souza. </a:t>
            </a:r>
            <a:r>
              <a:rPr lang="pt-BR" i="1" dirty="0"/>
              <a:t>Iniciação Musical. </a:t>
            </a:r>
            <a:r>
              <a:rPr lang="pt-BR" dirty="0"/>
              <a:t>Rio de Janeiro, 1941.</a:t>
            </a:r>
          </a:p>
          <a:p>
            <a:endParaRPr lang="pt-BR" dirty="0" smtClean="0"/>
          </a:p>
          <a:p>
            <a:r>
              <a:rPr lang="pt-BR" dirty="0" smtClean="0"/>
              <a:t>FARIAS</a:t>
            </a:r>
            <a:r>
              <a:rPr lang="pt-BR" dirty="0"/>
              <a:t>, </a:t>
            </a:r>
            <a:r>
              <a:rPr lang="pt-BR" dirty="0" err="1"/>
              <a:t>Jurity</a:t>
            </a:r>
            <a:r>
              <a:rPr lang="pt-BR" dirty="0"/>
              <a:t> de Souza. </a:t>
            </a:r>
            <a:r>
              <a:rPr lang="pt-BR" i="1" dirty="0"/>
              <a:t>Aprender solfejo construindo </a:t>
            </a:r>
            <a:r>
              <a:rPr lang="pt-BR" i="1" dirty="0" smtClean="0"/>
              <a:t>frases</a:t>
            </a:r>
            <a:r>
              <a:rPr lang="pt-BR" dirty="0" smtClean="0"/>
              <a:t>. Rio de Janeiro, </a:t>
            </a:r>
            <a:r>
              <a:rPr lang="pt-BR" dirty="0" smtClean="0"/>
              <a:t>(1958?).</a:t>
            </a:r>
            <a:endParaRPr lang="pt-BR" dirty="0" smtClean="0"/>
          </a:p>
          <a:p>
            <a:endParaRPr lang="pt-BR" dirty="0">
              <a:latin typeface="+mj-lt"/>
            </a:endParaRPr>
          </a:p>
          <a:p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PAZ, </a:t>
            </a:r>
            <a:r>
              <a:rPr lang="pt-BR" dirty="0" err="1">
                <a:solidFill>
                  <a:schemeClr val="bg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Ermelinda</a:t>
            </a: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 A.  </a:t>
            </a:r>
            <a:r>
              <a:rPr lang="pt-BR" i="1" dirty="0">
                <a:solidFill>
                  <a:schemeClr val="bg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Pedagogia Musical Brasileira no Século XX, Metodologia e Tendências. </a:t>
            </a: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Brasília: Editora </a:t>
            </a:r>
            <a:r>
              <a:rPr lang="pt-BR" dirty="0" err="1">
                <a:solidFill>
                  <a:schemeClr val="bg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MusiMed</a:t>
            </a: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, 2000.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1312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pt-BR" dirty="0"/>
              <a:t>1º Material Didático </a:t>
            </a:r>
            <a:r>
              <a:rPr lang="pt-BR" dirty="0" smtClean="0"/>
              <a:t>de Iniciação Musical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79584"/>
            <a:ext cx="7467600" cy="48737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Deu-se </a:t>
            </a:r>
            <a:r>
              <a:rPr lang="pt-BR" dirty="0"/>
              <a:t>em forma de </a:t>
            </a:r>
            <a:r>
              <a:rPr lang="pt-BR" dirty="0" smtClean="0"/>
              <a:t>tese, apresentada </a:t>
            </a:r>
            <a:r>
              <a:rPr lang="pt-BR" dirty="0"/>
              <a:t>no concurso para a cadeira de Teoria e Solfejo da Escola Nacional de Música da Universidade do Brasil (atualmente, Escola de Música da UFRJ</a:t>
            </a:r>
            <a:r>
              <a:rPr lang="pt-BR" dirty="0" smtClean="0"/>
              <a:t>), </a:t>
            </a:r>
            <a:r>
              <a:rPr lang="pt-BR" dirty="0"/>
              <a:t>em 1941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autora discorre sobre os pontos </a:t>
            </a:r>
            <a:r>
              <a:rPr lang="pt-BR" dirty="0"/>
              <a:t>negativos dos métodos tradicionais e </a:t>
            </a:r>
            <a:r>
              <a:rPr lang="pt-BR" dirty="0" smtClean="0"/>
              <a:t>ressalta o </a:t>
            </a:r>
            <a:r>
              <a:rPr lang="pt-BR" dirty="0"/>
              <a:t>método de </a:t>
            </a:r>
            <a:r>
              <a:rPr lang="pt-BR" dirty="0" err="1"/>
              <a:t>Dalcroze</a:t>
            </a:r>
            <a:r>
              <a:rPr lang="pt-BR" dirty="0"/>
              <a:t>, como um novo referencial para o ensino de </a:t>
            </a:r>
            <a:r>
              <a:rPr lang="pt-BR" dirty="0" smtClean="0"/>
              <a:t>música.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O termo </a:t>
            </a:r>
            <a:r>
              <a:rPr lang="pt-BR" dirty="0" smtClean="0"/>
              <a:t>“iniciação </a:t>
            </a:r>
            <a:r>
              <a:rPr lang="pt-BR" dirty="0"/>
              <a:t>musical” é dirigido à criança e nunca ao jovem e </a:t>
            </a:r>
            <a:r>
              <a:rPr lang="pt-BR" dirty="0" smtClean="0"/>
              <a:t>adulto.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Abordagem do ensino de teoria musical, com grande utilização de processos mnemônicos que, segundo a autora, facilitam o ato de decorar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Ê</a:t>
            </a:r>
            <a:r>
              <a:rPr lang="pt-BR" dirty="0" smtClean="0"/>
              <a:t>nfase no solfejo.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3653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3818"/>
            <a:ext cx="7467600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Alguns pontos básicos de seu estudo...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Descartar toda e qualquer definição teórica;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Levar a criança a copiar, no quadro de giz, as pautas, claves e outros </a:t>
            </a:r>
            <a:r>
              <a:rPr lang="pt-BR" dirty="0" smtClean="0"/>
              <a:t>sinais musicais </a:t>
            </a:r>
            <a:r>
              <a:rPr lang="pt-BR" dirty="0" smtClean="0"/>
              <a:t>sem defini-los, mostrando seus significados e utilidade, dando, por último, suas denominações</a:t>
            </a:r>
            <a:r>
              <a:rPr lang="pt-BR" dirty="0" smtClean="0"/>
              <a:t>;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Fazer a criança cantar desde o início, começando por frases pequenas e bem fáceis. Primeiro, ela canta com texto e, depois, com os nomes das notas.</a:t>
            </a:r>
          </a:p>
          <a:p>
            <a:pPr algn="just"/>
            <a:endParaRPr lang="pt-BR" dirty="0" smtClean="0"/>
          </a:p>
          <a:p>
            <a:pPr algn="r"/>
            <a:r>
              <a:rPr lang="pt-BR" dirty="0" smtClean="0"/>
              <a:t>“A criança, ao cantar, marcará todas as sílabas com o pé ou a mão. Começando a ter, dessa forma, a noção de compasso. Diz-lhe, então, que cada sílaba ou marcação tem o nome de unidade de marcação ou </a:t>
            </a:r>
            <a:r>
              <a:rPr lang="pt-BR" dirty="0" smtClean="0"/>
              <a:t>tempo[...]” </a:t>
            </a:r>
          </a:p>
          <a:p>
            <a:pPr marL="0" indent="0" algn="r">
              <a:buNone/>
            </a:pPr>
            <a:r>
              <a:rPr lang="pt-BR" sz="2100" dirty="0" smtClean="0"/>
              <a:t>(</a:t>
            </a:r>
            <a:r>
              <a:rPr lang="pt-BR" sz="2100" dirty="0" smtClean="0"/>
              <a:t>FARIAS, </a:t>
            </a:r>
            <a:r>
              <a:rPr lang="pt-BR" sz="2100" dirty="0" smtClean="0"/>
              <a:t>1941 apud PAZ, 2000:73)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104794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4087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Inicialmente, o aluno só trabalha com </a:t>
            </a:r>
            <a:r>
              <a:rPr lang="pt-BR" dirty="0" smtClean="0"/>
              <a:t>as fórmulas de compassos 2</a:t>
            </a:r>
            <a:r>
              <a:rPr lang="pt-BR" dirty="0" smtClean="0"/>
              <a:t>, 3 </a:t>
            </a:r>
            <a:r>
              <a:rPr lang="pt-BR" dirty="0"/>
              <a:t>e </a:t>
            </a:r>
            <a:r>
              <a:rPr lang="pt-BR" dirty="0" smtClean="0"/>
              <a:t>4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                     4  4    4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 aprendizagem dos conceitos musicais é </a:t>
            </a:r>
            <a:r>
              <a:rPr lang="pt-BR" dirty="0" smtClean="0"/>
              <a:t>estabelecida através </a:t>
            </a:r>
            <a:r>
              <a:rPr lang="pt-BR" dirty="0" smtClean="0"/>
              <a:t>de uma análise constante de todo material utilizado para o </a:t>
            </a:r>
            <a:r>
              <a:rPr lang="pt-BR" dirty="0" smtClean="0"/>
              <a:t>canto.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Após as primeiras noções de solfejo e elementos de teoria, o ditado musical é introduzido.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aluno não grafa o que ouve, mas apenas reconhece e aponta o que foi tocado dentre as frases por ele já conhecidas.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proposta da frase pode ser feita pelo professor ou por outro colega.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Depois dessa fase, </a:t>
            </a:r>
            <a:r>
              <a:rPr lang="pt-BR" dirty="0" smtClean="0"/>
              <a:t>o aluno passará </a:t>
            </a:r>
            <a:r>
              <a:rPr lang="pt-BR" dirty="0" smtClean="0"/>
              <a:t>a escrever </a:t>
            </a:r>
            <a:r>
              <a:rPr lang="pt-BR" dirty="0" smtClean="0"/>
              <a:t>frases curtas</a:t>
            </a:r>
            <a:r>
              <a:rPr lang="pt-BR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235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724942"/>
          </a:xfrm>
        </p:spPr>
        <p:txBody>
          <a:bodyPr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Abordagem da melodia</a:t>
            </a:r>
            <a:endPara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11256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As melodias devem ser cantadas primeiramente com o texto e, depois, com nomes de notas.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utilização de gravuras  ou desenhos alusivos ao que está cantando é um recurso usado pela autora para motivar as crianças.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marL="0" indent="0" algn="just">
              <a:buNone/>
            </a:pPr>
            <a:r>
              <a:rPr lang="pt-BR" dirty="0" smtClean="0"/>
              <a:t>                   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                </a:t>
            </a:r>
          </a:p>
          <a:p>
            <a:pPr algn="just"/>
            <a:endParaRPr lang="pt-BR" dirty="0" smtClean="0"/>
          </a:p>
        </p:txBody>
      </p:sp>
      <p:sp>
        <p:nvSpPr>
          <p:cNvPr id="9" name="Texto Explicativo 3 (Borda e Ênfase) 8"/>
          <p:cNvSpPr/>
          <p:nvPr/>
        </p:nvSpPr>
        <p:spPr>
          <a:xfrm>
            <a:off x="4860032" y="4077072"/>
            <a:ext cx="2592288" cy="1224136"/>
          </a:xfrm>
          <a:prstGeom prst="accentBorder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Saltos</a:t>
            </a:r>
            <a:endParaRPr lang="pt-BR" dirty="0"/>
          </a:p>
        </p:txBody>
      </p:sp>
      <p:sp>
        <p:nvSpPr>
          <p:cNvPr id="12" name="Texto Explicativo 3 (Borda e Ênfase) 11"/>
          <p:cNvSpPr/>
          <p:nvPr/>
        </p:nvSpPr>
        <p:spPr>
          <a:xfrm>
            <a:off x="4860032" y="5373216"/>
            <a:ext cx="2592288" cy="1224136"/>
          </a:xfrm>
          <a:prstGeom prst="accentBorder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Graus </a:t>
            </a:r>
            <a:r>
              <a:rPr lang="pt-BR" dirty="0" smtClean="0"/>
              <a:t>Conjuntos</a:t>
            </a:r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>
            <a:off x="1403648" y="4581128"/>
            <a:ext cx="2592288" cy="1692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/>
              <a:t> Dó3 </a:t>
            </a:r>
            <a:r>
              <a:rPr lang="pt-BR" dirty="0"/>
              <a:t>ao Sol3</a:t>
            </a:r>
          </a:p>
        </p:txBody>
      </p:sp>
    </p:spTree>
    <p:extLst>
      <p:ext uri="{BB962C8B-B14F-4D97-AF65-F5344CB8AC3E}">
        <p14:creationId xmlns:p14="http://schemas.microsoft.com/office/powerpoint/2010/main" val="36591669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2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Cada nova fase contempla músicas infantis e exercícios, utilizando-se: sinais ou palavras que expressam intensidade e movimento.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Preocupação em fazer a criança vivenciar todos os elementos musicais, sempre aplicados à música.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Após essa fase, completa-se a </a:t>
            </a:r>
            <a:r>
              <a:rPr lang="pt-BR" dirty="0" smtClean="0"/>
              <a:t>escala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  <a:r>
              <a:rPr lang="pt-BR" dirty="0"/>
              <a:t>de Dó Maior, com </a:t>
            </a:r>
            <a:r>
              <a:rPr lang="pt-BR" dirty="0" smtClean="0"/>
              <a:t>apresentação e </a:t>
            </a:r>
          </a:p>
          <a:p>
            <a:pPr marL="0" indent="0" algn="just">
              <a:buNone/>
            </a:pPr>
            <a:r>
              <a:rPr lang="pt-BR" dirty="0" smtClean="0"/>
              <a:t>criação </a:t>
            </a:r>
            <a:r>
              <a:rPr lang="pt-BR" dirty="0"/>
              <a:t>de melodias que </a:t>
            </a:r>
            <a:r>
              <a:rPr lang="pt-BR" dirty="0" smtClean="0"/>
              <a:t>“vão do Dó4 ao </a:t>
            </a:r>
          </a:p>
          <a:p>
            <a:pPr marL="0" indent="0" algn="just">
              <a:buNone/>
            </a:pPr>
            <a:r>
              <a:rPr lang="pt-BR" dirty="0" smtClean="0"/>
              <a:t>Sol3, já conhecido” (PAZ, 2000: 75). 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93096"/>
            <a:ext cx="2362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0511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Os </a:t>
            </a:r>
            <a:r>
              <a:rPr lang="pt-BR" dirty="0" smtClean="0"/>
              <a:t>únicos saltos existentes até então são de Dominante para a Tônica e vice-versa.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Tão logo tenha praticado </a:t>
            </a:r>
            <a:r>
              <a:rPr lang="pt-BR" dirty="0" smtClean="0"/>
              <a:t>as oito notas da escala, introduz-se a clave de Fá, na 4ª </a:t>
            </a:r>
            <a:r>
              <a:rPr lang="pt-BR" dirty="0" smtClean="0"/>
              <a:t>linha, no </a:t>
            </a:r>
            <a:r>
              <a:rPr lang="pt-BR" dirty="0" smtClean="0"/>
              <a:t>âmbito de Dó a </a:t>
            </a:r>
            <a:r>
              <a:rPr lang="pt-BR" dirty="0" smtClean="0"/>
              <a:t>Sol, </a:t>
            </a:r>
            <a:r>
              <a:rPr lang="pt-BR" dirty="0" smtClean="0"/>
              <a:t>como mostra o exemplo: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73016"/>
            <a:ext cx="4276725" cy="204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6545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trabalho de ditado ocorre </a:t>
            </a:r>
            <a:r>
              <a:rPr lang="pt-BR" dirty="0" smtClean="0"/>
              <a:t>simultaneamente; </a:t>
            </a:r>
            <a:r>
              <a:rPr lang="pt-BR" dirty="0" smtClean="0"/>
              <a:t>somente após </a:t>
            </a:r>
            <a:r>
              <a:rPr lang="pt-BR" dirty="0" smtClean="0"/>
              <a:t>o </a:t>
            </a:r>
            <a:r>
              <a:rPr lang="pt-BR" dirty="0" smtClean="0"/>
              <a:t>domínio da emissão </a:t>
            </a:r>
            <a:r>
              <a:rPr lang="pt-BR" dirty="0" smtClean="0"/>
              <a:t>e  </a:t>
            </a:r>
            <a:r>
              <a:rPr lang="pt-BR" dirty="0" smtClean="0"/>
              <a:t>reconhecimento de todos esses elementos passa-se à fase seguinte, na qual são utilizados </a:t>
            </a:r>
            <a:r>
              <a:rPr lang="pt-BR" dirty="0" smtClean="0"/>
              <a:t>“valores de </a:t>
            </a:r>
            <a:r>
              <a:rPr lang="pt-BR" dirty="0" smtClean="0"/>
              <a:t>menor </a:t>
            </a:r>
            <a:r>
              <a:rPr lang="pt-BR" dirty="0" smtClean="0"/>
              <a:t>duração” (Idem).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Uso de temas populares.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Crianças são estimuladas a compor frases e elaborar seus próprios exercícios de entoação.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Espaço para jogos.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Apreciação </a:t>
            </a:r>
            <a:r>
              <a:rPr lang="pt-BR" dirty="0" smtClean="0"/>
              <a:t>entre colegas também é estimulada.</a:t>
            </a: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0767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pt-BR" dirty="0" smtClean="0"/>
              <a:t>2º Material didático:</a:t>
            </a:r>
            <a:br>
              <a:rPr lang="pt-BR" dirty="0" smtClean="0"/>
            </a:br>
            <a:r>
              <a:rPr lang="pt-BR" dirty="0" smtClean="0"/>
              <a:t>Aprender solfejo construindo frases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Apresentado no Congresso Brasileiro de Arte, em 1958, em Porto Alegre.</a:t>
            </a:r>
          </a:p>
          <a:p>
            <a:endParaRPr lang="pt-BR" dirty="0"/>
          </a:p>
          <a:p>
            <a:pPr algn="r"/>
            <a:r>
              <a:rPr lang="pt-BR" dirty="0" smtClean="0"/>
              <a:t>“Não temos a intenção de ter atingido um método perfeito [...] É realmente um ensino prático com um sentido imediato [...] O método contém algumas regras e convenções como em qualquer jogo recreativo ou qualquer atividade, o que, mesmo na arte, não pode dispensar. </a:t>
            </a:r>
          </a:p>
          <a:p>
            <a:pPr marL="0" indent="0" algn="r">
              <a:buNone/>
            </a:pPr>
            <a:r>
              <a:rPr lang="pt-BR" dirty="0" smtClean="0"/>
              <a:t>Como base de ensino, usamos, desde o início até o fim, os solfejos acompanhados ao piano[...]” </a:t>
            </a:r>
          </a:p>
          <a:p>
            <a:pPr marL="0" indent="0" algn="r">
              <a:buNone/>
            </a:pPr>
            <a:r>
              <a:rPr lang="pt-BR" dirty="0" smtClean="0"/>
              <a:t>(FARIAS, (1958?) apud PAZ, 2000: 76)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0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492</TotalTime>
  <Words>1119</Words>
  <Application>Microsoft Office PowerPoint</Application>
  <PresentationFormat>Apresentação na tela (4:3)</PresentationFormat>
  <Paragraphs>135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Balcão Envidraçado</vt:lpstr>
      <vt:lpstr>Jurity de souza farias </vt:lpstr>
      <vt:lpstr>1º Material Didático de Iniciação Musical </vt:lpstr>
      <vt:lpstr>Alguns pontos básicos de seu estudo...</vt:lpstr>
      <vt:lpstr>Apresentação do PowerPoint</vt:lpstr>
      <vt:lpstr>Abordagem da melodia</vt:lpstr>
      <vt:lpstr>Apresentação do PowerPoint</vt:lpstr>
      <vt:lpstr>Apresentação do PowerPoint</vt:lpstr>
      <vt:lpstr>Apresentação do PowerPoint</vt:lpstr>
      <vt:lpstr>2º Material didático: Aprender solfejo construindo frases</vt:lpstr>
      <vt:lpstr>Exemplo de harmonização da escala de Dó maior proposto pela autora</vt:lpstr>
      <vt:lpstr>Apresentação do PowerPoint</vt:lpstr>
      <vt:lpstr>Atividade </vt:lpstr>
      <vt:lpstr>  Exemplos propostos pela autora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Jurity de souza farias</dc:title>
  <dc:creator>dri</dc:creator>
  <cp:lastModifiedBy>dri</cp:lastModifiedBy>
  <cp:revision>54</cp:revision>
  <dcterms:created xsi:type="dcterms:W3CDTF">2014-04-09T12:52:20Z</dcterms:created>
  <dcterms:modified xsi:type="dcterms:W3CDTF">2016-05-18T02:34:37Z</dcterms:modified>
</cp:coreProperties>
</file>