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42"/>
  </p:notesMasterIdLst>
  <p:sldIdLst>
    <p:sldId id="320" r:id="rId2"/>
    <p:sldId id="256" r:id="rId3"/>
    <p:sldId id="321" r:id="rId4"/>
    <p:sldId id="322" r:id="rId5"/>
    <p:sldId id="293" r:id="rId6"/>
    <p:sldId id="319" r:id="rId7"/>
    <p:sldId id="294" r:id="rId8"/>
    <p:sldId id="295" r:id="rId9"/>
    <p:sldId id="257" r:id="rId10"/>
    <p:sldId id="296" r:id="rId11"/>
    <p:sldId id="258" r:id="rId12"/>
    <p:sldId id="297" r:id="rId13"/>
    <p:sldId id="259" r:id="rId14"/>
    <p:sldId id="298" r:id="rId15"/>
    <p:sldId id="299" r:id="rId16"/>
    <p:sldId id="300" r:id="rId17"/>
    <p:sldId id="260" r:id="rId18"/>
    <p:sldId id="301" r:id="rId19"/>
    <p:sldId id="302" r:id="rId20"/>
    <p:sldId id="303" r:id="rId21"/>
    <p:sldId id="304" r:id="rId22"/>
    <p:sldId id="305" r:id="rId23"/>
    <p:sldId id="306" r:id="rId24"/>
    <p:sldId id="307" r:id="rId25"/>
    <p:sldId id="308" r:id="rId26"/>
    <p:sldId id="309" r:id="rId27"/>
    <p:sldId id="261" r:id="rId28"/>
    <p:sldId id="262" r:id="rId29"/>
    <p:sldId id="310" r:id="rId30"/>
    <p:sldId id="311" r:id="rId31"/>
    <p:sldId id="323" r:id="rId32"/>
    <p:sldId id="312" r:id="rId33"/>
    <p:sldId id="263" r:id="rId34"/>
    <p:sldId id="313" r:id="rId35"/>
    <p:sldId id="314" r:id="rId36"/>
    <p:sldId id="315" r:id="rId37"/>
    <p:sldId id="264" r:id="rId38"/>
    <p:sldId id="316" r:id="rId39"/>
    <p:sldId id="265" r:id="rId40"/>
    <p:sldId id="31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88AE2-2C7A-D24B-886B-CB4F98FE1D85}" type="datetimeFigureOut">
              <a:rPr lang="en-US" smtClean="0"/>
              <a:t>9/17/2020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3845-220E-3042-B8EA-8F7E6B53FE92}" type="slidenum">
              <a:rPr lang="en-US" smtClean="0"/>
              <a:t>‹nº›</a:t>
            </a:fld>
            <a:endParaRPr lang="en-US"/>
          </a:p>
        </p:txBody>
      </p:sp>
    </p:spTree>
    <p:extLst>
      <p:ext uri="{BB962C8B-B14F-4D97-AF65-F5344CB8AC3E}">
        <p14:creationId xmlns:p14="http://schemas.microsoft.com/office/powerpoint/2010/main" val="4074435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93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0695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14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4824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70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053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024128" y="2967788"/>
            <a:ext cx="4754880" cy="33415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Clique para editar o texto mestre</a:t>
            </a:r>
          </a:p>
        </p:txBody>
      </p:sp>
      <p:sp>
        <p:nvSpPr>
          <p:cNvPr id="6" name="Content Placeholder 5"/>
          <p:cNvSpPr>
            <a:spLocks noGrp="1"/>
          </p:cNvSpPr>
          <p:nvPr>
            <p:ph sz="quarter" idx="4"/>
          </p:nvPr>
        </p:nvSpPr>
        <p:spPr>
          <a:xfrm>
            <a:off x="5990888" y="2967788"/>
            <a:ext cx="4754880" cy="33415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666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195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0353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978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70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9/17/2020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31993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3">
            <a:extLst>
              <a:ext uri="{FF2B5EF4-FFF2-40B4-BE49-F238E27FC236}">
                <a16:creationId xmlns:a16="http://schemas.microsoft.com/office/drawing/2014/main" id="{2361A152-3F2D-4E67-86BF-447934E6D7DA}"/>
              </a:ext>
            </a:extLst>
          </p:cNvPr>
          <p:cNvSpPr>
            <a:spLocks noGrp="1"/>
          </p:cNvSpPr>
          <p:nvPr/>
        </p:nvSpPr>
        <p:spPr>
          <a:xfrm>
            <a:off x="2212532" y="2057401"/>
            <a:ext cx="7766936"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3200" b="1" dirty="0">
                <a:effectLst/>
                <a:latin typeface="Arial" panose="020B0604020202020204" pitchFamily="34" charset="0"/>
                <a:ea typeface="Times New Roman" panose="02020603050405020304" pitchFamily="18" charset="0"/>
              </a:rPr>
              <a:t>Universidade de São Paulo</a:t>
            </a:r>
            <a:br>
              <a:rPr lang="pt-BR" sz="3200" dirty="0">
                <a:effectLst/>
                <a:latin typeface="Times New Roman" panose="02020603050405020304" pitchFamily="18" charset="0"/>
                <a:ea typeface="Times New Roman" panose="02020603050405020304" pitchFamily="18" charset="0"/>
              </a:rPr>
            </a:br>
            <a:r>
              <a:rPr lang="pt-BR" sz="3200" b="1" dirty="0">
                <a:effectLst/>
                <a:latin typeface="Arial" panose="020B0604020202020204" pitchFamily="34" charset="0"/>
                <a:ea typeface="Times New Roman" panose="02020603050405020304" pitchFamily="18" charset="0"/>
              </a:rPr>
              <a:t>Faculdade de Economia, Administração e Contabilidade de Ribeirão Preto</a:t>
            </a:r>
            <a:endParaRPr lang="pt-BR" sz="3200" dirty="0"/>
          </a:p>
        </p:txBody>
      </p:sp>
      <p:sp>
        <p:nvSpPr>
          <p:cNvPr id="9" name="Subtítulo 4">
            <a:extLst>
              <a:ext uri="{FF2B5EF4-FFF2-40B4-BE49-F238E27FC236}">
                <a16:creationId xmlns:a16="http://schemas.microsoft.com/office/drawing/2014/main" id="{8265E2B1-C028-455D-9748-0003042D7AB0}"/>
              </a:ext>
            </a:extLst>
          </p:cNvPr>
          <p:cNvSpPr>
            <a:spLocks noGrp="1"/>
          </p:cNvSpPr>
          <p:nvPr/>
        </p:nvSpPr>
        <p:spPr>
          <a:xfrm>
            <a:off x="2212532" y="3703700"/>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nSpc>
                <a:spcPct val="115000"/>
              </a:lnSpc>
            </a:pPr>
            <a:r>
              <a:rPr lang="pt-BR" sz="1800" b="0" kern="0" dirty="0">
                <a:effectLst/>
                <a:latin typeface="Arial" panose="020B0604020202020204" pitchFamily="34" charset="0"/>
                <a:cs typeface="Arial" panose="020B0604020202020204" pitchFamily="34" charset="0"/>
              </a:rPr>
              <a:t>Economia Política Clássica</a:t>
            </a:r>
          </a:p>
          <a:p>
            <a:pPr>
              <a:lnSpc>
                <a:spcPct val="115000"/>
              </a:lnSpc>
            </a:pPr>
            <a:r>
              <a:rPr lang="pt-BR" sz="1800" b="0" kern="0" dirty="0">
                <a:effectLst/>
                <a:latin typeface="Arial" panose="020B0604020202020204" pitchFamily="34" charset="0"/>
                <a:cs typeface="Arial" panose="020B0604020202020204" pitchFamily="34" charset="0"/>
              </a:rPr>
              <a:t> REC2401 / 2020</a:t>
            </a:r>
            <a:endParaRPr lang="pt-BR" sz="1800" b="1" kern="0" dirty="0">
              <a:effectLst/>
              <a:latin typeface="Arial" panose="020B060402020202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60654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Objeções</a:t>
            </a:r>
          </a:p>
        </p:txBody>
      </p:sp>
      <p:sp>
        <p:nvSpPr>
          <p:cNvPr id="3" name="Espaço Reservado para Conteúdo 2"/>
          <p:cNvSpPr>
            <a:spLocks noGrp="1"/>
          </p:cNvSpPr>
          <p:nvPr>
            <p:ph idx="1"/>
          </p:nvPr>
        </p:nvSpPr>
        <p:spPr/>
        <p:txBody>
          <a:bodyPr/>
          <a:lstStyle/>
          <a:p>
            <a:r>
              <a:rPr lang="pt-BR" sz="2400" dirty="0"/>
              <a:t>Isso é verdadeiro?</a:t>
            </a:r>
          </a:p>
          <a:p>
            <a:r>
              <a:rPr lang="pt-BR" sz="2400" dirty="0"/>
              <a:t>Quantos comunistas haviam?</a:t>
            </a:r>
          </a:p>
          <a:p>
            <a:endParaRPr lang="pt-BR" dirty="0"/>
          </a:p>
        </p:txBody>
      </p:sp>
    </p:spTree>
    <p:extLst>
      <p:ext uri="{BB962C8B-B14F-4D97-AF65-F5344CB8AC3E}">
        <p14:creationId xmlns:p14="http://schemas.microsoft.com/office/powerpoint/2010/main" val="1720352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 </a:t>
            </a:r>
          </a:p>
        </p:txBody>
      </p:sp>
      <p:sp>
        <p:nvSpPr>
          <p:cNvPr id="3" name="Espaço Reservado para Conteúdo 2"/>
          <p:cNvSpPr>
            <a:spLocks noGrp="1"/>
          </p:cNvSpPr>
          <p:nvPr>
            <p:ph idx="1"/>
          </p:nvPr>
        </p:nvSpPr>
        <p:spPr/>
        <p:txBody>
          <a:bodyPr>
            <a:normAutofit/>
          </a:bodyPr>
          <a:lstStyle/>
          <a:p>
            <a:pPr marL="0" indent="0">
              <a:buNone/>
            </a:pPr>
            <a:r>
              <a:rPr lang="pt-BR" sz="2800" i="1" dirty="0"/>
              <a:t>“É tempo de os comunistas exporem, à face do mundo inteiro, seu modo de ver, seus fins e suas tendências, opondo um manifesto do próprio partido à lenda do espectro do comunismo. Com este fim, reuniram-se, em Londres, comunistas de várias nacionalidades e redigiram o manifesto seguinte”.</a:t>
            </a:r>
          </a:p>
        </p:txBody>
      </p:sp>
    </p:spTree>
    <p:extLst>
      <p:ext uri="{BB962C8B-B14F-4D97-AF65-F5344CB8AC3E}">
        <p14:creationId xmlns:p14="http://schemas.microsoft.com/office/powerpoint/2010/main" val="446161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Objeções</a:t>
            </a:r>
          </a:p>
        </p:txBody>
      </p:sp>
      <p:sp>
        <p:nvSpPr>
          <p:cNvPr id="3" name="Espaço Reservado para Conteúdo 2"/>
          <p:cNvSpPr>
            <a:spLocks noGrp="1"/>
          </p:cNvSpPr>
          <p:nvPr>
            <p:ph idx="1"/>
          </p:nvPr>
        </p:nvSpPr>
        <p:spPr/>
        <p:txBody>
          <a:bodyPr/>
          <a:lstStyle/>
          <a:p>
            <a:r>
              <a:rPr lang="pt-BR" sz="2400" dirty="0"/>
              <a:t>Não havia partido comunista!</a:t>
            </a:r>
          </a:p>
          <a:p>
            <a:r>
              <a:rPr lang="pt-BR" sz="2400" dirty="0"/>
              <a:t>O </a:t>
            </a:r>
            <a:r>
              <a:rPr lang="pt-BR" sz="2400" i="1" dirty="0"/>
              <a:t>Manifesto</a:t>
            </a:r>
            <a:r>
              <a:rPr lang="pt-BR" sz="2400" dirty="0"/>
              <a:t> é fruto de um trabalho solitário.</a:t>
            </a:r>
          </a:p>
          <a:p>
            <a:endParaRPr lang="pt-BR" dirty="0"/>
          </a:p>
        </p:txBody>
      </p:sp>
    </p:spTree>
    <p:extLst>
      <p:ext uri="{BB962C8B-B14F-4D97-AF65-F5344CB8AC3E}">
        <p14:creationId xmlns:p14="http://schemas.microsoft.com/office/powerpoint/2010/main" val="4091032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sz="2400" i="1" dirty="0"/>
              <a:t>“Homem livre e escravo, patrício e plebeu, barão e servo, mestre de corporação e companheiros, [...] em constante oposição, têm vivido numa guerra ininterrupta, ora franca, ora disfarçada; uma guerra que terminou sempre, ou por uma transformação revolucionária da sociedade inteira, ou pela destruição das duas classes em luta.”</a:t>
            </a:r>
          </a:p>
        </p:txBody>
      </p:sp>
    </p:spTree>
    <p:extLst>
      <p:ext uri="{BB962C8B-B14F-4D97-AF65-F5344CB8AC3E}">
        <p14:creationId xmlns:p14="http://schemas.microsoft.com/office/powerpoint/2010/main" val="4134874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Objeções</a:t>
            </a:r>
          </a:p>
        </p:txBody>
      </p:sp>
      <p:sp>
        <p:nvSpPr>
          <p:cNvPr id="3" name="Espaço Reservado para Conteúdo 2"/>
          <p:cNvSpPr>
            <a:spLocks noGrp="1"/>
          </p:cNvSpPr>
          <p:nvPr>
            <p:ph idx="1"/>
          </p:nvPr>
        </p:nvSpPr>
        <p:spPr/>
        <p:txBody>
          <a:bodyPr/>
          <a:lstStyle/>
          <a:p>
            <a:r>
              <a:rPr lang="pt-BR" sz="2400" dirty="0"/>
              <a:t>Toda história humana é tão triste? Não há nada além de opressão?</a:t>
            </a:r>
          </a:p>
          <a:p>
            <a:r>
              <a:rPr lang="pt-BR" sz="2400" dirty="0"/>
              <a:t>Contratos mútuos de comum acordo: cooperação é opressão?</a:t>
            </a:r>
          </a:p>
          <a:p>
            <a:r>
              <a:rPr lang="pt-BR" sz="2400" dirty="0"/>
              <a:t>Relação mestre/aprendiz: o segundo pode ser feliz! Como ser feliz e oprimido ao mesmo tempo?</a:t>
            </a:r>
          </a:p>
          <a:p>
            <a:r>
              <a:rPr lang="pt-BR" sz="2400" dirty="0"/>
              <a:t>Crítica à visão maquiavélica do</a:t>
            </a:r>
            <a:r>
              <a:rPr lang="pt-BR" sz="2400" i="1" dirty="0"/>
              <a:t> Manifesto</a:t>
            </a:r>
            <a:r>
              <a:rPr lang="pt-BR" sz="2400" dirty="0"/>
              <a:t>: de fato, os homens não agem por caridade o tempo todo, ou na maior parte do tempo,  isso não quer dizer que ele não possam ser caridosos em algum momento. </a:t>
            </a:r>
          </a:p>
          <a:p>
            <a:r>
              <a:rPr lang="pt-BR" sz="2400" dirty="0"/>
              <a:t>Falta de reponsabilidade pessoal: os opressores são instrumentos do sistema social.</a:t>
            </a:r>
          </a:p>
          <a:p>
            <a:endParaRPr lang="pt-BR" dirty="0"/>
          </a:p>
        </p:txBody>
      </p:sp>
    </p:spTree>
    <p:extLst>
      <p:ext uri="{BB962C8B-B14F-4D97-AF65-F5344CB8AC3E}">
        <p14:creationId xmlns:p14="http://schemas.microsoft.com/office/powerpoint/2010/main" val="3961694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comunismo é uma espécie de religião ou uma ciência?</a:t>
            </a:r>
          </a:p>
        </p:txBody>
      </p:sp>
      <p:sp>
        <p:nvSpPr>
          <p:cNvPr id="3" name="Espaço Reservado para Conteúdo 2"/>
          <p:cNvSpPr>
            <a:spLocks noGrp="1"/>
          </p:cNvSpPr>
          <p:nvPr>
            <p:ph idx="1"/>
          </p:nvPr>
        </p:nvSpPr>
        <p:spPr/>
        <p:txBody>
          <a:bodyPr/>
          <a:lstStyle/>
          <a:p>
            <a:r>
              <a:rPr lang="pt-BR" dirty="0"/>
              <a:t>Para Marx, se é ciência, é empírica! (Mas para nós em ciência também se faz demonstrações lógicas...)</a:t>
            </a:r>
          </a:p>
          <a:p>
            <a:r>
              <a:rPr lang="pt-BR" dirty="0"/>
              <a:t>Se é ciência, como a crença no comunismo poderia ser refutada?</a:t>
            </a:r>
          </a:p>
          <a:p>
            <a:r>
              <a:rPr lang="pt-BR" dirty="0"/>
              <a:t>Marx: o que não é científico também não é racional!</a:t>
            </a:r>
          </a:p>
          <a:p>
            <a:r>
              <a:rPr lang="pt-BR" dirty="0"/>
              <a:t>Pode-se imaginar alguma relação social que não seja opressiva?</a:t>
            </a:r>
          </a:p>
          <a:p>
            <a:r>
              <a:rPr lang="pt-BR" dirty="0"/>
              <a:t>Não vale dizer que isso ocorre no comunismo, pois na época de Marx não havia tal sistema!</a:t>
            </a:r>
          </a:p>
          <a:p>
            <a:r>
              <a:rPr lang="pt-BR" dirty="0"/>
              <a:t>O que na história poderia refutar a tese de que toda relação é opressiva?</a:t>
            </a:r>
          </a:p>
          <a:p>
            <a:r>
              <a:rPr lang="pt-BR" dirty="0"/>
              <a:t>No fundo, opressivo é definido como não comunista! </a:t>
            </a:r>
          </a:p>
          <a:p>
            <a:endParaRPr lang="pt-BR" dirty="0"/>
          </a:p>
          <a:p>
            <a:endParaRPr lang="pt-BR" dirty="0"/>
          </a:p>
        </p:txBody>
      </p:sp>
    </p:spTree>
    <p:extLst>
      <p:ext uri="{BB962C8B-B14F-4D97-AF65-F5344CB8AC3E}">
        <p14:creationId xmlns:p14="http://schemas.microsoft.com/office/powerpoint/2010/main" val="3747862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Outras maneiras de definir “opressivo”</a:t>
            </a:r>
          </a:p>
        </p:txBody>
      </p:sp>
      <p:sp>
        <p:nvSpPr>
          <p:cNvPr id="3" name="Espaço Reservado para Conteúdo 2"/>
          <p:cNvSpPr>
            <a:spLocks noGrp="1"/>
          </p:cNvSpPr>
          <p:nvPr>
            <p:ph idx="1"/>
          </p:nvPr>
        </p:nvSpPr>
        <p:spPr/>
        <p:txBody>
          <a:bodyPr>
            <a:normAutofit/>
          </a:bodyPr>
          <a:lstStyle/>
          <a:p>
            <a:r>
              <a:rPr lang="pt-BR" sz="2400" dirty="0"/>
              <a:t>A sociedade que suprime os direitos naturais da pessoa! =&gt; Marx não acredita em direitos naturais.</a:t>
            </a:r>
          </a:p>
          <a:p>
            <a:r>
              <a:rPr lang="pt-BR" sz="2400" dirty="0"/>
              <a:t>Assim a crença de Marx na opressão é um </a:t>
            </a:r>
            <a:r>
              <a:rPr lang="pt-BR" sz="2400" i="1" dirty="0"/>
              <a:t>a priori </a:t>
            </a:r>
            <a:r>
              <a:rPr lang="pt-BR" sz="2400" dirty="0"/>
              <a:t>=&gt; não científica! </a:t>
            </a:r>
          </a:p>
        </p:txBody>
      </p:sp>
    </p:spTree>
    <p:extLst>
      <p:ext uri="{BB962C8B-B14F-4D97-AF65-F5344CB8AC3E}">
        <p14:creationId xmlns:p14="http://schemas.microsoft.com/office/powerpoint/2010/main" val="2278349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66331" y="1417320"/>
            <a:ext cx="9720073" cy="4023360"/>
          </a:xfrm>
        </p:spPr>
        <p:txBody>
          <a:bodyPr>
            <a:noAutofit/>
          </a:bodyPr>
          <a:lstStyle/>
          <a:p>
            <a:pPr marL="0" indent="0">
              <a:buNone/>
            </a:pPr>
            <a:r>
              <a:rPr lang="pt-BR" sz="2400" i="1" dirty="0"/>
              <a:t>“Nas primeiras épocas históricas, verificamos, quase por toda parte, uma completa divisão da sociedade em classes distintas, uma escala graduada de condições sociais. Na Roma antiga encontramos patrícios, cavaleiros, plebeus, escravos; na Idade Média, senhores, vassalos, mestres, companheiros, servos; e, em cada uma destas classes, gradações especiais.</a:t>
            </a:r>
          </a:p>
          <a:p>
            <a:pPr marL="0" indent="0">
              <a:buNone/>
            </a:pPr>
            <a:r>
              <a:rPr lang="pt-BR" sz="2400" i="1" dirty="0"/>
              <a:t>A sociedade burguesa moderna, que brotou das ruínas da sociedade feudal, não aboliu os antagonismos de classe. Não fez senão substituir novas classes, novas condições de opressão, novas formas de luta às que existiram no passado.</a:t>
            </a:r>
          </a:p>
          <a:p>
            <a:pPr marL="0" indent="0">
              <a:buNone/>
            </a:pPr>
            <a:r>
              <a:rPr lang="pt-BR" sz="2400" i="1" dirty="0"/>
              <a:t>Entretanto, a nossa época, a época da burguesia, caracteriza-se por ter simplificado os antagonismos de classe. A sociedade divide-se cada vez mais em dois vastos campos opostos, em duas grandes classes diametralmente opostas: a burguesia e o proletariado.”</a:t>
            </a:r>
          </a:p>
        </p:txBody>
      </p:sp>
    </p:spTree>
    <p:extLst>
      <p:ext uri="{BB962C8B-B14F-4D97-AF65-F5344CB8AC3E}">
        <p14:creationId xmlns:p14="http://schemas.microsoft.com/office/powerpoint/2010/main" val="329734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diferença entre todas as eras passadas e a era presente...</a:t>
            </a:r>
          </a:p>
        </p:txBody>
      </p:sp>
      <p:sp>
        <p:nvSpPr>
          <p:cNvPr id="3" name="Espaço Reservado para Conteúdo 2"/>
          <p:cNvSpPr>
            <a:spLocks noGrp="1"/>
          </p:cNvSpPr>
          <p:nvPr>
            <p:ph idx="1"/>
          </p:nvPr>
        </p:nvSpPr>
        <p:spPr/>
        <p:txBody>
          <a:bodyPr/>
          <a:lstStyle/>
          <a:p>
            <a:r>
              <a:rPr lang="pt-BR" sz="2400" i="1" dirty="0"/>
              <a:t>“Nas primeiras épocas históricas, verificamos, quase por toda parte, uma completa divisão da sociedade em classes distintas...”</a:t>
            </a:r>
          </a:p>
          <a:p>
            <a:r>
              <a:rPr lang="pt-BR" sz="2400" i="1" dirty="0"/>
              <a:t>A era moderna seria mais simples? (o normal é imaginá-la como sendo mais complicada)</a:t>
            </a:r>
          </a:p>
          <a:p>
            <a:endParaRPr lang="pt-BR" i="1" dirty="0"/>
          </a:p>
        </p:txBody>
      </p:sp>
    </p:spTree>
    <p:extLst>
      <p:ext uri="{BB962C8B-B14F-4D97-AF65-F5344CB8AC3E}">
        <p14:creationId xmlns:p14="http://schemas.microsoft.com/office/powerpoint/2010/main" val="3871484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Uso de palavras bélicas para descrever a relação entre classes </a:t>
            </a:r>
          </a:p>
        </p:txBody>
      </p:sp>
      <p:sp>
        <p:nvSpPr>
          <p:cNvPr id="3" name="Espaço Reservado para Conteúdo 2"/>
          <p:cNvSpPr>
            <a:spLocks noGrp="1"/>
          </p:cNvSpPr>
          <p:nvPr>
            <p:ph idx="1"/>
          </p:nvPr>
        </p:nvSpPr>
        <p:spPr/>
        <p:txBody>
          <a:bodyPr/>
          <a:lstStyle/>
          <a:p>
            <a:r>
              <a:rPr lang="pt-BR" sz="2400" dirty="0"/>
              <a:t>Antagonismos, opressão, luta, campos opostos...</a:t>
            </a:r>
          </a:p>
          <a:p>
            <a:r>
              <a:rPr lang="pt-BR" sz="2400" dirty="0"/>
              <a:t>Qual a causa fundamental do conflito entre ricos e podres: poder ou riqueza? Poder para Marx!</a:t>
            </a:r>
          </a:p>
          <a:p>
            <a:r>
              <a:rPr lang="pt-BR" sz="2400" dirty="0"/>
              <a:t>Hipótese subjacente questionável da ausência de conflito interno nas classes consideradas.</a:t>
            </a:r>
          </a:p>
          <a:p>
            <a:r>
              <a:rPr lang="pt-BR" sz="2400" dirty="0"/>
              <a:t> </a:t>
            </a:r>
          </a:p>
          <a:p>
            <a:r>
              <a:rPr lang="pt-BR" dirty="0"/>
              <a:t> </a:t>
            </a:r>
          </a:p>
        </p:txBody>
      </p:sp>
    </p:spTree>
    <p:extLst>
      <p:ext uri="{BB962C8B-B14F-4D97-AF65-F5344CB8AC3E}">
        <p14:creationId xmlns:p14="http://schemas.microsoft.com/office/powerpoint/2010/main" val="356264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4960137"/>
            <a:ext cx="7800536" cy="1463040"/>
          </a:xfrm>
        </p:spPr>
        <p:txBody>
          <a:bodyPr>
            <a:normAutofit/>
          </a:bodyPr>
          <a:lstStyle/>
          <a:p>
            <a:r>
              <a:rPr lang="pt-BR" sz="5400" dirty="0"/>
              <a:t>11ª videoaula</a:t>
            </a:r>
            <a:br>
              <a:rPr lang="pt-BR" sz="5400" dirty="0"/>
            </a:br>
            <a:r>
              <a:rPr lang="pt-BR" dirty="0"/>
              <a:t>Manifesto Comunista</a:t>
            </a:r>
          </a:p>
        </p:txBody>
      </p:sp>
    </p:spTree>
    <p:extLst>
      <p:ext uri="{BB962C8B-B14F-4D97-AF65-F5344CB8AC3E}">
        <p14:creationId xmlns:p14="http://schemas.microsoft.com/office/powerpoint/2010/main" val="2446563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Conflito de classes como motor da história?</a:t>
            </a:r>
          </a:p>
        </p:txBody>
      </p:sp>
      <p:sp>
        <p:nvSpPr>
          <p:cNvPr id="3" name="Espaço Reservado para Conteúdo 2"/>
          <p:cNvSpPr>
            <a:spLocks noGrp="1"/>
          </p:cNvSpPr>
          <p:nvPr>
            <p:ph idx="1"/>
          </p:nvPr>
        </p:nvSpPr>
        <p:spPr/>
        <p:txBody>
          <a:bodyPr>
            <a:normAutofit lnSpcReduction="10000"/>
          </a:bodyPr>
          <a:lstStyle/>
          <a:p>
            <a:r>
              <a:rPr lang="pt-BR" dirty="0"/>
              <a:t>Por que a história precisa de motor?</a:t>
            </a:r>
          </a:p>
          <a:p>
            <a:r>
              <a:rPr lang="pt-BR" dirty="0"/>
              <a:t>Qual o motor do movimento da Terra?</a:t>
            </a:r>
          </a:p>
          <a:p>
            <a:r>
              <a:rPr lang="pt-BR" dirty="0"/>
              <a:t>Para Hegel, o desenvolvimento das IDEIAS (ESPÍRITO) precisaria de motor!</a:t>
            </a:r>
          </a:p>
          <a:p>
            <a:r>
              <a:rPr lang="pt-BR" dirty="0"/>
              <a:t>O fim da história (</a:t>
            </a:r>
            <a:r>
              <a:rPr lang="pt-BR" dirty="0">
                <a:solidFill>
                  <a:schemeClr val="accent1">
                    <a:lumMod val="75000"/>
                  </a:schemeClr>
                </a:solidFill>
              </a:rPr>
              <a:t>pré-história</a:t>
            </a:r>
            <a:r>
              <a:rPr lang="pt-BR" dirty="0"/>
              <a:t>) ocorreria com a revolução? Tese do fim da história ocorrendo em algum momento na história! </a:t>
            </a:r>
          </a:p>
          <a:p>
            <a:r>
              <a:rPr lang="pt-BR" dirty="0"/>
              <a:t>O esquema questionável: conflito de classes =&gt; mudanças sociais =&gt; história</a:t>
            </a:r>
          </a:p>
          <a:p>
            <a:r>
              <a:rPr lang="pt-BR" dirty="0"/>
              <a:t>Fim das classes =&gt; fim do conflito =&gt; não há mais história!</a:t>
            </a:r>
          </a:p>
          <a:p>
            <a:r>
              <a:rPr lang="pt-BR" dirty="0"/>
              <a:t>Fato ou ficção? Verdade ou mentira?</a:t>
            </a:r>
          </a:p>
          <a:p>
            <a:r>
              <a:rPr lang="pt-BR" dirty="0"/>
              <a:t>Como o fim da (</a:t>
            </a:r>
            <a:r>
              <a:rPr lang="pt-BR" dirty="0" err="1"/>
              <a:t>pré</a:t>
            </a:r>
            <a:r>
              <a:rPr lang="pt-BR" dirty="0"/>
              <a:t>) história ainda não ocorreu, não pode ser observado. Assim não há sustentação empírica dessa tese. Poderia ter uma sustentação lógica!</a:t>
            </a:r>
          </a:p>
        </p:txBody>
      </p:sp>
    </p:spTree>
    <p:extLst>
      <p:ext uri="{BB962C8B-B14F-4D97-AF65-F5344CB8AC3E}">
        <p14:creationId xmlns:p14="http://schemas.microsoft.com/office/powerpoint/2010/main" val="250197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questão da Lógica</a:t>
            </a:r>
          </a:p>
        </p:txBody>
      </p:sp>
      <p:sp>
        <p:nvSpPr>
          <p:cNvPr id="3" name="Espaço Reservado para Conteúdo 2"/>
          <p:cNvSpPr>
            <a:spLocks noGrp="1"/>
          </p:cNvSpPr>
          <p:nvPr>
            <p:ph idx="1"/>
          </p:nvPr>
        </p:nvSpPr>
        <p:spPr/>
        <p:txBody>
          <a:bodyPr/>
          <a:lstStyle/>
          <a:p>
            <a:r>
              <a:rPr lang="pt-BR" sz="2400" dirty="0"/>
              <a:t>Teorias científicas que contenham autocontradições lógicas devem ser descartadas.</a:t>
            </a:r>
          </a:p>
          <a:p>
            <a:r>
              <a:rPr lang="pt-BR" sz="2400" dirty="0"/>
              <a:t>Marx: a história é feita de contradições ambulantes. A lógica de Hegel acolhe as contradições. Isso é o que move a dialética da história (contradição entre tese e antítese).</a:t>
            </a:r>
          </a:p>
          <a:p>
            <a:endParaRPr lang="pt-BR" dirty="0"/>
          </a:p>
          <a:p>
            <a:r>
              <a:rPr lang="pt-BR" dirty="0"/>
              <a:t> </a:t>
            </a:r>
          </a:p>
        </p:txBody>
      </p:sp>
    </p:spTree>
    <p:extLst>
      <p:ext uri="{BB962C8B-B14F-4D97-AF65-F5344CB8AC3E}">
        <p14:creationId xmlns:p14="http://schemas.microsoft.com/office/powerpoint/2010/main" val="1855287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Diferença entre contradição e contrariedade</a:t>
            </a:r>
          </a:p>
        </p:txBody>
      </p:sp>
      <p:sp>
        <p:nvSpPr>
          <p:cNvPr id="3" name="Espaço Reservado para Conteúdo 2"/>
          <p:cNvSpPr>
            <a:spLocks noGrp="1"/>
          </p:cNvSpPr>
          <p:nvPr>
            <p:ph idx="1"/>
          </p:nvPr>
        </p:nvSpPr>
        <p:spPr/>
        <p:txBody>
          <a:bodyPr/>
          <a:lstStyle/>
          <a:p>
            <a:r>
              <a:rPr lang="pt-BR" dirty="0"/>
              <a:t>Pares de opostos, termos contrários etc. podem coexistirem: um homem pode ser, ao mesmo tempo, bom e mau.</a:t>
            </a:r>
          </a:p>
          <a:p>
            <a:r>
              <a:rPr lang="pt-BR" dirty="0"/>
              <a:t>Mas duas proposições contraditórias não podem ser ambas verdadeiras! =&gt; diferenças entre contradição e contrariedade (oposição) </a:t>
            </a:r>
          </a:p>
          <a:p>
            <a:r>
              <a:rPr lang="pt-BR" dirty="0"/>
              <a:t>Marx e Hegel falam de oposição, não de contradição lógica!</a:t>
            </a:r>
          </a:p>
          <a:p>
            <a:r>
              <a:rPr lang="pt-BR" dirty="0"/>
              <a:t>Mas poderia haver contradições lógicas no argumento de Marx!  </a:t>
            </a:r>
          </a:p>
        </p:txBody>
      </p:sp>
    </p:spTree>
    <p:extLst>
      <p:ext uri="{BB962C8B-B14F-4D97-AF65-F5344CB8AC3E}">
        <p14:creationId xmlns:p14="http://schemas.microsoft.com/office/powerpoint/2010/main" val="442266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Possíveis contradições lógicas no argumento de Marx</a:t>
            </a:r>
          </a:p>
        </p:txBody>
      </p:sp>
      <p:sp>
        <p:nvSpPr>
          <p:cNvPr id="3" name="Espaço Reservado para Conteúdo 2"/>
          <p:cNvSpPr>
            <a:spLocks noGrp="1"/>
          </p:cNvSpPr>
          <p:nvPr>
            <p:ph idx="1"/>
          </p:nvPr>
        </p:nvSpPr>
        <p:spPr/>
        <p:txBody>
          <a:bodyPr/>
          <a:lstStyle/>
          <a:p>
            <a:r>
              <a:rPr lang="pt-BR" dirty="0"/>
              <a:t>Tese: o conflito somente pode cessar quando todas as classes sociais forem eliminadas.</a:t>
            </a:r>
          </a:p>
          <a:p>
            <a:r>
              <a:rPr lang="pt-BR" dirty="0"/>
              <a:t>Não pode haver mudança de ideias, conversão, mudança da natureza humana antes da revolução?</a:t>
            </a:r>
          </a:p>
          <a:p>
            <a:r>
              <a:rPr lang="pt-BR" dirty="0"/>
              <a:t>Qual a natureza dos homens de cada classe? Uns são bons e outros maus?</a:t>
            </a:r>
          </a:p>
          <a:p>
            <a:r>
              <a:rPr lang="pt-BR" dirty="0"/>
              <a:t>Há, em Marx, certo determinismo social e a divisão exclusiva entre burgueses e proletários.</a:t>
            </a:r>
          </a:p>
          <a:p>
            <a:r>
              <a:rPr lang="pt-BR" dirty="0"/>
              <a:t>Todos os homens são egoístas no capitalismo! Mas deixarão de sê-lo no comunismo?</a:t>
            </a:r>
          </a:p>
          <a:p>
            <a:r>
              <a:rPr lang="pt-BR" dirty="0"/>
              <a:t>Mas se a natureza humana é mutável, por que não poderia mudar antes da revolução? </a:t>
            </a:r>
          </a:p>
        </p:txBody>
      </p:sp>
    </p:spTree>
    <p:extLst>
      <p:ext uri="{BB962C8B-B14F-4D97-AF65-F5344CB8AC3E}">
        <p14:creationId xmlns:p14="http://schemas.microsoft.com/office/powerpoint/2010/main" val="1609189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Determinismo de Marx?</a:t>
            </a:r>
          </a:p>
        </p:txBody>
      </p:sp>
      <p:sp>
        <p:nvSpPr>
          <p:cNvPr id="3" name="Espaço Reservado para Conteúdo 2"/>
          <p:cNvSpPr>
            <a:spLocks noGrp="1"/>
          </p:cNvSpPr>
          <p:nvPr>
            <p:ph idx="1"/>
          </p:nvPr>
        </p:nvSpPr>
        <p:spPr/>
        <p:txBody>
          <a:bodyPr/>
          <a:lstStyle/>
          <a:p>
            <a:r>
              <a:rPr lang="pt-BR" dirty="0"/>
              <a:t>Estruturas sociais egoístas produzem homens egoístas? Independentemente de apelos morais...</a:t>
            </a:r>
          </a:p>
          <a:p>
            <a:r>
              <a:rPr lang="pt-BR" dirty="0"/>
              <a:t>As estruturas sociais determinam a forma como agimos?</a:t>
            </a:r>
          </a:p>
        </p:txBody>
      </p:sp>
    </p:spTree>
    <p:extLst>
      <p:ext uri="{BB962C8B-B14F-4D97-AF65-F5344CB8AC3E}">
        <p14:creationId xmlns:p14="http://schemas.microsoft.com/office/powerpoint/2010/main" val="2793773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famosa crença de Thomas more</a:t>
            </a:r>
          </a:p>
        </p:txBody>
      </p:sp>
      <p:sp>
        <p:nvSpPr>
          <p:cNvPr id="3" name="Espaço Reservado para Conteúdo 2"/>
          <p:cNvSpPr>
            <a:spLocks noGrp="1"/>
          </p:cNvSpPr>
          <p:nvPr>
            <p:ph idx="1"/>
          </p:nvPr>
        </p:nvSpPr>
        <p:spPr/>
        <p:txBody>
          <a:bodyPr/>
          <a:lstStyle/>
          <a:p>
            <a:r>
              <a:rPr lang="pt-BR" dirty="0"/>
              <a:t>O comportamento ético de determinado indivíduo é possível mesmo numa sociedade perversa!</a:t>
            </a:r>
          </a:p>
          <a:p>
            <a:r>
              <a:rPr lang="pt-BR" dirty="0"/>
              <a:t>A crença de que os homens são determinados por estruturas sociais não seria científica!</a:t>
            </a:r>
          </a:p>
          <a:p>
            <a:endParaRPr lang="pt-BR" dirty="0"/>
          </a:p>
        </p:txBody>
      </p:sp>
    </p:spTree>
    <p:extLst>
      <p:ext uri="{BB962C8B-B14F-4D97-AF65-F5344CB8AC3E}">
        <p14:creationId xmlns:p14="http://schemas.microsoft.com/office/powerpoint/2010/main" val="2305193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As ideias são determinadas pela classe social?</a:t>
            </a:r>
          </a:p>
        </p:txBody>
      </p:sp>
      <p:sp>
        <p:nvSpPr>
          <p:cNvPr id="3" name="Espaço Reservado para Conteúdo 2"/>
          <p:cNvSpPr>
            <a:spLocks noGrp="1"/>
          </p:cNvSpPr>
          <p:nvPr>
            <p:ph idx="1"/>
          </p:nvPr>
        </p:nvSpPr>
        <p:spPr/>
        <p:txBody>
          <a:bodyPr/>
          <a:lstStyle/>
          <a:p>
            <a:r>
              <a:rPr lang="pt-BR" dirty="0"/>
              <a:t>Então como Marx, um burguês, pode ter ideias revolucionárias?</a:t>
            </a:r>
          </a:p>
          <a:p>
            <a:r>
              <a:rPr lang="pt-BR" dirty="0"/>
              <a:t>Se é porque ele optou por rebelar-se, prova-se que os indivíduos tem a capacidade de livre-escolha!</a:t>
            </a:r>
          </a:p>
          <a:p>
            <a:r>
              <a:rPr lang="pt-BR" dirty="0"/>
              <a:t>Marx diria que não existe algo como o pensamento livre, o pensamento é apenas um efeito de condições sociais, tanto quanto a riqueza? </a:t>
            </a:r>
          </a:p>
          <a:p>
            <a:r>
              <a:rPr lang="pt-BR" dirty="0"/>
              <a:t>Então como conciliar isso com a liberdade humana?</a:t>
            </a:r>
          </a:p>
          <a:p>
            <a:endParaRPr lang="pt-BR" dirty="0"/>
          </a:p>
        </p:txBody>
      </p:sp>
    </p:spTree>
    <p:extLst>
      <p:ext uri="{BB962C8B-B14F-4D97-AF65-F5344CB8AC3E}">
        <p14:creationId xmlns:p14="http://schemas.microsoft.com/office/powerpoint/2010/main" val="1215818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35963" y="1033976"/>
            <a:ext cx="9720073" cy="4023360"/>
          </a:xfrm>
        </p:spPr>
        <p:txBody>
          <a:bodyPr>
            <a:noAutofit/>
          </a:bodyPr>
          <a:lstStyle/>
          <a:p>
            <a:pPr marL="0" indent="0">
              <a:buNone/>
            </a:pPr>
            <a:r>
              <a:rPr lang="pt-BR" sz="2400" i="1" dirty="0"/>
              <a:t>“Onde quer que tenha conquistado o poder, a burguesia calcou aos pés as relações feudais, patriarcais e idílicas. Todos os complexos e variados laços que prendiam o homem feudal a seus “superiores naturais” ela os despedaçou sem piedade, para só deixar subsistir, de homem para homem, o laço do frio interesse, as duras exigências do ‘pagamento a vista’ [...]</a:t>
            </a:r>
          </a:p>
          <a:p>
            <a:pPr marL="0" indent="0">
              <a:buNone/>
            </a:pPr>
            <a:r>
              <a:rPr lang="pt-BR" sz="2400" i="1" dirty="0"/>
              <a:t>Afogou os fervores sagrados do êxtase religioso, do entusiasmo cavalheiresco, do sentimentalismo pequeno-burguês nas águas geladas do cálculo egoísta [...]</a:t>
            </a:r>
          </a:p>
          <a:p>
            <a:pPr marL="0" indent="0">
              <a:buNone/>
            </a:pPr>
            <a:r>
              <a:rPr lang="pt-BR" sz="2400" i="1" dirty="0"/>
              <a:t>Fez da dignidade pessoal um simples valor de troca [...] Substituiu as numerosas liberdades, conquistadas com tanto esforço, pela única e implacável liberdade de comércio [...]</a:t>
            </a:r>
          </a:p>
          <a:p>
            <a:pPr marL="0" indent="0">
              <a:buNone/>
            </a:pPr>
            <a:r>
              <a:rPr lang="pt-BR" sz="2400" i="1" dirty="0"/>
              <a:t>Em uma palavra, em lugar da exploração velada por ilusões religiosas e políticas, a burguesia colocou uma exploração aberta, cínica, direta e brutal.</a:t>
            </a:r>
          </a:p>
          <a:p>
            <a:pPr marL="0" indent="0">
              <a:buNone/>
            </a:pPr>
            <a:r>
              <a:rPr lang="pt-BR" sz="2400" i="1" dirty="0"/>
              <a:t>A burguesia despojou de sua auréola todas as atividades até então reputadas veneráveis e encaradas com piedoso respeito. Do médico, do jurista, do sacerdote, do poeta, do sábio fez seus servidores assalariados.”</a:t>
            </a:r>
          </a:p>
        </p:txBody>
      </p:sp>
    </p:spTree>
    <p:extLst>
      <p:ext uri="{BB962C8B-B14F-4D97-AF65-F5344CB8AC3E}">
        <p14:creationId xmlns:p14="http://schemas.microsoft.com/office/powerpoint/2010/main" val="1763618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08534" y="1835834"/>
            <a:ext cx="9720073" cy="4023360"/>
          </a:xfrm>
        </p:spPr>
        <p:txBody>
          <a:bodyPr>
            <a:normAutofit/>
          </a:bodyPr>
          <a:lstStyle/>
          <a:p>
            <a:pPr marL="0" indent="0">
              <a:buNone/>
            </a:pPr>
            <a:r>
              <a:rPr lang="pt-BR" sz="2400" i="1" dirty="0">
                <a:solidFill>
                  <a:schemeClr val="bg2">
                    <a:lumMod val="25000"/>
                  </a:schemeClr>
                </a:solidFill>
              </a:rPr>
              <a:t>“A burguesia rasgou o véu de sentimentalismo que envolvia as relações de família e reduziu-as a simples relações monetárias [...]</a:t>
            </a:r>
          </a:p>
          <a:p>
            <a:pPr marL="0" indent="0">
              <a:buNone/>
            </a:pPr>
            <a:r>
              <a:rPr lang="pt-BR" sz="2400" i="1" dirty="0">
                <a:solidFill>
                  <a:schemeClr val="bg2">
                    <a:lumMod val="25000"/>
                  </a:schemeClr>
                </a:solidFill>
              </a:rPr>
              <a:t>A burguesia submeteu o campo à cidade. Criou grandes centros urbanos; aumentou prodigiosamente a população das cidades em relação à dos campos e, com isso, arrancou uma grande parte da população do embrutecimento da vida rural [...]</a:t>
            </a:r>
          </a:p>
          <a:p>
            <a:pPr marL="0" indent="0">
              <a:buNone/>
            </a:pPr>
            <a:r>
              <a:rPr lang="pt-BR" sz="2400" i="1" dirty="0">
                <a:solidFill>
                  <a:schemeClr val="bg2">
                    <a:lumMod val="25000"/>
                  </a:schemeClr>
                </a:solidFill>
              </a:rPr>
              <a:t>Do mesmo modo que subordinou o campo à cidade, os países bárbaros ou semibárbaros aos países civilizados, subordinou os povos camponeses aos povos burgueses, o Oriente ao Ocidente.”</a:t>
            </a:r>
            <a:endParaRPr lang="pt-BR" sz="2400" i="1" dirty="0"/>
          </a:p>
        </p:txBody>
      </p:sp>
    </p:spTree>
    <p:extLst>
      <p:ext uri="{BB962C8B-B14F-4D97-AF65-F5344CB8AC3E}">
        <p14:creationId xmlns:p14="http://schemas.microsoft.com/office/powerpoint/2010/main" val="2572321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Três questionamentos:</a:t>
            </a:r>
          </a:p>
        </p:txBody>
      </p:sp>
      <p:sp>
        <p:nvSpPr>
          <p:cNvPr id="3" name="Espaço Reservado para Conteúdo 2"/>
          <p:cNvSpPr>
            <a:spLocks noGrp="1"/>
          </p:cNvSpPr>
          <p:nvPr>
            <p:ph idx="1"/>
          </p:nvPr>
        </p:nvSpPr>
        <p:spPr/>
        <p:txBody>
          <a:bodyPr/>
          <a:lstStyle/>
          <a:p>
            <a:r>
              <a:rPr lang="pt-BR" dirty="0"/>
              <a:t>1) </a:t>
            </a:r>
            <a:r>
              <a:rPr lang="pt-BR" sz="2400" dirty="0"/>
              <a:t>Essas coisas todas aconteceram mesmo?</a:t>
            </a:r>
          </a:p>
          <a:p>
            <a:r>
              <a:rPr lang="pt-BR" sz="2400" dirty="0"/>
              <a:t>2) Se aconteceram, a causa delas foi realmente a burguesia?</a:t>
            </a:r>
          </a:p>
          <a:p>
            <a:r>
              <a:rPr lang="pt-BR" sz="2400" dirty="0"/>
              <a:t>3) Essas mudanças foram boas ou más?  </a:t>
            </a:r>
          </a:p>
        </p:txBody>
      </p:sp>
    </p:spTree>
    <p:extLst>
      <p:ext uri="{BB962C8B-B14F-4D97-AF65-F5344CB8AC3E}">
        <p14:creationId xmlns:p14="http://schemas.microsoft.com/office/powerpoint/2010/main" val="503648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8">
            <a:extLst>
              <a:ext uri="{FF2B5EF4-FFF2-40B4-BE49-F238E27FC236}">
                <a16:creationId xmlns:a16="http://schemas.microsoft.com/office/drawing/2014/main" id="{B05BFB19-669B-436A-9E38-5011D6F93B8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521428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0">
            <a:extLst>
              <a:ext uri="{FF2B5EF4-FFF2-40B4-BE49-F238E27FC236}">
                <a16:creationId xmlns:a16="http://schemas.microsoft.com/office/drawing/2014/main" id="{9413DE7D-4710-463F-9A37-FC3DA82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127" y="826324"/>
            <a:ext cx="9813205" cy="5214280"/>
          </a:xfrm>
          <a:prstGeom prst="rect">
            <a:avLst/>
          </a:prstGeom>
          <a:solidFill>
            <a:srgbClr val="FFFFFF"/>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m 3">
            <a:extLst>
              <a:ext uri="{FF2B5EF4-FFF2-40B4-BE49-F238E27FC236}">
                <a16:creationId xmlns:a16="http://schemas.microsoft.com/office/drawing/2014/main" id="{65741878-BC59-41FE-AFC2-D1413ED6E956}"/>
              </a:ext>
            </a:extLst>
          </p:cNvPr>
          <p:cNvPicPr>
            <a:picLocks noChangeAspect="1"/>
          </p:cNvPicPr>
          <p:nvPr/>
        </p:nvPicPr>
        <p:blipFill>
          <a:blip r:embed="rId2"/>
          <a:stretch>
            <a:fillRect/>
          </a:stretch>
        </p:blipFill>
        <p:spPr>
          <a:xfrm>
            <a:off x="4359116" y="826324"/>
            <a:ext cx="3344438" cy="5205352"/>
          </a:xfrm>
          <a:prstGeom prst="rect">
            <a:avLst/>
          </a:prstGeom>
        </p:spPr>
      </p:pic>
    </p:spTree>
    <p:extLst>
      <p:ext uri="{BB962C8B-B14F-4D97-AF65-F5344CB8AC3E}">
        <p14:creationId xmlns:p14="http://schemas.microsoft.com/office/powerpoint/2010/main" val="7540006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Uma vida sem exame não é digna de ser vivida (Sócrates)</a:t>
            </a:r>
          </a:p>
        </p:txBody>
      </p:sp>
      <p:sp>
        <p:nvSpPr>
          <p:cNvPr id="3" name="Espaço Reservado para Conteúdo 2"/>
          <p:cNvSpPr>
            <a:spLocks noGrp="1"/>
          </p:cNvSpPr>
          <p:nvPr>
            <p:ph idx="1"/>
          </p:nvPr>
        </p:nvSpPr>
        <p:spPr>
          <a:xfrm>
            <a:off x="1024128" y="2245203"/>
            <a:ext cx="9720073" cy="4324409"/>
          </a:xfrm>
        </p:spPr>
        <p:txBody>
          <a:bodyPr>
            <a:normAutofit fontScale="25000" lnSpcReduction="20000"/>
          </a:bodyPr>
          <a:lstStyle/>
          <a:p>
            <a:pPr>
              <a:lnSpc>
                <a:spcPct val="140000"/>
              </a:lnSpc>
            </a:pPr>
            <a:r>
              <a:rPr lang="pt-BR" sz="9600" i="1" dirty="0"/>
              <a:t>“Só deixar subsistir, de homem para homem, o laço do frio interesse, as duras exigências do ‘pagamento a vista’” =&gt; </a:t>
            </a:r>
            <a:r>
              <a:rPr lang="pt-BR" sz="9600" dirty="0">
                <a:solidFill>
                  <a:schemeClr val="tx2">
                    <a:lumMod val="75000"/>
                  </a:schemeClr>
                </a:solidFill>
              </a:rPr>
              <a:t>os Romeus da burguesia não dizem às Julietas da burguesia “eu te amo”, mas “quanto custas”!</a:t>
            </a:r>
          </a:p>
          <a:p>
            <a:pPr>
              <a:lnSpc>
                <a:spcPct val="140000"/>
              </a:lnSpc>
            </a:pPr>
            <a:r>
              <a:rPr lang="pt-BR" sz="9600" i="1" dirty="0"/>
              <a:t>“Afogou os fervores sagrados do êxtase religioso,...” =&gt; </a:t>
            </a:r>
            <a:r>
              <a:rPr lang="pt-BR" sz="9600" i="1" dirty="0">
                <a:solidFill>
                  <a:schemeClr val="tx2">
                    <a:lumMod val="75000"/>
                  </a:schemeClr>
                </a:solidFill>
              </a:rPr>
              <a:t>não há homens verdadeiramente religiosos?</a:t>
            </a:r>
          </a:p>
          <a:p>
            <a:pPr>
              <a:lnSpc>
                <a:spcPct val="140000"/>
              </a:lnSpc>
            </a:pPr>
            <a:r>
              <a:rPr lang="pt-BR" sz="9600" i="1" dirty="0"/>
              <a:t>“Fez da dignidade pessoal um simples valor de troca...” =&gt; </a:t>
            </a:r>
            <a:r>
              <a:rPr lang="pt-BR" sz="9600" i="1" dirty="0">
                <a:solidFill>
                  <a:schemeClr val="tx2">
                    <a:lumMod val="75000"/>
                  </a:schemeClr>
                </a:solidFill>
              </a:rPr>
              <a:t>enfermeiros, assistentes sociais etc. servem aos pobres e necessitados apenas  porque estes têm algum valor de troca, sem considerar a dignidade pessoal dos atendidos? </a:t>
            </a:r>
          </a:p>
          <a:p>
            <a:endParaRPr lang="pt-BR" i="1" dirty="0"/>
          </a:p>
          <a:p>
            <a:endParaRPr lang="pt-BR" i="1" dirty="0"/>
          </a:p>
          <a:p>
            <a:r>
              <a:rPr lang="pt-BR" i="1" dirty="0"/>
              <a:t> </a:t>
            </a:r>
          </a:p>
          <a:p>
            <a:r>
              <a:rPr lang="pt-BR" i="1" dirty="0"/>
              <a:t> </a:t>
            </a:r>
            <a:endParaRPr lang="pt-BR" dirty="0"/>
          </a:p>
          <a:p>
            <a:endParaRPr lang="pt-BR" dirty="0"/>
          </a:p>
          <a:p>
            <a:r>
              <a:rPr lang="pt-BR" i="1" dirty="0"/>
              <a:t> </a:t>
            </a:r>
            <a:endParaRPr lang="pt-BR" dirty="0"/>
          </a:p>
        </p:txBody>
      </p:sp>
    </p:spTree>
    <p:extLst>
      <p:ext uri="{BB962C8B-B14F-4D97-AF65-F5344CB8AC3E}">
        <p14:creationId xmlns:p14="http://schemas.microsoft.com/office/powerpoint/2010/main" val="1963335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2B36B57-396D-4047-8D94-18706C47971A}"/>
              </a:ext>
            </a:extLst>
          </p:cNvPr>
          <p:cNvSpPr>
            <a:spLocks noGrp="1"/>
          </p:cNvSpPr>
          <p:nvPr>
            <p:ph idx="1"/>
          </p:nvPr>
        </p:nvSpPr>
        <p:spPr>
          <a:xfrm>
            <a:off x="1052263" y="1765495"/>
            <a:ext cx="9720073" cy="4023360"/>
          </a:xfrm>
        </p:spPr>
        <p:txBody>
          <a:bodyPr>
            <a:normAutofit fontScale="92500" lnSpcReduction="20000"/>
          </a:bodyPr>
          <a:lstStyle/>
          <a:p>
            <a:pPr>
              <a:lnSpc>
                <a:spcPct val="120000"/>
              </a:lnSpc>
            </a:pPr>
            <a:r>
              <a:rPr lang="pt-BR" sz="2400" i="1" dirty="0"/>
              <a:t>“Substituiu as numerosas liberdades, conquistadas com tanto esforço, pela única e implacável liberdade de comércio...” =&gt; </a:t>
            </a:r>
            <a:r>
              <a:rPr lang="pt-BR" sz="2400" i="1" dirty="0">
                <a:solidFill>
                  <a:schemeClr val="tx2">
                    <a:lumMod val="75000"/>
                  </a:schemeClr>
                </a:solidFill>
              </a:rPr>
              <a:t>todas as liberdades anteriores foram abolidas?</a:t>
            </a:r>
          </a:p>
          <a:p>
            <a:pPr>
              <a:lnSpc>
                <a:spcPct val="120000"/>
              </a:lnSpc>
            </a:pPr>
            <a:r>
              <a:rPr lang="pt-BR" sz="2400" i="1" dirty="0"/>
              <a:t>“Do médico, do jurista, do sacerdote, do poeta, do sábio fez seus servidores assalariados...” =&gt; </a:t>
            </a:r>
            <a:r>
              <a:rPr lang="pt-BR" sz="2400" i="1" dirty="0">
                <a:solidFill>
                  <a:schemeClr val="tx2">
                    <a:lumMod val="75000"/>
                  </a:schemeClr>
                </a:solidFill>
              </a:rPr>
              <a:t>o capitalismo tirou dos médicos o amor pela saúde, dos juristas o amor pela lei, dos sacerdotes o amor a Deus, dos poetas o amor pela beleza e dos cientistas o amor pela verdade? Agora eles amam apenas seu salário?</a:t>
            </a:r>
          </a:p>
          <a:p>
            <a:pPr>
              <a:lnSpc>
                <a:spcPct val="120000"/>
              </a:lnSpc>
            </a:pPr>
            <a:r>
              <a:rPr lang="pt-BR" sz="2400" i="1" dirty="0"/>
              <a:t>“A burguesia rasgou o véu de sentimentalismo que envolvia as relações de família e reduziu-as a simples relações monetárias...” =&gt; </a:t>
            </a:r>
            <a:r>
              <a:rPr lang="pt-BR" sz="2400" i="1" dirty="0">
                <a:solidFill>
                  <a:schemeClr val="tx2">
                    <a:lumMod val="75000"/>
                  </a:schemeClr>
                </a:solidFill>
              </a:rPr>
              <a:t>a economia capitalista extingui um dos instintos mais fortes da natureza, o amor e a lealdade que há entre casais e irmãos, o amor maternal? Proporcionara mudança nos instintos do homem (e em sua natureza)?</a:t>
            </a:r>
          </a:p>
          <a:p>
            <a:endParaRPr lang="pt-BR" dirty="0"/>
          </a:p>
        </p:txBody>
      </p:sp>
    </p:spTree>
    <p:extLst>
      <p:ext uri="{BB962C8B-B14F-4D97-AF65-F5344CB8AC3E}">
        <p14:creationId xmlns:p14="http://schemas.microsoft.com/office/powerpoint/2010/main" val="3459531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Uma única teoria seria capaz de produzir uma mudança tão drástica na natureza humana?</a:t>
            </a:r>
          </a:p>
        </p:txBody>
      </p:sp>
      <p:sp>
        <p:nvSpPr>
          <p:cNvPr id="3" name="Espaço Reservado para Conteúdo 2"/>
          <p:cNvSpPr>
            <a:spLocks noGrp="1"/>
          </p:cNvSpPr>
          <p:nvPr>
            <p:ph idx="1"/>
          </p:nvPr>
        </p:nvSpPr>
        <p:spPr/>
        <p:txBody>
          <a:bodyPr/>
          <a:lstStyle/>
          <a:p>
            <a:r>
              <a:rPr lang="pt-BR" sz="2400" dirty="0"/>
              <a:t>Analogias com o cristianismo.</a:t>
            </a:r>
          </a:p>
          <a:p>
            <a:r>
              <a:rPr lang="pt-BR" sz="2400" dirty="0"/>
              <a:t>Marx atribui um poder exagerado à burguesia!</a:t>
            </a:r>
          </a:p>
          <a:p>
            <a:endParaRPr lang="pt-BR" sz="2400" dirty="0"/>
          </a:p>
          <a:p>
            <a:r>
              <a:rPr lang="pt-BR" dirty="0"/>
              <a:t> </a:t>
            </a:r>
          </a:p>
        </p:txBody>
      </p:sp>
    </p:spTree>
    <p:extLst>
      <p:ext uri="{BB962C8B-B14F-4D97-AF65-F5344CB8AC3E}">
        <p14:creationId xmlns:p14="http://schemas.microsoft.com/office/powerpoint/2010/main" val="1066804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lnSpc>
                <a:spcPct val="120000"/>
              </a:lnSpc>
              <a:buNone/>
            </a:pPr>
            <a:r>
              <a:rPr lang="pt-BR" i="1" dirty="0"/>
              <a:t>“Todos os movimentos históricos têm sido, até hoje, movimentos de minorias ou em proveito de minorias. O movimento proletário é o movimento independente da imensa maioria em proveito da imensa maioria [...].</a:t>
            </a:r>
          </a:p>
          <a:p>
            <a:pPr marL="0" indent="0">
              <a:buNone/>
            </a:pPr>
            <a:r>
              <a:rPr lang="pt-BR" i="1" dirty="0"/>
              <a:t>Proletário não tem propriedade.”</a:t>
            </a:r>
          </a:p>
        </p:txBody>
      </p:sp>
    </p:spTree>
    <p:extLst>
      <p:ext uri="{BB962C8B-B14F-4D97-AF65-F5344CB8AC3E}">
        <p14:creationId xmlns:p14="http://schemas.microsoft.com/office/powerpoint/2010/main" val="4028779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Questão </a:t>
            </a:r>
            <a:r>
              <a:rPr lang="pt-BR" dirty="0" err="1"/>
              <a:t>QuE</a:t>
            </a:r>
            <a:r>
              <a:rPr lang="pt-BR" dirty="0"/>
              <a:t> segue...</a:t>
            </a:r>
          </a:p>
        </p:txBody>
      </p:sp>
      <p:sp>
        <p:nvSpPr>
          <p:cNvPr id="3" name="Espaço Reservado para Conteúdo 2"/>
          <p:cNvSpPr>
            <a:spLocks noGrp="1"/>
          </p:cNvSpPr>
          <p:nvPr>
            <p:ph idx="1"/>
          </p:nvPr>
        </p:nvSpPr>
        <p:spPr>
          <a:xfrm>
            <a:off x="1122602" y="2761489"/>
            <a:ext cx="9720073" cy="4023360"/>
          </a:xfrm>
        </p:spPr>
        <p:txBody>
          <a:bodyPr/>
          <a:lstStyle/>
          <a:p>
            <a:r>
              <a:rPr lang="pt-BR" dirty="0"/>
              <a:t>Por que o comunismo não apoia a democracia com eleições livres e referendos?</a:t>
            </a:r>
          </a:p>
          <a:p>
            <a:r>
              <a:rPr lang="pt-BR" dirty="0"/>
              <a:t>Por que a derrubada violenta da burguesia?</a:t>
            </a:r>
          </a:p>
          <a:p>
            <a:r>
              <a:rPr lang="pt-BR" dirty="0"/>
              <a:t>Teses autoritárias: meios justificam os fins; a vontade dos proletários é a vontade de todos...  </a:t>
            </a:r>
          </a:p>
        </p:txBody>
      </p:sp>
    </p:spTree>
    <p:extLst>
      <p:ext uri="{BB962C8B-B14F-4D97-AF65-F5344CB8AC3E}">
        <p14:creationId xmlns:p14="http://schemas.microsoft.com/office/powerpoint/2010/main" val="2860742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nSpc>
                <a:spcPct val="120000"/>
              </a:lnSpc>
            </a:pPr>
            <a:r>
              <a:rPr lang="pt-BR" i="1" dirty="0"/>
              <a:t>“</a:t>
            </a:r>
            <a:r>
              <a:rPr lang="pt-BR" sz="2400" i="1" dirty="0"/>
              <a:t>O trabalho industrial moderno, a sujeição do operário pelo capital [...] despoja o proletário de todo caráter nacional.”</a:t>
            </a:r>
            <a:r>
              <a:rPr lang="pt-BR" sz="2400" dirty="0"/>
              <a:t> </a:t>
            </a:r>
          </a:p>
        </p:txBody>
      </p:sp>
    </p:spTree>
    <p:extLst>
      <p:ext uri="{BB962C8B-B14F-4D97-AF65-F5344CB8AC3E}">
        <p14:creationId xmlns:p14="http://schemas.microsoft.com/office/powerpoint/2010/main" val="40259608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DÚvida</a:t>
            </a:r>
            <a:r>
              <a:rPr lang="pt-BR" dirty="0"/>
              <a:t>:</a:t>
            </a:r>
          </a:p>
        </p:txBody>
      </p:sp>
      <p:sp>
        <p:nvSpPr>
          <p:cNvPr id="3" name="Espaço Reservado para Conteúdo 2"/>
          <p:cNvSpPr>
            <a:spLocks noGrp="1"/>
          </p:cNvSpPr>
          <p:nvPr>
            <p:ph idx="1"/>
          </p:nvPr>
        </p:nvSpPr>
        <p:spPr/>
        <p:txBody>
          <a:bodyPr>
            <a:normAutofit/>
          </a:bodyPr>
          <a:lstStyle/>
          <a:p>
            <a:r>
              <a:rPr lang="pt-BR" sz="2400" dirty="0"/>
              <a:t>Os pobres são menos patriotas que o rico?</a:t>
            </a:r>
          </a:p>
          <a:p>
            <a:r>
              <a:rPr lang="pt-BR" sz="2400" dirty="0"/>
              <a:t>O que Marx conhecia dos proletários reais?</a:t>
            </a:r>
          </a:p>
          <a:p>
            <a:r>
              <a:rPr lang="pt-BR" sz="2400" dirty="0"/>
              <a:t>Seria o fim do nacionalismo e das guerras?</a:t>
            </a:r>
          </a:p>
        </p:txBody>
      </p:sp>
    </p:spTree>
    <p:extLst>
      <p:ext uri="{BB962C8B-B14F-4D97-AF65-F5344CB8AC3E}">
        <p14:creationId xmlns:p14="http://schemas.microsoft.com/office/powerpoint/2010/main" val="287494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86480" y="886263"/>
            <a:ext cx="8915400" cy="5556740"/>
          </a:xfrm>
        </p:spPr>
        <p:txBody>
          <a:bodyPr>
            <a:normAutofit/>
          </a:bodyPr>
          <a:lstStyle/>
          <a:p>
            <a:endParaRPr lang="pt-BR" dirty="0"/>
          </a:p>
          <a:p>
            <a:pPr marL="0" indent="0">
              <a:lnSpc>
                <a:spcPct val="120000"/>
              </a:lnSpc>
              <a:buNone/>
            </a:pPr>
            <a:r>
              <a:rPr lang="pt-BR" i="1" dirty="0"/>
              <a:t>“A sociedade não pode mais existir sob sua [da burguesia] dominação. [...] A condição essencial da existência e da supremacia da classe burguesa é a acumulação da riqueza nas mãos dos particulares, a formação e o crescimento do capital; a condição de existência do capital é o trabalho assalariado. Este baseia-se exclusivamente na concorrência dos operários entre si. O progresso da indústria, de que a burguesia é agente passivo e inconsciente, substitui o isolamento dos operários, resultante de sua competição, por sua união revolucionária mediante a associação. Assim, o desenvolvimento da grande indústria socava o terreno em que a burguesia assentou o seu regime de produção e de apropriação dos produtos. A burguesia produz, sobretudo, seus próprios coveiros. Sua queda e a vitória do proletariado são igualmente inevitáveis.”</a:t>
            </a:r>
          </a:p>
          <a:p>
            <a:endParaRPr lang="pt-BR" dirty="0"/>
          </a:p>
          <a:p>
            <a:endParaRPr lang="pt-BR" dirty="0"/>
          </a:p>
        </p:txBody>
      </p:sp>
    </p:spTree>
    <p:extLst>
      <p:ext uri="{BB962C8B-B14F-4D97-AF65-F5344CB8AC3E}">
        <p14:creationId xmlns:p14="http://schemas.microsoft.com/office/powerpoint/2010/main" val="1897068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Dúvidas:</a:t>
            </a:r>
          </a:p>
        </p:txBody>
      </p:sp>
      <p:sp>
        <p:nvSpPr>
          <p:cNvPr id="3" name="Espaço Reservado para Conteúdo 2"/>
          <p:cNvSpPr>
            <a:spLocks noGrp="1"/>
          </p:cNvSpPr>
          <p:nvPr>
            <p:ph idx="1"/>
          </p:nvPr>
        </p:nvSpPr>
        <p:spPr/>
        <p:txBody>
          <a:bodyPr/>
          <a:lstStyle/>
          <a:p>
            <a:r>
              <a:rPr lang="pt-BR" dirty="0"/>
              <a:t>É verdade que Marx descobriu o mecanismo pelo qual a máquina funciona, isto é, a máquina da história social?</a:t>
            </a:r>
          </a:p>
          <a:p>
            <a:r>
              <a:rPr lang="pt-BR" dirty="0"/>
              <a:t>Alguém já escreveu livros para tentar persuadir as partes de uma máquina a fazer o trabalho que devem realizar por necessidade mecânica? </a:t>
            </a:r>
          </a:p>
          <a:p>
            <a:r>
              <a:rPr lang="pt-BR" dirty="0"/>
              <a:t>Há uma ideia de necessidade mesmo na analogia biológica (preferida por Marx)!</a:t>
            </a:r>
          </a:p>
          <a:p>
            <a:r>
              <a:rPr lang="pt-BR" dirty="0"/>
              <a:t>A revolução necessita de causas como o livro de Marx?</a:t>
            </a:r>
          </a:p>
          <a:p>
            <a:r>
              <a:rPr lang="pt-BR" dirty="0"/>
              <a:t>Mas o ato de escrever não é livre escolha da mente? </a:t>
            </a:r>
          </a:p>
          <a:p>
            <a:endParaRPr lang="pt-BR" dirty="0"/>
          </a:p>
        </p:txBody>
      </p:sp>
    </p:spTree>
    <p:extLst>
      <p:ext uri="{BB962C8B-B14F-4D97-AF65-F5344CB8AC3E}">
        <p14:creationId xmlns:p14="http://schemas.microsoft.com/office/powerpoint/2010/main" val="2208076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6730" y="691843"/>
            <a:ext cx="10783142" cy="1280890"/>
          </a:xfrm>
        </p:spPr>
        <p:txBody>
          <a:bodyPr/>
          <a:lstStyle/>
          <a:p>
            <a:r>
              <a:rPr lang="pt-BR" dirty="0"/>
              <a:t>Responde Marx no capítulo 2:</a:t>
            </a:r>
          </a:p>
        </p:txBody>
      </p:sp>
      <p:sp>
        <p:nvSpPr>
          <p:cNvPr id="3" name="Espaço Reservado para Conteúdo 2"/>
          <p:cNvSpPr>
            <a:spLocks noGrp="1"/>
          </p:cNvSpPr>
          <p:nvPr>
            <p:ph idx="1"/>
          </p:nvPr>
        </p:nvSpPr>
        <p:spPr/>
        <p:txBody>
          <a:bodyPr/>
          <a:lstStyle/>
          <a:p>
            <a:pPr marL="0" indent="0">
              <a:lnSpc>
                <a:spcPct val="120000"/>
              </a:lnSpc>
              <a:buNone/>
            </a:pPr>
            <a:r>
              <a:rPr lang="pt-BR" i="1" dirty="0"/>
              <a:t>“As concepções teóricas dos comunistas não se baseiam, de modo algum, em ideias ou princípios inventados ou descobertos por tal ou qual reformador do mundo. São apenas a expressão geral das condições reais de uma luta de classes existente, de um movimento histórico que se desenvolve sob os nossos olhos”.</a:t>
            </a:r>
          </a:p>
        </p:txBody>
      </p:sp>
    </p:spTree>
    <p:extLst>
      <p:ext uri="{BB962C8B-B14F-4D97-AF65-F5344CB8AC3E}">
        <p14:creationId xmlns:p14="http://schemas.microsoft.com/office/powerpoint/2010/main" val="84958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Imagem 1">
            <a:extLst>
              <a:ext uri="{FF2B5EF4-FFF2-40B4-BE49-F238E27FC236}">
                <a16:creationId xmlns:a16="http://schemas.microsoft.com/office/drawing/2014/main" id="{E3D0D668-EF43-4B5B-8A25-9A714A3B6C34}"/>
              </a:ext>
            </a:extLst>
          </p:cNvPr>
          <p:cNvPicPr>
            <a:picLocks noChangeAspect="1"/>
          </p:cNvPicPr>
          <p:nvPr/>
        </p:nvPicPr>
        <p:blipFill>
          <a:blip r:embed="rId2"/>
          <a:stretch>
            <a:fillRect/>
          </a:stretch>
        </p:blipFill>
        <p:spPr>
          <a:xfrm>
            <a:off x="4206239" y="643467"/>
            <a:ext cx="4011167" cy="5571066"/>
          </a:xfrm>
          <a:prstGeom prst="rect">
            <a:avLst/>
          </a:prstGeom>
        </p:spPr>
      </p:pic>
    </p:spTree>
    <p:extLst>
      <p:ext uri="{BB962C8B-B14F-4D97-AF65-F5344CB8AC3E}">
        <p14:creationId xmlns:p14="http://schemas.microsoft.com/office/powerpoint/2010/main" val="3612151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Relação com o fisicalismo de </a:t>
            </a:r>
            <a:r>
              <a:rPr lang="pt-BR" dirty="0" err="1"/>
              <a:t>demÓcrito</a:t>
            </a:r>
            <a:r>
              <a:rPr lang="pt-BR" dirty="0"/>
              <a:t>:</a:t>
            </a:r>
          </a:p>
        </p:txBody>
      </p:sp>
      <p:sp>
        <p:nvSpPr>
          <p:cNvPr id="3" name="Espaço Reservado para Conteúdo 2"/>
          <p:cNvSpPr>
            <a:spLocks noGrp="1"/>
          </p:cNvSpPr>
          <p:nvPr>
            <p:ph idx="1"/>
          </p:nvPr>
        </p:nvSpPr>
        <p:spPr/>
        <p:txBody>
          <a:bodyPr/>
          <a:lstStyle/>
          <a:p>
            <a:r>
              <a:rPr lang="pt-BR" dirty="0"/>
              <a:t>Não podes controlar como o cérebro pensa...</a:t>
            </a:r>
          </a:p>
          <a:p>
            <a:r>
              <a:rPr lang="pt-BR" dirty="0"/>
              <a:t>Todas as coisas têm causas que são necessárias e materiais, e essa lei se aplica também aos pensamentos.</a:t>
            </a:r>
          </a:p>
          <a:p>
            <a:endParaRPr lang="pt-BR" dirty="0"/>
          </a:p>
        </p:txBody>
      </p:sp>
    </p:spTree>
    <p:extLst>
      <p:ext uri="{BB962C8B-B14F-4D97-AF65-F5344CB8AC3E}">
        <p14:creationId xmlns:p14="http://schemas.microsoft.com/office/powerpoint/2010/main" val="3722029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Estrutura</a:t>
            </a:r>
            <a:r>
              <a:rPr lang="en-US" dirty="0"/>
              <a:t>:</a:t>
            </a:r>
          </a:p>
        </p:txBody>
      </p:sp>
      <p:sp>
        <p:nvSpPr>
          <p:cNvPr id="3" name="Content Placeholder 2"/>
          <p:cNvSpPr>
            <a:spLocks noGrp="1"/>
          </p:cNvSpPr>
          <p:nvPr>
            <p:ph idx="1"/>
          </p:nvPr>
        </p:nvSpPr>
        <p:spPr/>
        <p:txBody>
          <a:bodyPr/>
          <a:lstStyle/>
          <a:p>
            <a:r>
              <a:rPr lang="pt-BR" dirty="0"/>
              <a:t>Capítulo 1: </a:t>
            </a:r>
            <a:r>
              <a:rPr lang="pt-BR" dirty="0">
                <a:solidFill>
                  <a:schemeClr val="accent1">
                    <a:lumMod val="75000"/>
                  </a:schemeClr>
                </a:solidFill>
              </a:rPr>
              <a:t>Burgueses e proletários </a:t>
            </a:r>
            <a:r>
              <a:rPr lang="pt-BR" dirty="0"/>
              <a:t>=&gt; sobre o passado e sobre o problema.</a:t>
            </a:r>
          </a:p>
          <a:p>
            <a:r>
              <a:rPr lang="pt-BR" dirty="0"/>
              <a:t>Capítulo 2: </a:t>
            </a:r>
            <a:r>
              <a:rPr lang="pt-BR" dirty="0">
                <a:solidFill>
                  <a:schemeClr val="accent1">
                    <a:lumMod val="75000"/>
                  </a:schemeClr>
                </a:solidFill>
              </a:rPr>
              <a:t>Proletários e comunistas </a:t>
            </a:r>
            <a:r>
              <a:rPr lang="pt-BR" dirty="0"/>
              <a:t>=&gt; sobre o futuro e sobre a solução. Destrói objeções ao comunismo.</a:t>
            </a:r>
          </a:p>
          <a:p>
            <a:r>
              <a:rPr lang="pt-BR" dirty="0"/>
              <a:t>Capítulo 3: </a:t>
            </a:r>
            <a:r>
              <a:rPr lang="pt-BR" dirty="0">
                <a:solidFill>
                  <a:schemeClr val="accent1">
                    <a:lumMod val="75000"/>
                  </a:schemeClr>
                </a:solidFill>
              </a:rPr>
              <a:t>Literatura socialista e comunista</a:t>
            </a:r>
          </a:p>
          <a:p>
            <a:r>
              <a:rPr lang="pt-BR" dirty="0"/>
              <a:t>Capítulo 4: </a:t>
            </a:r>
            <a:r>
              <a:rPr lang="pt-BR" dirty="0">
                <a:solidFill>
                  <a:schemeClr val="accent1">
                    <a:lumMod val="75000"/>
                  </a:schemeClr>
                </a:solidFill>
              </a:rPr>
              <a:t>Posição dos comunistas diante dos diversos partidos de oposição</a:t>
            </a:r>
          </a:p>
          <a:p>
            <a:endParaRPr lang="pt-BR" dirty="0"/>
          </a:p>
        </p:txBody>
      </p:sp>
    </p:spTree>
    <p:extLst>
      <p:ext uri="{BB962C8B-B14F-4D97-AF65-F5344CB8AC3E}">
        <p14:creationId xmlns:p14="http://schemas.microsoft.com/office/powerpoint/2010/main" val="3946917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Capítulo 1</a:t>
            </a:r>
          </a:p>
        </p:txBody>
      </p:sp>
      <p:sp>
        <p:nvSpPr>
          <p:cNvPr id="5" name="Subtítulo 4"/>
          <p:cNvSpPr>
            <a:spLocks noGrp="1"/>
          </p:cNvSpPr>
          <p:nvPr>
            <p:ph type="subTitle" idx="1"/>
          </p:nvPr>
        </p:nvSpPr>
        <p:spPr/>
        <p:txBody>
          <a:bodyPr>
            <a:normAutofit/>
          </a:bodyPr>
          <a:lstStyle/>
          <a:p>
            <a:r>
              <a:rPr lang="pt-BR" sz="2800" dirty="0"/>
              <a:t>Burgueses e Proletários</a:t>
            </a:r>
          </a:p>
        </p:txBody>
      </p:sp>
    </p:spTree>
    <p:extLst>
      <p:ext uri="{BB962C8B-B14F-4D97-AF65-F5344CB8AC3E}">
        <p14:creationId xmlns:p14="http://schemas.microsoft.com/office/powerpoint/2010/main" val="2089375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Famosa primeira frase</a:t>
            </a:r>
          </a:p>
        </p:txBody>
      </p:sp>
      <p:sp>
        <p:nvSpPr>
          <p:cNvPr id="3" name="Espaço Reservado para Conteúdo 2"/>
          <p:cNvSpPr>
            <a:spLocks noGrp="1"/>
          </p:cNvSpPr>
          <p:nvPr>
            <p:ph idx="1"/>
          </p:nvPr>
        </p:nvSpPr>
        <p:spPr/>
        <p:txBody>
          <a:bodyPr>
            <a:normAutofit/>
          </a:bodyPr>
          <a:lstStyle/>
          <a:p>
            <a:r>
              <a:rPr lang="pt-BR" sz="3200" i="1" dirty="0"/>
              <a:t>“A história de todas as sociedades que existiram até nossos dias tem sido a história das lutas de classes.”</a:t>
            </a:r>
          </a:p>
        </p:txBody>
      </p:sp>
    </p:spTree>
    <p:extLst>
      <p:ext uri="{BB962C8B-B14F-4D97-AF65-F5344CB8AC3E}">
        <p14:creationId xmlns:p14="http://schemas.microsoft.com/office/powerpoint/2010/main" val="126469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Investigando essa frase...</a:t>
            </a:r>
          </a:p>
        </p:txBody>
      </p:sp>
      <p:sp>
        <p:nvSpPr>
          <p:cNvPr id="3" name="Espaço Reservado para Conteúdo 2"/>
          <p:cNvSpPr>
            <a:spLocks noGrp="1"/>
          </p:cNvSpPr>
          <p:nvPr>
            <p:ph idx="1"/>
          </p:nvPr>
        </p:nvSpPr>
        <p:spPr>
          <a:xfrm>
            <a:off x="1024128" y="1856935"/>
            <a:ext cx="9720073" cy="5219114"/>
          </a:xfrm>
        </p:spPr>
        <p:txBody>
          <a:bodyPr>
            <a:normAutofit fontScale="85000" lnSpcReduction="20000"/>
          </a:bodyPr>
          <a:lstStyle/>
          <a:p>
            <a:pPr>
              <a:lnSpc>
                <a:spcPct val="120000"/>
              </a:lnSpc>
            </a:pPr>
            <a:r>
              <a:rPr lang="pt-BR" sz="2600" dirty="0"/>
              <a:t>É verdadeira?</a:t>
            </a:r>
          </a:p>
          <a:p>
            <a:pPr>
              <a:lnSpc>
                <a:spcPct val="120000"/>
              </a:lnSpc>
            </a:pPr>
            <a:r>
              <a:rPr lang="pt-BR" sz="2600" dirty="0"/>
              <a:t>Há contraexemplos? Uma proposição afirmativa universal (</a:t>
            </a:r>
            <a:r>
              <a:rPr lang="pt-BR" sz="2600" i="1" dirty="0"/>
              <a:t>toda</a:t>
            </a:r>
            <a:r>
              <a:rPr lang="pt-BR" sz="2600" dirty="0"/>
              <a:t>) não pode ser provada por uma proposição afirmativa particular (um exemplo), mas pode ser refutada por uma proposição negativa particular.</a:t>
            </a:r>
          </a:p>
          <a:p>
            <a:pPr>
              <a:lnSpc>
                <a:spcPct val="120000"/>
              </a:lnSpc>
            </a:pPr>
            <a:r>
              <a:rPr lang="pt-BR" sz="2600" dirty="0"/>
              <a:t>Classes cooperam umas com as outras contra um inimigo estrangeiro, ou unidas pela religião.</a:t>
            </a:r>
          </a:p>
          <a:p>
            <a:pPr>
              <a:lnSpc>
                <a:spcPct val="120000"/>
              </a:lnSpc>
            </a:pPr>
            <a:r>
              <a:rPr lang="pt-BR" sz="2600" dirty="0"/>
              <a:t>A maioria das pessoas, ao longo da história, se ocupa apenas de suas vidas cotidianas sem pensar em conflito de classes. </a:t>
            </a:r>
          </a:p>
          <a:p>
            <a:pPr>
              <a:lnSpc>
                <a:spcPct val="120000"/>
              </a:lnSpc>
            </a:pPr>
            <a:r>
              <a:rPr lang="pt-BR" sz="2600" dirty="0"/>
              <a:t>Sociedades em que todos aceitam o sistema de classe.</a:t>
            </a:r>
          </a:p>
          <a:p>
            <a:pPr>
              <a:lnSpc>
                <a:spcPct val="120000"/>
              </a:lnSpc>
            </a:pPr>
            <a:r>
              <a:rPr lang="pt-BR" sz="2600" dirty="0"/>
              <a:t>Onde há conflito de classes quando ele não é sentido por ninguém?</a:t>
            </a:r>
          </a:p>
          <a:p>
            <a:endParaRPr lang="pt-BR" dirty="0"/>
          </a:p>
          <a:p>
            <a:r>
              <a:rPr lang="pt-BR" dirty="0"/>
              <a:t> </a:t>
            </a:r>
          </a:p>
        </p:txBody>
      </p:sp>
    </p:spTree>
    <p:extLst>
      <p:ext uri="{BB962C8B-B14F-4D97-AF65-F5344CB8AC3E}">
        <p14:creationId xmlns:p14="http://schemas.microsoft.com/office/powerpoint/2010/main" val="377547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56395" y="1955800"/>
            <a:ext cx="9720073" cy="4023360"/>
          </a:xfrm>
        </p:spPr>
        <p:txBody>
          <a:bodyPr>
            <a:normAutofit/>
          </a:bodyPr>
          <a:lstStyle/>
          <a:p>
            <a:pPr marL="0" indent="0">
              <a:lnSpc>
                <a:spcPct val="100000"/>
              </a:lnSpc>
              <a:buNone/>
            </a:pPr>
            <a:r>
              <a:rPr lang="pt-BR" sz="2400" i="1" dirty="0"/>
              <a:t>“Um espectro ronda a Europa – o espectro do comunismo. Todas as potências da velha Europa unem-se numa Santa Aliança para conjurá-lo: o papa e o czar, Metternich e Guizot, os radicais da França e os policiais da Alemanha [...] O comunismo já é reconhecido como força por todas as potências da Europa. "</a:t>
            </a:r>
          </a:p>
        </p:txBody>
      </p:sp>
    </p:spTree>
    <p:extLst>
      <p:ext uri="{BB962C8B-B14F-4D97-AF65-F5344CB8AC3E}">
        <p14:creationId xmlns:p14="http://schemas.microsoft.com/office/powerpoint/2010/main" val="1320446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TotalTime>
  <Words>2485</Words>
  <Application>Microsoft Office PowerPoint</Application>
  <PresentationFormat>Widescreen</PresentationFormat>
  <Paragraphs>152</Paragraphs>
  <Slides>40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40</vt:i4>
      </vt:variant>
    </vt:vector>
  </HeadingPairs>
  <TitlesOfParts>
    <vt:vector size="47" baseType="lpstr">
      <vt:lpstr>Arial</vt:lpstr>
      <vt:lpstr>Calibri</vt:lpstr>
      <vt:lpstr>Times New Roman</vt:lpstr>
      <vt:lpstr>Tw Cen MT</vt:lpstr>
      <vt:lpstr>Tw Cen MT Condensed</vt:lpstr>
      <vt:lpstr>Wingdings 3</vt:lpstr>
      <vt:lpstr>Integral</vt:lpstr>
      <vt:lpstr>Apresentação do PowerPoint</vt:lpstr>
      <vt:lpstr>11ª videoaula Manifesto Comunista</vt:lpstr>
      <vt:lpstr>Apresentação do PowerPoint</vt:lpstr>
      <vt:lpstr>Apresentação do PowerPoint</vt:lpstr>
      <vt:lpstr>Estrutura:</vt:lpstr>
      <vt:lpstr>Capítulo 1</vt:lpstr>
      <vt:lpstr>Famosa primeira frase</vt:lpstr>
      <vt:lpstr>Investigando essa frase...</vt:lpstr>
      <vt:lpstr>Apresentação do PowerPoint</vt:lpstr>
      <vt:lpstr>Objeções</vt:lpstr>
      <vt:lpstr> </vt:lpstr>
      <vt:lpstr>Objeções</vt:lpstr>
      <vt:lpstr>Apresentação do PowerPoint</vt:lpstr>
      <vt:lpstr>Objeções</vt:lpstr>
      <vt:lpstr>O comunismo é uma espécie de religião ou uma ciência?</vt:lpstr>
      <vt:lpstr>Outras maneiras de definir “opressivo”</vt:lpstr>
      <vt:lpstr>Apresentação do PowerPoint</vt:lpstr>
      <vt:lpstr>A diferença entre todas as eras passadas e a era presente...</vt:lpstr>
      <vt:lpstr>Uso de palavras bélicas para descrever a relação entre classes </vt:lpstr>
      <vt:lpstr>Conflito de classes como motor da história?</vt:lpstr>
      <vt:lpstr>A questão da Lógica</vt:lpstr>
      <vt:lpstr>Diferença entre contradição e contrariedade</vt:lpstr>
      <vt:lpstr>Possíveis contradições lógicas no argumento de Marx</vt:lpstr>
      <vt:lpstr>Determinismo de Marx?</vt:lpstr>
      <vt:lpstr>A famosa crença de Thomas more</vt:lpstr>
      <vt:lpstr>As ideias são determinadas pela classe social?</vt:lpstr>
      <vt:lpstr>Apresentação do PowerPoint</vt:lpstr>
      <vt:lpstr>Apresentação do PowerPoint</vt:lpstr>
      <vt:lpstr>Três questionamentos:</vt:lpstr>
      <vt:lpstr>Uma vida sem exame não é digna de ser vivida (Sócrates)</vt:lpstr>
      <vt:lpstr>Apresentação do PowerPoint</vt:lpstr>
      <vt:lpstr>Uma única teoria seria capaz de produzir uma mudança tão drástica na natureza humana?</vt:lpstr>
      <vt:lpstr>Apresentação do PowerPoint</vt:lpstr>
      <vt:lpstr>Questão QuE segue...</vt:lpstr>
      <vt:lpstr>Apresentação do PowerPoint</vt:lpstr>
      <vt:lpstr>DÚvida:</vt:lpstr>
      <vt:lpstr>Apresentação do PowerPoint</vt:lpstr>
      <vt:lpstr>Dúvidas:</vt:lpstr>
      <vt:lpstr>Responde Marx no capítulo 2:</vt:lpstr>
      <vt:lpstr>Relação com o fisicalismo de demÓcrito: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Ricardo Feijó</dc:creator>
  <cp:lastModifiedBy>Ricardo Feijó</cp:lastModifiedBy>
  <cp:revision>4</cp:revision>
  <dcterms:created xsi:type="dcterms:W3CDTF">2020-09-18T01:31:24Z</dcterms:created>
  <dcterms:modified xsi:type="dcterms:W3CDTF">2020-09-18T04:13:41Z</dcterms:modified>
</cp:coreProperties>
</file>