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4" r:id="rId2"/>
    <p:sldId id="347" r:id="rId3"/>
    <p:sldId id="269" r:id="rId4"/>
    <p:sldId id="352" r:id="rId5"/>
    <p:sldId id="273" r:id="rId6"/>
    <p:sldId id="272" r:id="rId7"/>
    <p:sldId id="262" r:id="rId8"/>
    <p:sldId id="265" r:id="rId9"/>
    <p:sldId id="350" r:id="rId10"/>
    <p:sldId id="351" r:id="rId11"/>
    <p:sldId id="353" r:id="rId12"/>
    <p:sldId id="286" r:id="rId13"/>
    <p:sldId id="310" r:id="rId14"/>
    <p:sldId id="349" r:id="rId15"/>
    <p:sldId id="346" r:id="rId16"/>
    <p:sldId id="275" r:id="rId17"/>
    <p:sldId id="263" r:id="rId18"/>
    <p:sldId id="357" r:id="rId19"/>
    <p:sldId id="266" r:id="rId20"/>
    <p:sldId id="267" r:id="rId21"/>
    <p:sldId id="319" r:id="rId22"/>
    <p:sldId id="268" r:id="rId23"/>
    <p:sldId id="293" r:id="rId24"/>
    <p:sldId id="281" r:id="rId25"/>
    <p:sldId id="354" r:id="rId26"/>
    <p:sldId id="356" r:id="rId27"/>
    <p:sldId id="418" r:id="rId28"/>
    <p:sldId id="419" r:id="rId2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03"/>
  </p:normalViewPr>
  <p:slideViewPr>
    <p:cSldViewPr snapToGrid="0" snapToObjects="1">
      <p:cViewPr varScale="1">
        <p:scale>
          <a:sx n="113" d="100"/>
          <a:sy n="113" d="100"/>
        </p:scale>
        <p:origin x="396" y="96"/>
      </p:cViewPr>
      <p:guideLst/>
    </p:cSldViewPr>
  </p:slideViewPr>
  <p:notesTextViewPr>
    <p:cViewPr>
      <p:scale>
        <a:sx n="1" d="1"/>
        <a:sy n="1" d="1"/>
      </p:scale>
      <p:origin x="0" y="0"/>
    </p:cViewPr>
  </p:notesTextViewPr>
  <p:sorterViewPr>
    <p:cViewPr>
      <p:scale>
        <a:sx n="156" d="100"/>
        <a:sy n="15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8B436-D975-9041-B769-52A1C874526D}" type="datetimeFigureOut">
              <a:rPr lang="pt-BR" smtClean="0"/>
              <a:t>18/04/2023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4984F-4CA0-0C4E-B41D-45E8E481C023}" type="slidenum">
              <a:rPr lang="pt-BR" smtClean="0"/>
              <a:t>‹nº›</a:t>
            </a:fld>
            <a:endParaRPr lang="pt-BR"/>
          </a:p>
        </p:txBody>
      </p:sp>
    </p:spTree>
    <p:extLst>
      <p:ext uri="{BB962C8B-B14F-4D97-AF65-F5344CB8AC3E}">
        <p14:creationId xmlns:p14="http://schemas.microsoft.com/office/powerpoint/2010/main" val="2540637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A5E86-43FA-F14F-A751-C1B4A04605A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276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4B9B60-539F-F743-943C-EBDB421D8E45}" type="slidenum">
              <a:rPr kumimoji="0" lang="pt-BR"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98874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xmlns="" id="{0ACFD5BB-293A-4ECD-A1A6-C9A09DEE567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xmlns="" id="{0D738215-6A58-4365-9EA8-BCAD88CA5C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pt-BR"/>
              <a:t>Human rights are due to all people, have been recognized by societies and governments and held up in international declarations and conventions. To date, no universal charter or instrument shows how human rights apply to the childbearing process. </a:t>
            </a:r>
          </a:p>
          <a:p>
            <a:pPr eaLnBrk="1" hangingPunct="1">
              <a:spcBef>
                <a:spcPct val="0"/>
              </a:spcBef>
            </a:pPr>
            <a:endParaRPr lang="en-US" altLang="pt-BR"/>
          </a:p>
          <a:p>
            <a:pPr eaLnBrk="1" hangingPunct="1">
              <a:spcBef>
                <a:spcPct val="0"/>
              </a:spcBef>
            </a:pPr>
            <a:r>
              <a:rPr lang="en-US" altLang="pt-BR"/>
              <a:t>To promote Respectful Maternity Care, </a:t>
            </a:r>
            <a:r>
              <a:rPr lang="en-US" altLang="pt-BR">
                <a:latin typeface="Arial" panose="020B0604020202020204" pitchFamily="34" charset="0"/>
              </a:rPr>
              <a:t>WRA facilitated the development of a rights charter, with broad input from its project partners and representatives from the network of WRA National Alliances and international NGOs around the globe who </a:t>
            </a:r>
            <a:r>
              <a:rPr lang="en-US" altLang="pt-BR"/>
              <a:t>contributed to this consensus document.</a:t>
            </a:r>
            <a:endParaRPr lang="en-US" altLang="pt-BR">
              <a:latin typeface="Arial" panose="020B0604020202020204" pitchFamily="34" charset="0"/>
            </a:endParaRPr>
          </a:p>
          <a:p>
            <a:pPr eaLnBrk="1" hangingPunct="1">
              <a:spcBef>
                <a:spcPct val="0"/>
              </a:spcBef>
            </a:pPr>
            <a:endParaRPr lang="en-US" altLang="pt-BR"/>
          </a:p>
          <a:p>
            <a:pPr eaLnBrk="1" hangingPunct="1">
              <a:spcBef>
                <a:spcPct val="0"/>
              </a:spcBef>
            </a:pPr>
            <a:r>
              <a:rPr lang="en-US" altLang="pt-BR"/>
              <a:t>Seven rights are included, drawn from the categories of disrespect and abuse identified by Bowser and Hill (2010) in their landscape analysis. All these rights are based on international or multinational human rights instruments. The Charter demonstrates the legitimate place of maternal health rights within the broader context of human rights. </a:t>
            </a:r>
            <a:endParaRPr lang="en-US" altLang="pt-BR">
              <a:latin typeface="Arial" panose="020B0604020202020204" pitchFamily="34" charset="0"/>
            </a:endParaRPr>
          </a:p>
          <a:p>
            <a:pPr eaLnBrk="1" hangingPunct="1">
              <a:spcBef>
                <a:spcPct val="0"/>
              </a:spcBef>
            </a:pPr>
            <a:endParaRPr lang="en-US" altLang="pt-BR"/>
          </a:p>
          <a:p>
            <a:endParaRPr lang="en-US" altLang="pt-BR"/>
          </a:p>
          <a:p>
            <a:endParaRPr lang="en-US" altLang="pt-BR"/>
          </a:p>
        </p:txBody>
      </p:sp>
      <p:sp>
        <p:nvSpPr>
          <p:cNvPr id="22531" name="Slide Number Placeholder 3">
            <a:extLst>
              <a:ext uri="{FF2B5EF4-FFF2-40B4-BE49-F238E27FC236}">
                <a16:creationId xmlns:a16="http://schemas.microsoft.com/office/drawing/2014/main" xmlns="" id="{C24B2AD4-58EC-4911-AD71-0E82B4A71A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9396075-4E65-4973-80D1-9A53048E8F87}" type="slidenum">
              <a:rPr lang="en-US" altLang="pt-BR" sz="1200"/>
              <a:pPr eaLnBrk="1" hangingPunct="1"/>
              <a:t>22</a:t>
            </a:fld>
            <a:endParaRPr lang="en-US" altLang="pt-BR" sz="1200"/>
          </a:p>
        </p:txBody>
      </p:sp>
    </p:spTree>
    <p:extLst>
      <p:ext uri="{BB962C8B-B14F-4D97-AF65-F5344CB8AC3E}">
        <p14:creationId xmlns:p14="http://schemas.microsoft.com/office/powerpoint/2010/main" val="191375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C6ED50F-2228-6346-B390-787ACFA1008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74177B1F-1247-CC46-B982-FDDDE90C4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1BB248AC-C4BE-8545-B96F-44AE006A273A}"/>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5" name="Espaço Reservado para Rodapé 4">
            <a:extLst>
              <a:ext uri="{FF2B5EF4-FFF2-40B4-BE49-F238E27FC236}">
                <a16:creationId xmlns:a16="http://schemas.microsoft.com/office/drawing/2014/main" xmlns="" id="{9CADC88E-AF18-E247-9A63-6459764B9D8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BCFC149F-2118-354A-9133-5270C2CA4D56}"/>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410155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3B5315D-C6E3-B94F-B95C-B8C09E8EF6E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3BB966F8-5C65-1E44-8218-3D65CD279079}"/>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C3C2D88A-EB61-5242-B24A-5828BA6430DA}"/>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5" name="Espaço Reservado para Rodapé 4">
            <a:extLst>
              <a:ext uri="{FF2B5EF4-FFF2-40B4-BE49-F238E27FC236}">
                <a16:creationId xmlns:a16="http://schemas.microsoft.com/office/drawing/2014/main" xmlns="" id="{63191DC2-544A-0548-9DAE-81FF57BFD86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171BFEAE-A862-0241-BAAA-6AD182D5D096}"/>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254670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CF18E07C-39D3-1B46-866C-5C4D88D60C5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6D5DCCFE-9C95-D146-8785-7FEFB7096133}"/>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5CB3B67A-1AB5-7E42-873C-26A4238EFA04}"/>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5" name="Espaço Reservado para Rodapé 4">
            <a:extLst>
              <a:ext uri="{FF2B5EF4-FFF2-40B4-BE49-F238E27FC236}">
                <a16:creationId xmlns:a16="http://schemas.microsoft.com/office/drawing/2014/main" xmlns="" id="{F6F90F26-F86B-CE45-8F4A-CF9B89CE2C7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2B046600-8F79-C04D-A956-50883412B368}"/>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2693206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753F15F-D9B0-F342-A791-BF78E983B70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95EA28E7-CE8C-ED4E-8683-5199017C4C9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84D7873E-1FBC-0C4A-AC4C-13CE7B2629B8}"/>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5" name="Espaço Reservado para Rodapé 4">
            <a:extLst>
              <a:ext uri="{FF2B5EF4-FFF2-40B4-BE49-F238E27FC236}">
                <a16:creationId xmlns:a16="http://schemas.microsoft.com/office/drawing/2014/main" xmlns="" id="{4F68E288-8BC0-0843-9BE7-EF62BEFFBA6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88843FA5-1496-ED44-89A9-0443B2C45C73}"/>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3348186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D7D32E9-886A-8142-AA3A-49C38DFEFA9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3C772C55-0484-804E-83C6-D3A8FBAAAB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xmlns="" id="{C74F63FB-D295-D549-A9DE-A5D8043A5D95}"/>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5" name="Espaço Reservado para Rodapé 4">
            <a:extLst>
              <a:ext uri="{FF2B5EF4-FFF2-40B4-BE49-F238E27FC236}">
                <a16:creationId xmlns:a16="http://schemas.microsoft.com/office/drawing/2014/main" xmlns="" id="{F90583E3-0463-D44F-A702-9E94B00288D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7BB4D2A2-7C45-DB42-8377-E723DC69C765}"/>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190056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0E7EFE8-6672-8C4C-BB72-A0933478EEC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9C03DAD0-7B7E-C54F-A61E-3E99B3DAA51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E5A5D0C0-F508-684C-ACD8-076E407B4B8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74F73B5B-A1B3-C04A-81D3-B1680A28E414}"/>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6" name="Espaço Reservado para Rodapé 5">
            <a:extLst>
              <a:ext uri="{FF2B5EF4-FFF2-40B4-BE49-F238E27FC236}">
                <a16:creationId xmlns:a16="http://schemas.microsoft.com/office/drawing/2014/main" xmlns="" id="{49CD66B9-5B3F-8B43-B040-E80B56D4B63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F2606D04-5366-904B-A38B-B71922A0CA02}"/>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4168204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481B1C-7670-9440-B2D3-BE3B3BBE2DA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6E017179-B7BB-5349-B488-7AD6044072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xmlns="" id="{653FB910-7967-AA4C-AC43-50909D1A2B1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4E2D95F0-3B4D-A64F-8F17-790343A7B9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xmlns="" id="{B8196899-9688-EF47-A374-D59558CFAED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CBA6B1B5-E9F9-334F-8945-BD962E778683}"/>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8" name="Espaço Reservado para Rodapé 7">
            <a:extLst>
              <a:ext uri="{FF2B5EF4-FFF2-40B4-BE49-F238E27FC236}">
                <a16:creationId xmlns:a16="http://schemas.microsoft.com/office/drawing/2014/main" xmlns="" id="{9E8E73EC-19F3-3F4B-A084-121CC8E76BC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xmlns="" id="{832EA89B-AB71-4D45-A1E3-2C5C23BE0CFA}"/>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146470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CA1E9A-3AC8-0C4D-A1DA-10B81DDA7F55}"/>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C5CE0625-BCE2-F742-B33F-FC72B741BA70}"/>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4" name="Espaço Reservado para Rodapé 3">
            <a:extLst>
              <a:ext uri="{FF2B5EF4-FFF2-40B4-BE49-F238E27FC236}">
                <a16:creationId xmlns:a16="http://schemas.microsoft.com/office/drawing/2014/main" xmlns="" id="{B112C58A-38E7-6649-8CFC-7E9E1049C87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xmlns="" id="{B9B1A7A3-C5BB-C346-8202-50F633B63A40}"/>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1854183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035F48E2-3B81-D941-B691-8DF55A243FAE}"/>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3" name="Espaço Reservado para Rodapé 2">
            <a:extLst>
              <a:ext uri="{FF2B5EF4-FFF2-40B4-BE49-F238E27FC236}">
                <a16:creationId xmlns:a16="http://schemas.microsoft.com/office/drawing/2014/main" xmlns="" id="{53A19F7E-6C1C-C640-9D46-1A083A367B6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64D6CF27-C45D-EE48-8831-D260961E3A62}"/>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356024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6D337C8-D9F0-FC4F-A13F-A270DCE7A28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E1AFC3AB-E350-8440-AC23-6DF6014900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02B70E9C-98E0-8541-A184-088648D7A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7E11CFD2-F975-944A-A961-CDACF00A3E84}"/>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6" name="Espaço Reservado para Rodapé 5">
            <a:extLst>
              <a:ext uri="{FF2B5EF4-FFF2-40B4-BE49-F238E27FC236}">
                <a16:creationId xmlns:a16="http://schemas.microsoft.com/office/drawing/2014/main" xmlns="" id="{D2603901-23CE-C347-97B1-78388568215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CED3130D-2D5E-E145-AD5D-72EF74E49682}"/>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1274714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3E33F3-4F16-1D44-9B77-04F1C1FF42C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8691A623-CB95-604D-A7D7-29E7DD7CAA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xmlns="" id="{5112E34B-FD94-4543-AC87-357117F3D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0AE70F86-6616-D34B-B817-35FCFD5BC2A5}"/>
              </a:ext>
            </a:extLst>
          </p:cNvPr>
          <p:cNvSpPr>
            <a:spLocks noGrp="1"/>
          </p:cNvSpPr>
          <p:nvPr>
            <p:ph type="dt" sz="half" idx="10"/>
          </p:nvPr>
        </p:nvSpPr>
        <p:spPr/>
        <p:txBody>
          <a:bodyPr/>
          <a:lstStyle/>
          <a:p>
            <a:fld id="{12A70643-AE09-9A40-9621-7F551F4D8F21}" type="datetimeFigureOut">
              <a:rPr lang="pt-BR" smtClean="0"/>
              <a:t>18/04/2023</a:t>
            </a:fld>
            <a:endParaRPr lang="pt-BR"/>
          </a:p>
        </p:txBody>
      </p:sp>
      <p:sp>
        <p:nvSpPr>
          <p:cNvPr id="6" name="Espaço Reservado para Rodapé 5">
            <a:extLst>
              <a:ext uri="{FF2B5EF4-FFF2-40B4-BE49-F238E27FC236}">
                <a16:creationId xmlns:a16="http://schemas.microsoft.com/office/drawing/2014/main" xmlns="" id="{1751F4F4-B9E6-AC48-AA8E-D5DA2F0F165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F7338645-083F-5343-B06E-56D840F43F90}"/>
              </a:ext>
            </a:extLst>
          </p:cNvPr>
          <p:cNvSpPr>
            <a:spLocks noGrp="1"/>
          </p:cNvSpPr>
          <p:nvPr>
            <p:ph type="sldNum" sz="quarter" idx="12"/>
          </p:nvPr>
        </p:nvSpPr>
        <p:spPr/>
        <p:txBody>
          <a:bodyPr/>
          <a:lstStyle/>
          <a:p>
            <a:fld id="{EC3B1646-99B9-4B4B-A7AA-EA9B3B2DAAF4}" type="slidenum">
              <a:rPr lang="pt-BR" smtClean="0"/>
              <a:t>‹nº›</a:t>
            </a:fld>
            <a:endParaRPr lang="pt-BR"/>
          </a:p>
        </p:txBody>
      </p:sp>
    </p:spTree>
    <p:extLst>
      <p:ext uri="{BB962C8B-B14F-4D97-AF65-F5344CB8AC3E}">
        <p14:creationId xmlns:p14="http://schemas.microsoft.com/office/powerpoint/2010/main" val="255101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B05F606B-7EE2-0348-A041-4E5C5D448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8B258458-2C83-904B-B5FE-1F29E2F44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BB898C5B-6E3A-364A-9039-902378AFFB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70643-AE09-9A40-9621-7F551F4D8F21}" type="datetimeFigureOut">
              <a:rPr lang="pt-BR" smtClean="0"/>
              <a:t>18/04/2023</a:t>
            </a:fld>
            <a:endParaRPr lang="pt-BR"/>
          </a:p>
        </p:txBody>
      </p:sp>
      <p:sp>
        <p:nvSpPr>
          <p:cNvPr id="5" name="Espaço Reservado para Rodapé 4">
            <a:extLst>
              <a:ext uri="{FF2B5EF4-FFF2-40B4-BE49-F238E27FC236}">
                <a16:creationId xmlns:a16="http://schemas.microsoft.com/office/drawing/2014/main" xmlns="" id="{1F675307-EB98-014A-8386-70D5927074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xmlns="" id="{D182BB54-8146-7D40-B7B4-6C086ED893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B1646-99B9-4B4B-A7AA-EA9B3B2DAAF4}" type="slidenum">
              <a:rPr lang="pt-BR" smtClean="0"/>
              <a:t>‹nº›</a:t>
            </a:fld>
            <a:endParaRPr lang="pt-BR"/>
          </a:p>
        </p:txBody>
      </p:sp>
    </p:spTree>
    <p:extLst>
      <p:ext uri="{BB962C8B-B14F-4D97-AF65-F5344CB8AC3E}">
        <p14:creationId xmlns:p14="http://schemas.microsoft.com/office/powerpoint/2010/main" val="1646244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idiniz@usp.br"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7353" y="188496"/>
            <a:ext cx="10865486" cy="1175688"/>
          </a:xfrm>
        </p:spPr>
        <p:txBody>
          <a:bodyPr>
            <a:normAutofit fontScale="90000"/>
          </a:bodyPr>
          <a:lstStyle/>
          <a:p>
            <a:pPr algn="ctr"/>
            <a:r>
              <a:rPr lang="pt-BR" sz="4800" dirty="0"/>
              <a:t>Violência obstétrica como subversão epistêmica </a:t>
            </a:r>
            <a:r>
              <a:rPr lang="pt-BR" dirty="0"/>
              <a:t/>
            </a:r>
            <a:br>
              <a:rPr lang="pt-BR" dirty="0"/>
            </a:br>
            <a:r>
              <a:rPr lang="pt-BR" sz="2800" dirty="0"/>
              <a:t>– ou como as mulheres </a:t>
            </a:r>
            <a:r>
              <a:rPr lang="pt-BR" sz="2800" dirty="0" err="1"/>
              <a:t>re-descreveram</a:t>
            </a:r>
            <a:r>
              <a:rPr lang="pt-BR" sz="2800" dirty="0"/>
              <a:t> sua experiência de “ajuda” a “abuso”</a:t>
            </a:r>
          </a:p>
        </p:txBody>
      </p:sp>
      <p:pic>
        <p:nvPicPr>
          <p:cNvPr id="6" name="Espaço Reservado para Conteúdo 5"/>
          <p:cNvPicPr>
            <a:picLocks noGrp="1" noChangeAspect="1"/>
          </p:cNvPicPr>
          <p:nvPr>
            <p:ph idx="1"/>
          </p:nvPr>
        </p:nvPicPr>
        <p:blipFill>
          <a:blip r:embed="rId2"/>
          <a:stretch>
            <a:fillRect/>
          </a:stretch>
        </p:blipFill>
        <p:spPr>
          <a:xfrm>
            <a:off x="830150" y="1468274"/>
            <a:ext cx="6516824" cy="4351338"/>
          </a:xfrm>
          <a:prstGeom prst="rect">
            <a:avLst/>
          </a:prstGeom>
        </p:spPr>
      </p:pic>
      <p:sp>
        <p:nvSpPr>
          <p:cNvPr id="5" name="CaixaDeTexto 4"/>
          <p:cNvSpPr txBox="1"/>
          <p:nvPr/>
        </p:nvSpPr>
        <p:spPr>
          <a:xfrm>
            <a:off x="3757447" y="5819612"/>
            <a:ext cx="4303059" cy="292388"/>
          </a:xfrm>
          <a:prstGeom prst="rect">
            <a:avLst/>
          </a:prstGeom>
          <a:noFill/>
        </p:spPr>
        <p:txBody>
          <a:bodyPr wrap="square" rtlCol="0">
            <a:spAutoFit/>
          </a:bodyPr>
          <a:lstStyle/>
          <a:p>
            <a:r>
              <a:rPr lang="pt-BR" sz="1300" dirty="0"/>
              <a:t>Foto da mostra </a:t>
            </a:r>
            <a:r>
              <a:rPr lang="pt-BR" sz="1300" b="1" dirty="0"/>
              <a:t>1:4</a:t>
            </a:r>
            <a:r>
              <a:rPr lang="pt-BR" sz="1300" dirty="0"/>
              <a:t>, da fotógrafa Carla </a:t>
            </a:r>
            <a:r>
              <a:rPr lang="pt-BR" sz="1300" dirty="0" err="1"/>
              <a:t>Reiter</a:t>
            </a:r>
            <a:endParaRPr lang="pt-BR" sz="1300" dirty="0"/>
          </a:p>
        </p:txBody>
      </p:sp>
      <p:sp>
        <p:nvSpPr>
          <p:cNvPr id="3" name="CaixaDeTexto 2">
            <a:extLst>
              <a:ext uri="{FF2B5EF4-FFF2-40B4-BE49-F238E27FC236}">
                <a16:creationId xmlns:a16="http://schemas.microsoft.com/office/drawing/2014/main" xmlns="" id="{F9232C16-22E6-C749-B483-2678571DAF8A}"/>
              </a:ext>
            </a:extLst>
          </p:cNvPr>
          <p:cNvSpPr txBox="1"/>
          <p:nvPr/>
        </p:nvSpPr>
        <p:spPr>
          <a:xfrm>
            <a:off x="3973358" y="6271846"/>
            <a:ext cx="6747232" cy="369332"/>
          </a:xfrm>
          <a:prstGeom prst="rect">
            <a:avLst/>
          </a:prstGeom>
          <a:noFill/>
        </p:spPr>
        <p:txBody>
          <a:bodyPr wrap="none" rtlCol="0">
            <a:spAutoFit/>
          </a:bodyPr>
          <a:lstStyle/>
          <a:p>
            <a:r>
              <a:rPr lang="pt-BR" dirty="0"/>
              <a:t>Simone G Diniz, Faculdade de Saúde Pública da USP – </a:t>
            </a:r>
            <a:r>
              <a:rPr lang="pt-BR" dirty="0">
                <a:hlinkClick r:id="rId3"/>
              </a:rPr>
              <a:t>sidiniz@usp.br</a:t>
            </a:r>
            <a:r>
              <a:rPr lang="pt-BR" dirty="0"/>
              <a:t> </a:t>
            </a:r>
            <a:r>
              <a:rPr lang="pt-BR" dirty="0" smtClean="0"/>
              <a:t>-</a:t>
            </a:r>
            <a:endParaRPr lang="pt-BR" dirty="0"/>
          </a:p>
        </p:txBody>
      </p:sp>
      <p:pic>
        <p:nvPicPr>
          <p:cNvPr id="7" name="Imagem 6">
            <a:extLst>
              <a:ext uri="{FF2B5EF4-FFF2-40B4-BE49-F238E27FC236}">
                <a16:creationId xmlns:a16="http://schemas.microsoft.com/office/drawing/2014/main" xmlns="" id="{70BA4239-0A01-B044-AEB7-E35E2C8CCCAB}"/>
              </a:ext>
            </a:extLst>
          </p:cNvPr>
          <p:cNvPicPr>
            <a:picLocks noChangeAspect="1"/>
          </p:cNvPicPr>
          <p:nvPr/>
        </p:nvPicPr>
        <p:blipFill>
          <a:blip r:embed="rId4"/>
          <a:stretch>
            <a:fillRect/>
          </a:stretch>
        </p:blipFill>
        <p:spPr>
          <a:xfrm>
            <a:off x="7945863" y="2058073"/>
            <a:ext cx="2946400" cy="2755900"/>
          </a:xfrm>
          <a:prstGeom prst="rect">
            <a:avLst/>
          </a:prstGeom>
        </p:spPr>
      </p:pic>
    </p:spTree>
    <p:extLst>
      <p:ext uri="{BB962C8B-B14F-4D97-AF65-F5344CB8AC3E}">
        <p14:creationId xmlns:p14="http://schemas.microsoft.com/office/powerpoint/2010/main" val="2941861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6D30048-FED4-224C-80A0-903ADB1AD05E}"/>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xmlns="" id="{76B107A2-3260-AF40-A7CF-BB2C9C24C2E0}"/>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xmlns="" id="{B9085B79-708C-5B41-AD1D-B1FF8F5BF668}"/>
              </a:ext>
            </a:extLst>
          </p:cNvPr>
          <p:cNvPicPr>
            <a:picLocks noChangeAspect="1"/>
          </p:cNvPicPr>
          <p:nvPr/>
        </p:nvPicPr>
        <p:blipFill>
          <a:blip r:embed="rId2"/>
          <a:stretch>
            <a:fillRect/>
          </a:stretch>
        </p:blipFill>
        <p:spPr>
          <a:xfrm>
            <a:off x="177800" y="146050"/>
            <a:ext cx="11836400" cy="6565900"/>
          </a:xfrm>
          <a:prstGeom prst="rect">
            <a:avLst/>
          </a:prstGeom>
        </p:spPr>
      </p:pic>
      <p:sp>
        <p:nvSpPr>
          <p:cNvPr id="5" name="CaixaDeTexto 4">
            <a:extLst>
              <a:ext uri="{FF2B5EF4-FFF2-40B4-BE49-F238E27FC236}">
                <a16:creationId xmlns:a16="http://schemas.microsoft.com/office/drawing/2014/main" xmlns="" id="{BE1C67A8-F962-A049-989A-1008F39F1413}"/>
              </a:ext>
            </a:extLst>
          </p:cNvPr>
          <p:cNvSpPr txBox="1"/>
          <p:nvPr/>
        </p:nvSpPr>
        <p:spPr>
          <a:xfrm>
            <a:off x="539827" y="264405"/>
            <a:ext cx="782197" cy="416632"/>
          </a:xfrm>
          <a:prstGeom prst="rect">
            <a:avLst/>
          </a:prstGeom>
          <a:solidFill>
            <a:schemeClr val="bg1"/>
          </a:solidFill>
        </p:spPr>
        <p:txBody>
          <a:bodyPr wrap="square" rtlCol="0">
            <a:spAutoFit/>
          </a:bodyPr>
          <a:lstStyle/>
          <a:p>
            <a:endParaRPr lang="pt-BR" dirty="0"/>
          </a:p>
        </p:txBody>
      </p:sp>
    </p:spTree>
    <p:extLst>
      <p:ext uri="{BB962C8B-B14F-4D97-AF65-F5344CB8AC3E}">
        <p14:creationId xmlns:p14="http://schemas.microsoft.com/office/powerpoint/2010/main" val="162016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7839DD5-FC0B-5C4D-B04F-BACBBFF1AEB0}"/>
              </a:ext>
            </a:extLst>
          </p:cNvPr>
          <p:cNvSpPr>
            <a:spLocks noGrp="1"/>
          </p:cNvSpPr>
          <p:nvPr>
            <p:ph type="title"/>
          </p:nvPr>
        </p:nvSpPr>
        <p:spPr>
          <a:xfrm>
            <a:off x="1038226" y="611806"/>
            <a:ext cx="9846439" cy="555981"/>
          </a:xfrm>
        </p:spPr>
        <p:txBody>
          <a:bodyPr>
            <a:normAutofit fontScale="90000"/>
          </a:bodyPr>
          <a:lstStyle/>
          <a:p>
            <a:pPr algn="ctr"/>
            <a:r>
              <a:rPr lang="pt-BR" b="1" dirty="0"/>
              <a:t>Segundo #</a:t>
            </a:r>
            <a:r>
              <a:rPr lang="pt-BR" b="1" dirty="0" err="1"/>
              <a:t>MeToo</a:t>
            </a:r>
            <a:r>
              <a:rPr lang="pt-BR" b="1" dirty="0"/>
              <a:t>: intervenções não consentidas como lesão corporal</a:t>
            </a:r>
          </a:p>
        </p:txBody>
      </p:sp>
      <p:sp>
        <p:nvSpPr>
          <p:cNvPr id="3" name="Espaço Reservado para Conteúdo 2">
            <a:extLst>
              <a:ext uri="{FF2B5EF4-FFF2-40B4-BE49-F238E27FC236}">
                <a16:creationId xmlns:a16="http://schemas.microsoft.com/office/drawing/2014/main" xmlns="" id="{A3426BE6-0D01-C441-89B2-483D5C1ECAF0}"/>
              </a:ext>
            </a:extLst>
          </p:cNvPr>
          <p:cNvSpPr>
            <a:spLocks noGrp="1"/>
          </p:cNvSpPr>
          <p:nvPr>
            <p:ph idx="1"/>
          </p:nvPr>
        </p:nvSpPr>
        <p:spPr/>
        <p:txBody>
          <a:bodyPr/>
          <a:lstStyle/>
          <a:p>
            <a:endParaRPr lang="pt-BR"/>
          </a:p>
        </p:txBody>
      </p:sp>
      <p:pic>
        <p:nvPicPr>
          <p:cNvPr id="4098" name="Picture 2" descr="Reproduction Centre Stage (Part V) - Reproduction">
            <a:extLst>
              <a:ext uri="{FF2B5EF4-FFF2-40B4-BE49-F238E27FC236}">
                <a16:creationId xmlns:a16="http://schemas.microsoft.com/office/drawing/2014/main" xmlns="" id="{E2BD61A8-8FE5-E546-AD78-6ED72140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05" y="1840169"/>
            <a:ext cx="10716264" cy="478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97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289" y="101596"/>
            <a:ext cx="11967755" cy="1280890"/>
          </a:xfrm>
        </p:spPr>
        <p:txBody>
          <a:bodyPr>
            <a:noAutofit/>
          </a:bodyPr>
          <a:lstStyle/>
          <a:p>
            <a:pPr algn="ctr"/>
            <a:r>
              <a:rPr lang="pt-BR" sz="3000" b="1" dirty="0"/>
              <a:t>Duas origens do movimento da crítica da medicalização do parto como forma de violência obstétrica</a:t>
            </a:r>
          </a:p>
        </p:txBody>
      </p:sp>
      <p:sp>
        <p:nvSpPr>
          <p:cNvPr id="3" name="Espaço Reservado para Conteúdo 2"/>
          <p:cNvSpPr>
            <a:spLocks noGrp="1"/>
          </p:cNvSpPr>
          <p:nvPr>
            <p:ph idx="1"/>
          </p:nvPr>
        </p:nvSpPr>
        <p:spPr>
          <a:xfrm>
            <a:off x="452671" y="1474213"/>
            <a:ext cx="4736274" cy="5146923"/>
          </a:xfrm>
        </p:spPr>
        <p:txBody>
          <a:bodyPr>
            <a:noAutofit/>
          </a:bodyPr>
          <a:lstStyle/>
          <a:p>
            <a:r>
              <a:rPr lang="pt-BR" sz="2400" dirty="0"/>
              <a:t>Os movimentos pelos </a:t>
            </a:r>
            <a:r>
              <a:rPr lang="pt-BR" sz="2400" b="1" dirty="0"/>
              <a:t>direitos das mulheres</a:t>
            </a:r>
            <a:r>
              <a:rPr lang="pt-BR" sz="2400" dirty="0"/>
              <a:t>, direitos humanos, direitos à saúde, vindos do feminismo pela saúde e da militância contra a violência de gênero </a:t>
            </a:r>
          </a:p>
          <a:p>
            <a:r>
              <a:rPr lang="pt-BR" sz="2400" b="1" dirty="0"/>
              <a:t>A crítica à técnica </a:t>
            </a:r>
            <a:r>
              <a:rPr lang="pt-BR" sz="2400" dirty="0"/>
              <a:t>- o movimento de revisão crítica do conhecimento médico, NPEU, a metodologia de revisão sistemática, o movimento que veio a constituir a Colaboração Cochrane</a:t>
            </a:r>
          </a:p>
          <a:p>
            <a:r>
              <a:rPr lang="pt-BR" sz="2400" dirty="0"/>
              <a:t>Às vezes são o </a:t>
            </a:r>
            <a:r>
              <a:rPr lang="pt-BR" sz="2400" b="1" dirty="0"/>
              <a:t>mesmo movimento</a:t>
            </a:r>
            <a:r>
              <a:rPr lang="pt-BR" sz="2400" dirty="0"/>
              <a:t>, ainda que adequando o discurso </a:t>
            </a:r>
          </a:p>
        </p:txBody>
      </p:sp>
      <p:sp>
        <p:nvSpPr>
          <p:cNvPr id="5" name="CaixaDeTexto 4"/>
          <p:cNvSpPr txBox="1"/>
          <p:nvPr/>
        </p:nvSpPr>
        <p:spPr>
          <a:xfrm>
            <a:off x="7058066" y="5776913"/>
            <a:ext cx="3509294" cy="369332"/>
          </a:xfrm>
          <a:prstGeom prst="rect">
            <a:avLst/>
          </a:prstGeom>
          <a:noFill/>
        </p:spPr>
        <p:txBody>
          <a:bodyPr wrap="none" rtlCol="0">
            <a:spAutoFit/>
          </a:bodyPr>
          <a:lstStyle/>
          <a:p>
            <a:r>
              <a:rPr lang="pt-BR" dirty="0"/>
              <a:t>Active </a:t>
            </a:r>
            <a:r>
              <a:rPr lang="pt-BR" dirty="0" err="1"/>
              <a:t>Birth</a:t>
            </a:r>
            <a:r>
              <a:rPr lang="pt-BR" dirty="0"/>
              <a:t> </a:t>
            </a:r>
            <a:r>
              <a:rPr lang="pt-BR" dirty="0" err="1"/>
              <a:t>Rally</a:t>
            </a:r>
            <a:r>
              <a:rPr lang="pt-BR" dirty="0"/>
              <a:t> London 1981</a:t>
            </a:r>
          </a:p>
        </p:txBody>
      </p:sp>
      <p:pic>
        <p:nvPicPr>
          <p:cNvPr id="1026" name="Picture 2" descr="ABC019">
            <a:extLst>
              <a:ext uri="{FF2B5EF4-FFF2-40B4-BE49-F238E27FC236}">
                <a16:creationId xmlns:a16="http://schemas.microsoft.com/office/drawing/2014/main" xmlns="" id="{30FA974B-25C9-ED48-BF69-2302C1CFE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801" y="1586429"/>
            <a:ext cx="6543365" cy="489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465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xmlns="" id="{D6F30339-E24A-064B-85DA-169A76D8E7E7}"/>
              </a:ext>
            </a:extLst>
          </p:cNvPr>
          <p:cNvSpPr>
            <a:spLocks noChangeArrowheads="1"/>
          </p:cNvSpPr>
          <p:nvPr/>
        </p:nvSpPr>
        <p:spPr bwMode="auto">
          <a:xfrm>
            <a:off x="688600" y="1170455"/>
            <a:ext cx="1099969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400" i="1" dirty="0"/>
              <a:t>“A passagem do feto pelo anel </a:t>
            </a:r>
            <a:r>
              <a:rPr lang="pt-BR" altLang="pt-BR" sz="2400" i="1" dirty="0" err="1"/>
              <a:t>vulvo</a:t>
            </a:r>
            <a:r>
              <a:rPr lang="pt-BR" altLang="pt-BR" sz="2400" i="1" dirty="0"/>
              <a:t>-perineal será raramente possível sem lesar a integridade dos tecidos maternos, com lacerações e roturas as mais variadas, a condicionarem </a:t>
            </a:r>
            <a:r>
              <a:rPr lang="pt-BR" altLang="pt-BR" sz="2400" b="1" i="1" dirty="0"/>
              <a:t>frouxidão irreversível </a:t>
            </a:r>
            <a:r>
              <a:rPr lang="pt-BR" altLang="pt-BR" sz="2400" i="1" dirty="0"/>
              <a:t>do assoalho pélvico (...) É a </a:t>
            </a:r>
            <a:r>
              <a:rPr lang="pt-BR" altLang="pt-BR" sz="2400" i="1" dirty="0" err="1"/>
              <a:t>episiotomia</a:t>
            </a:r>
            <a:r>
              <a:rPr lang="pt-BR" altLang="pt-BR" sz="2400" i="1" dirty="0"/>
              <a:t> quase sempre indispensável nas </a:t>
            </a:r>
            <a:r>
              <a:rPr lang="pt-BR" altLang="pt-BR" sz="2400" i="1" dirty="0" err="1"/>
              <a:t>primiparturientes</a:t>
            </a:r>
            <a:r>
              <a:rPr lang="pt-BR" altLang="pt-BR" sz="2400" i="1" dirty="0"/>
              <a:t>, e nas multíparas nas quais tenha sido anteriormente praticada” (Rezende, 1998:337)</a:t>
            </a:r>
            <a:r>
              <a:rPr lang="pt-BR" altLang="pt-BR" sz="2400" dirty="0"/>
              <a:t> </a:t>
            </a:r>
          </a:p>
        </p:txBody>
      </p:sp>
      <p:pic>
        <p:nvPicPr>
          <p:cNvPr id="50178" name="Picture 3" descr="head">
            <a:extLst>
              <a:ext uri="{FF2B5EF4-FFF2-40B4-BE49-F238E27FC236}">
                <a16:creationId xmlns:a16="http://schemas.microsoft.com/office/drawing/2014/main" xmlns="" id="{D93818E5-3585-134D-89DD-3D3C0CDFF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49" y="3284539"/>
            <a:ext cx="868119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4">
            <a:extLst>
              <a:ext uri="{FF2B5EF4-FFF2-40B4-BE49-F238E27FC236}">
                <a16:creationId xmlns:a16="http://schemas.microsoft.com/office/drawing/2014/main" xmlns="" id="{7E9AB1EF-F1F9-F647-B0CC-975DC8F14C03}"/>
              </a:ext>
            </a:extLst>
          </p:cNvPr>
          <p:cNvSpPr>
            <a:spLocks noChangeArrowheads="1"/>
          </p:cNvSpPr>
          <p:nvPr/>
        </p:nvSpPr>
        <p:spPr bwMode="auto">
          <a:xfrm>
            <a:off x="1589271" y="333374"/>
            <a:ext cx="91983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3200" b="1" dirty="0"/>
              <a:t>Sexualidade – o parto como estupro invertido.</a:t>
            </a:r>
          </a:p>
        </p:txBody>
      </p:sp>
    </p:spTree>
    <p:extLst>
      <p:ext uri="{BB962C8B-B14F-4D97-AF65-F5344CB8AC3E}">
        <p14:creationId xmlns:p14="http://schemas.microsoft.com/office/powerpoint/2010/main" val="32411234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479846AB-FBF1-CF4A-9B94-97B6D6169BD8}"/>
              </a:ext>
            </a:extLst>
          </p:cNvPr>
          <p:cNvSpPr>
            <a:spLocks noGrp="1"/>
          </p:cNvSpPr>
          <p:nvPr>
            <p:ph idx="1"/>
          </p:nvPr>
        </p:nvSpPr>
        <p:spPr>
          <a:xfrm>
            <a:off x="298375" y="534318"/>
            <a:ext cx="6278695" cy="5866482"/>
          </a:xfrm>
        </p:spPr>
        <p:txBody>
          <a:bodyPr/>
          <a:lstStyle/>
          <a:p>
            <a:pPr marL="0" indent="0" algn="ctr">
              <a:buNone/>
            </a:pPr>
            <a:r>
              <a:rPr lang="pt-PT" sz="2600" b="1" dirty="0">
                <a:solidFill>
                  <a:srgbClr val="C00000"/>
                </a:solidFill>
              </a:rPr>
              <a:t>Intervenções não consentidas e agressivas como lesão corporal </a:t>
            </a:r>
            <a:r>
              <a:rPr lang="pt-PT" sz="2600" dirty="0">
                <a:solidFill>
                  <a:srgbClr val="C00000"/>
                </a:solidFill>
              </a:rPr>
              <a:t> - </a:t>
            </a:r>
            <a:r>
              <a:rPr lang="pt-PT" sz="2600" b="1" dirty="0">
                <a:solidFill>
                  <a:srgbClr val="C00000"/>
                </a:solidFill>
              </a:rPr>
              <a:t>o caso da episiotomia</a:t>
            </a:r>
          </a:p>
          <a:p>
            <a:r>
              <a:rPr lang="pt-PT" sz="2500" dirty="0"/>
              <a:t>“Está nas mãos das mulheres recusar-se a dar consentimento para qualquer intervenção, a menos que seja demonstrado que é necessário e que sejam produzidas evidências que apoiem essas intervenções para sustentar essa afirmação. Está nas mãos dos </a:t>
            </a:r>
            <a:r>
              <a:rPr lang="pt-PT" sz="2500" b="1" dirty="0"/>
              <a:t>médicos obstetras produzem esta ferida cirúrgic</a:t>
            </a:r>
            <a:r>
              <a:rPr lang="pt-PT" sz="2500" dirty="0"/>
              <a:t>a </a:t>
            </a:r>
            <a:r>
              <a:rPr lang="pt-PT" sz="2500" b="1" dirty="0"/>
              <a:t>provar que os benefícios superam os danos e os riscos</a:t>
            </a:r>
            <a:r>
              <a:rPr lang="pt-PT" sz="2500" dirty="0"/>
              <a:t>, ou para parar com esta prática que é claramente comprovadamente prejudicial para muitas mulheres e tem muitas causas desnecessárias sofrendo um sofrimento enorme e desnecessário ” </a:t>
            </a:r>
            <a:r>
              <a:rPr lang="pt-PT" sz="1800" dirty="0"/>
              <a:t>(</a:t>
            </a:r>
            <a:r>
              <a:rPr lang="pt-PT" sz="1800" dirty="0" err="1"/>
              <a:t>Kitzinger</a:t>
            </a:r>
            <a:r>
              <a:rPr lang="pt-PT" sz="1800" dirty="0"/>
              <a:t> e </a:t>
            </a:r>
            <a:r>
              <a:rPr lang="pt-PT" sz="1800" dirty="0" err="1"/>
              <a:t>Walters</a:t>
            </a:r>
            <a:r>
              <a:rPr lang="pt-PT" sz="1800" dirty="0"/>
              <a:t>, 1981: 9)</a:t>
            </a:r>
            <a:endParaRPr lang="pt-BR" sz="1800" dirty="0"/>
          </a:p>
        </p:txBody>
      </p:sp>
      <p:pic>
        <p:nvPicPr>
          <p:cNvPr id="3074" name="Picture 2" descr="Birth Crisis : Sheila Kitzinger : 9780415372664">
            <a:extLst>
              <a:ext uri="{FF2B5EF4-FFF2-40B4-BE49-F238E27FC236}">
                <a16:creationId xmlns:a16="http://schemas.microsoft.com/office/drawing/2014/main" xmlns="" id="{D7A15180-9C0F-064E-BB51-69FE3DF0C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116" y="1610733"/>
            <a:ext cx="3969162" cy="4751508"/>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xmlns="" id="{50E44BE6-B0F4-4D44-AEBF-CA8161C44F55}"/>
              </a:ext>
            </a:extLst>
          </p:cNvPr>
          <p:cNvSpPr txBox="1"/>
          <p:nvPr/>
        </p:nvSpPr>
        <p:spPr>
          <a:xfrm>
            <a:off x="6577070" y="534318"/>
            <a:ext cx="5436938" cy="1015663"/>
          </a:xfrm>
          <a:prstGeom prst="rect">
            <a:avLst/>
          </a:prstGeom>
          <a:noFill/>
        </p:spPr>
        <p:txBody>
          <a:bodyPr wrap="none" rtlCol="0">
            <a:spAutoFit/>
          </a:bodyPr>
          <a:lstStyle/>
          <a:p>
            <a:pPr algn="ctr"/>
            <a:r>
              <a:rPr lang="pt-BR" sz="2000" b="1" dirty="0"/>
              <a:t>A infiltração feminista na epidemiologia perinatal</a:t>
            </a:r>
          </a:p>
          <a:p>
            <a:pPr algn="ctr"/>
            <a:r>
              <a:rPr lang="pt-BR" sz="2000" b="1" dirty="0"/>
              <a:t>A fundação da Colaboração Cochrane</a:t>
            </a:r>
          </a:p>
          <a:p>
            <a:pPr algn="ctr"/>
            <a:r>
              <a:rPr lang="pt-BR" sz="2000" b="1" dirty="0"/>
              <a:t>As recomendações da OMS</a:t>
            </a:r>
          </a:p>
        </p:txBody>
      </p:sp>
    </p:spTree>
    <p:extLst>
      <p:ext uri="{BB962C8B-B14F-4D97-AF65-F5344CB8AC3E}">
        <p14:creationId xmlns:p14="http://schemas.microsoft.com/office/powerpoint/2010/main" val="438247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13064" y="2852257"/>
            <a:ext cx="8439325" cy="3647152"/>
          </a:xfrm>
          <a:prstGeom prst="rect">
            <a:avLst/>
          </a:prstGeom>
        </p:spPr>
        <p:txBody>
          <a:bodyPr wrap="square">
            <a:spAutoFit/>
          </a:bodyPr>
          <a:lstStyle/>
          <a:p>
            <a:pPr algn="ctr"/>
            <a:r>
              <a:rPr lang="pt-BR" sz="2400" b="1" dirty="0">
                <a:solidFill>
                  <a:srgbClr val="7030A0"/>
                </a:solidFill>
                <a:latin typeface="Courier New" panose="02070309020205020404" pitchFamily="49" charset="0"/>
              </a:rPr>
              <a:t>Movimentos sociais: REHUNA e outros</a:t>
            </a:r>
          </a:p>
          <a:p>
            <a:pPr algn="ctr"/>
            <a:endParaRPr lang="pt-BR" b="1" dirty="0">
              <a:solidFill>
                <a:srgbClr val="444444"/>
              </a:solidFill>
              <a:latin typeface="Courier New" panose="02070309020205020404" pitchFamily="49" charset="0"/>
            </a:endParaRPr>
          </a:p>
          <a:p>
            <a:pPr algn="ctr"/>
            <a:r>
              <a:rPr lang="pt-BR" dirty="0">
                <a:solidFill>
                  <a:srgbClr val="444444"/>
                </a:solidFill>
                <a:latin typeface="Arial" panose="020B0604020202020204" pitchFamily="34" charset="0"/>
                <a:cs typeface="Arial" panose="020B0604020202020204" pitchFamily="34" charset="0"/>
              </a:rPr>
              <a:t>Denuncia “a </a:t>
            </a:r>
            <a:r>
              <a:rPr lang="pt-BR" b="1" dirty="0">
                <a:solidFill>
                  <a:srgbClr val="444444"/>
                </a:solidFill>
                <a:latin typeface="Arial" panose="020B0604020202020204" pitchFamily="34" charset="0"/>
                <a:cs typeface="Arial" panose="020B0604020202020204" pitchFamily="34" charset="0"/>
              </a:rPr>
              <a:t>violência</a:t>
            </a:r>
            <a:r>
              <a:rPr lang="pt-BR" dirty="0">
                <a:solidFill>
                  <a:srgbClr val="444444"/>
                </a:solidFill>
                <a:latin typeface="Arial" panose="020B0604020202020204" pitchFamily="34" charset="0"/>
                <a:cs typeface="Arial" panose="020B0604020202020204" pitchFamily="34" charset="0"/>
              </a:rPr>
              <a:t> da imposição de rotinas” e </a:t>
            </a:r>
            <a:r>
              <a:rPr lang="pt-BR" i="1" dirty="0">
                <a:latin typeface="Arial" panose="020B0604020202020204" pitchFamily="34" charset="0"/>
                <a:cs typeface="Arial" panose="020B0604020202020204" pitchFamily="34" charset="0"/>
              </a:rPr>
              <a:t>as circunstâncias de </a:t>
            </a:r>
            <a:r>
              <a:rPr lang="pt-BR" b="1" i="1" dirty="0">
                <a:latin typeface="Arial" panose="020B0604020202020204" pitchFamily="34" charset="0"/>
                <a:cs typeface="Arial" panose="020B0604020202020204" pitchFamily="34" charset="0"/>
              </a:rPr>
              <a:t>violência</a:t>
            </a:r>
            <a:r>
              <a:rPr lang="pt-BR" i="1" dirty="0">
                <a:latin typeface="Arial" panose="020B0604020202020204" pitchFamily="34" charset="0"/>
                <a:cs typeface="Arial" panose="020B0604020202020204" pitchFamily="34" charset="0"/>
              </a:rPr>
              <a:t> e constrangimento em que se dá a assistência à saúde reprodutiva</a:t>
            </a:r>
            <a:r>
              <a:rPr lang="pt-BR" dirty="0">
                <a:latin typeface="Arial" panose="020B0604020202020204" pitchFamily="34" charset="0"/>
                <a:cs typeface="Arial" panose="020B0604020202020204" pitchFamily="34" charset="0"/>
              </a:rPr>
              <a:t>”</a:t>
            </a:r>
            <a:r>
              <a:rPr lang="pt-BR" dirty="0">
                <a:solidFill>
                  <a:srgbClr val="444444"/>
                </a:solidFill>
                <a:latin typeface="Arial" panose="020B0604020202020204" pitchFamily="34" charset="0"/>
                <a:cs typeface="Arial" panose="020B0604020202020204" pitchFamily="34" charset="0"/>
              </a:rPr>
              <a:t/>
            </a:r>
            <a:br>
              <a:rPr lang="pt-BR" dirty="0">
                <a:solidFill>
                  <a:srgbClr val="444444"/>
                </a:solidFill>
                <a:latin typeface="Arial" panose="020B0604020202020204" pitchFamily="34" charset="0"/>
                <a:cs typeface="Arial" panose="020B0604020202020204" pitchFamily="34" charset="0"/>
              </a:rPr>
            </a:br>
            <a:endParaRPr lang="pt-BR" dirty="0">
              <a:solidFill>
                <a:srgbClr val="444444"/>
              </a:solidFill>
              <a:latin typeface="Arial" panose="020B0604020202020204" pitchFamily="34" charset="0"/>
              <a:cs typeface="Arial" panose="020B0604020202020204" pitchFamily="34" charset="0"/>
            </a:endParaRPr>
          </a:p>
          <a:p>
            <a:pPr>
              <a:lnSpc>
                <a:spcPct val="150000"/>
              </a:lnSpc>
            </a:pPr>
            <a:r>
              <a:rPr lang="pt-BR" dirty="0">
                <a:solidFill>
                  <a:srgbClr val="444444"/>
                </a:solidFill>
                <a:latin typeface="Arial" panose="020B0604020202020204" pitchFamily="34" charset="0"/>
                <a:cs typeface="Arial" panose="020B0604020202020204" pitchFamily="34" charset="0"/>
              </a:rPr>
              <a:t>· implementação integral </a:t>
            </a:r>
            <a:r>
              <a:rPr lang="pt-BR" b="1" dirty="0">
                <a:solidFill>
                  <a:srgbClr val="444444"/>
                </a:solidFill>
                <a:latin typeface="Arial" panose="020B0604020202020204" pitchFamily="34" charset="0"/>
                <a:cs typeface="Arial" panose="020B0604020202020204" pitchFamily="34" charset="0"/>
              </a:rPr>
              <a:t>PAISM</a:t>
            </a:r>
            <a:r>
              <a:rPr lang="pt-BR" dirty="0">
                <a:solidFill>
                  <a:srgbClr val="444444"/>
                </a:solidFill>
                <a:latin typeface="Arial" panose="020B0604020202020204" pitchFamily="34" charset="0"/>
                <a:cs typeface="Arial" panose="020B0604020202020204" pitchFamily="34" charset="0"/>
              </a:rPr>
              <a:t>;</a:t>
            </a:r>
            <a:br>
              <a:rPr lang="pt-BR" dirty="0">
                <a:solidFill>
                  <a:srgbClr val="444444"/>
                </a:solidFill>
                <a:latin typeface="Arial" panose="020B0604020202020204" pitchFamily="34" charset="0"/>
                <a:cs typeface="Arial" panose="020B0604020202020204" pitchFamily="34" charset="0"/>
              </a:rPr>
            </a:br>
            <a:r>
              <a:rPr lang="pt-BR" dirty="0">
                <a:solidFill>
                  <a:srgbClr val="444444"/>
                </a:solidFill>
                <a:latin typeface="Arial" panose="020B0604020202020204" pitchFamily="34" charset="0"/>
                <a:cs typeface="Arial" panose="020B0604020202020204" pitchFamily="34" charset="0"/>
              </a:rPr>
              <a:t>· divulgação e aderência às </a:t>
            </a:r>
            <a:r>
              <a:rPr lang="pt-BR" b="1" dirty="0">
                <a:solidFill>
                  <a:srgbClr val="444444"/>
                </a:solidFill>
                <a:latin typeface="Arial" panose="020B0604020202020204" pitchFamily="34" charset="0"/>
                <a:cs typeface="Arial" panose="020B0604020202020204" pitchFamily="34" charset="0"/>
              </a:rPr>
              <a:t>recomendações da OMS </a:t>
            </a:r>
            <a:r>
              <a:rPr lang="pt-BR" dirty="0">
                <a:solidFill>
                  <a:srgbClr val="444444"/>
                </a:solidFill>
                <a:latin typeface="Arial" panose="020B0604020202020204" pitchFamily="34" charset="0"/>
                <a:cs typeface="Arial" panose="020B0604020202020204" pitchFamily="34" charset="0"/>
              </a:rPr>
              <a:t>(“tecnologia apropriada”);</a:t>
            </a:r>
            <a:br>
              <a:rPr lang="pt-BR" dirty="0">
                <a:solidFill>
                  <a:srgbClr val="444444"/>
                </a:solidFill>
                <a:latin typeface="Arial" panose="020B0604020202020204" pitchFamily="34" charset="0"/>
                <a:cs typeface="Arial" panose="020B0604020202020204" pitchFamily="34" charset="0"/>
              </a:rPr>
            </a:br>
            <a:r>
              <a:rPr lang="pt-BR" dirty="0">
                <a:solidFill>
                  <a:srgbClr val="444444"/>
                </a:solidFill>
                <a:latin typeface="Arial" panose="020B0604020202020204" pitchFamily="34" charset="0"/>
                <a:cs typeface="Arial" panose="020B0604020202020204" pitchFamily="34" charset="0"/>
              </a:rPr>
              <a:t>· trabalho educativo sobre </a:t>
            </a:r>
            <a:r>
              <a:rPr lang="pt-BR" b="1" dirty="0">
                <a:solidFill>
                  <a:srgbClr val="444444"/>
                </a:solidFill>
                <a:latin typeface="Arial" panose="020B0604020202020204" pitchFamily="34" charset="0"/>
                <a:cs typeface="Arial" panose="020B0604020202020204" pitchFamily="34" charset="0"/>
              </a:rPr>
              <a:t>sexualidade, parto e direitos reprodutivos</a:t>
            </a:r>
            <a:r>
              <a:rPr lang="pt-BR" dirty="0">
                <a:solidFill>
                  <a:srgbClr val="444444"/>
                </a:solidFill>
                <a:latin typeface="Arial" panose="020B0604020202020204" pitchFamily="34" charset="0"/>
                <a:cs typeface="Arial" panose="020B0604020202020204" pitchFamily="34" charset="0"/>
              </a:rPr>
              <a:t>;</a:t>
            </a:r>
            <a:br>
              <a:rPr lang="pt-BR" dirty="0">
                <a:solidFill>
                  <a:srgbClr val="444444"/>
                </a:solidFill>
                <a:latin typeface="Arial" panose="020B0604020202020204" pitchFamily="34" charset="0"/>
                <a:cs typeface="Arial" panose="020B0604020202020204" pitchFamily="34" charset="0"/>
              </a:rPr>
            </a:br>
            <a:r>
              <a:rPr lang="pt-BR" dirty="0">
                <a:solidFill>
                  <a:srgbClr val="444444"/>
                </a:solidFill>
                <a:latin typeface="Arial" panose="020B0604020202020204" pitchFamily="34" charset="0"/>
                <a:cs typeface="Arial" panose="020B0604020202020204" pitchFamily="34" charset="0"/>
              </a:rPr>
              <a:t>· fortalecimento e </a:t>
            </a:r>
            <a:r>
              <a:rPr lang="pt-BR" b="1" dirty="0">
                <a:solidFill>
                  <a:srgbClr val="444444"/>
                </a:solidFill>
                <a:latin typeface="Arial" panose="020B0604020202020204" pitchFamily="34" charset="0"/>
                <a:cs typeface="Arial" panose="020B0604020202020204" pitchFamily="34" charset="0"/>
              </a:rPr>
              <a:t>apoio às iniciativas </a:t>
            </a:r>
            <a:r>
              <a:rPr lang="pt-BR" dirty="0">
                <a:solidFill>
                  <a:srgbClr val="444444"/>
                </a:solidFill>
                <a:latin typeface="Arial" panose="020B0604020202020204" pitchFamily="34" charset="0"/>
                <a:cs typeface="Arial" panose="020B0604020202020204" pitchFamily="34" charset="0"/>
              </a:rPr>
              <a:t>existentes e inovadoras </a:t>
            </a:r>
          </a:p>
          <a:p>
            <a:pPr algn="r">
              <a:lnSpc>
                <a:spcPct val="150000"/>
              </a:lnSpc>
            </a:pPr>
            <a:r>
              <a:rPr lang="pt-BR" dirty="0">
                <a:solidFill>
                  <a:srgbClr val="444444"/>
                </a:solidFill>
                <a:latin typeface="Arial" panose="020B0604020202020204" pitchFamily="34" charset="0"/>
                <a:cs typeface="Arial" panose="020B0604020202020204" pitchFamily="34" charset="0"/>
              </a:rPr>
              <a:t>(Carta de Campinas)</a:t>
            </a:r>
            <a:endParaRPr lang="pt-BR" dirty="0">
              <a:solidFill>
                <a:srgbClr val="444444"/>
              </a:solidFill>
              <a:effectLst/>
              <a:latin typeface="Arial" panose="020B0604020202020204" pitchFamily="34" charset="0"/>
              <a:cs typeface="Arial" panose="020B0604020202020204" pitchFamily="34" charset="0"/>
            </a:endParaRPr>
          </a:p>
        </p:txBody>
      </p:sp>
      <p:pic>
        <p:nvPicPr>
          <p:cNvPr id="7" name="Imagem 6"/>
          <p:cNvPicPr>
            <a:picLocks noChangeAspect="1"/>
          </p:cNvPicPr>
          <p:nvPr/>
        </p:nvPicPr>
        <p:blipFill>
          <a:blip r:embed="rId2"/>
          <a:stretch>
            <a:fillRect/>
          </a:stretch>
        </p:blipFill>
        <p:spPr>
          <a:xfrm>
            <a:off x="453607" y="231716"/>
            <a:ext cx="10649822" cy="2533882"/>
          </a:xfrm>
          <a:prstGeom prst="rect">
            <a:avLst/>
          </a:prstGeom>
        </p:spPr>
      </p:pic>
      <p:pic>
        <p:nvPicPr>
          <p:cNvPr id="12" name="Imagem 11"/>
          <p:cNvPicPr>
            <a:picLocks noChangeAspect="1"/>
          </p:cNvPicPr>
          <p:nvPr/>
        </p:nvPicPr>
        <p:blipFill>
          <a:blip r:embed="rId3"/>
          <a:stretch>
            <a:fillRect/>
          </a:stretch>
        </p:blipFill>
        <p:spPr>
          <a:xfrm>
            <a:off x="9436163" y="3298430"/>
            <a:ext cx="2434259" cy="3287194"/>
          </a:xfrm>
          <a:prstGeom prst="rect">
            <a:avLst/>
          </a:prstGeom>
        </p:spPr>
      </p:pic>
      <p:pic>
        <p:nvPicPr>
          <p:cNvPr id="13" name="Imagem 12"/>
          <p:cNvPicPr>
            <a:picLocks noChangeAspect="1"/>
          </p:cNvPicPr>
          <p:nvPr/>
        </p:nvPicPr>
        <p:blipFill>
          <a:blip r:embed="rId4"/>
          <a:stretch>
            <a:fillRect/>
          </a:stretch>
        </p:blipFill>
        <p:spPr>
          <a:xfrm>
            <a:off x="10076164" y="766868"/>
            <a:ext cx="2054530" cy="2243522"/>
          </a:xfrm>
          <a:prstGeom prst="rect">
            <a:avLst/>
          </a:prstGeom>
        </p:spPr>
      </p:pic>
      <p:sp>
        <p:nvSpPr>
          <p:cNvPr id="14" name="CaixaDeTexto 13"/>
          <p:cNvSpPr txBox="1"/>
          <p:nvPr/>
        </p:nvSpPr>
        <p:spPr>
          <a:xfrm>
            <a:off x="4932726" y="6400958"/>
            <a:ext cx="1099981" cy="323165"/>
          </a:xfrm>
          <a:prstGeom prst="rect">
            <a:avLst/>
          </a:prstGeom>
          <a:noFill/>
        </p:spPr>
        <p:txBody>
          <a:bodyPr wrap="none" rtlCol="0">
            <a:spAutoFit/>
          </a:bodyPr>
          <a:lstStyle/>
          <a:p>
            <a:r>
              <a:rPr lang="pt-BR" sz="1500" dirty="0"/>
              <a:t>Diniz, 2005.</a:t>
            </a:r>
          </a:p>
        </p:txBody>
      </p:sp>
    </p:spTree>
    <p:extLst>
      <p:ext uri="{BB962C8B-B14F-4D97-AF65-F5344CB8AC3E}">
        <p14:creationId xmlns:p14="http://schemas.microsoft.com/office/powerpoint/2010/main" val="1986253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684C85A-2B14-42B9-B434-D439D085B92D}"/>
              </a:ext>
            </a:extLst>
          </p:cNvPr>
          <p:cNvSpPr>
            <a:spLocks noGrp="1"/>
          </p:cNvSpPr>
          <p:nvPr>
            <p:ph type="title"/>
          </p:nvPr>
        </p:nvSpPr>
        <p:spPr/>
        <p:txBody>
          <a:bodyPr/>
          <a:lstStyle/>
          <a:p>
            <a:pPr algn="ctr"/>
            <a:r>
              <a:rPr lang="en-US" altLang="pt-BR" b="1" dirty="0" err="1"/>
              <a:t>Direitos</a:t>
            </a:r>
            <a:r>
              <a:rPr lang="en-US" altLang="pt-BR" b="1" dirty="0"/>
              <a:t> Humanos no </a:t>
            </a:r>
            <a:r>
              <a:rPr lang="en-US" altLang="pt-BR" b="1" dirty="0" err="1"/>
              <a:t>Parto</a:t>
            </a:r>
            <a:r>
              <a:rPr lang="en-US" altLang="pt-BR" dirty="0"/>
              <a:t>, </a:t>
            </a:r>
            <a:r>
              <a:rPr lang="en-US" altLang="pt-BR" dirty="0" err="1"/>
              <a:t>várias</a:t>
            </a:r>
            <a:r>
              <a:rPr lang="en-US" altLang="pt-BR" dirty="0"/>
              <a:t> </a:t>
            </a:r>
            <a:r>
              <a:rPr lang="en-US" altLang="pt-BR" dirty="0" err="1"/>
              <a:t>iniciativas</a:t>
            </a:r>
            <a:r>
              <a:rPr lang="en-US" altLang="pt-BR" dirty="0"/>
              <a:t> </a:t>
            </a:r>
            <a:r>
              <a:rPr lang="en-US" altLang="pt-BR" dirty="0" err="1"/>
              <a:t>na</a:t>
            </a:r>
            <a:r>
              <a:rPr lang="en-US" altLang="pt-BR" dirty="0"/>
              <a:t> </a:t>
            </a:r>
            <a:r>
              <a:rPr lang="en-US" altLang="pt-BR" dirty="0" err="1"/>
              <a:t>década</a:t>
            </a:r>
            <a:r>
              <a:rPr lang="en-US" altLang="pt-BR" dirty="0"/>
              <a:t> de 1990/2000</a:t>
            </a:r>
            <a:endParaRPr lang="pt-BR" dirty="0"/>
          </a:p>
        </p:txBody>
      </p:sp>
      <p:pic>
        <p:nvPicPr>
          <p:cNvPr id="4" name="Espaço Reservado para Conteúdo 3">
            <a:extLst>
              <a:ext uri="{FF2B5EF4-FFF2-40B4-BE49-F238E27FC236}">
                <a16:creationId xmlns:a16="http://schemas.microsoft.com/office/drawing/2014/main" xmlns="" id="{B5A6DB9E-75BE-4F9F-8608-D52B40C7B005}"/>
              </a:ext>
            </a:extLst>
          </p:cNvPr>
          <p:cNvPicPr>
            <a:picLocks noGrp="1" noChangeAspect="1"/>
          </p:cNvPicPr>
          <p:nvPr>
            <p:ph idx="1"/>
          </p:nvPr>
        </p:nvPicPr>
        <p:blipFill>
          <a:blip r:embed="rId2"/>
          <a:stretch>
            <a:fillRect/>
          </a:stretch>
        </p:blipFill>
        <p:spPr>
          <a:xfrm>
            <a:off x="8355724" y="1824912"/>
            <a:ext cx="3504427" cy="4869067"/>
          </a:xfrm>
          <a:prstGeom prst="rect">
            <a:avLst/>
          </a:prstGeom>
        </p:spPr>
      </p:pic>
      <p:pic>
        <p:nvPicPr>
          <p:cNvPr id="5" name="Imagem 4">
            <a:extLst>
              <a:ext uri="{FF2B5EF4-FFF2-40B4-BE49-F238E27FC236}">
                <a16:creationId xmlns:a16="http://schemas.microsoft.com/office/drawing/2014/main" xmlns="" id="{68EAC9F0-4964-4475-89A7-4EA094D81D4B}"/>
              </a:ext>
            </a:extLst>
          </p:cNvPr>
          <p:cNvPicPr>
            <a:picLocks noChangeAspect="1"/>
          </p:cNvPicPr>
          <p:nvPr/>
        </p:nvPicPr>
        <p:blipFill>
          <a:blip r:embed="rId3"/>
          <a:stretch>
            <a:fillRect/>
          </a:stretch>
        </p:blipFill>
        <p:spPr>
          <a:xfrm>
            <a:off x="596299" y="1926829"/>
            <a:ext cx="3352032" cy="4708650"/>
          </a:xfrm>
          <a:prstGeom prst="rect">
            <a:avLst/>
          </a:prstGeom>
        </p:spPr>
      </p:pic>
      <p:pic>
        <p:nvPicPr>
          <p:cNvPr id="6" name="Picture 1">
            <a:extLst>
              <a:ext uri="{FF2B5EF4-FFF2-40B4-BE49-F238E27FC236}">
                <a16:creationId xmlns:a16="http://schemas.microsoft.com/office/drawing/2014/main" xmlns="" id="{FF2B2D11-5B4C-6F43-8FD5-CF61742E75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4398" y="1824912"/>
            <a:ext cx="3363204" cy="4912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15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ítulo 1">
            <a:extLst>
              <a:ext uri="{FF2B5EF4-FFF2-40B4-BE49-F238E27FC236}">
                <a16:creationId xmlns:a16="http://schemas.microsoft.com/office/drawing/2014/main" xmlns="" id="{C20835AA-E967-0B40-9815-B1F286F7CB63}"/>
              </a:ext>
            </a:extLst>
          </p:cNvPr>
          <p:cNvSpPr>
            <a:spLocks noGrp="1"/>
          </p:cNvSpPr>
          <p:nvPr>
            <p:ph type="title"/>
          </p:nvPr>
        </p:nvSpPr>
        <p:spPr>
          <a:xfrm>
            <a:off x="1774824" y="274639"/>
            <a:ext cx="8651565" cy="1283202"/>
          </a:xfrm>
        </p:spPr>
        <p:txBody>
          <a:bodyPr>
            <a:noAutofit/>
          </a:bodyPr>
          <a:lstStyle/>
          <a:p>
            <a:pPr algn="ctr" eaLnBrk="1" hangingPunct="1"/>
            <a:r>
              <a:rPr lang="pt-BR" altLang="en-US" sz="3400" dirty="0">
                <a:ea typeface="ＭＳ Ｐゴシック" panose="020B0600070205080204" pitchFamily="34" charset="-128"/>
              </a:rPr>
              <a:t>Terceiro #</a:t>
            </a:r>
            <a:r>
              <a:rPr lang="pt-BR" altLang="en-US" sz="3400" dirty="0" err="1">
                <a:ea typeface="ＭＳ Ｐゴシック" panose="020B0600070205080204" pitchFamily="34" charset="-128"/>
              </a:rPr>
              <a:t>MeToo</a:t>
            </a:r>
            <a:r>
              <a:rPr lang="pt-BR" altLang="en-US" sz="3400" dirty="0">
                <a:ea typeface="ＭＳ Ｐゴシック" panose="020B0600070205080204" pitchFamily="34" charset="-128"/>
              </a:rPr>
              <a:t>: Violência obstétrica</a:t>
            </a:r>
            <a:br>
              <a:rPr lang="pt-BR" altLang="en-US" sz="3400" dirty="0">
                <a:ea typeface="ＭＳ Ｐゴシック" panose="020B0600070205080204" pitchFamily="34" charset="-128"/>
              </a:rPr>
            </a:br>
            <a:r>
              <a:rPr lang="pt-BR" altLang="en-US" sz="3400" dirty="0">
                <a:ea typeface="ＭＳ Ｐゴシック" panose="020B0600070205080204" pitchFamily="34" charset="-128"/>
              </a:rPr>
              <a:t>“</a:t>
            </a:r>
            <a:r>
              <a:rPr lang="pt-BR" altLang="ja-JP" sz="3400" b="1" dirty="0">
                <a:ea typeface="ＭＳ Ｐゴシック" panose="020B0600070205080204" pitchFamily="34" charset="-128"/>
              </a:rPr>
              <a:t>Chega de parto violento para vender cesárea</a:t>
            </a:r>
            <a:r>
              <a:rPr lang="pt-BR" altLang="en-US" sz="3400" b="1" dirty="0">
                <a:ea typeface="ＭＳ Ｐゴシック" panose="020B0600070205080204" pitchFamily="34" charset="-128"/>
              </a:rPr>
              <a:t>”</a:t>
            </a:r>
            <a:endParaRPr lang="pt-BR" altLang="pt-BR" sz="3400" b="1" dirty="0">
              <a:ea typeface="ＭＳ Ｐゴシック" panose="020B0600070205080204" pitchFamily="34" charset="-128"/>
            </a:endParaRPr>
          </a:p>
        </p:txBody>
      </p:sp>
      <p:pic>
        <p:nvPicPr>
          <p:cNvPr id="45058" name="Picture 2" descr="C:\Users\casa\Pictures\26-03-2011\DSC01359.JPG">
            <a:extLst>
              <a:ext uri="{FF2B5EF4-FFF2-40B4-BE49-F238E27FC236}">
                <a16:creationId xmlns:a16="http://schemas.microsoft.com/office/drawing/2014/main" xmlns="" id="{BFDBFBC6-3645-F045-A074-E1DEC28289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50585" y="1557841"/>
            <a:ext cx="7129463" cy="5149850"/>
          </a:xfrm>
        </p:spPr>
      </p:pic>
    </p:spTree>
    <p:extLst>
      <p:ext uri="{BB962C8B-B14F-4D97-AF65-F5344CB8AC3E}">
        <p14:creationId xmlns:p14="http://schemas.microsoft.com/office/powerpoint/2010/main" val="142553525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B6BBA0-8FD2-714F-8CAE-A5EAA49A7282}"/>
              </a:ext>
            </a:extLst>
          </p:cNvPr>
          <p:cNvSpPr>
            <a:spLocks noGrp="1"/>
          </p:cNvSpPr>
          <p:nvPr>
            <p:ph type="title"/>
          </p:nvPr>
        </p:nvSpPr>
        <p:spPr/>
        <p:txBody>
          <a:bodyPr/>
          <a:lstStyle/>
          <a:p>
            <a:pPr algn="ctr"/>
            <a:r>
              <a:rPr lang="pt-BR" b="1" dirty="0"/>
              <a:t>Humanização + Sexualidade + violência</a:t>
            </a:r>
          </a:p>
        </p:txBody>
      </p:sp>
      <p:sp>
        <p:nvSpPr>
          <p:cNvPr id="3" name="Espaço Reservado para Conteúdo 2">
            <a:extLst>
              <a:ext uri="{FF2B5EF4-FFF2-40B4-BE49-F238E27FC236}">
                <a16:creationId xmlns:a16="http://schemas.microsoft.com/office/drawing/2014/main" xmlns="" id="{89E244E2-4A19-8543-A5FD-471D93654154}"/>
              </a:ext>
            </a:extLst>
          </p:cNvPr>
          <p:cNvSpPr>
            <a:spLocks noGrp="1"/>
          </p:cNvSpPr>
          <p:nvPr>
            <p:ph idx="1"/>
          </p:nvPr>
        </p:nvSpPr>
        <p:spPr>
          <a:xfrm>
            <a:off x="838200" y="1918010"/>
            <a:ext cx="10290717" cy="4574865"/>
          </a:xfrm>
        </p:spPr>
        <p:txBody>
          <a:bodyPr/>
          <a:lstStyle/>
          <a:p>
            <a:r>
              <a:rPr lang="pt-BR" dirty="0"/>
              <a:t>[...] </a:t>
            </a:r>
            <a:r>
              <a:rPr lang="pt-BR" sz="3200" dirty="0"/>
              <a:t>a apropriação do corpo e dos processos reprodutivos da mulher pelo pessoal de saúde, que se expressa no tratamento desumanizado, no abuso de medicamentos, e na conversão dos processos naturais em patológicos, trazendo consigo a perda da autonomia e da capacidade decidir livremente sobre seu corpo e sexualidade, impactando negativamente na qualidade de vida das mulheres.</a:t>
            </a:r>
          </a:p>
          <a:p>
            <a:r>
              <a:rPr lang="pt-BR" sz="2400" dirty="0"/>
              <a:t>Definição de Violência obstétrica na Lei Orgânica do Direito da Mulher a uma Vida Livre de Violência (Venezuela, 2007)</a:t>
            </a:r>
            <a:endParaRPr lang="pt-BR" sz="3200" dirty="0"/>
          </a:p>
        </p:txBody>
      </p:sp>
    </p:spTree>
    <p:extLst>
      <p:ext uri="{BB962C8B-B14F-4D97-AF65-F5344CB8AC3E}">
        <p14:creationId xmlns:p14="http://schemas.microsoft.com/office/powerpoint/2010/main" val="221470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B4C99-116A-4174-AB6E-C4F512609ED6}"/>
              </a:ext>
            </a:extLst>
          </p:cNvPr>
          <p:cNvSpPr>
            <a:spLocks noGrp="1"/>
          </p:cNvSpPr>
          <p:nvPr>
            <p:ph type="title"/>
          </p:nvPr>
        </p:nvSpPr>
        <p:spPr>
          <a:xfrm>
            <a:off x="192947" y="188914"/>
            <a:ext cx="10017853" cy="706437"/>
          </a:xfrm>
        </p:spPr>
        <p:txBody>
          <a:bodyPr>
            <a:normAutofit/>
          </a:bodyPr>
          <a:lstStyle/>
          <a:p>
            <a:r>
              <a:rPr lang="en-US" altLang="pt-BR" sz="3200" b="1" dirty="0"/>
              <a:t>Breve </a:t>
            </a:r>
            <a:r>
              <a:rPr lang="en-US" altLang="pt-BR" sz="3200" b="1" dirty="0" err="1"/>
              <a:t>histórico</a:t>
            </a:r>
            <a:r>
              <a:rPr lang="en-US" altLang="pt-BR" sz="3200" b="1" dirty="0"/>
              <a:t> de </a:t>
            </a:r>
            <a:r>
              <a:rPr lang="en-US" altLang="pt-BR" sz="3200" b="1" dirty="0" err="1"/>
              <a:t>definições</a:t>
            </a:r>
            <a:r>
              <a:rPr lang="en-US" altLang="pt-BR" sz="3200" b="1" dirty="0"/>
              <a:t> e </a:t>
            </a:r>
            <a:r>
              <a:rPr lang="en-US" altLang="pt-BR" sz="3200" b="1" dirty="0" err="1"/>
              <a:t>enfrentamentos</a:t>
            </a:r>
            <a:r>
              <a:rPr lang="en-US" altLang="pt-BR" sz="3200" dirty="0"/>
              <a:t>(cont.)</a:t>
            </a:r>
          </a:p>
        </p:txBody>
      </p:sp>
      <p:sp>
        <p:nvSpPr>
          <p:cNvPr id="3" name="Content Placeholder 2">
            <a:extLst>
              <a:ext uri="{FF2B5EF4-FFF2-40B4-BE49-F238E27FC236}">
                <a16:creationId xmlns:a16="http://schemas.microsoft.com/office/drawing/2014/main" xmlns="" id="{AC236C12-646A-4FE3-A32E-D4135EC0B6E2}"/>
              </a:ext>
            </a:extLst>
          </p:cNvPr>
          <p:cNvSpPr>
            <a:spLocks noGrp="1"/>
          </p:cNvSpPr>
          <p:nvPr>
            <p:ph idx="1"/>
          </p:nvPr>
        </p:nvSpPr>
        <p:spPr>
          <a:xfrm>
            <a:off x="377505" y="1803633"/>
            <a:ext cx="4941115" cy="4794018"/>
          </a:xfrm>
        </p:spPr>
        <p:txBody>
          <a:bodyPr>
            <a:normAutofit/>
          </a:bodyPr>
          <a:lstStyle/>
          <a:p>
            <a:pPr eaLnBrk="1" hangingPunct="1">
              <a:lnSpc>
                <a:spcPct val="80000"/>
              </a:lnSpc>
            </a:pPr>
            <a:r>
              <a:rPr lang="en-US" altLang="pt-BR" sz="2200" dirty="0"/>
              <a:t>2000s: </a:t>
            </a:r>
            <a:r>
              <a:rPr lang="en-US" altLang="pt-BR" sz="2200" dirty="0" err="1"/>
              <a:t>Criação</a:t>
            </a:r>
            <a:r>
              <a:rPr lang="en-US" altLang="pt-BR" sz="2200" dirty="0"/>
              <a:t> de </a:t>
            </a:r>
            <a:r>
              <a:rPr lang="en-US" altLang="pt-BR" sz="2200" dirty="0" err="1"/>
              <a:t>Redes</a:t>
            </a:r>
            <a:r>
              <a:rPr lang="en-US" altLang="pt-BR" sz="2200" dirty="0"/>
              <a:t> de </a:t>
            </a:r>
            <a:r>
              <a:rPr lang="en-US" altLang="pt-BR" sz="2200" dirty="0" err="1"/>
              <a:t>mulheres</a:t>
            </a:r>
            <a:r>
              <a:rPr lang="en-US" altLang="pt-BR" sz="2200" dirty="0"/>
              <a:t> </a:t>
            </a:r>
            <a:r>
              <a:rPr lang="en-US" altLang="pt-BR" sz="2200" dirty="0" err="1"/>
              <a:t>como</a:t>
            </a:r>
            <a:r>
              <a:rPr lang="en-US" altLang="pt-BR" sz="2200" dirty="0"/>
              <a:t> </a:t>
            </a:r>
            <a:r>
              <a:rPr lang="en-US" altLang="pt-BR" sz="2200" b="1" dirty="0" err="1"/>
              <a:t>Parto</a:t>
            </a:r>
            <a:r>
              <a:rPr lang="en-US" altLang="pt-BR" sz="2200" b="1" dirty="0"/>
              <a:t> do </a:t>
            </a:r>
            <a:r>
              <a:rPr lang="en-US" altLang="pt-BR" sz="2200" b="1" dirty="0" err="1"/>
              <a:t>Princípio</a:t>
            </a:r>
            <a:endParaRPr lang="en-US" altLang="pt-BR" sz="2200" b="1" dirty="0"/>
          </a:p>
          <a:p>
            <a:pPr eaLnBrk="1" hangingPunct="1">
              <a:lnSpc>
                <a:spcPct val="80000"/>
              </a:lnSpc>
            </a:pPr>
            <a:r>
              <a:rPr lang="en-US" altLang="pt-BR" sz="2200" dirty="0" err="1"/>
              <a:t>Países</a:t>
            </a:r>
            <a:r>
              <a:rPr lang="en-US" altLang="pt-BR" sz="2200" dirty="0"/>
              <a:t> da América </a:t>
            </a:r>
            <a:r>
              <a:rPr lang="en-US" altLang="pt-BR" sz="2200" dirty="0" err="1"/>
              <a:t>latina</a:t>
            </a:r>
            <a:r>
              <a:rPr lang="en-US" altLang="pt-BR" sz="2200" dirty="0"/>
              <a:t> </a:t>
            </a:r>
            <a:r>
              <a:rPr lang="en-US" altLang="pt-BR" sz="2200" dirty="0" err="1"/>
              <a:t>tipificam</a:t>
            </a:r>
            <a:r>
              <a:rPr lang="en-US" altLang="pt-BR" sz="2200" dirty="0"/>
              <a:t> a </a:t>
            </a:r>
            <a:r>
              <a:rPr lang="en-US" altLang="pt-BR" sz="2200" b="1" dirty="0" err="1"/>
              <a:t>violência</a:t>
            </a:r>
            <a:r>
              <a:rPr lang="en-US" altLang="pt-BR" sz="2200" b="1" dirty="0"/>
              <a:t> </a:t>
            </a:r>
            <a:r>
              <a:rPr lang="en-US" altLang="pt-BR" sz="2200" b="1" dirty="0" err="1"/>
              <a:t>obstétrica</a:t>
            </a:r>
            <a:r>
              <a:rPr lang="en-US" altLang="pt-BR" sz="2200" b="1" dirty="0"/>
              <a:t> e </a:t>
            </a:r>
            <a:r>
              <a:rPr lang="en-US" altLang="pt-BR" sz="2200" b="1" dirty="0" err="1"/>
              <a:t>criam</a:t>
            </a:r>
            <a:r>
              <a:rPr lang="en-US" altLang="pt-BR" sz="2200" b="1" dirty="0"/>
              <a:t> </a:t>
            </a:r>
            <a:r>
              <a:rPr lang="en-US" altLang="pt-BR" sz="2200" b="1" dirty="0" err="1"/>
              <a:t>legislação</a:t>
            </a:r>
            <a:r>
              <a:rPr lang="en-US" altLang="pt-BR" sz="2200" b="1" dirty="0"/>
              <a:t> </a:t>
            </a:r>
            <a:r>
              <a:rPr lang="en-US" altLang="pt-BR" sz="2200" b="1" dirty="0" err="1"/>
              <a:t>específica</a:t>
            </a:r>
            <a:endParaRPr lang="en-US" altLang="pt-BR" sz="2200" b="1" dirty="0"/>
          </a:p>
          <a:p>
            <a:pPr eaLnBrk="1" hangingPunct="1">
              <a:lnSpc>
                <a:spcPct val="80000"/>
              </a:lnSpc>
            </a:pPr>
            <a:r>
              <a:rPr lang="en-US" altLang="pt-BR" sz="2200" dirty="0" err="1"/>
              <a:t>Pesquisas</a:t>
            </a:r>
            <a:r>
              <a:rPr lang="en-US" altLang="pt-BR" sz="2200" dirty="0"/>
              <a:t> </a:t>
            </a:r>
            <a:r>
              <a:rPr lang="en-US" altLang="pt-BR" sz="2200" dirty="0" err="1"/>
              <a:t>como</a:t>
            </a:r>
            <a:r>
              <a:rPr lang="en-US" altLang="pt-BR" sz="2200" dirty="0"/>
              <a:t> a </a:t>
            </a:r>
            <a:r>
              <a:rPr lang="en-US" altLang="pt-BR" sz="2200" b="1" dirty="0"/>
              <a:t>da </a:t>
            </a:r>
            <a:r>
              <a:rPr lang="en-US" altLang="pt-BR" sz="2200" b="1" dirty="0" err="1"/>
              <a:t>Fundação</a:t>
            </a:r>
            <a:r>
              <a:rPr lang="en-US" altLang="pt-BR" sz="2200" b="1" dirty="0"/>
              <a:t> </a:t>
            </a:r>
            <a:r>
              <a:rPr lang="en-US" altLang="pt-BR" sz="2200" b="1" dirty="0" err="1"/>
              <a:t>Perseu</a:t>
            </a:r>
            <a:r>
              <a:rPr lang="en-US" altLang="pt-BR" sz="2200" b="1" dirty="0"/>
              <a:t> </a:t>
            </a:r>
            <a:r>
              <a:rPr lang="en-US" altLang="pt-BR" sz="2200" b="1" dirty="0" err="1"/>
              <a:t>Abramo</a:t>
            </a:r>
            <a:endParaRPr lang="en-US" altLang="pt-BR" sz="2200" b="1" dirty="0"/>
          </a:p>
          <a:p>
            <a:pPr eaLnBrk="1" hangingPunct="1">
              <a:lnSpc>
                <a:spcPct val="80000"/>
              </a:lnSpc>
            </a:pPr>
            <a:r>
              <a:rPr lang="en-US" altLang="pt-BR" sz="2200" dirty="0" err="1"/>
              <a:t>Criação</a:t>
            </a:r>
            <a:r>
              <a:rPr lang="en-US" altLang="pt-BR" sz="2200" dirty="0"/>
              <a:t> da </a:t>
            </a:r>
            <a:r>
              <a:rPr lang="en-US" altLang="pt-BR" sz="2200" dirty="0" err="1"/>
              <a:t>Iniciativa</a:t>
            </a:r>
            <a:r>
              <a:rPr lang="en-US" altLang="pt-BR" sz="2200" dirty="0"/>
              <a:t> </a:t>
            </a:r>
            <a:r>
              <a:rPr lang="en-US" altLang="pt-BR" sz="2200" dirty="0" err="1"/>
              <a:t>Internacional</a:t>
            </a:r>
            <a:r>
              <a:rPr lang="en-US" altLang="pt-BR" sz="2200" dirty="0"/>
              <a:t> </a:t>
            </a:r>
            <a:r>
              <a:rPr lang="en-US" altLang="pt-BR" sz="2200" dirty="0" err="1"/>
              <a:t>delo</a:t>
            </a:r>
            <a:r>
              <a:rPr lang="en-US" altLang="pt-BR" sz="2200" dirty="0"/>
              <a:t> </a:t>
            </a:r>
            <a:r>
              <a:rPr lang="en-US" altLang="pt-BR" sz="2200" dirty="0" err="1"/>
              <a:t>Cuidado</a:t>
            </a:r>
            <a:r>
              <a:rPr lang="en-US" altLang="pt-BR" sz="2200" dirty="0"/>
              <a:t> </a:t>
            </a:r>
            <a:r>
              <a:rPr lang="en-US" altLang="pt-BR" sz="2200" dirty="0" err="1"/>
              <a:t>Respeitoso</a:t>
            </a:r>
            <a:r>
              <a:rPr lang="en-US" altLang="pt-BR" sz="2200" dirty="0"/>
              <a:t> no </a:t>
            </a:r>
            <a:r>
              <a:rPr lang="en-US" altLang="pt-BR" sz="2200" dirty="0" err="1"/>
              <a:t>Parto</a:t>
            </a:r>
            <a:r>
              <a:rPr lang="en-US" altLang="pt-BR" sz="2200" dirty="0"/>
              <a:t> – </a:t>
            </a:r>
            <a:r>
              <a:rPr lang="en-US" altLang="pt-BR" sz="2200" b="1" dirty="0"/>
              <a:t>White Ribbon Alliance</a:t>
            </a:r>
          </a:p>
          <a:p>
            <a:pPr eaLnBrk="1" hangingPunct="1">
              <a:lnSpc>
                <a:spcPct val="80000"/>
              </a:lnSpc>
            </a:pPr>
            <a:r>
              <a:rPr lang="en-US" altLang="pt-BR" sz="2200" dirty="0" err="1"/>
              <a:t>Audiências</a:t>
            </a:r>
            <a:r>
              <a:rPr lang="en-US" altLang="pt-BR" sz="2200" dirty="0"/>
              <a:t> </a:t>
            </a:r>
            <a:r>
              <a:rPr lang="en-US" altLang="pt-BR" sz="2200" dirty="0" err="1"/>
              <a:t>Públicas</a:t>
            </a:r>
            <a:r>
              <a:rPr lang="en-US" altLang="pt-BR" sz="2200" dirty="0"/>
              <a:t> </a:t>
            </a:r>
            <a:r>
              <a:rPr lang="en-US" altLang="pt-BR" sz="2200" dirty="0" err="1"/>
              <a:t>pelo</a:t>
            </a:r>
            <a:r>
              <a:rPr lang="en-US" altLang="pt-BR" sz="2200" dirty="0"/>
              <a:t> </a:t>
            </a:r>
            <a:r>
              <a:rPr lang="en-US" altLang="pt-BR" sz="2200" dirty="0" err="1"/>
              <a:t>Brasil</a:t>
            </a:r>
            <a:r>
              <a:rPr lang="en-US" altLang="pt-BR" sz="2200" dirty="0"/>
              <a:t> </a:t>
            </a:r>
            <a:r>
              <a:rPr lang="en-US" altLang="pt-BR" sz="2200" dirty="0" err="1"/>
              <a:t>sobre</a:t>
            </a:r>
            <a:r>
              <a:rPr lang="en-US" altLang="pt-BR" sz="2200" dirty="0"/>
              <a:t> </a:t>
            </a:r>
            <a:r>
              <a:rPr lang="en-US" altLang="pt-BR" sz="2200" dirty="0" err="1"/>
              <a:t>violência</a:t>
            </a:r>
            <a:r>
              <a:rPr lang="en-US" altLang="pt-BR" sz="2200" dirty="0"/>
              <a:t> </a:t>
            </a:r>
            <a:r>
              <a:rPr lang="en-US" altLang="pt-BR" sz="2200" dirty="0" err="1"/>
              <a:t>Obstétrica</a:t>
            </a:r>
            <a:r>
              <a:rPr lang="en-US" altLang="pt-BR" sz="2200" dirty="0"/>
              <a:t>, </a:t>
            </a:r>
            <a:r>
              <a:rPr lang="en-US" altLang="pt-BR" sz="2200" dirty="0" err="1"/>
              <a:t>vídeo</a:t>
            </a:r>
            <a:r>
              <a:rPr lang="en-US" altLang="pt-BR" sz="2200" dirty="0"/>
              <a:t> </a:t>
            </a:r>
            <a:r>
              <a:rPr lang="en-US" altLang="pt-BR" sz="2200" dirty="0" err="1"/>
              <a:t>violência</a:t>
            </a:r>
            <a:r>
              <a:rPr lang="en-US" altLang="pt-BR" sz="2200" dirty="0"/>
              <a:t> </a:t>
            </a:r>
            <a:r>
              <a:rPr lang="en-US" altLang="pt-BR" sz="2200" dirty="0" err="1"/>
              <a:t>obstétrica</a:t>
            </a:r>
            <a:r>
              <a:rPr lang="en-US" altLang="pt-BR" sz="2200" dirty="0"/>
              <a:t>, </a:t>
            </a:r>
            <a:r>
              <a:rPr lang="en-US" altLang="pt-BR" sz="2200" dirty="0" err="1"/>
              <a:t>consolidação</a:t>
            </a:r>
            <a:r>
              <a:rPr lang="en-US" altLang="pt-BR" sz="2200" dirty="0"/>
              <a:t> </a:t>
            </a:r>
            <a:r>
              <a:rPr lang="en-US" altLang="pt-BR" sz="2200" dirty="0" err="1"/>
              <a:t>como</a:t>
            </a:r>
            <a:r>
              <a:rPr lang="en-US" altLang="pt-BR" sz="2200" dirty="0"/>
              <a:t> </a:t>
            </a:r>
            <a:r>
              <a:rPr lang="en-US" altLang="pt-BR" sz="2200" dirty="0" err="1"/>
              <a:t>objeto</a:t>
            </a:r>
            <a:r>
              <a:rPr lang="en-US" altLang="pt-BR" sz="2200" dirty="0"/>
              <a:t> de </a:t>
            </a:r>
            <a:r>
              <a:rPr lang="en-US" altLang="pt-BR" sz="2200" dirty="0" err="1"/>
              <a:t>pesquisa</a:t>
            </a:r>
            <a:r>
              <a:rPr lang="en-US" altLang="pt-BR" sz="2200" dirty="0"/>
              <a:t> </a:t>
            </a:r>
          </a:p>
        </p:txBody>
      </p:sp>
      <p:pic>
        <p:nvPicPr>
          <p:cNvPr id="18435" name="Picture 3">
            <a:extLst>
              <a:ext uri="{FF2B5EF4-FFF2-40B4-BE49-F238E27FC236}">
                <a16:creationId xmlns:a16="http://schemas.microsoft.com/office/drawing/2014/main" xmlns="" id="{0D24E3AA-2374-44DE-AD8F-AD966D9E23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8172" y="960635"/>
            <a:ext cx="3987611" cy="563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0639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C2C845-82A1-2F44-9AE1-DB1B4403DCF3}"/>
              </a:ext>
            </a:extLst>
          </p:cNvPr>
          <p:cNvSpPr>
            <a:spLocks noGrp="1"/>
          </p:cNvSpPr>
          <p:nvPr>
            <p:ph type="title"/>
          </p:nvPr>
        </p:nvSpPr>
        <p:spPr>
          <a:xfrm>
            <a:off x="838200" y="365126"/>
            <a:ext cx="10515600" cy="791646"/>
          </a:xfrm>
        </p:spPr>
        <p:txBody>
          <a:bodyPr/>
          <a:lstStyle/>
          <a:p>
            <a:pPr algn="ctr"/>
            <a:r>
              <a:rPr lang="pt-BR" b="1" dirty="0"/>
              <a:t>Três ondas de #</a:t>
            </a:r>
            <a:r>
              <a:rPr lang="pt-BR" b="1" dirty="0" err="1"/>
              <a:t>MeToo</a:t>
            </a:r>
            <a:r>
              <a:rPr lang="pt-BR" b="1" dirty="0"/>
              <a:t> da violência no parto </a:t>
            </a:r>
          </a:p>
        </p:txBody>
      </p:sp>
      <p:sp>
        <p:nvSpPr>
          <p:cNvPr id="3" name="Espaço Reservado para Conteúdo 2">
            <a:extLst>
              <a:ext uri="{FF2B5EF4-FFF2-40B4-BE49-F238E27FC236}">
                <a16:creationId xmlns:a16="http://schemas.microsoft.com/office/drawing/2014/main" xmlns="" id="{67C65DA2-9793-5F41-857A-2F9E80B67CE4}"/>
              </a:ext>
            </a:extLst>
          </p:cNvPr>
          <p:cNvSpPr>
            <a:spLocks noGrp="1"/>
          </p:cNvSpPr>
          <p:nvPr>
            <p:ph idx="1"/>
          </p:nvPr>
        </p:nvSpPr>
        <p:spPr>
          <a:xfrm>
            <a:off x="99153" y="5367720"/>
            <a:ext cx="11501610" cy="1385620"/>
          </a:xfrm>
        </p:spPr>
        <p:txBody>
          <a:bodyPr>
            <a:noAutofit/>
          </a:bodyPr>
          <a:lstStyle/>
          <a:p>
            <a:pPr marL="0" indent="0" algn="ctr">
              <a:buNone/>
            </a:pPr>
            <a:r>
              <a:rPr lang="pt-BR" sz="2200" b="1" dirty="0"/>
              <a:t>O surgimento desses discursos é semelhante ao movimento #</a:t>
            </a:r>
            <a:r>
              <a:rPr lang="pt-BR" sz="2200" b="1" dirty="0" err="1"/>
              <a:t>MeToo</a:t>
            </a:r>
            <a:r>
              <a:rPr lang="pt-BR" sz="2200" b="1" dirty="0"/>
              <a:t>,</a:t>
            </a:r>
          </a:p>
          <a:p>
            <a:pPr marL="0" indent="0" algn="ctr">
              <a:buNone/>
            </a:pPr>
            <a:r>
              <a:rPr lang="pt-BR" sz="2200" i="1" dirty="0">
                <a:solidFill>
                  <a:srgbClr val="7030A0"/>
                </a:solidFill>
              </a:rPr>
              <a:t>“mostrou que mesmo quando as mulheres levantam suas vozes para denunciar a violência, poderosos mecanismos de negação epistêmica, no entanto, impedem o reconhecimento dessa violência por parte dos perpetradores” (</a:t>
            </a:r>
            <a:r>
              <a:rPr lang="pt-BR" sz="2200" i="1" dirty="0" err="1">
                <a:solidFill>
                  <a:srgbClr val="7030A0"/>
                </a:solidFill>
              </a:rPr>
              <a:t>Shabot</a:t>
            </a:r>
            <a:r>
              <a:rPr lang="pt-BR" sz="2200" i="1" dirty="0">
                <a:solidFill>
                  <a:srgbClr val="7030A0"/>
                </a:solidFill>
              </a:rPr>
              <a:t>, 2020)</a:t>
            </a:r>
          </a:p>
        </p:txBody>
      </p:sp>
      <p:pic>
        <p:nvPicPr>
          <p:cNvPr id="5" name="Picture 2" descr="Relatos de Violência Obstétrica – Artefato">
            <a:extLst>
              <a:ext uri="{FF2B5EF4-FFF2-40B4-BE49-F238E27FC236}">
                <a16:creationId xmlns:a16="http://schemas.microsoft.com/office/drawing/2014/main" xmlns="" id="{0929D957-2CA6-154E-94EC-6E602E1B6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01" y="1325945"/>
            <a:ext cx="10104438" cy="404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609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a:extLst>
              <a:ext uri="{FF2B5EF4-FFF2-40B4-BE49-F238E27FC236}">
                <a16:creationId xmlns:a16="http://schemas.microsoft.com/office/drawing/2014/main" xmlns="" id="{D73B71FE-634C-43B4-8FAB-76523F3F8239}"/>
              </a:ext>
            </a:extLst>
          </p:cNvPr>
          <p:cNvSpPr>
            <a:spLocks noGrp="1"/>
          </p:cNvSpPr>
          <p:nvPr>
            <p:ph type="title"/>
          </p:nvPr>
        </p:nvSpPr>
        <p:spPr>
          <a:xfrm>
            <a:off x="1981200" y="274639"/>
            <a:ext cx="8229600" cy="777875"/>
          </a:xfrm>
        </p:spPr>
        <p:txBody>
          <a:bodyPr/>
          <a:lstStyle/>
          <a:p>
            <a:pPr eaLnBrk="1" hangingPunct="1"/>
            <a:r>
              <a:rPr lang="en-US" altLang="pt-BR"/>
              <a:t>Muitos termos / descritores</a:t>
            </a:r>
          </a:p>
        </p:txBody>
      </p:sp>
      <p:sp>
        <p:nvSpPr>
          <p:cNvPr id="3" name="Content Placeholder 2">
            <a:extLst>
              <a:ext uri="{FF2B5EF4-FFF2-40B4-BE49-F238E27FC236}">
                <a16:creationId xmlns:a16="http://schemas.microsoft.com/office/drawing/2014/main" xmlns="" id="{87F6D585-BF22-47FA-99D6-E03634A41798}"/>
              </a:ext>
            </a:extLst>
          </p:cNvPr>
          <p:cNvSpPr>
            <a:spLocks noGrp="1"/>
          </p:cNvSpPr>
          <p:nvPr>
            <p:ph sz="half" idx="1"/>
          </p:nvPr>
        </p:nvSpPr>
        <p:spPr>
          <a:xfrm>
            <a:off x="379273" y="1277471"/>
            <a:ext cx="6344256" cy="5015753"/>
          </a:xfrm>
        </p:spPr>
        <p:txBody>
          <a:bodyPr>
            <a:normAutofit/>
          </a:bodyPr>
          <a:lstStyle/>
          <a:p>
            <a:pPr eaLnBrk="1" hangingPunct="1">
              <a:lnSpc>
                <a:spcPct val="90000"/>
              </a:lnSpc>
            </a:pPr>
            <a:r>
              <a:rPr lang="en-US" altLang="pt-BR" sz="2500" dirty="0" err="1"/>
              <a:t>Violência</a:t>
            </a:r>
            <a:r>
              <a:rPr lang="en-US" altLang="pt-BR" sz="2500" dirty="0"/>
              <a:t> </a:t>
            </a:r>
            <a:r>
              <a:rPr lang="en-US" altLang="pt-BR" sz="2500" dirty="0" err="1"/>
              <a:t>obstétrica</a:t>
            </a:r>
            <a:endParaRPr lang="en-US" altLang="pt-BR" sz="2500" dirty="0"/>
          </a:p>
          <a:p>
            <a:pPr eaLnBrk="1" hangingPunct="1">
              <a:lnSpc>
                <a:spcPct val="90000"/>
              </a:lnSpc>
            </a:pPr>
            <a:r>
              <a:rPr lang="en-US" altLang="pt-BR" sz="2500" dirty="0" err="1"/>
              <a:t>Violência</a:t>
            </a:r>
            <a:r>
              <a:rPr lang="en-US" altLang="pt-BR" sz="2500" dirty="0"/>
              <a:t> no </a:t>
            </a:r>
            <a:r>
              <a:rPr lang="en-US" altLang="pt-BR" sz="2500" dirty="0" err="1"/>
              <a:t>parto</a:t>
            </a:r>
            <a:endParaRPr lang="en-US" altLang="pt-BR" sz="2500" dirty="0"/>
          </a:p>
          <a:p>
            <a:pPr eaLnBrk="1" hangingPunct="1">
              <a:lnSpc>
                <a:spcPct val="90000"/>
              </a:lnSpc>
            </a:pPr>
            <a:r>
              <a:rPr lang="en-US" altLang="pt-BR" sz="2500" dirty="0" err="1"/>
              <a:t>Abuso</a:t>
            </a:r>
            <a:r>
              <a:rPr lang="en-US" altLang="pt-BR" sz="2500" dirty="0"/>
              <a:t> </a:t>
            </a:r>
            <a:r>
              <a:rPr lang="en-US" altLang="pt-BR" sz="2500" dirty="0" err="1"/>
              <a:t>obstétrico</a:t>
            </a:r>
            <a:endParaRPr lang="en-US" altLang="pt-BR" sz="2500" dirty="0"/>
          </a:p>
          <a:p>
            <a:pPr eaLnBrk="1" hangingPunct="1">
              <a:lnSpc>
                <a:spcPct val="90000"/>
              </a:lnSpc>
            </a:pPr>
            <a:r>
              <a:rPr lang="en-US" altLang="pt-BR" sz="2500" dirty="0" err="1"/>
              <a:t>Desrespeito</a:t>
            </a:r>
            <a:r>
              <a:rPr lang="en-US" altLang="pt-BR" sz="2500" dirty="0"/>
              <a:t> e </a:t>
            </a:r>
            <a:r>
              <a:rPr lang="en-US" altLang="pt-BR" sz="2500" dirty="0" err="1"/>
              <a:t>abuso</a:t>
            </a:r>
            <a:endParaRPr lang="en-US" altLang="pt-BR" sz="2500" dirty="0"/>
          </a:p>
          <a:p>
            <a:pPr eaLnBrk="1" hangingPunct="1">
              <a:lnSpc>
                <a:spcPct val="90000"/>
              </a:lnSpc>
            </a:pPr>
            <a:r>
              <a:rPr lang="en-US" altLang="pt-BR" sz="2500" dirty="0" err="1"/>
              <a:t>Violência</a:t>
            </a:r>
            <a:r>
              <a:rPr lang="en-US" altLang="pt-BR" sz="2500" dirty="0"/>
              <a:t> de </a:t>
            </a:r>
            <a:r>
              <a:rPr lang="en-US" altLang="pt-BR" sz="2500" dirty="0" err="1"/>
              <a:t>gênero</a:t>
            </a:r>
            <a:r>
              <a:rPr lang="en-US" altLang="pt-BR" sz="2500" dirty="0"/>
              <a:t> no </a:t>
            </a:r>
            <a:r>
              <a:rPr lang="en-US" altLang="pt-BR" sz="2500" dirty="0" err="1"/>
              <a:t>parto</a:t>
            </a:r>
            <a:r>
              <a:rPr lang="en-US" altLang="pt-BR" sz="2500" dirty="0"/>
              <a:t> e </a:t>
            </a:r>
            <a:r>
              <a:rPr lang="en-US" altLang="pt-BR" sz="2500" dirty="0" err="1"/>
              <a:t>aborto</a:t>
            </a:r>
            <a:endParaRPr lang="en-US" altLang="pt-BR" sz="2500" dirty="0"/>
          </a:p>
          <a:p>
            <a:pPr eaLnBrk="1" hangingPunct="1">
              <a:lnSpc>
                <a:spcPct val="90000"/>
              </a:lnSpc>
            </a:pPr>
            <a:r>
              <a:rPr lang="en-US" altLang="pt-BR" sz="2500" dirty="0" err="1"/>
              <a:t>Violência</a:t>
            </a:r>
            <a:r>
              <a:rPr lang="en-US" altLang="pt-BR" sz="2500" dirty="0"/>
              <a:t> </a:t>
            </a:r>
            <a:r>
              <a:rPr lang="en-US" altLang="pt-BR" sz="2500" dirty="0" err="1"/>
              <a:t>institucional</a:t>
            </a:r>
            <a:r>
              <a:rPr lang="en-US" altLang="pt-BR" sz="2500" dirty="0"/>
              <a:t> de </a:t>
            </a:r>
            <a:r>
              <a:rPr lang="en-US" altLang="pt-BR" sz="2500" dirty="0" err="1"/>
              <a:t>gênero</a:t>
            </a:r>
            <a:r>
              <a:rPr lang="en-US" altLang="pt-BR" sz="2500" dirty="0"/>
              <a:t> no </a:t>
            </a:r>
            <a:r>
              <a:rPr lang="en-US" altLang="pt-BR" sz="2500" dirty="0" err="1"/>
              <a:t>parto</a:t>
            </a:r>
            <a:r>
              <a:rPr lang="en-US" altLang="pt-BR" sz="2500" dirty="0"/>
              <a:t> e </a:t>
            </a:r>
            <a:r>
              <a:rPr lang="en-US" altLang="pt-BR" sz="2500" dirty="0" err="1"/>
              <a:t>aborto</a:t>
            </a:r>
            <a:endParaRPr lang="en-US" altLang="pt-BR" sz="2500" dirty="0"/>
          </a:p>
          <a:p>
            <a:pPr eaLnBrk="1" hangingPunct="1">
              <a:lnSpc>
                <a:spcPct val="90000"/>
              </a:lnSpc>
            </a:pPr>
            <a:r>
              <a:rPr lang="en-US" altLang="pt-BR" sz="2500" dirty="0" err="1"/>
              <a:t>Assistência</a:t>
            </a:r>
            <a:r>
              <a:rPr lang="en-US" altLang="pt-BR" sz="2500" dirty="0"/>
              <a:t> </a:t>
            </a:r>
            <a:r>
              <a:rPr lang="en-US" altLang="pt-BR" sz="2500" dirty="0" err="1"/>
              <a:t>desumana</a:t>
            </a:r>
            <a:r>
              <a:rPr lang="en-US" altLang="pt-BR" sz="2500" dirty="0"/>
              <a:t> / </a:t>
            </a:r>
            <a:r>
              <a:rPr lang="en-US" altLang="pt-BR" sz="2500" dirty="0" err="1"/>
              <a:t>desumanizada</a:t>
            </a:r>
            <a:endParaRPr lang="en-US" altLang="pt-BR" sz="2500" dirty="0"/>
          </a:p>
          <a:p>
            <a:pPr eaLnBrk="1" hangingPunct="1">
              <a:lnSpc>
                <a:spcPct val="90000"/>
              </a:lnSpc>
            </a:pPr>
            <a:r>
              <a:rPr lang="en-US" altLang="pt-BR" sz="2500" dirty="0" err="1"/>
              <a:t>Crueldade</a:t>
            </a:r>
            <a:r>
              <a:rPr lang="en-US" altLang="pt-BR" sz="2500" dirty="0"/>
              <a:t> no </a:t>
            </a:r>
            <a:r>
              <a:rPr lang="en-US" altLang="pt-BR" sz="2500" dirty="0" err="1"/>
              <a:t>parto</a:t>
            </a:r>
            <a:endParaRPr lang="en-US" altLang="pt-BR" sz="2500" dirty="0"/>
          </a:p>
          <a:p>
            <a:pPr eaLnBrk="1" hangingPunct="1">
              <a:lnSpc>
                <a:spcPct val="90000"/>
              </a:lnSpc>
            </a:pPr>
            <a:r>
              <a:rPr lang="en-US" altLang="pt-BR" sz="2500" dirty="0" err="1"/>
              <a:t>Violações</a:t>
            </a:r>
            <a:r>
              <a:rPr lang="en-US" altLang="pt-BR" sz="2500" dirty="0"/>
              <a:t> dos DDHH das </a:t>
            </a:r>
            <a:r>
              <a:rPr lang="en-US" altLang="pt-BR" sz="2500" dirty="0" err="1"/>
              <a:t>mulheres</a:t>
            </a:r>
            <a:r>
              <a:rPr lang="en-US" altLang="pt-BR" sz="2500" dirty="0"/>
              <a:t> no </a:t>
            </a:r>
            <a:r>
              <a:rPr lang="en-US" altLang="pt-BR" sz="2500" dirty="0" err="1"/>
              <a:t>parto</a:t>
            </a:r>
            <a:endParaRPr lang="en-US" altLang="pt-BR" sz="2500" dirty="0"/>
          </a:p>
        </p:txBody>
      </p:sp>
      <p:pic>
        <p:nvPicPr>
          <p:cNvPr id="19459" name="Content Placeholder 5" descr="abuso.jpg">
            <a:extLst>
              <a:ext uri="{FF2B5EF4-FFF2-40B4-BE49-F238E27FC236}">
                <a16:creationId xmlns:a16="http://schemas.microsoft.com/office/drawing/2014/main" xmlns="" id="{1463C6B1-F8BD-44B0-B069-8D39D11582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61390" y="1771837"/>
            <a:ext cx="4351338" cy="4351338"/>
          </a:xfrm>
        </p:spPr>
      </p:pic>
    </p:spTree>
    <p:extLst>
      <p:ext uri="{BB962C8B-B14F-4D97-AF65-F5344CB8AC3E}">
        <p14:creationId xmlns:p14="http://schemas.microsoft.com/office/powerpoint/2010/main" val="994972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870439" y="66383"/>
            <a:ext cx="10740990" cy="1143872"/>
          </a:xfrm>
        </p:spPr>
        <p:txBody>
          <a:bodyPr>
            <a:normAutofit fontScale="90000"/>
          </a:bodyPr>
          <a:lstStyle/>
          <a:p>
            <a:pPr algn="ctr" eaLnBrk="1" hangingPunct="1"/>
            <a:r>
              <a:rPr lang="pt-BR" sz="3100" b="1" dirty="0">
                <a:solidFill>
                  <a:srgbClr val="FF0000"/>
                </a:solidFill>
                <a:latin typeface="Calibri" charset="0"/>
              </a:rPr>
              <a:t>Vulnerabilidade à violência no parto e no aborto</a:t>
            </a:r>
            <a:br>
              <a:rPr lang="pt-BR" sz="3100" b="1" dirty="0">
                <a:solidFill>
                  <a:srgbClr val="FF0000"/>
                </a:solidFill>
                <a:latin typeface="Calibri" charset="0"/>
              </a:rPr>
            </a:br>
            <a:r>
              <a:rPr lang="pt-BR" sz="3100" b="1" dirty="0">
                <a:latin typeface="Calibri" charset="0"/>
              </a:rPr>
              <a:t>Gênero, maternidade, hierarquias sexuais, discriminação e violência </a:t>
            </a:r>
            <a:r>
              <a:rPr lang="pt-BR" sz="1300" b="1" dirty="0">
                <a:latin typeface="Calibri" charset="0"/>
              </a:rPr>
              <a:t>(baseado em </a:t>
            </a:r>
            <a:r>
              <a:rPr lang="pt-BR" sz="1300" b="1" dirty="0" err="1">
                <a:latin typeface="Calibri" charset="0"/>
              </a:rPr>
              <a:t>Gayle</a:t>
            </a:r>
            <a:r>
              <a:rPr lang="pt-BR" sz="1300" b="1" dirty="0">
                <a:latin typeface="Calibri" charset="0"/>
              </a:rPr>
              <a:t> Rubin, 1984)*</a:t>
            </a:r>
            <a:r>
              <a:rPr lang="pt-BR" sz="3100" b="1" dirty="0">
                <a:solidFill>
                  <a:schemeClr val="accent4">
                    <a:lumMod val="75000"/>
                  </a:schemeClr>
                </a:solidFill>
                <a:latin typeface="Calibri" charset="0"/>
              </a:rPr>
              <a:t/>
            </a:r>
            <a:br>
              <a:rPr lang="pt-BR" sz="3100" b="1" dirty="0">
                <a:solidFill>
                  <a:schemeClr val="accent4">
                    <a:lumMod val="75000"/>
                  </a:schemeClr>
                </a:solidFill>
                <a:latin typeface="Calibri" charset="0"/>
              </a:rPr>
            </a:br>
            <a:r>
              <a:rPr lang="pt-BR" sz="2200" dirty="0">
                <a:latin typeface="Calibri" charset="0"/>
              </a:rPr>
              <a:t>Todas as combinações/ sinergias são possíveis: </a:t>
            </a:r>
            <a:r>
              <a:rPr lang="pt-BR" sz="2200" dirty="0" err="1">
                <a:latin typeface="Calibri" charset="0"/>
              </a:rPr>
              <a:t>interseccionalidades</a:t>
            </a:r>
            <a:endParaRPr lang="pt-BR" sz="2200" dirty="0">
              <a:latin typeface="Calibri" charset="0"/>
            </a:endParaRPr>
          </a:p>
        </p:txBody>
      </p:sp>
      <p:sp>
        <p:nvSpPr>
          <p:cNvPr id="4" name="Isosceles Triangle 3"/>
          <p:cNvSpPr/>
          <p:nvPr/>
        </p:nvSpPr>
        <p:spPr>
          <a:xfrm>
            <a:off x="1726475" y="1204857"/>
            <a:ext cx="6215063" cy="4572000"/>
          </a:xfrm>
          <a:prstGeom prst="triangle">
            <a:avLst>
              <a:gd name="adj" fmla="val 5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627" name="TextBox 4"/>
          <p:cNvSpPr txBox="1">
            <a:spLocks noChangeArrowheads="1"/>
          </p:cNvSpPr>
          <p:nvPr/>
        </p:nvSpPr>
        <p:spPr bwMode="auto">
          <a:xfrm>
            <a:off x="5625253" y="1516046"/>
            <a:ext cx="49577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charset="0"/>
                <a:ea typeface="ＭＳ Ｐゴシック" charset="0"/>
                <a:cs typeface="Arial" charset="0"/>
              </a:rPr>
              <a:t>Brancas, casadas, heterossexuais, &gt;=classe média </a:t>
            </a:r>
          </a:p>
        </p:txBody>
      </p:sp>
      <p:sp>
        <p:nvSpPr>
          <p:cNvPr id="26628" name="TextBox 6"/>
          <p:cNvSpPr txBox="1">
            <a:spLocks noChangeArrowheads="1"/>
          </p:cNvSpPr>
          <p:nvPr/>
        </p:nvSpPr>
        <p:spPr bwMode="auto">
          <a:xfrm>
            <a:off x="8667750" y="5786439"/>
            <a:ext cx="12573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Presidiárias</a:t>
            </a:r>
          </a:p>
        </p:txBody>
      </p:sp>
      <p:sp>
        <p:nvSpPr>
          <p:cNvPr id="26629" name="TextBox 7"/>
          <p:cNvSpPr txBox="1">
            <a:spLocks noChangeArrowheads="1"/>
          </p:cNvSpPr>
          <p:nvPr/>
        </p:nvSpPr>
        <p:spPr bwMode="auto">
          <a:xfrm>
            <a:off x="6738939" y="3357564"/>
            <a:ext cx="28479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Soropositivas (HIV, sífilis etc)</a:t>
            </a:r>
          </a:p>
        </p:txBody>
      </p:sp>
      <p:sp>
        <p:nvSpPr>
          <p:cNvPr id="26630" name="TextBox 8"/>
          <p:cNvSpPr txBox="1">
            <a:spLocks noChangeArrowheads="1"/>
          </p:cNvSpPr>
          <p:nvPr/>
        </p:nvSpPr>
        <p:spPr bwMode="auto">
          <a:xfrm>
            <a:off x="7453313" y="1857375"/>
            <a:ext cx="29035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charset="0"/>
                <a:ea typeface="ＭＳ Ｐゴシック" charset="0"/>
                <a:cs typeface="Arial" charset="0"/>
              </a:rPr>
              <a:t>Adolescentes, </a:t>
            </a:r>
            <a:r>
              <a:rPr kumimoji="0" lang="ja-JP" altLang="pt-BR" sz="1800" b="0" i="0" u="none" strike="noStrike" kern="1200" cap="none" spc="0" normalizeH="0" baseline="0" noProof="0" dirty="0">
                <a:ln>
                  <a:noFill/>
                </a:ln>
                <a:solidFill>
                  <a:prstClr val="black"/>
                </a:solidFill>
                <a:effectLst/>
                <a:uLnTx/>
                <a:uFillTx/>
                <a:latin typeface="Calibri" charset="0"/>
                <a:ea typeface="ＭＳ Ｐゴシック" charset="0"/>
                <a:cs typeface="Arial" charset="0"/>
              </a:rPr>
              <a:t>“</a:t>
            </a:r>
            <a:r>
              <a:rPr kumimoji="0" lang="pt-BR" altLang="ja-JP" sz="1800" b="0" i="0" u="none" strike="noStrike" kern="1200" cap="none" spc="0" normalizeH="0" baseline="0" noProof="0" dirty="0">
                <a:ln>
                  <a:noFill/>
                </a:ln>
                <a:solidFill>
                  <a:prstClr val="black"/>
                </a:solidFill>
                <a:effectLst/>
                <a:uLnTx/>
                <a:uFillTx/>
                <a:latin typeface="Calibri" charset="0"/>
                <a:ea typeface="ＭＳ Ｐゴシック" charset="0"/>
                <a:cs typeface="Arial" charset="0"/>
              </a:rPr>
              <a:t>idosas</a:t>
            </a:r>
            <a:r>
              <a:rPr kumimoji="0" lang="ja-JP" altLang="pt-BR" sz="1800" b="0" i="0" u="none" strike="noStrike" kern="1200" cap="none" spc="0" normalizeH="0" baseline="0" noProof="0" dirty="0">
                <a:ln>
                  <a:noFill/>
                </a:ln>
                <a:solidFill>
                  <a:prstClr val="black"/>
                </a:solidFill>
                <a:effectLst/>
                <a:uLnTx/>
                <a:uFillTx/>
                <a:latin typeface="Calibri" charset="0"/>
                <a:ea typeface="ＭＳ Ｐゴシック" charset="0"/>
                <a:cs typeface="Arial" charset="0"/>
              </a:rPr>
              <a:t>”</a:t>
            </a:r>
            <a:r>
              <a:rPr kumimoji="0" lang="pt-BR" altLang="ja-JP" sz="1800" b="0" i="0" u="none" strike="noStrike" kern="1200" cap="none" spc="0" normalizeH="0" baseline="0" noProof="0" dirty="0">
                <a:ln>
                  <a:noFill/>
                </a:ln>
                <a:solidFill>
                  <a:prstClr val="black"/>
                </a:solidFill>
                <a:effectLst/>
                <a:uLnTx/>
                <a:uFillTx/>
                <a:latin typeface="Calibri" charset="0"/>
                <a:ea typeface="ＭＳ Ｐゴシック" charset="0"/>
                <a:cs typeface="Arial" charset="0"/>
              </a:rPr>
              <a:t> (&gt;35)</a:t>
            </a:r>
            <a:endParaRPr kumimoji="0" lang="pt-BR" sz="1800" b="0" i="0" u="none" strike="noStrike" kern="1200" cap="none" spc="0" normalizeH="0" baseline="0" noProof="0" dirty="0">
              <a:ln>
                <a:noFill/>
              </a:ln>
              <a:solidFill>
                <a:prstClr val="black"/>
              </a:solidFill>
              <a:effectLst/>
              <a:uLnTx/>
              <a:uFillTx/>
              <a:latin typeface="Calibri" charset="0"/>
              <a:ea typeface="ＭＳ Ｐゴシック" charset="0"/>
              <a:cs typeface="Arial" charset="0"/>
            </a:endParaRPr>
          </a:p>
        </p:txBody>
      </p:sp>
      <p:sp>
        <p:nvSpPr>
          <p:cNvPr id="26631" name="TextBox 9"/>
          <p:cNvSpPr txBox="1">
            <a:spLocks noChangeArrowheads="1"/>
          </p:cNvSpPr>
          <p:nvPr/>
        </p:nvSpPr>
        <p:spPr bwMode="auto">
          <a:xfrm>
            <a:off x="6223087" y="1876211"/>
            <a:ext cx="9842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charset="0"/>
                <a:ea typeface="ＭＳ Ｐゴシック" charset="0"/>
                <a:cs typeface="Arial" charset="0"/>
              </a:rPr>
              <a:t>Solteiras</a:t>
            </a:r>
          </a:p>
        </p:txBody>
      </p:sp>
      <p:sp>
        <p:nvSpPr>
          <p:cNvPr id="26632" name="TextBox 10"/>
          <p:cNvSpPr txBox="1">
            <a:spLocks noChangeArrowheads="1"/>
          </p:cNvSpPr>
          <p:nvPr/>
        </p:nvSpPr>
        <p:spPr bwMode="auto">
          <a:xfrm>
            <a:off x="8167688" y="5286375"/>
            <a:ext cx="22717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Trabalhadoras do sexo</a:t>
            </a:r>
          </a:p>
        </p:txBody>
      </p:sp>
      <p:sp>
        <p:nvSpPr>
          <p:cNvPr id="26633" name="TextBox 11"/>
          <p:cNvSpPr txBox="1">
            <a:spLocks noChangeArrowheads="1"/>
          </p:cNvSpPr>
          <p:nvPr/>
        </p:nvSpPr>
        <p:spPr bwMode="auto">
          <a:xfrm>
            <a:off x="7596188" y="4286250"/>
            <a:ext cx="1955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Usuárias de drogas</a:t>
            </a:r>
          </a:p>
        </p:txBody>
      </p:sp>
      <p:sp>
        <p:nvSpPr>
          <p:cNvPr id="26634" name="TextBox 12"/>
          <p:cNvSpPr txBox="1">
            <a:spLocks noChangeArrowheads="1"/>
          </p:cNvSpPr>
          <p:nvPr/>
        </p:nvSpPr>
        <p:spPr bwMode="auto">
          <a:xfrm>
            <a:off x="7024689" y="3786189"/>
            <a:ext cx="19065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Doentes mentais</a:t>
            </a:r>
          </a:p>
        </p:txBody>
      </p:sp>
      <p:sp>
        <p:nvSpPr>
          <p:cNvPr id="26635" name="TextBox 13"/>
          <p:cNvSpPr txBox="1">
            <a:spLocks noChangeArrowheads="1"/>
          </p:cNvSpPr>
          <p:nvPr/>
        </p:nvSpPr>
        <p:spPr bwMode="auto">
          <a:xfrm>
            <a:off x="6310313" y="2571750"/>
            <a:ext cx="823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Pobres</a:t>
            </a:r>
          </a:p>
        </p:txBody>
      </p:sp>
      <p:sp>
        <p:nvSpPr>
          <p:cNvPr id="26636" name="TextBox 15"/>
          <p:cNvSpPr txBox="1">
            <a:spLocks noChangeArrowheads="1"/>
          </p:cNvSpPr>
          <p:nvPr/>
        </p:nvSpPr>
        <p:spPr bwMode="auto">
          <a:xfrm>
            <a:off x="7881938" y="4786314"/>
            <a:ext cx="18653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Moradoras de rua</a:t>
            </a:r>
          </a:p>
        </p:txBody>
      </p:sp>
      <p:sp>
        <p:nvSpPr>
          <p:cNvPr id="26637" name="TextBox 16"/>
          <p:cNvSpPr txBox="1">
            <a:spLocks noChangeArrowheads="1"/>
          </p:cNvSpPr>
          <p:nvPr/>
        </p:nvSpPr>
        <p:spPr bwMode="auto">
          <a:xfrm>
            <a:off x="7810501" y="2571750"/>
            <a:ext cx="20415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Negras, nordestinas</a:t>
            </a:r>
          </a:p>
        </p:txBody>
      </p:sp>
      <p:sp>
        <p:nvSpPr>
          <p:cNvPr id="26638" name="TextBox 17"/>
          <p:cNvSpPr txBox="1">
            <a:spLocks noChangeArrowheads="1"/>
          </p:cNvSpPr>
          <p:nvPr/>
        </p:nvSpPr>
        <p:spPr bwMode="auto">
          <a:xfrm>
            <a:off x="6453188" y="2928939"/>
            <a:ext cx="9588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Lésbicas</a:t>
            </a:r>
          </a:p>
        </p:txBody>
      </p:sp>
      <p:sp>
        <p:nvSpPr>
          <p:cNvPr id="26639" name="TextBox 18"/>
          <p:cNvSpPr txBox="1">
            <a:spLocks noChangeArrowheads="1"/>
          </p:cNvSpPr>
          <p:nvPr/>
        </p:nvSpPr>
        <p:spPr bwMode="auto">
          <a:xfrm>
            <a:off x="8024814" y="2928939"/>
            <a:ext cx="18446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Deficientes físicas</a:t>
            </a:r>
          </a:p>
        </p:txBody>
      </p:sp>
      <p:sp>
        <p:nvSpPr>
          <p:cNvPr id="26640" name="TextBox 19"/>
          <p:cNvSpPr txBox="1">
            <a:spLocks noChangeArrowheads="1"/>
          </p:cNvSpPr>
          <p:nvPr/>
        </p:nvSpPr>
        <p:spPr bwMode="auto">
          <a:xfrm>
            <a:off x="9024939" y="3786189"/>
            <a:ext cx="13414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Transgender</a:t>
            </a:r>
          </a:p>
        </p:txBody>
      </p:sp>
      <p:sp>
        <p:nvSpPr>
          <p:cNvPr id="26641" name="TextBox 20"/>
          <p:cNvSpPr txBox="1">
            <a:spLocks noChangeArrowheads="1"/>
          </p:cNvSpPr>
          <p:nvPr/>
        </p:nvSpPr>
        <p:spPr bwMode="auto">
          <a:xfrm>
            <a:off x="2702719" y="6137022"/>
            <a:ext cx="8908709"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charset="0"/>
                <a:ea typeface="ＭＳ Ｐゴシック" charset="0"/>
                <a:cs typeface="Arial" charset="0"/>
              </a:rPr>
              <a:t>*Thinking Sex: Notes for a Radical Theory of the Politics of Sexuality</a:t>
            </a:r>
            <a:r>
              <a:rPr kumimoji="0" lang="en-US" sz="1100" b="1" i="1" u="none" strike="noStrike" kern="1200" cap="none" spc="0" normalizeH="0" baseline="0" noProof="0" dirty="0">
                <a:ln>
                  <a:noFill/>
                </a:ln>
                <a:solidFill>
                  <a:prstClr val="black"/>
                </a:solidFill>
                <a:effectLst/>
                <a:uLnTx/>
                <a:uFillTx/>
                <a:latin typeface="Calibri" charset="0"/>
                <a:ea typeface="ＭＳ Ｐゴシック" charset="0"/>
                <a:cs typeface="Arial" charset="0"/>
              </a:rPr>
              <a:t>, in Carole Vance, ed.,</a:t>
            </a:r>
            <a:r>
              <a:rPr kumimoji="0" lang="en-US" sz="1100" b="1" i="0" u="none" strike="noStrike" kern="1200" cap="none" spc="0" normalizeH="0" baseline="0" noProof="0" dirty="0">
                <a:ln>
                  <a:noFill/>
                </a:ln>
                <a:solidFill>
                  <a:prstClr val="black"/>
                </a:solidFill>
                <a:effectLst/>
                <a:uLnTx/>
                <a:uFillTx/>
                <a:latin typeface="Calibri" charset="0"/>
                <a:ea typeface="ＭＳ Ｐゴシック" charset="0"/>
                <a:cs typeface="Arial" charset="0"/>
              </a:rPr>
              <a:t> Pleasure and Danger</a:t>
            </a:r>
            <a:r>
              <a:rPr kumimoji="0" lang="en-US" sz="1100" b="1" i="1" u="none" strike="noStrike" kern="1200" cap="none" spc="0" normalizeH="0" baseline="0" noProof="0" dirty="0">
                <a:ln>
                  <a:noFill/>
                </a:ln>
                <a:solidFill>
                  <a:prstClr val="black"/>
                </a:solidFill>
                <a:effectLst/>
                <a:uLnTx/>
                <a:uFillTx/>
                <a:latin typeface="Calibri" charset="0"/>
                <a:ea typeface="ＭＳ Ｐゴシック" charset="0"/>
                <a:cs typeface="Arial" charset="0"/>
              </a:rPr>
              <a:t>, (Routledge &amp; Kegan, Paul, 1984</a:t>
            </a:r>
            <a:endParaRPr lang="en-US" sz="1100" b="1" i="1" dirty="0">
              <a:solidFill>
                <a:prstClr val="black"/>
              </a:solidFill>
              <a:cs typeface="Arial"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en-US" sz="1100" b="1" i="1" dirty="0" err="1">
                <a:solidFill>
                  <a:prstClr val="black"/>
                </a:solidFill>
                <a:cs typeface="Arial" charset="0"/>
              </a:rPr>
              <a:t>Mattar</a:t>
            </a:r>
            <a:r>
              <a:rPr lang="en-US" sz="1100" b="1" i="1" dirty="0">
                <a:solidFill>
                  <a:prstClr val="black"/>
                </a:solidFill>
                <a:cs typeface="Arial" charset="0"/>
              </a:rPr>
              <a:t>, L. Diniz, CSG., 2012 </a:t>
            </a:r>
            <a:endParaRPr kumimoji="0" lang="pt-BR" sz="1100" b="1" i="0" u="none" strike="noStrike" kern="1200" cap="none" spc="0" normalizeH="0" baseline="0" noProof="0" dirty="0">
              <a:ln>
                <a:noFill/>
              </a:ln>
              <a:solidFill>
                <a:prstClr val="black"/>
              </a:solidFill>
              <a:effectLst/>
              <a:uLnTx/>
              <a:uFillTx/>
              <a:latin typeface="Calibri" charset="0"/>
              <a:ea typeface="ＭＳ Ｐゴシック" charset="0"/>
              <a:cs typeface="Arial" charset="0"/>
            </a:endParaRPr>
          </a:p>
        </p:txBody>
      </p:sp>
      <p:sp>
        <p:nvSpPr>
          <p:cNvPr id="26642" name="TextBox 21"/>
          <p:cNvSpPr txBox="1">
            <a:spLocks noChangeArrowheads="1"/>
          </p:cNvSpPr>
          <p:nvPr/>
        </p:nvSpPr>
        <p:spPr bwMode="auto">
          <a:xfrm>
            <a:off x="6096001" y="2214564"/>
            <a:ext cx="38322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black"/>
                </a:solidFill>
                <a:effectLst/>
                <a:uLnTx/>
                <a:uFillTx/>
                <a:latin typeface="Calibri" charset="0"/>
                <a:ea typeface="ＭＳ Ｐゴシック" charset="0"/>
                <a:cs typeface="Arial" charset="0"/>
              </a:rPr>
              <a:t>Doentes em geral (diabetes, lupus, HA)</a:t>
            </a:r>
          </a:p>
        </p:txBody>
      </p:sp>
      <p:sp>
        <p:nvSpPr>
          <p:cNvPr id="26643" name="TextBox 22"/>
          <p:cNvSpPr txBox="1">
            <a:spLocks noChangeArrowheads="1"/>
          </p:cNvSpPr>
          <p:nvPr/>
        </p:nvSpPr>
        <p:spPr bwMode="auto">
          <a:xfrm>
            <a:off x="3007498" y="3057867"/>
            <a:ext cx="3724661"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Calibri" charset="0"/>
                <a:ea typeface="ＭＳ Ｐゴシック" charset="0"/>
                <a:cs typeface="Arial" charset="0"/>
              </a:rPr>
              <a:t>Hierarquias 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Calibri" charset="0"/>
                <a:ea typeface="ＭＳ Ｐゴシック" charset="0"/>
                <a:cs typeface="Arial" charset="0"/>
              </a:rPr>
              <a:t> maternidades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dirty="0">
              <a:ln>
                <a:noFill/>
              </a:ln>
              <a:solidFill>
                <a:prstClr val="black"/>
              </a:solidFill>
              <a:effectLst/>
              <a:uLnTx/>
              <a:uFillTx/>
              <a:latin typeface="Calibri" charset="0"/>
              <a:ea typeface="ＭＳ Ｐゴシック" charset="0"/>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charset="0"/>
                <a:ea typeface="ＭＳ Ｐゴシック" charset="0"/>
              </a:rPr>
              <a:t>A respeitabilidade da maternidade/ reprodução é dependente daquela da parceria sexual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2400" b="1" i="0" u="none" strike="noStrike" kern="1200" cap="none" spc="0" normalizeH="0" baseline="0" noProof="0" dirty="0">
              <a:ln>
                <a:noFill/>
              </a:ln>
              <a:solidFill>
                <a:prstClr val="black"/>
              </a:solidFill>
              <a:effectLst/>
              <a:uLnTx/>
              <a:uFillTx/>
              <a:latin typeface="Calibri" charset="0"/>
              <a:ea typeface="ＭＳ Ｐゴシック" charset="0"/>
              <a:cs typeface="Arial" charset="0"/>
            </a:endParaRPr>
          </a:p>
        </p:txBody>
      </p:sp>
      <p:pic>
        <p:nvPicPr>
          <p:cNvPr id="3" name="Imagem 2"/>
          <p:cNvPicPr>
            <a:picLocks noChangeAspect="1"/>
          </p:cNvPicPr>
          <p:nvPr/>
        </p:nvPicPr>
        <p:blipFill>
          <a:blip r:embed="rId3"/>
          <a:stretch>
            <a:fillRect/>
          </a:stretch>
        </p:blipFill>
        <p:spPr>
          <a:xfrm>
            <a:off x="3064116" y="1283248"/>
            <a:ext cx="2073832" cy="1215203"/>
          </a:xfrm>
          <a:prstGeom prst="rect">
            <a:avLst/>
          </a:prstGeom>
        </p:spPr>
      </p:pic>
      <p:pic>
        <p:nvPicPr>
          <p:cNvPr id="6" name="Imagem 5"/>
          <p:cNvPicPr>
            <a:picLocks noChangeAspect="1"/>
          </p:cNvPicPr>
          <p:nvPr/>
        </p:nvPicPr>
        <p:blipFill>
          <a:blip r:embed="rId4"/>
          <a:stretch>
            <a:fillRect/>
          </a:stretch>
        </p:blipFill>
        <p:spPr>
          <a:xfrm>
            <a:off x="1024356" y="4017432"/>
            <a:ext cx="1828959" cy="1127858"/>
          </a:xfrm>
          <a:prstGeom prst="rect">
            <a:avLst/>
          </a:prstGeom>
        </p:spPr>
      </p:pic>
      <p:pic>
        <p:nvPicPr>
          <p:cNvPr id="7" name="Imagem 6"/>
          <p:cNvPicPr>
            <a:picLocks noChangeAspect="1"/>
          </p:cNvPicPr>
          <p:nvPr/>
        </p:nvPicPr>
        <p:blipFill>
          <a:blip r:embed="rId5"/>
          <a:stretch>
            <a:fillRect/>
          </a:stretch>
        </p:blipFill>
        <p:spPr>
          <a:xfrm>
            <a:off x="1684150" y="2595438"/>
            <a:ext cx="1902117" cy="1261981"/>
          </a:xfrm>
          <a:prstGeom prst="rect">
            <a:avLst/>
          </a:prstGeom>
        </p:spPr>
      </p:pic>
      <p:pic>
        <p:nvPicPr>
          <p:cNvPr id="8" name="Imagem 7"/>
          <p:cNvPicPr>
            <a:picLocks noChangeAspect="1"/>
          </p:cNvPicPr>
          <p:nvPr/>
        </p:nvPicPr>
        <p:blipFill>
          <a:blip r:embed="rId6"/>
          <a:stretch>
            <a:fillRect/>
          </a:stretch>
        </p:blipFill>
        <p:spPr>
          <a:xfrm>
            <a:off x="442913" y="5305303"/>
            <a:ext cx="1809751" cy="1204307"/>
          </a:xfrm>
          <a:prstGeom prst="rect">
            <a:avLst/>
          </a:prstGeom>
        </p:spPr>
      </p:pic>
    </p:spTree>
    <p:extLst>
      <p:ext uri="{BB962C8B-B14F-4D97-AF65-F5344CB8AC3E}">
        <p14:creationId xmlns:p14="http://schemas.microsoft.com/office/powerpoint/2010/main" val="425033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ppt_x</p:attrName>
                                        </p:attrNameLst>
                                      </p:cBhvr>
                                      <p:tavLst>
                                        <p:tav tm="0">
                                          <p:val>
                                            <p:strVal val="#ppt_x-.2"/>
                                          </p:val>
                                        </p:tav>
                                        <p:tav tm="100000">
                                          <p:val>
                                            <p:strVal val="#ppt_x"/>
                                          </p:val>
                                        </p:tav>
                                      </p:tavLst>
                                    </p:anim>
                                    <p:anim calcmode="lin" valueType="num">
                                      <p:cBhvr>
                                        <p:cTn id="8" dur="1000" fill="hold"/>
                                        <p:tgtEl>
                                          <p:spTgt spid="4505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3DAA14-61A5-4E25-8DA3-E0B7E3AC8E3D}"/>
              </a:ext>
            </a:extLst>
          </p:cNvPr>
          <p:cNvSpPr>
            <a:spLocks noGrp="1"/>
          </p:cNvSpPr>
          <p:nvPr>
            <p:ph type="title"/>
          </p:nvPr>
        </p:nvSpPr>
        <p:spPr>
          <a:xfrm>
            <a:off x="2057400" y="533401"/>
            <a:ext cx="8229600" cy="1139825"/>
          </a:xfrm>
        </p:spPr>
        <p:txBody>
          <a:bodyPr>
            <a:normAutofit fontScale="90000"/>
          </a:bodyPr>
          <a:lstStyle/>
          <a:p>
            <a:pPr eaLnBrk="1" hangingPunct="1"/>
            <a:r>
              <a:rPr lang="en-US" altLang="pt-BR" sz="4000" b="1"/>
              <a:t>The Charter</a:t>
            </a:r>
            <a:r>
              <a:rPr lang="en-US" altLang="pt-BR" sz="4000"/>
              <a:t/>
            </a:r>
            <a:br>
              <a:rPr lang="en-US" altLang="pt-BR" sz="4000"/>
            </a:br>
            <a:endParaRPr lang="en-US" altLang="pt-BR" sz="4000"/>
          </a:p>
        </p:txBody>
      </p:sp>
      <p:graphicFrame>
        <p:nvGraphicFramePr>
          <p:cNvPr id="10" name="Content Placeholder 9">
            <a:extLst>
              <a:ext uri="{FF2B5EF4-FFF2-40B4-BE49-F238E27FC236}">
                <a16:creationId xmlns:a16="http://schemas.microsoft.com/office/drawing/2014/main" xmlns="" id="{BE64AF07-299B-4BB1-80D1-7754D0A17F99}"/>
              </a:ext>
            </a:extLst>
          </p:cNvPr>
          <p:cNvGraphicFramePr>
            <a:graphicFrameLocks noGrp="1"/>
          </p:cNvGraphicFramePr>
          <p:nvPr>
            <p:ph idx="1"/>
          </p:nvPr>
        </p:nvGraphicFramePr>
        <p:xfrm>
          <a:off x="1828800" y="1673226"/>
          <a:ext cx="8458200" cy="4540251"/>
        </p:xfrm>
        <a:graphic>
          <a:graphicData uri="http://schemas.openxmlformats.org/drawingml/2006/table">
            <a:tbl>
              <a:tblPr/>
              <a:tblGrid>
                <a:gridCol w="546100">
                  <a:extLst>
                    <a:ext uri="{9D8B030D-6E8A-4147-A177-3AD203B41FA5}">
                      <a16:colId xmlns:a16="http://schemas.microsoft.com/office/drawing/2014/main" xmlns="" val="2436345851"/>
                    </a:ext>
                  </a:extLst>
                </a:gridCol>
                <a:gridCol w="3598863">
                  <a:extLst>
                    <a:ext uri="{9D8B030D-6E8A-4147-A177-3AD203B41FA5}">
                      <a16:colId xmlns:a16="http://schemas.microsoft.com/office/drawing/2014/main" xmlns="" val="1544751982"/>
                    </a:ext>
                  </a:extLst>
                </a:gridCol>
                <a:gridCol w="4313237">
                  <a:extLst>
                    <a:ext uri="{9D8B030D-6E8A-4147-A177-3AD203B41FA5}">
                      <a16:colId xmlns:a16="http://schemas.microsoft.com/office/drawing/2014/main" xmlns="" val="2835157133"/>
                    </a:ext>
                  </a:extLst>
                </a:gridCol>
              </a:tblGrid>
              <a:tr h="427038">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Categoria de desrespeito e abuso</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hMerge="1">
                  <a:txBody>
                    <a:bodyPr/>
                    <a:lstStyle/>
                    <a:p>
                      <a:endParaRPr lang="pt-BR"/>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DIREITO CORRESPONDENTE</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extLst>
                  <a:ext uri="{0D108BD9-81ED-4DB2-BD59-A6C34878D82A}">
                    <a16:rowId xmlns:a16="http://schemas.microsoft.com/office/drawing/2014/main" xmlns="" val="492775595"/>
                  </a:ext>
                </a:extLst>
              </a:tr>
              <a:tr h="4032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1.</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Abuso físico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Liberdade de danos e maus-tratos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3119365645"/>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2.</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Cuidado não-consentido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Direito à informação, o consentimento informado ea recusa, e respeito pelas escolhas e preferências, incluindo acompanhantes durante o atendimento de maternidade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95027671"/>
                  </a:ext>
                </a:extLst>
              </a:tr>
              <a:tr h="4032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3.</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Cuidado não confidencial ou privativo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Confidencialidade, privacidade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3976613860"/>
                  </a:ext>
                </a:extLst>
              </a:tr>
              <a:tr h="4032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4.</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Cuidado indigno e abuso verbal</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Dignidade, respeito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3296674303"/>
                  </a:ext>
                </a:extLst>
              </a:tr>
              <a:tr h="56038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5.</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Discriminação baseada em certos atributos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Igualdade, a não discriminação, à eqüidade da atenção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2017219035"/>
                  </a:ext>
                </a:extLst>
              </a:tr>
              <a:tr h="6635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6.</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Abandono, negligência ou recusa de assistência</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Direito ao cuidado à saúde em tempo oportuno e ao mais alto nível possível de saúde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3870980884"/>
                  </a:ext>
                </a:extLst>
              </a:tr>
              <a:tr h="6635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7.</a:t>
                      </a:r>
                      <a:endParaRPr kumimoji="0" lang="en-US" altLang="pt-BR" sz="1400" b="0" i="0" u="none" strike="noStrike" cap="none" normalizeH="0" baseline="0">
                        <a:ln>
                          <a:noFill/>
                        </a:ln>
                        <a:solidFill>
                          <a:schemeClr val="tx1"/>
                        </a:solidFill>
                        <a:effectLst/>
                        <a:latin typeface="Baskerville Old Face" panose="02020602080505020303" pitchFamily="18" charset="0"/>
                        <a:ea typeface="Calibri" panose="020F0502020204030204"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Detenção nos serviços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Liberdade, autonomia</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xmlns="" val="3081063258"/>
                  </a:ext>
                </a:extLst>
              </a:tr>
            </a:tbl>
          </a:graphicData>
        </a:graphic>
      </p:graphicFrame>
      <p:cxnSp>
        <p:nvCxnSpPr>
          <p:cNvPr id="4" name="Straight Connector 3">
            <a:extLst>
              <a:ext uri="{FF2B5EF4-FFF2-40B4-BE49-F238E27FC236}">
                <a16:creationId xmlns:a16="http://schemas.microsoft.com/office/drawing/2014/main" xmlns="" id="{D0C2E0C9-8DFA-4E85-8CF4-4C0EAF7502F9}"/>
              </a:ext>
            </a:extLst>
          </p:cNvPr>
          <p:cNvCxnSpPr/>
          <p:nvPr/>
        </p:nvCxnSpPr>
        <p:spPr>
          <a:xfrm>
            <a:off x="1828800" y="1477963"/>
            <a:ext cx="8534400"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C7667EF-8160-429E-A378-29FBB70F22E3}"/>
              </a:ext>
            </a:extLst>
          </p:cNvPr>
          <p:cNvSpPr/>
          <p:nvPr/>
        </p:nvSpPr>
        <p:spPr>
          <a:xfrm>
            <a:off x="1828800" y="228600"/>
            <a:ext cx="8534400" cy="6324600"/>
          </a:xfrm>
          <a:prstGeom prst="rect">
            <a:avLst/>
          </a:prstGeom>
          <a:noFill/>
          <a:ln w="317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 Box 1">
            <a:extLst>
              <a:ext uri="{FF2B5EF4-FFF2-40B4-BE49-F238E27FC236}">
                <a16:creationId xmlns:a16="http://schemas.microsoft.com/office/drawing/2014/main" xmlns="" id="{B96E779C-CD56-4300-893E-95AFE203327B}"/>
              </a:ext>
            </a:extLst>
          </p:cNvPr>
          <p:cNvSpPr txBox="1"/>
          <p:nvPr/>
        </p:nvSpPr>
        <p:spPr>
          <a:xfrm>
            <a:off x="1524000" y="20638"/>
            <a:ext cx="9144000" cy="1524000"/>
          </a:xfrm>
          <a:prstGeom prst="rect">
            <a:avLst/>
          </a:prstGeom>
          <a:solidFill>
            <a:srgbClr val="FAA61A"/>
          </a:solidFill>
          <a:ln w="6350">
            <a:noFill/>
          </a:ln>
          <a:effectLst/>
        </p:spPr>
        <p:style>
          <a:lnRef idx="0">
            <a:schemeClr val="accent1"/>
          </a:lnRef>
          <a:fillRef idx="0">
            <a:schemeClr val="accent1"/>
          </a:fillRef>
          <a:effectRef idx="0">
            <a:schemeClr val="accent1"/>
          </a:effectRef>
          <a:fontRef idx="minor">
            <a:schemeClr val="dk1"/>
          </a:fontRef>
        </p:style>
        <p:txBody>
          <a:bodyPr lIns="365760" tIns="365760" rIns="365760" bIns="365760"/>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Aft>
                <a:spcPts val="600"/>
              </a:spcAft>
            </a:pPr>
            <a:r>
              <a:rPr lang="en-US" altLang="pt-BR" sz="800" b="1">
                <a:solidFill>
                  <a:srgbClr val="000000"/>
                </a:solidFill>
                <a:latin typeface="Arial" panose="020B0604020202020204" pitchFamily="34" charset="0"/>
                <a:ea typeface="Calibri" panose="020F0502020204030204" pitchFamily="34" charset="0"/>
              </a:rPr>
              <a:t> </a:t>
            </a:r>
            <a:endParaRPr lang="en-US" altLang="pt-BR" sz="1100">
              <a:solidFill>
                <a:srgbClr val="000000"/>
              </a:solidFill>
              <a:ea typeface="Calibri" panose="020F0502020204030204" pitchFamily="34" charset="0"/>
            </a:endParaRPr>
          </a:p>
          <a:p>
            <a:pPr eaLnBrk="1" hangingPunct="1"/>
            <a:r>
              <a:rPr lang="en-US" altLang="pt-BR" sz="1100" b="1">
                <a:solidFill>
                  <a:srgbClr val="FFFFFF"/>
                </a:solidFill>
                <a:latin typeface="MS Reference Sans Serif" panose="020B0604030504040204" pitchFamily="34" charset="0"/>
                <a:ea typeface="Calibri" panose="020F0502020204030204" pitchFamily="34" charset="0"/>
              </a:rPr>
              <a:t> </a:t>
            </a:r>
            <a:endParaRPr lang="en-US" altLang="pt-BR" sz="1100">
              <a:solidFill>
                <a:srgbClr val="000000"/>
              </a:solidFill>
              <a:ea typeface="Calibri" panose="020F0502020204030204" pitchFamily="34" charset="0"/>
            </a:endParaRPr>
          </a:p>
          <a:p>
            <a:pPr eaLnBrk="1" hangingPunct="1">
              <a:spcAft>
                <a:spcPts val="1000"/>
              </a:spcAft>
            </a:pPr>
            <a:r>
              <a:rPr lang="en-US" altLang="pt-BR" sz="1100">
                <a:solidFill>
                  <a:srgbClr val="000000"/>
                </a:solidFill>
                <a:ea typeface="Calibri" panose="020F0502020204030204" pitchFamily="34" charset="0"/>
              </a:rPr>
              <a:t> </a:t>
            </a:r>
          </a:p>
        </p:txBody>
      </p:sp>
      <p:sp>
        <p:nvSpPr>
          <p:cNvPr id="12" name="Text Box 6">
            <a:extLst>
              <a:ext uri="{FF2B5EF4-FFF2-40B4-BE49-F238E27FC236}">
                <a16:creationId xmlns:a16="http://schemas.microsoft.com/office/drawing/2014/main" xmlns="" id="{12269847-2AAF-4F43-B75F-5AEE1545B394}"/>
              </a:ext>
            </a:extLst>
          </p:cNvPr>
          <p:cNvSpPr txBox="1"/>
          <p:nvPr/>
        </p:nvSpPr>
        <p:spPr>
          <a:xfrm>
            <a:off x="1517650" y="49213"/>
            <a:ext cx="6686550" cy="1524000"/>
          </a:xfrm>
          <a:prstGeom prst="rect">
            <a:avLst/>
          </a:prstGeom>
          <a:solidFill>
            <a:srgbClr val="F26322"/>
          </a:solidFill>
          <a:ln w="6350">
            <a:noFill/>
          </a:ln>
          <a:effectLst/>
        </p:spPr>
        <p:style>
          <a:lnRef idx="0">
            <a:schemeClr val="accent1"/>
          </a:lnRef>
          <a:fillRef idx="0">
            <a:schemeClr val="accent1"/>
          </a:fillRef>
          <a:effectRef idx="0">
            <a:schemeClr val="accent1"/>
          </a:effectRef>
          <a:fontRef idx="minor">
            <a:schemeClr val="dk1"/>
          </a:fontRef>
        </p:style>
        <p:txBody>
          <a:bodyPr/>
          <a:lstStyle>
            <a:lvl1pPr marL="4572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Aft>
                <a:spcPts val="600"/>
              </a:spcAft>
            </a:pPr>
            <a:r>
              <a:rPr lang="en-US" altLang="pt-BR" b="1" dirty="0">
                <a:solidFill>
                  <a:srgbClr val="000000"/>
                </a:solidFill>
                <a:latin typeface="Arial" panose="020B0604020202020204" pitchFamily="34" charset="0"/>
                <a:ea typeface="Calibri" panose="020F0502020204030204" pitchFamily="34" charset="0"/>
              </a:rPr>
              <a:t>CUIDADO RESPEITOSO NO PARTO – PREVENÇÃO DA VIOLÊNCIA NO PARTO</a:t>
            </a:r>
          </a:p>
          <a:p>
            <a:pPr eaLnBrk="1" hangingPunct="1">
              <a:spcAft>
                <a:spcPts val="600"/>
              </a:spcAft>
            </a:pPr>
            <a:r>
              <a:rPr lang="en-US" altLang="pt-BR" sz="1600" b="1" dirty="0">
                <a:solidFill>
                  <a:srgbClr val="000000"/>
                </a:solidFill>
                <a:latin typeface="Arial" panose="020B0604020202020204" pitchFamily="34" charset="0"/>
                <a:ea typeface="Calibri" panose="020F0502020204030204" pitchFamily="34" charset="0"/>
              </a:rPr>
              <a:t>RESPECTFUL MATERNITY CARE:</a:t>
            </a:r>
            <a:endParaRPr lang="en-US" altLang="pt-BR" sz="1600" dirty="0">
              <a:solidFill>
                <a:srgbClr val="000000"/>
              </a:solidFill>
              <a:ea typeface="Calibri" panose="020F0502020204030204" pitchFamily="34" charset="0"/>
            </a:endParaRPr>
          </a:p>
          <a:p>
            <a:pPr eaLnBrk="1" hangingPunct="1"/>
            <a:r>
              <a:rPr lang="en-US" altLang="pt-BR" sz="1600" dirty="0">
                <a:solidFill>
                  <a:srgbClr val="000000"/>
                </a:solidFill>
                <a:latin typeface="MS Reference Sans Serif" panose="020B0604030504040204" pitchFamily="34" charset="0"/>
                <a:ea typeface="Calibri" panose="020F0502020204030204" pitchFamily="34" charset="0"/>
              </a:rPr>
              <a:t>THE</a:t>
            </a:r>
            <a:r>
              <a:rPr lang="en-US" altLang="pt-BR" sz="1600" b="1" dirty="0">
                <a:solidFill>
                  <a:srgbClr val="000000"/>
                </a:solidFill>
                <a:latin typeface="MS Reference Sans Serif" panose="020B0604030504040204" pitchFamily="34" charset="0"/>
                <a:ea typeface="Calibri" panose="020F0502020204030204" pitchFamily="34" charset="0"/>
              </a:rPr>
              <a:t> </a:t>
            </a:r>
            <a:r>
              <a:rPr lang="en-US" altLang="pt-BR" sz="1600" b="1" dirty="0">
                <a:solidFill>
                  <a:srgbClr val="FFFFFF"/>
                </a:solidFill>
                <a:latin typeface="MS Reference Sans Serif" panose="020B0604030504040204" pitchFamily="34" charset="0"/>
                <a:ea typeface="Calibri" panose="020F0502020204030204" pitchFamily="34" charset="0"/>
              </a:rPr>
              <a:t>UNIVERSAL RIGHTS </a:t>
            </a:r>
            <a:r>
              <a:rPr lang="en-US" altLang="pt-BR" sz="1600" dirty="0">
                <a:solidFill>
                  <a:srgbClr val="000000"/>
                </a:solidFill>
                <a:latin typeface="MS Reference Sans Serif" panose="020B0604030504040204" pitchFamily="34" charset="0"/>
                <a:ea typeface="Calibri" panose="020F0502020204030204" pitchFamily="34" charset="0"/>
              </a:rPr>
              <a:t>OF CHILDBEARING WOMEN</a:t>
            </a:r>
            <a:endParaRPr lang="en-US" altLang="pt-BR" sz="1600" dirty="0">
              <a:solidFill>
                <a:srgbClr val="000000"/>
              </a:solidFill>
              <a:ea typeface="Calibri" panose="020F0502020204030204" pitchFamily="34" charset="0"/>
            </a:endParaRPr>
          </a:p>
        </p:txBody>
      </p:sp>
      <p:pic>
        <p:nvPicPr>
          <p:cNvPr id="21547" name="Picture 12">
            <a:extLst>
              <a:ext uri="{FF2B5EF4-FFF2-40B4-BE49-F238E27FC236}">
                <a16:creationId xmlns:a16="http://schemas.microsoft.com/office/drawing/2014/main" xmlns="" id="{1C8D12B2-DD41-46B7-8401-B541D96AFCB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12189" y="179389"/>
            <a:ext cx="140652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xmlns="" id="{E0C12C47-1911-4C22-8A24-9B11A4DE0A1D}"/>
              </a:ext>
            </a:extLst>
          </p:cNvPr>
          <p:cNvCxnSpPr/>
          <p:nvPr/>
        </p:nvCxnSpPr>
        <p:spPr>
          <a:xfrm>
            <a:off x="1524000" y="1550988"/>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49" name="TextBox 2">
            <a:extLst>
              <a:ext uri="{FF2B5EF4-FFF2-40B4-BE49-F238E27FC236}">
                <a16:creationId xmlns:a16="http://schemas.microsoft.com/office/drawing/2014/main" xmlns="" id="{C364E054-3805-45B2-BFE2-4A34E39E03CA}"/>
              </a:ext>
            </a:extLst>
          </p:cNvPr>
          <p:cNvSpPr txBox="1">
            <a:spLocks noChangeArrowheads="1"/>
          </p:cNvSpPr>
          <p:nvPr/>
        </p:nvSpPr>
        <p:spPr bwMode="auto">
          <a:xfrm>
            <a:off x="3392488" y="6229350"/>
            <a:ext cx="6513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pt-BR" sz="1800"/>
              <a:t>www.tractionproject.org/content/respectful-care-during-</a:t>
            </a:r>
            <a:r>
              <a:rPr lang="en-US" altLang="pt-BR" sz="1800" b="1"/>
              <a:t>childbirth</a:t>
            </a:r>
            <a:endParaRPr lang="en-US" altLang="pt-BR" sz="1800"/>
          </a:p>
          <a:p>
            <a:pPr eaLnBrk="1" hangingPunct="1"/>
            <a:endParaRPr lang="en-US" altLang="pt-BR" sz="1800"/>
          </a:p>
        </p:txBody>
      </p:sp>
    </p:spTree>
    <p:extLst>
      <p:ext uri="{BB962C8B-B14F-4D97-AF65-F5344CB8AC3E}">
        <p14:creationId xmlns:p14="http://schemas.microsoft.com/office/powerpoint/2010/main" val="81624428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5877669" y="180629"/>
            <a:ext cx="5476131" cy="3025833"/>
          </a:xfrm>
          <a:prstGeom prst="rect">
            <a:avLst/>
          </a:prstGeom>
        </p:spPr>
      </p:pic>
      <p:pic>
        <p:nvPicPr>
          <p:cNvPr id="6" name="Espaço Reservado para Conteúdo 5"/>
          <p:cNvPicPr>
            <a:picLocks noGrp="1" noChangeAspect="1"/>
          </p:cNvPicPr>
          <p:nvPr>
            <p:ph idx="1"/>
          </p:nvPr>
        </p:nvPicPr>
        <p:blipFill>
          <a:blip r:embed="rId3"/>
          <a:stretch>
            <a:fillRect/>
          </a:stretch>
        </p:blipFill>
        <p:spPr>
          <a:xfrm>
            <a:off x="602246" y="180629"/>
            <a:ext cx="4340782" cy="2826934"/>
          </a:xfrm>
          <a:prstGeom prst="rect">
            <a:avLst/>
          </a:prstGeom>
        </p:spPr>
      </p:pic>
      <p:pic>
        <p:nvPicPr>
          <p:cNvPr id="4" name="Imagem 3"/>
          <p:cNvPicPr>
            <a:picLocks noChangeAspect="1"/>
          </p:cNvPicPr>
          <p:nvPr/>
        </p:nvPicPr>
        <p:blipFill>
          <a:blip r:embed="rId4"/>
          <a:stretch>
            <a:fillRect/>
          </a:stretch>
        </p:blipFill>
        <p:spPr>
          <a:xfrm>
            <a:off x="405938" y="3107574"/>
            <a:ext cx="3426229" cy="3426229"/>
          </a:xfrm>
          <a:prstGeom prst="rect">
            <a:avLst/>
          </a:prstGeom>
        </p:spPr>
      </p:pic>
      <p:pic>
        <p:nvPicPr>
          <p:cNvPr id="8" name="Imagem 7"/>
          <p:cNvPicPr>
            <a:picLocks noChangeAspect="1"/>
          </p:cNvPicPr>
          <p:nvPr/>
        </p:nvPicPr>
        <p:blipFill>
          <a:blip r:embed="rId5"/>
          <a:stretch>
            <a:fillRect/>
          </a:stretch>
        </p:blipFill>
        <p:spPr>
          <a:xfrm>
            <a:off x="7539840" y="2360815"/>
            <a:ext cx="4652159" cy="3077210"/>
          </a:xfrm>
          <a:prstGeom prst="rect">
            <a:avLst/>
          </a:prstGeom>
        </p:spPr>
      </p:pic>
      <p:pic>
        <p:nvPicPr>
          <p:cNvPr id="9" name="Imagem 8"/>
          <p:cNvPicPr>
            <a:picLocks noChangeAspect="1"/>
          </p:cNvPicPr>
          <p:nvPr/>
        </p:nvPicPr>
        <p:blipFill>
          <a:blip r:embed="rId6"/>
          <a:stretch>
            <a:fillRect/>
          </a:stretch>
        </p:blipFill>
        <p:spPr>
          <a:xfrm>
            <a:off x="6962514" y="4362659"/>
            <a:ext cx="2463902" cy="2463902"/>
          </a:xfrm>
          <a:prstGeom prst="rect">
            <a:avLst/>
          </a:prstGeom>
        </p:spPr>
      </p:pic>
      <p:pic>
        <p:nvPicPr>
          <p:cNvPr id="10" name="Imagem 9"/>
          <p:cNvPicPr>
            <a:picLocks noChangeAspect="1"/>
          </p:cNvPicPr>
          <p:nvPr/>
        </p:nvPicPr>
        <p:blipFill>
          <a:blip r:embed="rId7"/>
          <a:stretch>
            <a:fillRect/>
          </a:stretch>
        </p:blipFill>
        <p:spPr>
          <a:xfrm>
            <a:off x="2566324" y="4362659"/>
            <a:ext cx="3633701" cy="2478184"/>
          </a:xfrm>
          <a:prstGeom prst="rect">
            <a:avLst/>
          </a:prstGeom>
        </p:spPr>
      </p:pic>
      <p:pic>
        <p:nvPicPr>
          <p:cNvPr id="11" name="Imagem 10"/>
          <p:cNvPicPr>
            <a:picLocks noChangeAspect="1"/>
          </p:cNvPicPr>
          <p:nvPr/>
        </p:nvPicPr>
        <p:blipFill>
          <a:blip r:embed="rId8"/>
          <a:stretch>
            <a:fillRect/>
          </a:stretch>
        </p:blipFill>
        <p:spPr>
          <a:xfrm>
            <a:off x="3012929" y="1997763"/>
            <a:ext cx="4163637" cy="2686217"/>
          </a:xfrm>
          <a:prstGeom prst="rect">
            <a:avLst/>
          </a:prstGeom>
        </p:spPr>
      </p:pic>
    </p:spTree>
    <p:extLst>
      <p:ext uri="{BB962C8B-B14F-4D97-AF65-F5344CB8AC3E}">
        <p14:creationId xmlns:p14="http://schemas.microsoft.com/office/powerpoint/2010/main" val="347272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p:cNvSpPr>
            <a:spLocks noGrp="1"/>
          </p:cNvSpPr>
          <p:nvPr>
            <p:ph type="title"/>
          </p:nvPr>
        </p:nvSpPr>
        <p:spPr>
          <a:xfrm>
            <a:off x="1650380" y="156117"/>
            <a:ext cx="8953122" cy="903250"/>
          </a:xfrm>
        </p:spPr>
        <p:txBody>
          <a:bodyPr>
            <a:normAutofit fontScale="90000"/>
          </a:bodyPr>
          <a:lstStyle/>
          <a:p>
            <a:pPr algn="ctr"/>
            <a:r>
              <a:rPr lang="en-US" altLang="pt-BR" sz="3200" b="1" dirty="0" err="1">
                <a:ea typeface="ＭＳ Ｐゴシック" panose="020B0600070205080204" pitchFamily="34" charset="-128"/>
              </a:rPr>
              <a:t>Iniciativa</a:t>
            </a:r>
            <a:r>
              <a:rPr lang="en-US" altLang="pt-BR" sz="3200" b="1" dirty="0">
                <a:ea typeface="ＭＳ Ｐゴシック" panose="020B0600070205080204" pitchFamily="34" charset="-128"/>
              </a:rPr>
              <a:t> hospital amigo da </a:t>
            </a:r>
            <a:r>
              <a:rPr lang="en-US" altLang="pt-BR" sz="3200" b="1" dirty="0" err="1">
                <a:ea typeface="ＭＳ Ｐゴシック" panose="020B0600070205080204" pitchFamily="34" charset="-128"/>
              </a:rPr>
              <a:t>mãe</a:t>
            </a:r>
            <a:r>
              <a:rPr lang="en-US" altLang="pt-BR" sz="3200" b="1" dirty="0">
                <a:ea typeface="ＭＳ Ｐゴシック" panose="020B0600070205080204" pitchFamily="34" charset="-128"/>
              </a:rPr>
              <a:t> e do </a:t>
            </a:r>
            <a:r>
              <a:rPr lang="en-US" altLang="pt-BR" sz="3200" b="1" dirty="0" err="1">
                <a:ea typeface="ＭＳ Ｐゴシック" panose="020B0600070205080204" pitchFamily="34" charset="-128"/>
              </a:rPr>
              <a:t>bebê</a:t>
            </a:r>
            <a:r>
              <a:rPr lang="en-US" altLang="pt-BR" sz="3200" b="1" dirty="0">
                <a:ea typeface="ＭＳ Ｐゴシック" panose="020B0600070205080204" pitchFamily="34" charset="-128"/>
              </a:rPr>
              <a:t> (2015), no </a:t>
            </a:r>
            <a:r>
              <a:rPr lang="en-US" altLang="pt-BR" sz="3200" b="1" dirty="0" err="1">
                <a:ea typeface="ＭＳ Ｐゴシック" panose="020B0600070205080204" pitchFamily="34" charset="-128"/>
              </a:rPr>
              <a:t>Brasil</a:t>
            </a:r>
            <a:r>
              <a:rPr lang="en-US" altLang="pt-BR" sz="3200" b="1" dirty="0">
                <a:ea typeface="ＭＳ Ｐゴシック" panose="020B0600070205080204" pitchFamily="34" charset="-128"/>
              </a:rPr>
              <a:t> </a:t>
            </a:r>
            <a:r>
              <a:rPr lang="en-US" altLang="pt-BR" sz="3200" b="1" dirty="0" err="1">
                <a:ea typeface="ＭＳ Ｐゴシック" panose="020B0600070205080204" pitchFamily="34" charset="-128"/>
              </a:rPr>
              <a:t>em</a:t>
            </a:r>
            <a:r>
              <a:rPr lang="en-US" altLang="pt-BR" sz="3200" b="1" dirty="0">
                <a:ea typeface="ＭＳ Ｐゴシック" panose="020B0600070205080204" pitchFamily="34" charset="-128"/>
              </a:rPr>
              <a:t> 2014</a:t>
            </a:r>
          </a:p>
        </p:txBody>
      </p:sp>
      <p:pic>
        <p:nvPicPr>
          <p:cNvPr id="532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922" y="1170878"/>
            <a:ext cx="11077091" cy="535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277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28667BC8-3CEE-2542-AEB0-1977DBC148B0}"/>
              </a:ext>
            </a:extLst>
          </p:cNvPr>
          <p:cNvPicPr>
            <a:picLocks noChangeAspect="1"/>
          </p:cNvPicPr>
          <p:nvPr/>
        </p:nvPicPr>
        <p:blipFill>
          <a:blip r:embed="rId2"/>
          <a:stretch>
            <a:fillRect/>
          </a:stretch>
        </p:blipFill>
        <p:spPr>
          <a:xfrm>
            <a:off x="571929" y="122663"/>
            <a:ext cx="7256227" cy="6032810"/>
          </a:xfrm>
          <a:prstGeom prst="rect">
            <a:avLst/>
          </a:prstGeom>
        </p:spPr>
      </p:pic>
      <p:sp>
        <p:nvSpPr>
          <p:cNvPr id="4" name="CaixaDeTexto 3">
            <a:extLst>
              <a:ext uri="{FF2B5EF4-FFF2-40B4-BE49-F238E27FC236}">
                <a16:creationId xmlns:a16="http://schemas.microsoft.com/office/drawing/2014/main" xmlns="" id="{1678DBFD-2D32-3C4F-8BF3-09C547242A62}"/>
              </a:ext>
            </a:extLst>
          </p:cNvPr>
          <p:cNvSpPr txBox="1"/>
          <p:nvPr/>
        </p:nvSpPr>
        <p:spPr>
          <a:xfrm>
            <a:off x="8118087" y="1061576"/>
            <a:ext cx="3914078" cy="4154984"/>
          </a:xfrm>
          <a:prstGeom prst="rect">
            <a:avLst/>
          </a:prstGeom>
          <a:noFill/>
        </p:spPr>
        <p:txBody>
          <a:bodyPr wrap="square" rtlCol="0">
            <a:spAutoFit/>
          </a:bodyPr>
          <a:lstStyle/>
          <a:p>
            <a:r>
              <a:rPr lang="pt-BR" sz="2400" dirty="0"/>
              <a:t>Formas de violência no parto e no aborto</a:t>
            </a:r>
          </a:p>
          <a:p>
            <a:endParaRPr lang="pt-BR" sz="2400" dirty="0"/>
          </a:p>
          <a:p>
            <a:pPr marL="342900" indent="-342900">
              <a:buFont typeface="Arial" panose="020B0604020202020204" pitchFamily="34" charset="0"/>
              <a:buChar char="•"/>
            </a:pPr>
            <a:r>
              <a:rPr lang="pt-BR" sz="2400" dirty="0"/>
              <a:t>Violência física</a:t>
            </a:r>
          </a:p>
          <a:p>
            <a:pPr marL="342900" indent="-342900">
              <a:buFont typeface="Arial" panose="020B0604020202020204" pitchFamily="34" charset="0"/>
              <a:buChar char="•"/>
            </a:pPr>
            <a:endParaRPr lang="pt-BR" sz="2400" dirty="0"/>
          </a:p>
          <a:p>
            <a:pPr marL="342900" indent="-342900">
              <a:buFont typeface="Arial" panose="020B0604020202020204" pitchFamily="34" charset="0"/>
              <a:buChar char="•"/>
            </a:pPr>
            <a:r>
              <a:rPr lang="pt-BR" sz="2400" dirty="0"/>
              <a:t>Violência verbal/emocional</a:t>
            </a:r>
          </a:p>
          <a:p>
            <a:pPr marL="342900" indent="-342900">
              <a:buFont typeface="Arial" panose="020B0604020202020204" pitchFamily="34" charset="0"/>
              <a:buChar char="•"/>
            </a:pPr>
            <a:endParaRPr lang="pt-BR" sz="2400" dirty="0"/>
          </a:p>
          <a:p>
            <a:pPr marL="342900" indent="-342900">
              <a:buFont typeface="Arial" panose="020B0604020202020204" pitchFamily="34" charset="0"/>
              <a:buChar char="•"/>
            </a:pPr>
            <a:r>
              <a:rPr lang="pt-BR" sz="2400" dirty="0"/>
              <a:t>Violência institucional</a:t>
            </a:r>
          </a:p>
          <a:p>
            <a:pPr marL="342900" indent="-342900">
              <a:buFont typeface="Arial" panose="020B0604020202020204" pitchFamily="34" charset="0"/>
              <a:buChar char="•"/>
            </a:pPr>
            <a:endParaRPr lang="pt-BR" sz="2400" dirty="0"/>
          </a:p>
          <a:p>
            <a:pPr marL="342900" indent="-342900">
              <a:buFont typeface="Arial" panose="020B0604020202020204" pitchFamily="34" charset="0"/>
              <a:buChar char="•"/>
            </a:pPr>
            <a:r>
              <a:rPr lang="pt-BR" sz="2400" dirty="0"/>
              <a:t>Violência sexual</a:t>
            </a:r>
          </a:p>
          <a:p>
            <a:pPr marL="342900" indent="-342900">
              <a:buFont typeface="Arial" panose="020B0604020202020204" pitchFamily="34" charset="0"/>
              <a:buChar char="•"/>
            </a:pPr>
            <a:endParaRPr lang="pt-BR" sz="2400" dirty="0"/>
          </a:p>
        </p:txBody>
      </p:sp>
    </p:spTree>
    <p:extLst>
      <p:ext uri="{BB962C8B-B14F-4D97-AF65-F5344CB8AC3E}">
        <p14:creationId xmlns:p14="http://schemas.microsoft.com/office/powerpoint/2010/main" val="456863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B963910-95B4-BB47-A16E-EEE53BC5EB36}"/>
              </a:ext>
            </a:extLst>
          </p:cNvPr>
          <p:cNvSpPr>
            <a:spLocks noGrp="1"/>
          </p:cNvSpPr>
          <p:nvPr>
            <p:ph type="title"/>
          </p:nvPr>
        </p:nvSpPr>
        <p:spPr/>
        <p:txBody>
          <a:bodyPr/>
          <a:lstStyle/>
          <a:p>
            <a:endParaRPr lang="pt-BR"/>
          </a:p>
        </p:txBody>
      </p:sp>
      <p:pic>
        <p:nvPicPr>
          <p:cNvPr id="3" name="Imagem 2">
            <a:extLst>
              <a:ext uri="{FF2B5EF4-FFF2-40B4-BE49-F238E27FC236}">
                <a16:creationId xmlns:a16="http://schemas.microsoft.com/office/drawing/2014/main" xmlns="" id="{E2B84382-9FF6-DC44-91B0-F280C8EC0B1B}"/>
              </a:ext>
            </a:extLst>
          </p:cNvPr>
          <p:cNvPicPr>
            <a:picLocks noChangeAspect="1"/>
          </p:cNvPicPr>
          <p:nvPr/>
        </p:nvPicPr>
        <p:blipFill>
          <a:blip r:embed="rId2"/>
          <a:stretch>
            <a:fillRect/>
          </a:stretch>
        </p:blipFill>
        <p:spPr>
          <a:xfrm>
            <a:off x="482719" y="365124"/>
            <a:ext cx="11226562" cy="6247549"/>
          </a:xfrm>
          <a:prstGeom prst="rect">
            <a:avLst/>
          </a:prstGeom>
        </p:spPr>
      </p:pic>
    </p:spTree>
    <p:extLst>
      <p:ext uri="{BB962C8B-B14F-4D97-AF65-F5344CB8AC3E}">
        <p14:creationId xmlns:p14="http://schemas.microsoft.com/office/powerpoint/2010/main" val="265178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AABFE12-95BB-2344-88C6-F057D72FD353}"/>
              </a:ext>
            </a:extLst>
          </p:cNvPr>
          <p:cNvSpPr>
            <a:spLocks noGrp="1"/>
          </p:cNvSpPr>
          <p:nvPr>
            <p:ph type="title"/>
          </p:nvPr>
        </p:nvSpPr>
        <p:spPr>
          <a:xfrm>
            <a:off x="253426" y="142786"/>
            <a:ext cx="4516916" cy="1404648"/>
          </a:xfrm>
        </p:spPr>
        <p:txBody>
          <a:bodyPr/>
          <a:lstStyle/>
          <a:p>
            <a:pPr algn="ctr"/>
            <a:r>
              <a:rPr lang="pt-BR" dirty="0"/>
              <a:t>O contexto político</a:t>
            </a:r>
          </a:p>
        </p:txBody>
      </p:sp>
      <p:sp>
        <p:nvSpPr>
          <p:cNvPr id="3" name="Espaço Reservado para Conteúdo 2">
            <a:extLst>
              <a:ext uri="{FF2B5EF4-FFF2-40B4-BE49-F238E27FC236}">
                <a16:creationId xmlns:a16="http://schemas.microsoft.com/office/drawing/2014/main" xmlns="" id="{75BACA3D-10AC-EE45-8542-A5F982D44CF3}"/>
              </a:ext>
            </a:extLst>
          </p:cNvPr>
          <p:cNvSpPr>
            <a:spLocks noGrp="1"/>
          </p:cNvSpPr>
          <p:nvPr>
            <p:ph idx="1"/>
          </p:nvPr>
        </p:nvSpPr>
        <p:spPr>
          <a:xfrm>
            <a:off x="5921299" y="624467"/>
            <a:ext cx="5609062" cy="1605777"/>
          </a:xfrm>
        </p:spPr>
        <p:txBody>
          <a:bodyPr>
            <a:noAutofit/>
          </a:bodyPr>
          <a:lstStyle/>
          <a:p>
            <a:r>
              <a:rPr lang="en-US" sz="2400" dirty="0" err="1"/>
              <a:t>Censura</a:t>
            </a:r>
            <a:r>
              <a:rPr lang="en-US" sz="2400" dirty="0"/>
              <a:t>  </a:t>
            </a:r>
            <a:r>
              <a:rPr lang="en-US" sz="2400" dirty="0" err="1"/>
              <a:t>ao</a:t>
            </a:r>
            <a:r>
              <a:rPr lang="en-US" sz="2400" dirty="0"/>
              <a:t> </a:t>
            </a:r>
            <a:r>
              <a:rPr lang="en-US" sz="2400" dirty="0" err="1"/>
              <a:t>termo</a:t>
            </a:r>
            <a:r>
              <a:rPr lang="en-US" sz="2400" dirty="0"/>
              <a:t> </a:t>
            </a:r>
            <a:r>
              <a:rPr lang="en-US" sz="2400" dirty="0" err="1"/>
              <a:t>violência</a:t>
            </a:r>
            <a:r>
              <a:rPr lang="en-US" sz="2400" dirty="0"/>
              <a:t> </a:t>
            </a:r>
            <a:r>
              <a:rPr lang="en-US" sz="2400" dirty="0" err="1"/>
              <a:t>obstétrica</a:t>
            </a:r>
            <a:r>
              <a:rPr lang="en-US" sz="2400" dirty="0"/>
              <a:t> (</a:t>
            </a:r>
            <a:r>
              <a:rPr lang="en-US" sz="2400" dirty="0" err="1"/>
              <a:t>em</a:t>
            </a:r>
            <a:r>
              <a:rPr lang="en-US" sz="2400" dirty="0"/>
              <a:t> </a:t>
            </a:r>
            <a:r>
              <a:rPr lang="en-US" sz="2400" dirty="0" err="1"/>
              <a:t>vão</a:t>
            </a:r>
            <a:r>
              <a:rPr lang="en-US" sz="2400" dirty="0"/>
              <a:t>)</a:t>
            </a:r>
          </a:p>
          <a:p>
            <a:r>
              <a:rPr lang="en-US" sz="2400" dirty="0" err="1"/>
              <a:t>Supressão</a:t>
            </a:r>
            <a:r>
              <a:rPr lang="en-US" sz="2400" dirty="0"/>
              <a:t> do </a:t>
            </a:r>
            <a:r>
              <a:rPr lang="en-US" sz="2400" dirty="0" err="1"/>
              <a:t>direito</a:t>
            </a:r>
            <a:r>
              <a:rPr lang="en-US" sz="2400" dirty="0"/>
              <a:t> das </a:t>
            </a:r>
            <a:r>
              <a:rPr lang="en-US" sz="2400" dirty="0" err="1"/>
              <a:t>mulheres</a:t>
            </a:r>
            <a:r>
              <a:rPr lang="en-US" sz="2400" dirty="0"/>
              <a:t> </a:t>
            </a:r>
            <a:r>
              <a:rPr lang="en-US" sz="2400" dirty="0" err="1"/>
              <a:t>à</a:t>
            </a:r>
            <a:r>
              <a:rPr lang="en-US" sz="2400" dirty="0"/>
              <a:t> </a:t>
            </a:r>
            <a:r>
              <a:rPr lang="en-US" sz="2400" dirty="0" err="1"/>
              <a:t>escolha</a:t>
            </a:r>
            <a:r>
              <a:rPr lang="en-US" sz="2400" dirty="0"/>
              <a:t> e </a:t>
            </a:r>
            <a:r>
              <a:rPr lang="en-US" sz="2400" dirty="0" err="1"/>
              <a:t>recusa</a:t>
            </a:r>
            <a:r>
              <a:rPr lang="en-US" sz="2400" dirty="0"/>
              <a:t> </a:t>
            </a:r>
            <a:r>
              <a:rPr lang="en-US" sz="2400" dirty="0" err="1"/>
              <a:t>informadas</a:t>
            </a:r>
            <a:endParaRPr lang="pt-BR" sz="2400" dirty="0"/>
          </a:p>
        </p:txBody>
      </p:sp>
      <p:pic>
        <p:nvPicPr>
          <p:cNvPr id="6" name="Imagem 5">
            <a:extLst>
              <a:ext uri="{FF2B5EF4-FFF2-40B4-BE49-F238E27FC236}">
                <a16:creationId xmlns:a16="http://schemas.microsoft.com/office/drawing/2014/main" xmlns="" id="{E235D3B8-00C4-7345-A7B9-77652E73EBC4}"/>
              </a:ext>
            </a:extLst>
          </p:cNvPr>
          <p:cNvPicPr>
            <a:picLocks noChangeAspect="1"/>
          </p:cNvPicPr>
          <p:nvPr/>
        </p:nvPicPr>
        <p:blipFill>
          <a:blip r:embed="rId2"/>
          <a:stretch>
            <a:fillRect/>
          </a:stretch>
        </p:blipFill>
        <p:spPr>
          <a:xfrm>
            <a:off x="460918" y="1369762"/>
            <a:ext cx="4844042" cy="4877125"/>
          </a:xfrm>
          <a:prstGeom prst="rect">
            <a:avLst/>
          </a:prstGeom>
        </p:spPr>
      </p:pic>
      <p:sp>
        <p:nvSpPr>
          <p:cNvPr id="7" name="CaixaDeTexto 6">
            <a:extLst>
              <a:ext uri="{FF2B5EF4-FFF2-40B4-BE49-F238E27FC236}">
                <a16:creationId xmlns:a16="http://schemas.microsoft.com/office/drawing/2014/main" xmlns="" id="{486ECA1D-58C0-1546-88C8-2A37C6971974}"/>
              </a:ext>
            </a:extLst>
          </p:cNvPr>
          <p:cNvSpPr txBox="1"/>
          <p:nvPr/>
        </p:nvSpPr>
        <p:spPr>
          <a:xfrm>
            <a:off x="5675972" y="2328864"/>
            <a:ext cx="6055110" cy="40722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sz="2500" b="1" dirty="0">
                <a:solidFill>
                  <a:srgbClr val="7030A0"/>
                </a:solidFill>
              </a:rPr>
              <a:t>Gênero e justiça epistêmica: se nós não fizermos, quem fará?</a:t>
            </a:r>
          </a:p>
          <a:p>
            <a:pPr marL="285750" indent="-285750">
              <a:lnSpc>
                <a:spcPct val="150000"/>
              </a:lnSpc>
              <a:buFont typeface="Arial" panose="020B0604020202020204" pitchFamily="34" charset="0"/>
              <a:buChar char="•"/>
            </a:pPr>
            <a:r>
              <a:rPr lang="pt-BR" sz="2500" b="1" dirty="0">
                <a:solidFill>
                  <a:srgbClr val="7030A0"/>
                </a:solidFill>
              </a:rPr>
              <a:t>Liberdade epistêmica: a necessidade de subverter o conhecimento misógino</a:t>
            </a:r>
          </a:p>
          <a:p>
            <a:pPr marL="285750" indent="-285750">
              <a:lnSpc>
                <a:spcPct val="150000"/>
              </a:lnSpc>
              <a:buFont typeface="Arial" panose="020B0604020202020204" pitchFamily="34" charset="0"/>
              <a:buChar char="•"/>
            </a:pPr>
            <a:r>
              <a:rPr lang="pt-BR" sz="2500" b="1" dirty="0">
                <a:solidFill>
                  <a:srgbClr val="7030A0"/>
                </a:solidFill>
              </a:rPr>
              <a:t>O poder de palavras e narrativas e transformar a experiência percebida em experiência reconhecida: muito mudou!</a:t>
            </a:r>
          </a:p>
        </p:txBody>
      </p:sp>
      <p:sp>
        <p:nvSpPr>
          <p:cNvPr id="8" name="CaixaDeTexto 7">
            <a:extLst>
              <a:ext uri="{FF2B5EF4-FFF2-40B4-BE49-F238E27FC236}">
                <a16:creationId xmlns:a16="http://schemas.microsoft.com/office/drawing/2014/main" xmlns="" id="{4A16BFCF-6D15-2D49-87D0-6350C6A44384}"/>
              </a:ext>
            </a:extLst>
          </p:cNvPr>
          <p:cNvSpPr txBox="1"/>
          <p:nvPr/>
        </p:nvSpPr>
        <p:spPr>
          <a:xfrm>
            <a:off x="787970" y="6345882"/>
            <a:ext cx="3982372" cy="369332"/>
          </a:xfrm>
          <a:prstGeom prst="rect">
            <a:avLst/>
          </a:prstGeom>
          <a:noFill/>
        </p:spPr>
        <p:txBody>
          <a:bodyPr wrap="none" rtlCol="0">
            <a:spAutoFit/>
          </a:bodyPr>
          <a:lstStyle/>
          <a:p>
            <a:r>
              <a:rPr lang="pt-BR" dirty="0"/>
              <a:t>Mulher punida por responder ao marido</a:t>
            </a:r>
          </a:p>
        </p:txBody>
      </p:sp>
    </p:spTree>
    <p:extLst>
      <p:ext uri="{BB962C8B-B14F-4D97-AF65-F5344CB8AC3E}">
        <p14:creationId xmlns:p14="http://schemas.microsoft.com/office/powerpoint/2010/main" val="1646090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440C7DE-696A-7F41-853A-B08CE70A907D}"/>
              </a:ext>
            </a:extLst>
          </p:cNvPr>
          <p:cNvSpPr>
            <a:spLocks noGrp="1"/>
          </p:cNvSpPr>
          <p:nvPr>
            <p:ph type="title"/>
          </p:nvPr>
        </p:nvSpPr>
        <p:spPr>
          <a:xfrm>
            <a:off x="490654" y="365125"/>
            <a:ext cx="10863146" cy="1325563"/>
          </a:xfrm>
        </p:spPr>
        <p:txBody>
          <a:bodyPr/>
          <a:lstStyle/>
          <a:p>
            <a:r>
              <a:rPr lang="pt-BR" b="1" dirty="0">
                <a:solidFill>
                  <a:srgbClr val="C00000"/>
                </a:solidFill>
              </a:rPr>
              <a:t>Direito médico e violência obstétrica - questões</a:t>
            </a:r>
          </a:p>
        </p:txBody>
      </p:sp>
      <p:sp>
        <p:nvSpPr>
          <p:cNvPr id="3" name="Espaço Reservado para Conteúdo 2">
            <a:extLst>
              <a:ext uri="{FF2B5EF4-FFF2-40B4-BE49-F238E27FC236}">
                <a16:creationId xmlns:a16="http://schemas.microsoft.com/office/drawing/2014/main" xmlns="" id="{C2867BE5-DAF8-F649-A192-3BFE5FBE865D}"/>
              </a:ext>
            </a:extLst>
          </p:cNvPr>
          <p:cNvSpPr>
            <a:spLocks noGrp="1"/>
          </p:cNvSpPr>
          <p:nvPr>
            <p:ph idx="1"/>
          </p:nvPr>
        </p:nvSpPr>
        <p:spPr>
          <a:xfrm>
            <a:off x="490654" y="1690688"/>
            <a:ext cx="8071625" cy="4351338"/>
          </a:xfrm>
        </p:spPr>
        <p:txBody>
          <a:bodyPr>
            <a:noAutofit/>
          </a:bodyPr>
          <a:lstStyle/>
          <a:p>
            <a:r>
              <a:rPr lang="pt-BR" sz="3200" dirty="0"/>
              <a:t>O direito à integridade corporal</a:t>
            </a:r>
          </a:p>
          <a:p>
            <a:r>
              <a:rPr lang="pt-BR" sz="3200" dirty="0"/>
              <a:t>O direito à equidade</a:t>
            </a:r>
          </a:p>
          <a:p>
            <a:r>
              <a:rPr lang="pt-BR" sz="3200" dirty="0"/>
              <a:t>O direito a usufruir do progresso da ciência</a:t>
            </a:r>
          </a:p>
          <a:p>
            <a:r>
              <a:rPr lang="pt-BR" sz="3200" dirty="0"/>
              <a:t>O direito à condição de pessoas</a:t>
            </a:r>
          </a:p>
          <a:p>
            <a:r>
              <a:rPr lang="pt-BR" sz="3200" dirty="0"/>
              <a:t>Consentimento, escolha e recusa informadas</a:t>
            </a:r>
          </a:p>
          <a:p>
            <a:r>
              <a:rPr lang="pt-BR" sz="3200" dirty="0"/>
              <a:t>Resistência ao uso dos termos</a:t>
            </a:r>
          </a:p>
          <a:p>
            <a:r>
              <a:rPr lang="pt-BR" sz="3200" dirty="0"/>
              <a:t>A questão da intencionalidade</a:t>
            </a:r>
          </a:p>
        </p:txBody>
      </p:sp>
      <p:sp>
        <p:nvSpPr>
          <p:cNvPr id="4" name="CaixaDeTexto 3">
            <a:extLst>
              <a:ext uri="{FF2B5EF4-FFF2-40B4-BE49-F238E27FC236}">
                <a16:creationId xmlns:a16="http://schemas.microsoft.com/office/drawing/2014/main" xmlns="" id="{980D9A69-97B0-C34A-ADFA-3D3E93825B50}"/>
              </a:ext>
            </a:extLst>
          </p:cNvPr>
          <p:cNvSpPr txBox="1"/>
          <p:nvPr/>
        </p:nvSpPr>
        <p:spPr>
          <a:xfrm>
            <a:off x="8893703" y="5272585"/>
            <a:ext cx="2460097" cy="769441"/>
          </a:xfrm>
          <a:prstGeom prst="rect">
            <a:avLst/>
          </a:prstGeom>
          <a:noFill/>
        </p:spPr>
        <p:txBody>
          <a:bodyPr wrap="none" rtlCol="0">
            <a:spAutoFit/>
          </a:bodyPr>
          <a:lstStyle/>
          <a:p>
            <a:r>
              <a:rPr lang="pt-BR" sz="4400" dirty="0">
                <a:solidFill>
                  <a:srgbClr val="C00000"/>
                </a:solidFill>
              </a:rPr>
              <a:t>Obrigada!</a:t>
            </a:r>
          </a:p>
        </p:txBody>
      </p:sp>
    </p:spTree>
    <p:extLst>
      <p:ext uri="{BB962C8B-B14F-4D97-AF65-F5344CB8AC3E}">
        <p14:creationId xmlns:p14="http://schemas.microsoft.com/office/powerpoint/2010/main" val="309117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ítulo 1">
            <a:extLst>
              <a:ext uri="{FF2B5EF4-FFF2-40B4-BE49-F238E27FC236}">
                <a16:creationId xmlns:a16="http://schemas.microsoft.com/office/drawing/2014/main" xmlns="" id="{673129A6-CC85-4FEC-B736-5F508ED27465}"/>
              </a:ext>
            </a:extLst>
          </p:cNvPr>
          <p:cNvSpPr>
            <a:spLocks noGrp="1"/>
          </p:cNvSpPr>
          <p:nvPr>
            <p:ph type="title" idx="4294967295"/>
          </p:nvPr>
        </p:nvSpPr>
        <p:spPr>
          <a:xfrm>
            <a:off x="638978" y="121185"/>
            <a:ext cx="10994834" cy="633413"/>
          </a:xfrm>
        </p:spPr>
        <p:txBody>
          <a:bodyPr>
            <a:noAutofit/>
          </a:bodyPr>
          <a:lstStyle/>
          <a:p>
            <a:pPr eaLnBrk="1" hangingPunct="1"/>
            <a:r>
              <a:rPr lang="pt-BR" altLang="pt-BR" sz="3400" b="1" dirty="0"/>
              <a:t>Gênero, seus muitos sentidos no parto e a violência de gênero </a:t>
            </a:r>
          </a:p>
        </p:txBody>
      </p:sp>
      <p:sp>
        <p:nvSpPr>
          <p:cNvPr id="3" name="Espaço Reservado para Conteúdo 2">
            <a:extLst>
              <a:ext uri="{FF2B5EF4-FFF2-40B4-BE49-F238E27FC236}">
                <a16:creationId xmlns:a16="http://schemas.microsoft.com/office/drawing/2014/main" xmlns="" id="{118D2B8B-60A0-4E9F-9497-2469F617AF62}"/>
              </a:ext>
            </a:extLst>
          </p:cNvPr>
          <p:cNvSpPr>
            <a:spLocks noGrp="1"/>
          </p:cNvSpPr>
          <p:nvPr>
            <p:ph sz="half" idx="4294967295"/>
          </p:nvPr>
        </p:nvSpPr>
        <p:spPr>
          <a:xfrm>
            <a:off x="1266940" y="843297"/>
            <a:ext cx="9933543" cy="2879725"/>
          </a:xfrm>
        </p:spPr>
        <p:txBody>
          <a:bodyPr>
            <a:normAutofit/>
          </a:bodyPr>
          <a:lstStyle/>
          <a:p>
            <a:pPr eaLnBrk="1" hangingPunct="1">
              <a:lnSpc>
                <a:spcPct val="80000"/>
              </a:lnSpc>
            </a:pPr>
            <a:r>
              <a:rPr lang="pt-BR" altLang="pt-BR" sz="2600" dirty="0">
                <a:solidFill>
                  <a:srgbClr val="953735"/>
                </a:solidFill>
              </a:rPr>
              <a:t>Corpo feminino como necessitado de correção, disciplina, tutela, controle (</a:t>
            </a:r>
            <a:r>
              <a:rPr lang="pt-BR" altLang="pt-BR" sz="2600" b="1" dirty="0">
                <a:solidFill>
                  <a:srgbClr val="953735"/>
                </a:solidFill>
              </a:rPr>
              <a:t>abordagem correcional</a:t>
            </a:r>
            <a:r>
              <a:rPr lang="pt-BR" altLang="pt-BR" sz="2600" dirty="0">
                <a:solidFill>
                  <a:srgbClr val="953735"/>
                </a:solidFill>
              </a:rPr>
              <a:t>)</a:t>
            </a:r>
          </a:p>
          <a:p>
            <a:pPr eaLnBrk="1" hangingPunct="1">
              <a:lnSpc>
                <a:spcPct val="80000"/>
              </a:lnSpc>
            </a:pPr>
            <a:r>
              <a:rPr lang="pt-BR" altLang="pt-BR" sz="2600" b="1" dirty="0">
                <a:solidFill>
                  <a:srgbClr val="953735"/>
                </a:solidFill>
              </a:rPr>
              <a:t>O parto como evento sexual </a:t>
            </a:r>
            <a:r>
              <a:rPr lang="pt-BR" altLang="pt-BR" sz="2600" dirty="0">
                <a:solidFill>
                  <a:srgbClr val="953735"/>
                </a:solidFill>
              </a:rPr>
              <a:t>– pavor do sexo, necessitado de punição (tutela religiosa das práticas e políticas públicas)</a:t>
            </a:r>
          </a:p>
          <a:p>
            <a:pPr eaLnBrk="1" hangingPunct="1">
              <a:lnSpc>
                <a:spcPct val="80000"/>
              </a:lnSpc>
            </a:pPr>
            <a:r>
              <a:rPr lang="pt-BR" altLang="pt-BR" sz="2600" b="1" dirty="0">
                <a:solidFill>
                  <a:srgbClr val="953735"/>
                </a:solidFill>
              </a:rPr>
              <a:t>Dicotomias</a:t>
            </a:r>
            <a:r>
              <a:rPr lang="pt-BR" altLang="pt-BR" sz="2600" dirty="0">
                <a:solidFill>
                  <a:srgbClr val="953735"/>
                </a:solidFill>
              </a:rPr>
              <a:t> limpo </a:t>
            </a:r>
            <a:r>
              <a:rPr lang="pt-BR" altLang="pt-BR" sz="2600" dirty="0" err="1">
                <a:solidFill>
                  <a:srgbClr val="953735"/>
                </a:solidFill>
              </a:rPr>
              <a:t>x</a:t>
            </a:r>
            <a:r>
              <a:rPr lang="pt-BR" altLang="pt-BR" sz="2600" dirty="0">
                <a:solidFill>
                  <a:srgbClr val="953735"/>
                </a:solidFill>
              </a:rPr>
              <a:t> sujo, superior </a:t>
            </a:r>
            <a:r>
              <a:rPr lang="pt-BR" altLang="pt-BR" sz="2600" dirty="0" err="1">
                <a:solidFill>
                  <a:srgbClr val="953735"/>
                </a:solidFill>
              </a:rPr>
              <a:t>x</a:t>
            </a:r>
            <a:r>
              <a:rPr lang="pt-BR" altLang="pt-BR" sz="2600" dirty="0">
                <a:solidFill>
                  <a:srgbClr val="953735"/>
                </a:solidFill>
              </a:rPr>
              <a:t> inferior, primitivo </a:t>
            </a:r>
            <a:r>
              <a:rPr lang="pt-BR" altLang="pt-BR" sz="2600" dirty="0" err="1">
                <a:solidFill>
                  <a:srgbClr val="953735"/>
                </a:solidFill>
              </a:rPr>
              <a:t>x</a:t>
            </a:r>
            <a:r>
              <a:rPr lang="pt-BR" altLang="pt-BR" sz="2600" dirty="0">
                <a:solidFill>
                  <a:srgbClr val="953735"/>
                </a:solidFill>
              </a:rPr>
              <a:t> civilizado, decente </a:t>
            </a:r>
            <a:r>
              <a:rPr lang="pt-BR" altLang="pt-BR" sz="2600" dirty="0" err="1">
                <a:solidFill>
                  <a:srgbClr val="953735"/>
                </a:solidFill>
              </a:rPr>
              <a:t>x</a:t>
            </a:r>
            <a:r>
              <a:rPr lang="pt-BR" altLang="pt-BR" sz="2600" dirty="0">
                <a:solidFill>
                  <a:srgbClr val="953735"/>
                </a:solidFill>
              </a:rPr>
              <a:t> indecente, seguro </a:t>
            </a:r>
            <a:r>
              <a:rPr lang="pt-BR" altLang="pt-BR" sz="2600" dirty="0" err="1">
                <a:solidFill>
                  <a:srgbClr val="953735"/>
                </a:solidFill>
              </a:rPr>
              <a:t>x</a:t>
            </a:r>
            <a:r>
              <a:rPr lang="pt-BR" altLang="pt-BR" sz="2600" dirty="0">
                <a:solidFill>
                  <a:srgbClr val="953735"/>
                </a:solidFill>
              </a:rPr>
              <a:t> inseguro, nojento </a:t>
            </a:r>
            <a:r>
              <a:rPr lang="pt-BR" altLang="pt-BR" sz="2600" dirty="0" err="1">
                <a:solidFill>
                  <a:srgbClr val="953735"/>
                </a:solidFill>
              </a:rPr>
              <a:t>x</a:t>
            </a:r>
            <a:r>
              <a:rPr lang="pt-BR" altLang="pt-BR" sz="2600" dirty="0">
                <a:solidFill>
                  <a:srgbClr val="953735"/>
                </a:solidFill>
              </a:rPr>
              <a:t> limpinho</a:t>
            </a:r>
          </a:p>
          <a:p>
            <a:pPr eaLnBrk="1" hangingPunct="1">
              <a:lnSpc>
                <a:spcPct val="80000"/>
              </a:lnSpc>
            </a:pPr>
            <a:r>
              <a:rPr lang="pt-BR" altLang="pt-BR" sz="2600" b="1" dirty="0">
                <a:solidFill>
                  <a:srgbClr val="953735"/>
                </a:solidFill>
              </a:rPr>
              <a:t>Solidariedade </a:t>
            </a:r>
            <a:r>
              <a:rPr lang="pt-BR" altLang="pt-BR" sz="2600" b="1" dirty="0" err="1">
                <a:solidFill>
                  <a:srgbClr val="953735"/>
                </a:solidFill>
              </a:rPr>
              <a:t>x</a:t>
            </a:r>
            <a:r>
              <a:rPr lang="pt-BR" altLang="pt-BR" sz="2600" b="1" dirty="0">
                <a:solidFill>
                  <a:srgbClr val="953735"/>
                </a:solidFill>
              </a:rPr>
              <a:t> Cumplicidade </a:t>
            </a:r>
            <a:r>
              <a:rPr lang="pt-BR" altLang="pt-BR" sz="2600" dirty="0">
                <a:solidFill>
                  <a:srgbClr val="953735"/>
                </a:solidFill>
              </a:rPr>
              <a:t>institucional – profissionais e gestores</a:t>
            </a:r>
          </a:p>
          <a:p>
            <a:pPr eaLnBrk="1" hangingPunct="1">
              <a:lnSpc>
                <a:spcPct val="80000"/>
              </a:lnSpc>
            </a:pPr>
            <a:endParaRPr lang="pt-BR" altLang="pt-BR" sz="2600" dirty="0">
              <a:solidFill>
                <a:srgbClr val="953735"/>
              </a:solidFill>
            </a:endParaRPr>
          </a:p>
          <a:p>
            <a:pPr eaLnBrk="1" hangingPunct="1">
              <a:lnSpc>
                <a:spcPct val="80000"/>
              </a:lnSpc>
            </a:pPr>
            <a:endParaRPr lang="pt-BR" altLang="pt-BR" sz="2600" dirty="0"/>
          </a:p>
        </p:txBody>
      </p:sp>
      <p:pic>
        <p:nvPicPr>
          <p:cNvPr id="23555" name="Picture 6">
            <a:extLst>
              <a:ext uri="{FF2B5EF4-FFF2-40B4-BE49-F238E27FC236}">
                <a16:creationId xmlns:a16="http://schemas.microsoft.com/office/drawing/2014/main" xmlns="" id="{C23E7745-7ECE-49AE-987D-A53A36242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381" y="3854221"/>
            <a:ext cx="4192587" cy="279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6">
            <a:extLst>
              <a:ext uri="{FF2B5EF4-FFF2-40B4-BE49-F238E27FC236}">
                <a16:creationId xmlns:a16="http://schemas.microsoft.com/office/drawing/2014/main" xmlns="" id="{3B6C4851-B1F8-4ACF-8F19-F81C3F3BC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54221"/>
            <a:ext cx="3863248" cy="279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081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2D020BE-CE2B-BD44-8F86-0D0685DD4695}"/>
              </a:ext>
            </a:extLst>
          </p:cNvPr>
          <p:cNvSpPr>
            <a:spLocks noGrp="1"/>
          </p:cNvSpPr>
          <p:nvPr>
            <p:ph type="title"/>
          </p:nvPr>
        </p:nvSpPr>
        <p:spPr/>
        <p:txBody>
          <a:bodyPr>
            <a:normAutofit/>
          </a:bodyPr>
          <a:lstStyle/>
          <a:p>
            <a:r>
              <a:rPr lang="pt-BR" sz="4000" b="1" dirty="0"/>
              <a:t>Primeiro #</a:t>
            </a:r>
            <a:r>
              <a:rPr lang="pt-BR" sz="4000" b="1" dirty="0" err="1"/>
              <a:t>MeToo</a:t>
            </a:r>
            <a:r>
              <a:rPr lang="pt-BR" sz="4000" b="1" dirty="0"/>
              <a:t>: Crueldade contra as grávidas</a:t>
            </a:r>
          </a:p>
        </p:txBody>
      </p:sp>
      <p:sp>
        <p:nvSpPr>
          <p:cNvPr id="3" name="Espaço Reservado para Conteúdo 2">
            <a:extLst>
              <a:ext uri="{FF2B5EF4-FFF2-40B4-BE49-F238E27FC236}">
                <a16:creationId xmlns:a16="http://schemas.microsoft.com/office/drawing/2014/main" xmlns="" id="{5AB11DFE-A0F9-5443-9B18-F5579A47E403}"/>
              </a:ext>
            </a:extLst>
          </p:cNvPr>
          <p:cNvSpPr>
            <a:spLocks noGrp="1"/>
          </p:cNvSpPr>
          <p:nvPr>
            <p:ph idx="1"/>
          </p:nvPr>
        </p:nvSpPr>
        <p:spPr/>
        <p:txBody>
          <a:bodyPr/>
          <a:lstStyle/>
          <a:p>
            <a:endParaRPr lang="pt-BR" dirty="0"/>
          </a:p>
        </p:txBody>
      </p:sp>
      <p:pic>
        <p:nvPicPr>
          <p:cNvPr id="4" name="Imagem 3">
            <a:extLst>
              <a:ext uri="{FF2B5EF4-FFF2-40B4-BE49-F238E27FC236}">
                <a16:creationId xmlns:a16="http://schemas.microsoft.com/office/drawing/2014/main" xmlns="" id="{E7896675-9B86-8940-9EF7-D51BC3D915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222" y="1776440"/>
            <a:ext cx="10597929" cy="456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108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09A2D-471D-4D30-8DEF-E45977BD9DF2}"/>
              </a:ext>
            </a:extLst>
          </p:cNvPr>
          <p:cNvSpPr>
            <a:spLocks noGrp="1"/>
          </p:cNvSpPr>
          <p:nvPr>
            <p:ph type="title"/>
          </p:nvPr>
        </p:nvSpPr>
        <p:spPr>
          <a:xfrm>
            <a:off x="110169" y="274638"/>
            <a:ext cx="11898217" cy="633412"/>
          </a:xfrm>
        </p:spPr>
        <p:txBody>
          <a:bodyPr>
            <a:normAutofit/>
          </a:bodyPr>
          <a:lstStyle/>
          <a:p>
            <a:pPr algn="ctr"/>
            <a:r>
              <a:rPr lang="en-US" altLang="pt-BR" sz="3400" b="1" dirty="0" err="1"/>
              <a:t>Associações</a:t>
            </a:r>
            <a:r>
              <a:rPr lang="en-US" altLang="pt-BR" sz="3400" b="1" dirty="0"/>
              <a:t> de </a:t>
            </a:r>
            <a:r>
              <a:rPr lang="en-US" altLang="pt-BR" sz="3400" b="1" dirty="0" err="1"/>
              <a:t>Combate</a:t>
            </a:r>
            <a:r>
              <a:rPr lang="en-US" altLang="pt-BR" sz="3400" b="1" dirty="0"/>
              <a:t> </a:t>
            </a:r>
            <a:r>
              <a:rPr lang="en-US" altLang="pt-BR" sz="3400" b="1" dirty="0" err="1"/>
              <a:t>à</a:t>
            </a:r>
            <a:r>
              <a:rPr lang="en-US" altLang="pt-BR" sz="3400" b="1" dirty="0"/>
              <a:t> </a:t>
            </a:r>
            <a:r>
              <a:rPr lang="en-US" altLang="pt-BR" sz="3400" b="1" dirty="0" err="1"/>
              <a:t>Crueldade</a:t>
            </a:r>
            <a:r>
              <a:rPr lang="en-US" altLang="pt-BR" sz="3400" b="1" dirty="0"/>
              <a:t> contra as </a:t>
            </a:r>
            <a:r>
              <a:rPr lang="en-US" altLang="pt-BR" sz="3400" b="1" dirty="0" err="1"/>
              <a:t>Grávidas</a:t>
            </a:r>
            <a:r>
              <a:rPr lang="en-US" altLang="pt-BR" sz="3400" b="1" dirty="0"/>
              <a:t> (1950s) </a:t>
            </a:r>
            <a:endParaRPr lang="en-US" altLang="pt-BR" sz="3400" dirty="0">
              <a:solidFill>
                <a:srgbClr val="7030A0"/>
              </a:solidFill>
            </a:endParaRPr>
          </a:p>
        </p:txBody>
      </p:sp>
      <p:pic>
        <p:nvPicPr>
          <p:cNvPr id="5" name="Imagem 4">
            <a:extLst>
              <a:ext uri="{FF2B5EF4-FFF2-40B4-BE49-F238E27FC236}">
                <a16:creationId xmlns:a16="http://schemas.microsoft.com/office/drawing/2014/main" xmlns="" id="{3A6DEC9F-7BE7-42D1-9723-68591EEC813E}"/>
              </a:ext>
            </a:extLst>
          </p:cNvPr>
          <p:cNvPicPr>
            <a:picLocks noChangeAspect="1"/>
          </p:cNvPicPr>
          <p:nvPr/>
        </p:nvPicPr>
        <p:blipFill>
          <a:blip r:embed="rId2"/>
          <a:stretch>
            <a:fillRect/>
          </a:stretch>
        </p:blipFill>
        <p:spPr>
          <a:xfrm>
            <a:off x="6782335" y="2976213"/>
            <a:ext cx="5093700" cy="3205705"/>
          </a:xfrm>
          <a:prstGeom prst="rect">
            <a:avLst/>
          </a:prstGeom>
        </p:spPr>
      </p:pic>
      <p:sp>
        <p:nvSpPr>
          <p:cNvPr id="6" name="CaixaDeTexto 5">
            <a:extLst>
              <a:ext uri="{FF2B5EF4-FFF2-40B4-BE49-F238E27FC236}">
                <a16:creationId xmlns:a16="http://schemas.microsoft.com/office/drawing/2014/main" xmlns="" id="{16DA3390-C67D-4E5C-98AB-8B4E7FA2FE84}"/>
              </a:ext>
            </a:extLst>
          </p:cNvPr>
          <p:cNvSpPr txBox="1"/>
          <p:nvPr/>
        </p:nvSpPr>
        <p:spPr>
          <a:xfrm>
            <a:off x="242047" y="1006443"/>
            <a:ext cx="11766339" cy="1969770"/>
          </a:xfrm>
          <a:prstGeom prst="rect">
            <a:avLst/>
          </a:prstGeom>
          <a:noFill/>
        </p:spPr>
        <p:txBody>
          <a:bodyPr wrap="square" rtlCol="0">
            <a:spAutoFit/>
          </a:bodyPr>
          <a:lstStyle/>
          <a:p>
            <a:pPr algn="ctr"/>
            <a:r>
              <a:rPr lang="en-US" altLang="pt-BR" sz="2600" dirty="0" err="1"/>
              <a:t>Modelos</a:t>
            </a:r>
            <a:r>
              <a:rPr lang="en-US" altLang="pt-BR" sz="2600" dirty="0"/>
              <a:t> de </a:t>
            </a:r>
            <a:r>
              <a:rPr lang="en-US" altLang="pt-BR" sz="2600" dirty="0" err="1"/>
              <a:t>assistência</a:t>
            </a:r>
            <a:r>
              <a:rPr lang="en-US" altLang="pt-BR" sz="2600" dirty="0"/>
              <a:t> </a:t>
            </a:r>
            <a:r>
              <a:rPr lang="en-US" altLang="pt-BR" sz="2600" dirty="0" err="1"/>
              <a:t>muito</a:t>
            </a:r>
            <a:r>
              <a:rPr lang="en-US" altLang="pt-BR" sz="2600" dirty="0"/>
              <a:t> </a:t>
            </a:r>
            <a:r>
              <a:rPr lang="en-US" altLang="pt-BR" sz="2600" dirty="0" err="1"/>
              <a:t>agressivos</a:t>
            </a:r>
            <a:r>
              <a:rPr lang="en-US" altLang="pt-BR" sz="2600" dirty="0"/>
              <a:t> </a:t>
            </a:r>
          </a:p>
          <a:p>
            <a:pPr algn="ctr"/>
            <a:endParaRPr lang="en-US" altLang="pt-BR" sz="2600" dirty="0"/>
          </a:p>
          <a:p>
            <a:pPr algn="ctr"/>
            <a:r>
              <a:rPr lang="en-US" altLang="pt-BR" sz="2600" dirty="0" err="1"/>
              <a:t>Década</a:t>
            </a:r>
            <a:r>
              <a:rPr lang="en-US" altLang="pt-BR" sz="2600" dirty="0"/>
              <a:t> de 50: </a:t>
            </a:r>
            <a:r>
              <a:rPr lang="en-US" altLang="pt-BR" sz="2600" dirty="0" err="1"/>
              <a:t>parturientes</a:t>
            </a:r>
            <a:r>
              <a:rPr lang="en-US" altLang="pt-BR" sz="2600" dirty="0"/>
              <a:t> </a:t>
            </a:r>
            <a:r>
              <a:rPr lang="en-US" altLang="pt-BR" sz="2600" dirty="0" err="1"/>
              <a:t>amarradas</a:t>
            </a:r>
            <a:r>
              <a:rPr lang="en-US" altLang="pt-BR" sz="2600" dirty="0"/>
              <a:t>, </a:t>
            </a:r>
            <a:r>
              <a:rPr lang="en-US" altLang="pt-BR" sz="2600" dirty="0" err="1"/>
              <a:t>dopadas</a:t>
            </a:r>
            <a:r>
              <a:rPr lang="en-US" altLang="pt-BR" sz="2600" dirty="0"/>
              <a:t>, hematomas, </a:t>
            </a:r>
            <a:r>
              <a:rPr lang="en-US" altLang="pt-BR" sz="2600" dirty="0" err="1"/>
              <a:t>proibição</a:t>
            </a:r>
            <a:r>
              <a:rPr lang="en-US" altLang="pt-BR" sz="2600" dirty="0"/>
              <a:t> de </a:t>
            </a:r>
            <a:r>
              <a:rPr lang="en-US" altLang="pt-BR" sz="2600" dirty="0" err="1"/>
              <a:t>acompanhantes</a:t>
            </a:r>
            <a:r>
              <a:rPr lang="en-US" altLang="pt-BR" sz="2600" dirty="0"/>
              <a:t>)</a:t>
            </a:r>
          </a:p>
          <a:p>
            <a:endParaRPr lang="pt-BR" dirty="0"/>
          </a:p>
        </p:txBody>
      </p:sp>
      <p:pic>
        <p:nvPicPr>
          <p:cNvPr id="7" name="Imagem 6">
            <a:extLst>
              <a:ext uri="{FF2B5EF4-FFF2-40B4-BE49-F238E27FC236}">
                <a16:creationId xmlns:a16="http://schemas.microsoft.com/office/drawing/2014/main" xmlns="" id="{F34064C9-6F3E-445E-B1C1-2985E4450861}"/>
              </a:ext>
            </a:extLst>
          </p:cNvPr>
          <p:cNvPicPr>
            <a:picLocks noChangeAspect="1"/>
          </p:cNvPicPr>
          <p:nvPr/>
        </p:nvPicPr>
        <p:blipFill>
          <a:blip r:embed="rId3"/>
          <a:stretch>
            <a:fillRect/>
          </a:stretch>
        </p:blipFill>
        <p:spPr>
          <a:xfrm>
            <a:off x="961590" y="2976213"/>
            <a:ext cx="5600556" cy="3205705"/>
          </a:xfrm>
          <a:prstGeom prst="rect">
            <a:avLst/>
          </a:prstGeom>
        </p:spPr>
      </p:pic>
    </p:spTree>
    <p:extLst>
      <p:ext uri="{BB962C8B-B14F-4D97-AF65-F5344CB8AC3E}">
        <p14:creationId xmlns:p14="http://schemas.microsoft.com/office/powerpoint/2010/main" val="417740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A575A975-B227-7B4D-A82A-6F028AF8FC95}"/>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xmlns="" id="{A73F99AA-ABDF-DA46-8AB7-DB4CE6438EA0}"/>
              </a:ext>
            </a:extLst>
          </p:cNvPr>
          <p:cNvPicPr>
            <a:picLocks noChangeAspect="1"/>
          </p:cNvPicPr>
          <p:nvPr/>
        </p:nvPicPr>
        <p:blipFill>
          <a:blip r:embed="rId2"/>
          <a:stretch>
            <a:fillRect/>
          </a:stretch>
        </p:blipFill>
        <p:spPr>
          <a:xfrm>
            <a:off x="133350" y="869794"/>
            <a:ext cx="11925300" cy="5931055"/>
          </a:xfrm>
          <a:prstGeom prst="rect">
            <a:avLst/>
          </a:prstGeom>
        </p:spPr>
      </p:pic>
      <p:sp>
        <p:nvSpPr>
          <p:cNvPr id="5" name="CaixaDeTexto 4">
            <a:extLst>
              <a:ext uri="{FF2B5EF4-FFF2-40B4-BE49-F238E27FC236}">
                <a16:creationId xmlns:a16="http://schemas.microsoft.com/office/drawing/2014/main" xmlns="" id="{2F2272B2-5AD3-384A-9ADA-C75F6FC04972}"/>
              </a:ext>
            </a:extLst>
          </p:cNvPr>
          <p:cNvSpPr txBox="1"/>
          <p:nvPr/>
        </p:nvSpPr>
        <p:spPr>
          <a:xfrm>
            <a:off x="635620" y="161908"/>
            <a:ext cx="9541330" cy="707886"/>
          </a:xfrm>
          <a:prstGeom prst="rect">
            <a:avLst/>
          </a:prstGeom>
          <a:noFill/>
        </p:spPr>
        <p:txBody>
          <a:bodyPr wrap="none" rtlCol="0">
            <a:spAutoFit/>
          </a:bodyPr>
          <a:lstStyle/>
          <a:p>
            <a:r>
              <a:rPr lang="pt-BR" sz="4000" b="1" dirty="0"/>
              <a:t>Diferentes leituras deste momento histórico</a:t>
            </a:r>
          </a:p>
        </p:txBody>
      </p:sp>
    </p:spTree>
    <p:extLst>
      <p:ext uri="{BB962C8B-B14F-4D97-AF65-F5344CB8AC3E}">
        <p14:creationId xmlns:p14="http://schemas.microsoft.com/office/powerpoint/2010/main" val="3541191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6FEDBC8-BFAF-C449-B772-7363E05B807A}"/>
              </a:ext>
            </a:extLst>
          </p:cNvPr>
          <p:cNvSpPr>
            <a:spLocks noGrp="1"/>
          </p:cNvSpPr>
          <p:nvPr>
            <p:ph type="title"/>
          </p:nvPr>
        </p:nvSpPr>
        <p:spPr>
          <a:xfrm>
            <a:off x="838200" y="365125"/>
            <a:ext cx="10515600" cy="990339"/>
          </a:xfrm>
        </p:spPr>
        <p:txBody>
          <a:bodyPr>
            <a:normAutofit fontScale="90000"/>
          </a:bodyPr>
          <a:lstStyle/>
          <a:p>
            <a:pPr algn="ctr"/>
            <a:r>
              <a:rPr lang="pt-BR" sz="4000" dirty="0"/>
              <a:t>História oficial do feminismo, do gênero e da sexualidade na chamada segunda onda</a:t>
            </a:r>
          </a:p>
        </p:txBody>
      </p:sp>
      <p:sp>
        <p:nvSpPr>
          <p:cNvPr id="7" name="Espaço Reservado para Conteúdo 6">
            <a:extLst>
              <a:ext uri="{FF2B5EF4-FFF2-40B4-BE49-F238E27FC236}">
                <a16:creationId xmlns:a16="http://schemas.microsoft.com/office/drawing/2014/main" xmlns="" id="{F356ED45-E308-CA4A-8C74-6E0F5E3F8B8B}"/>
              </a:ext>
            </a:extLst>
          </p:cNvPr>
          <p:cNvSpPr>
            <a:spLocks noGrp="1"/>
          </p:cNvSpPr>
          <p:nvPr>
            <p:ph sz="half" idx="1"/>
          </p:nvPr>
        </p:nvSpPr>
        <p:spPr>
          <a:xfrm>
            <a:off x="253388" y="1624405"/>
            <a:ext cx="6081311" cy="4552558"/>
          </a:xfrm>
        </p:spPr>
        <p:txBody>
          <a:bodyPr>
            <a:normAutofit fontScale="92500" lnSpcReduction="20000"/>
          </a:bodyPr>
          <a:lstStyle/>
          <a:p>
            <a:r>
              <a:rPr lang="pt-BR" b="1" dirty="0"/>
              <a:t>1970s: essencialistas e ingênuos</a:t>
            </a:r>
          </a:p>
          <a:p>
            <a:r>
              <a:rPr lang="pt-BR" b="1" dirty="0"/>
              <a:t>1980s: feminismo da diferença</a:t>
            </a:r>
          </a:p>
          <a:p>
            <a:r>
              <a:rPr lang="pt-BR" b="1" dirty="0"/>
              <a:t>1990s: pós-estruturalismo, enfim</a:t>
            </a:r>
          </a:p>
          <a:p>
            <a:pPr marL="0" indent="0">
              <a:buNone/>
            </a:pPr>
            <a:r>
              <a:rPr lang="pt-BR" dirty="0"/>
              <a:t>Simplificação da complexa história dos feminismos ocidentais, que repetidamente, posiciona feministas pós-estruturalistas como as ‘primeiras’ a desafiar a categoria “mulher” como sujeito e objeto do conhecimento feminista.</a:t>
            </a:r>
          </a:p>
          <a:p>
            <a:pPr marL="0" indent="0" algn="ctr">
              <a:buNone/>
            </a:pPr>
            <a:endParaRPr lang="pt-BR" b="1" dirty="0"/>
          </a:p>
          <a:p>
            <a:pPr marL="0" indent="0" algn="ctr">
              <a:buNone/>
            </a:pPr>
            <a:r>
              <a:rPr lang="pt-BR" b="1" dirty="0"/>
              <a:t>Exclusão do debate sobre maternidade nos DDSSRR, como essencialista</a:t>
            </a:r>
          </a:p>
          <a:p>
            <a:pPr marL="0" indent="0">
              <a:buNone/>
            </a:pPr>
            <a:r>
              <a:rPr lang="pt-BR" dirty="0"/>
              <a:t> </a:t>
            </a:r>
          </a:p>
        </p:txBody>
      </p:sp>
      <p:sp>
        <p:nvSpPr>
          <p:cNvPr id="9" name="Retângulo 8">
            <a:extLst>
              <a:ext uri="{FF2B5EF4-FFF2-40B4-BE49-F238E27FC236}">
                <a16:creationId xmlns:a16="http://schemas.microsoft.com/office/drawing/2014/main" xmlns="" id="{4BC5BAB7-089B-3048-B64E-FA899197D9BD}"/>
              </a:ext>
            </a:extLst>
          </p:cNvPr>
          <p:cNvSpPr/>
          <p:nvPr/>
        </p:nvSpPr>
        <p:spPr>
          <a:xfrm>
            <a:off x="528021" y="6285641"/>
            <a:ext cx="10983558" cy="369332"/>
          </a:xfrm>
          <a:prstGeom prst="rect">
            <a:avLst/>
          </a:prstGeom>
        </p:spPr>
        <p:txBody>
          <a:bodyPr wrap="square">
            <a:spAutoFit/>
          </a:bodyPr>
          <a:lstStyle/>
          <a:p>
            <a:r>
              <a:rPr lang="pt-BR" b="0" i="0" u="none" strike="noStrike" dirty="0" err="1">
                <a:solidFill>
                  <a:srgbClr val="222222"/>
                </a:solidFill>
                <a:effectLst/>
                <a:latin typeface="Arial" panose="020B0604020202020204" pitchFamily="34" charset="0"/>
              </a:rPr>
              <a:t>Hemmings</a:t>
            </a:r>
            <a:r>
              <a:rPr lang="pt-BR" b="0" i="0" u="none" strike="noStrike" dirty="0">
                <a:solidFill>
                  <a:srgbClr val="222222"/>
                </a:solidFill>
                <a:effectLst/>
                <a:latin typeface="Arial" panose="020B0604020202020204" pitchFamily="34" charset="0"/>
              </a:rPr>
              <a:t>, </a:t>
            </a:r>
            <a:r>
              <a:rPr lang="pt-BR" b="0" i="0" u="none" strike="noStrike" dirty="0" err="1">
                <a:solidFill>
                  <a:srgbClr val="222222"/>
                </a:solidFill>
                <a:effectLst/>
                <a:latin typeface="Arial" panose="020B0604020202020204" pitchFamily="34" charset="0"/>
              </a:rPr>
              <a:t>Clare</a:t>
            </a:r>
            <a:r>
              <a:rPr lang="pt-BR" b="0" i="0" u="none" strike="noStrike" dirty="0">
                <a:solidFill>
                  <a:srgbClr val="222222"/>
                </a:solidFill>
                <a:effectLst/>
                <a:latin typeface="Arial" panose="020B0604020202020204" pitchFamily="34" charset="0"/>
              </a:rPr>
              <a:t>. "Contando estórias feministas." </a:t>
            </a:r>
            <a:r>
              <a:rPr lang="pt-BR" b="0" i="1" u="none" strike="noStrike" dirty="0">
                <a:solidFill>
                  <a:srgbClr val="222222"/>
                </a:solidFill>
                <a:effectLst/>
                <a:latin typeface="Arial" panose="020B0604020202020204" pitchFamily="34" charset="0"/>
              </a:rPr>
              <a:t>Revista Estudos Feministas</a:t>
            </a:r>
            <a:r>
              <a:rPr lang="pt-BR" b="0" i="0" u="none" strike="noStrike" dirty="0">
                <a:solidFill>
                  <a:srgbClr val="222222"/>
                </a:solidFill>
                <a:effectLst/>
                <a:latin typeface="Arial" panose="020B0604020202020204" pitchFamily="34" charset="0"/>
              </a:rPr>
              <a:t> 17.1 (2009): 215-241.</a:t>
            </a:r>
            <a:endParaRPr lang="pt-BR" dirty="0"/>
          </a:p>
        </p:txBody>
      </p:sp>
      <p:pic>
        <p:nvPicPr>
          <p:cNvPr id="5122" name="Picture 2" descr="The 1970 Women's March for Equality in NYC | Behind The Scenes">
            <a:extLst>
              <a:ext uri="{FF2B5EF4-FFF2-40B4-BE49-F238E27FC236}">
                <a16:creationId xmlns:a16="http://schemas.microsoft.com/office/drawing/2014/main" xmlns="" id="{D739F443-0EA6-E942-A1B9-4B387CE8C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6660" y="1464142"/>
            <a:ext cx="4729777" cy="467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04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14167EE-5B0F-B64D-9545-CBF697DCD80A}"/>
              </a:ext>
            </a:extLst>
          </p:cNvPr>
          <p:cNvSpPr>
            <a:spLocks noGrp="1"/>
          </p:cNvSpPr>
          <p:nvPr>
            <p:ph type="title"/>
          </p:nvPr>
        </p:nvSpPr>
        <p:spPr/>
        <p:txBody>
          <a:bodyPr/>
          <a:lstStyle/>
          <a:p>
            <a:r>
              <a:rPr lang="pt-BR" dirty="0"/>
              <a:t>Duas formas de</a:t>
            </a:r>
            <a:br>
              <a:rPr lang="pt-BR" dirty="0"/>
            </a:br>
            <a:r>
              <a:rPr lang="pt-BR" dirty="0" err="1"/>
              <a:t>Essencialismo</a:t>
            </a:r>
            <a:r>
              <a:rPr lang="pt-BR" dirty="0"/>
              <a:t> no parto</a:t>
            </a:r>
            <a:endParaRPr lang="pt-BR" b="1" dirty="0">
              <a:solidFill>
                <a:srgbClr val="7030A0"/>
              </a:solidFill>
            </a:endParaRPr>
          </a:p>
        </p:txBody>
      </p:sp>
      <p:sp>
        <p:nvSpPr>
          <p:cNvPr id="3" name="Espaço Reservado para Conteúdo 2">
            <a:extLst>
              <a:ext uri="{FF2B5EF4-FFF2-40B4-BE49-F238E27FC236}">
                <a16:creationId xmlns:a16="http://schemas.microsoft.com/office/drawing/2014/main" xmlns="" id="{F03CFF53-58C5-DE4A-BF2C-F16CCA1F39F3}"/>
              </a:ext>
            </a:extLst>
          </p:cNvPr>
          <p:cNvSpPr>
            <a:spLocks noGrp="1"/>
          </p:cNvSpPr>
          <p:nvPr>
            <p:ph idx="1"/>
          </p:nvPr>
        </p:nvSpPr>
        <p:spPr>
          <a:xfrm>
            <a:off x="333488" y="2252546"/>
            <a:ext cx="6914805" cy="4493942"/>
          </a:xfrm>
        </p:spPr>
        <p:txBody>
          <a:bodyPr>
            <a:normAutofit lnSpcReduction="10000"/>
          </a:bodyPr>
          <a:lstStyle/>
          <a:p>
            <a:r>
              <a:rPr lang="pt-BR" dirty="0">
                <a:solidFill>
                  <a:srgbClr val="7030A0"/>
                </a:solidFill>
              </a:rPr>
              <a:t>O </a:t>
            </a:r>
            <a:r>
              <a:rPr lang="pt-BR" b="1" dirty="0" err="1">
                <a:solidFill>
                  <a:srgbClr val="7030A0"/>
                </a:solidFill>
              </a:rPr>
              <a:t>essencialismo</a:t>
            </a:r>
            <a:r>
              <a:rPr lang="pt-BR" b="1" dirty="0">
                <a:solidFill>
                  <a:srgbClr val="7030A0"/>
                </a:solidFill>
              </a:rPr>
              <a:t> de gênero</a:t>
            </a:r>
            <a:r>
              <a:rPr lang="pt-BR" dirty="0">
                <a:solidFill>
                  <a:srgbClr val="7030A0"/>
                </a:solidFill>
              </a:rPr>
              <a:t> é um conceito usado para examinar a atribuição de qualidades fixas, intrínsecas e inatas a mulheres e homens, de </a:t>
            </a:r>
            <a:r>
              <a:rPr lang="pt-BR" b="1" dirty="0">
                <a:solidFill>
                  <a:srgbClr val="7030A0"/>
                </a:solidFill>
              </a:rPr>
              <a:t>base biológica</a:t>
            </a:r>
            <a:endParaRPr lang="pt-BR" dirty="0">
              <a:solidFill>
                <a:srgbClr val="7030A0"/>
              </a:solidFill>
            </a:endParaRPr>
          </a:p>
          <a:p>
            <a:r>
              <a:rPr lang="pt-BR" dirty="0"/>
              <a:t>Durante o feminismo da segunda onda, Simone de Beauvoir e outras feministas nas décadas de 1960 e 1970 teorizavam que </a:t>
            </a:r>
            <a:r>
              <a:rPr lang="pt-BR" b="1" dirty="0"/>
              <a:t>as diferenças de gênero </a:t>
            </a:r>
            <a:r>
              <a:rPr lang="pt-BR" dirty="0"/>
              <a:t>eram socialmente construída</a:t>
            </a:r>
          </a:p>
          <a:p>
            <a:r>
              <a:rPr lang="pt-BR" dirty="0"/>
              <a:t>O </a:t>
            </a:r>
            <a:r>
              <a:rPr lang="pt-BR" dirty="0" err="1"/>
              <a:t>essencialismo</a:t>
            </a:r>
            <a:r>
              <a:rPr lang="pt-BR" dirty="0"/>
              <a:t> da “mãe natureza” é mais visível) e o da “tragédia biológica” (mais comprável)</a:t>
            </a:r>
          </a:p>
        </p:txBody>
      </p:sp>
      <p:pic>
        <p:nvPicPr>
          <p:cNvPr id="8194" name="Picture 2" descr="Pin de Jordanny Bastos em Feminismo | Frases motivacionais, Direitos das  mulheres, Igualdade de gênero">
            <a:extLst>
              <a:ext uri="{FF2B5EF4-FFF2-40B4-BE49-F238E27FC236}">
                <a16:creationId xmlns:a16="http://schemas.microsoft.com/office/drawing/2014/main" xmlns="" id="{C1EABDC5-5E98-8B4A-A444-189ABC420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373" y="0"/>
            <a:ext cx="3991349" cy="39913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 Tragédia Biológica Da Mulher - A. W. Nemilow 1957 - R$ 18,59 em Mercado  Livre">
            <a:extLst>
              <a:ext uri="{FF2B5EF4-FFF2-40B4-BE49-F238E27FC236}">
                <a16:creationId xmlns:a16="http://schemas.microsoft.com/office/drawing/2014/main" xmlns="" id="{4019E2D9-4EFA-CD49-9046-4ED0FDED7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9557" y="3162752"/>
            <a:ext cx="3091442" cy="34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19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FA6A882-0F10-6C4D-A881-8CDD5C136EB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xmlns="" id="{CEAB3FFC-A5D0-324F-9779-765514BC9E51}"/>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xmlns="" id="{326A59DA-3AD7-174E-90A9-A42FA839F913}"/>
              </a:ext>
            </a:extLst>
          </p:cNvPr>
          <p:cNvPicPr>
            <a:picLocks noChangeAspect="1"/>
          </p:cNvPicPr>
          <p:nvPr/>
        </p:nvPicPr>
        <p:blipFill>
          <a:blip r:embed="rId2"/>
          <a:stretch>
            <a:fillRect/>
          </a:stretch>
        </p:blipFill>
        <p:spPr>
          <a:xfrm>
            <a:off x="120650" y="139700"/>
            <a:ext cx="11950700" cy="6578600"/>
          </a:xfrm>
          <a:prstGeom prst="rect">
            <a:avLst/>
          </a:prstGeom>
        </p:spPr>
      </p:pic>
    </p:spTree>
    <p:extLst>
      <p:ext uri="{BB962C8B-B14F-4D97-AF65-F5344CB8AC3E}">
        <p14:creationId xmlns:p14="http://schemas.microsoft.com/office/powerpoint/2010/main" val="259820669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1443</TotalTime>
  <Words>1389</Words>
  <Application>Microsoft Office PowerPoint</Application>
  <PresentationFormat>Widescreen</PresentationFormat>
  <Paragraphs>158</Paragraphs>
  <Slides>28</Slides>
  <Notes>2</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28</vt:i4>
      </vt:variant>
    </vt:vector>
  </HeadingPairs>
  <TitlesOfParts>
    <vt:vector size="37" baseType="lpstr">
      <vt:lpstr>MS PGothic</vt:lpstr>
      <vt:lpstr>MS PGothic</vt:lpstr>
      <vt:lpstr>Arial</vt:lpstr>
      <vt:lpstr>Baskerville Old Face</vt:lpstr>
      <vt:lpstr>Calibri</vt:lpstr>
      <vt:lpstr>Calibri Light</vt:lpstr>
      <vt:lpstr>Courier New</vt:lpstr>
      <vt:lpstr>MS Reference Sans Serif</vt:lpstr>
      <vt:lpstr>Tema do Office</vt:lpstr>
      <vt:lpstr>Violência obstétrica como subversão epistêmica  – ou como as mulheres re-descreveram sua experiência de “ajuda” a “abuso”</vt:lpstr>
      <vt:lpstr>Três ondas de #MeToo da violência no parto </vt:lpstr>
      <vt:lpstr>Gênero, seus muitos sentidos no parto e a violência de gênero </vt:lpstr>
      <vt:lpstr>Primeiro #MeToo: Crueldade contra as grávidas</vt:lpstr>
      <vt:lpstr>Associações de Combate à Crueldade contra as Grávidas (1950s) </vt:lpstr>
      <vt:lpstr>Apresentação do PowerPoint</vt:lpstr>
      <vt:lpstr>História oficial do feminismo, do gênero e da sexualidade na chamada segunda onda</vt:lpstr>
      <vt:lpstr>Duas formas de Essencialismo no parto</vt:lpstr>
      <vt:lpstr>Apresentação do PowerPoint</vt:lpstr>
      <vt:lpstr>Apresentação do PowerPoint</vt:lpstr>
      <vt:lpstr>Segundo #MeToo: intervenções não consentidas como lesão corporal</vt:lpstr>
      <vt:lpstr>Duas origens do movimento da crítica da medicalização do parto como forma de violência obstétrica</vt:lpstr>
      <vt:lpstr>Apresentação do PowerPoint</vt:lpstr>
      <vt:lpstr>Apresentação do PowerPoint</vt:lpstr>
      <vt:lpstr>Apresentação do PowerPoint</vt:lpstr>
      <vt:lpstr>Direitos Humanos no Parto, várias iniciativas na década de 1990/2000</vt:lpstr>
      <vt:lpstr>Terceiro #MeToo: Violência obstétrica “Chega de parto violento para vender cesárea”</vt:lpstr>
      <vt:lpstr>Humanização + Sexualidade + violência</vt:lpstr>
      <vt:lpstr>Breve histórico de definições e enfrentamentos(cont.)</vt:lpstr>
      <vt:lpstr>Muitos termos / descritores</vt:lpstr>
      <vt:lpstr>Vulnerabilidade à violência no parto e no aborto Gênero, maternidade, hierarquias sexuais, discriminação e violência (baseado em Gayle Rubin, 1984)* Todas as combinações/ sinergias são possíveis: interseccionalidades</vt:lpstr>
      <vt:lpstr>The Charter </vt:lpstr>
      <vt:lpstr>Apresentação do PowerPoint</vt:lpstr>
      <vt:lpstr>Iniciativa hospital amigo da mãe e do bebê (2015), no Brasil em 2014</vt:lpstr>
      <vt:lpstr>Apresentação do PowerPoint</vt:lpstr>
      <vt:lpstr>Apresentação do PowerPoint</vt:lpstr>
      <vt:lpstr>O contexto político</vt:lpstr>
      <vt:lpstr>Direito médico e violência obstétrica - questões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‘Violência obstétrica’ como subversão epistêmica</dc:title>
  <dc:creator>carmen simone grilo diniz</dc:creator>
  <cp:lastModifiedBy>Carmen Simone G. Diniz</cp:lastModifiedBy>
  <cp:revision>22</cp:revision>
  <dcterms:created xsi:type="dcterms:W3CDTF">2020-10-28T20:27:13Z</dcterms:created>
  <dcterms:modified xsi:type="dcterms:W3CDTF">2023-04-18T19:33:05Z</dcterms:modified>
</cp:coreProperties>
</file>