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419" r:id="rId4"/>
    <p:sldId id="420" r:id="rId5"/>
    <p:sldId id="423" r:id="rId6"/>
    <p:sldId id="438" r:id="rId7"/>
    <p:sldId id="424" r:id="rId8"/>
    <p:sldId id="345" r:id="rId9"/>
    <p:sldId id="346" r:id="rId10"/>
    <p:sldId id="413" r:id="rId11"/>
    <p:sldId id="439" r:id="rId12"/>
    <p:sldId id="260" r:id="rId13"/>
    <p:sldId id="261" r:id="rId14"/>
    <p:sldId id="414" r:id="rId15"/>
    <p:sldId id="435" r:id="rId16"/>
    <p:sldId id="428" r:id="rId17"/>
    <p:sldId id="433" r:id="rId18"/>
    <p:sldId id="403" r:id="rId19"/>
    <p:sldId id="410" r:id="rId20"/>
    <p:sldId id="411" r:id="rId21"/>
    <p:sldId id="325" r:id="rId22"/>
    <p:sldId id="330" r:id="rId23"/>
  </p:sldIdLst>
  <p:sldSz cx="9144000" cy="6858000" type="screen4x3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7" autoAdjust="0"/>
    <p:restoredTop sz="86449" autoAdjust="0"/>
  </p:normalViewPr>
  <p:slideViewPr>
    <p:cSldViewPr>
      <p:cViewPr varScale="1">
        <p:scale>
          <a:sx n="62" d="100"/>
          <a:sy n="62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152CC-0777-49B3-925B-217D7BA4439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BBAD82F-9DF1-4CA0-8BD0-88FBFB19191F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pt-BR" sz="2000" b="1" dirty="0"/>
            <a:t>Políticas na Educação Superior no Brasil e a Pós-Graduação</a:t>
          </a:r>
        </a:p>
      </dgm:t>
    </dgm:pt>
    <dgm:pt modelId="{4E13955C-5DDE-44EE-A78D-6084F64607F3}" type="parTrans" cxnId="{B3540A44-6A0D-4EAB-B8BF-60BE97410560}">
      <dgm:prSet/>
      <dgm:spPr/>
      <dgm:t>
        <a:bodyPr/>
        <a:lstStyle/>
        <a:p>
          <a:endParaRPr lang="pt-BR"/>
        </a:p>
      </dgm:t>
    </dgm:pt>
    <dgm:pt modelId="{6DCAEEDB-CDC1-423A-A05F-1F38D24041D4}" type="sibTrans" cxnId="{B3540A44-6A0D-4EAB-B8BF-60BE97410560}">
      <dgm:prSet/>
      <dgm:spPr/>
      <dgm:t>
        <a:bodyPr/>
        <a:lstStyle/>
        <a:p>
          <a:endParaRPr lang="pt-BR"/>
        </a:p>
      </dgm:t>
    </dgm:pt>
    <dgm:pt modelId="{9CF68E68-C952-4ECE-B849-DCFF4D39B170}">
      <dgm:prSet phldrT="[Texto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pt-BR" sz="2000" b="1" i="0" dirty="0"/>
            <a:t>Aprendizado Docente</a:t>
          </a:r>
        </a:p>
      </dgm:t>
    </dgm:pt>
    <dgm:pt modelId="{CFF51554-A07A-485F-90EB-BEA15C95F114}" type="parTrans" cxnId="{2E4F443D-2715-405D-9A3E-907BAD73119A}">
      <dgm:prSet/>
      <dgm:spPr/>
      <dgm:t>
        <a:bodyPr/>
        <a:lstStyle/>
        <a:p>
          <a:endParaRPr lang="pt-BR"/>
        </a:p>
      </dgm:t>
    </dgm:pt>
    <dgm:pt modelId="{AD32751E-A64D-46E8-8E43-897628BEB9C1}" type="sibTrans" cxnId="{2E4F443D-2715-405D-9A3E-907BAD73119A}">
      <dgm:prSet/>
      <dgm:spPr/>
      <dgm:t>
        <a:bodyPr/>
        <a:lstStyle/>
        <a:p>
          <a:endParaRPr lang="pt-BR"/>
        </a:p>
      </dgm:t>
    </dgm:pt>
    <dgm:pt modelId="{93E4D303-356B-4368-9E99-7D53AC5DDD74}">
      <dgm:prSet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pt-BR" sz="2000" b="1" dirty="0"/>
            <a:t>A docência na Educação Superior e os estudantes universitários</a:t>
          </a:r>
        </a:p>
      </dgm:t>
    </dgm:pt>
    <dgm:pt modelId="{E74AAC6E-F0DB-4924-AC22-927B4E184AC4}" type="parTrans" cxnId="{2004319F-808C-44D5-804C-A566A8DD66AE}">
      <dgm:prSet/>
      <dgm:spPr/>
      <dgm:t>
        <a:bodyPr/>
        <a:lstStyle/>
        <a:p>
          <a:endParaRPr lang="pt-BR"/>
        </a:p>
      </dgm:t>
    </dgm:pt>
    <dgm:pt modelId="{1869FF3A-D607-451C-A316-11E61A232AF3}" type="sibTrans" cxnId="{2004319F-808C-44D5-804C-A566A8DD66AE}">
      <dgm:prSet/>
      <dgm:spPr/>
      <dgm:t>
        <a:bodyPr/>
        <a:lstStyle/>
        <a:p>
          <a:endParaRPr lang="pt-BR"/>
        </a:p>
      </dgm:t>
    </dgm:pt>
    <dgm:pt modelId="{1DA30242-2CFB-45B1-936D-AD5CB0A32357}" type="pres">
      <dgm:prSet presAssocID="{DC2152CC-0777-49B3-925B-217D7BA44395}" presName="compositeShape" presStyleCnt="0">
        <dgm:presLayoutVars>
          <dgm:dir/>
          <dgm:resizeHandles/>
        </dgm:presLayoutVars>
      </dgm:prSet>
      <dgm:spPr/>
    </dgm:pt>
    <dgm:pt modelId="{014E022B-0CCB-460E-B2E6-E72A3560289E}" type="pres">
      <dgm:prSet presAssocID="{DC2152CC-0777-49B3-925B-217D7BA44395}" presName="pyramid" presStyleLbl="node1" presStyleIdx="0" presStyleCnt="1" custLinFactNeighborX="1564" custLinFactNeighborY="-1844"/>
      <dgm:spPr>
        <a:solidFill>
          <a:schemeClr val="tx1">
            <a:lumMod val="95000"/>
            <a:lumOff val="5000"/>
          </a:schemeClr>
        </a:solidFill>
      </dgm:spPr>
    </dgm:pt>
    <dgm:pt modelId="{E71282A6-931E-4BDF-B61F-849D06D526AE}" type="pres">
      <dgm:prSet presAssocID="{DC2152CC-0777-49B3-925B-217D7BA44395}" presName="theList" presStyleCnt="0"/>
      <dgm:spPr/>
    </dgm:pt>
    <dgm:pt modelId="{99A0E1A6-AD51-4A38-B38D-11F9A2547997}" type="pres">
      <dgm:prSet presAssocID="{1BBAD82F-9DF1-4CA0-8BD0-88FBFB19191F}" presName="aNode" presStyleLbl="fgAcc1" presStyleIdx="0" presStyleCnt="3" custScaleX="108440" custScaleY="224200" custLinFactNeighborX="-4182" custLinFactNeighborY="-55612">
        <dgm:presLayoutVars>
          <dgm:bulletEnabled val="1"/>
        </dgm:presLayoutVars>
      </dgm:prSet>
      <dgm:spPr/>
    </dgm:pt>
    <dgm:pt modelId="{93FE57C3-73B8-4026-884E-C2D7F718B6F7}" type="pres">
      <dgm:prSet presAssocID="{1BBAD82F-9DF1-4CA0-8BD0-88FBFB19191F}" presName="aSpace" presStyleCnt="0"/>
      <dgm:spPr/>
    </dgm:pt>
    <dgm:pt modelId="{D89ACE29-15F3-4A99-8AF5-73F41E8B00B4}" type="pres">
      <dgm:prSet presAssocID="{93E4D303-356B-4368-9E99-7D53AC5DDD74}" presName="aNode" presStyleLbl="fgAcc1" presStyleIdx="1" presStyleCnt="3" custScaleX="110903" custScaleY="196871" custLinFactY="1314" custLinFactNeighborX="-3548" custLinFactNeighborY="100000">
        <dgm:presLayoutVars>
          <dgm:bulletEnabled val="1"/>
        </dgm:presLayoutVars>
      </dgm:prSet>
      <dgm:spPr/>
    </dgm:pt>
    <dgm:pt modelId="{639A8093-3BA7-44C6-BBF0-A1EC1B0132B8}" type="pres">
      <dgm:prSet presAssocID="{93E4D303-356B-4368-9E99-7D53AC5DDD74}" presName="aSpace" presStyleCnt="0"/>
      <dgm:spPr/>
    </dgm:pt>
    <dgm:pt modelId="{214B7A75-B253-499E-BD66-E8BD4888806C}" type="pres">
      <dgm:prSet presAssocID="{9CF68E68-C952-4ECE-B849-DCFF4D39B170}" presName="aNode" presStyleLbl="fgAcc1" presStyleIdx="2" presStyleCnt="3" custScaleX="115983" custScaleY="224197" custLinFactY="28059" custLinFactNeighborX="-1008" custLinFactNeighborY="100000">
        <dgm:presLayoutVars>
          <dgm:bulletEnabled val="1"/>
        </dgm:presLayoutVars>
      </dgm:prSet>
      <dgm:spPr/>
    </dgm:pt>
    <dgm:pt modelId="{C6796C64-EEAF-45E8-B852-6610ECE2F6BA}" type="pres">
      <dgm:prSet presAssocID="{9CF68E68-C952-4ECE-B849-DCFF4D39B170}" presName="aSpace" presStyleCnt="0"/>
      <dgm:spPr/>
    </dgm:pt>
  </dgm:ptLst>
  <dgm:cxnLst>
    <dgm:cxn modelId="{4EEF4732-D802-41EE-9586-795566E47F49}" type="presOf" srcId="{1BBAD82F-9DF1-4CA0-8BD0-88FBFB19191F}" destId="{99A0E1A6-AD51-4A38-B38D-11F9A2547997}" srcOrd="0" destOrd="0" presId="urn:microsoft.com/office/officeart/2005/8/layout/pyramid2"/>
    <dgm:cxn modelId="{2E4F443D-2715-405D-9A3E-907BAD73119A}" srcId="{DC2152CC-0777-49B3-925B-217D7BA44395}" destId="{9CF68E68-C952-4ECE-B849-DCFF4D39B170}" srcOrd="2" destOrd="0" parTransId="{CFF51554-A07A-485F-90EB-BEA15C95F114}" sibTransId="{AD32751E-A64D-46E8-8E43-897628BEB9C1}"/>
    <dgm:cxn modelId="{B3540A44-6A0D-4EAB-B8BF-60BE97410560}" srcId="{DC2152CC-0777-49B3-925B-217D7BA44395}" destId="{1BBAD82F-9DF1-4CA0-8BD0-88FBFB19191F}" srcOrd="0" destOrd="0" parTransId="{4E13955C-5DDE-44EE-A78D-6084F64607F3}" sibTransId="{6DCAEEDB-CDC1-423A-A05F-1F38D24041D4}"/>
    <dgm:cxn modelId="{2004319F-808C-44D5-804C-A566A8DD66AE}" srcId="{DC2152CC-0777-49B3-925B-217D7BA44395}" destId="{93E4D303-356B-4368-9E99-7D53AC5DDD74}" srcOrd="1" destOrd="0" parTransId="{E74AAC6E-F0DB-4924-AC22-927B4E184AC4}" sibTransId="{1869FF3A-D607-451C-A316-11E61A232AF3}"/>
    <dgm:cxn modelId="{6F2EAAC2-2541-4589-9C37-8C60F7935452}" type="presOf" srcId="{9CF68E68-C952-4ECE-B849-DCFF4D39B170}" destId="{214B7A75-B253-499E-BD66-E8BD4888806C}" srcOrd="0" destOrd="0" presId="urn:microsoft.com/office/officeart/2005/8/layout/pyramid2"/>
    <dgm:cxn modelId="{0B0579C9-7B7E-4137-BA6C-C6074D44EAEB}" type="presOf" srcId="{DC2152CC-0777-49B3-925B-217D7BA44395}" destId="{1DA30242-2CFB-45B1-936D-AD5CB0A32357}" srcOrd="0" destOrd="0" presId="urn:microsoft.com/office/officeart/2005/8/layout/pyramid2"/>
    <dgm:cxn modelId="{8D7DDBD4-3658-4BEA-851A-47F7CE7E7428}" type="presOf" srcId="{93E4D303-356B-4368-9E99-7D53AC5DDD74}" destId="{D89ACE29-15F3-4A99-8AF5-73F41E8B00B4}" srcOrd="0" destOrd="0" presId="urn:microsoft.com/office/officeart/2005/8/layout/pyramid2"/>
    <dgm:cxn modelId="{6EDC1C95-C53F-449B-A56B-D15214811ABA}" type="presParOf" srcId="{1DA30242-2CFB-45B1-936D-AD5CB0A32357}" destId="{014E022B-0CCB-460E-B2E6-E72A3560289E}" srcOrd="0" destOrd="0" presId="urn:microsoft.com/office/officeart/2005/8/layout/pyramid2"/>
    <dgm:cxn modelId="{B51463AD-B525-4295-81E3-AC68ECB53279}" type="presParOf" srcId="{1DA30242-2CFB-45B1-936D-AD5CB0A32357}" destId="{E71282A6-931E-4BDF-B61F-849D06D526AE}" srcOrd="1" destOrd="0" presId="urn:microsoft.com/office/officeart/2005/8/layout/pyramid2"/>
    <dgm:cxn modelId="{22A8AE2E-8311-4A67-AB7D-6FE958601394}" type="presParOf" srcId="{E71282A6-931E-4BDF-B61F-849D06D526AE}" destId="{99A0E1A6-AD51-4A38-B38D-11F9A2547997}" srcOrd="0" destOrd="0" presId="urn:microsoft.com/office/officeart/2005/8/layout/pyramid2"/>
    <dgm:cxn modelId="{A332E255-9D64-484D-9B50-FF893B105B88}" type="presParOf" srcId="{E71282A6-931E-4BDF-B61F-849D06D526AE}" destId="{93FE57C3-73B8-4026-884E-C2D7F718B6F7}" srcOrd="1" destOrd="0" presId="urn:microsoft.com/office/officeart/2005/8/layout/pyramid2"/>
    <dgm:cxn modelId="{F69DF58C-E00F-4A46-A7B3-947F9FB7796E}" type="presParOf" srcId="{E71282A6-931E-4BDF-B61F-849D06D526AE}" destId="{D89ACE29-15F3-4A99-8AF5-73F41E8B00B4}" srcOrd="2" destOrd="0" presId="urn:microsoft.com/office/officeart/2005/8/layout/pyramid2"/>
    <dgm:cxn modelId="{C22CF7ED-28D3-43C4-BB5A-D35CF03BBC79}" type="presParOf" srcId="{E71282A6-931E-4BDF-B61F-849D06D526AE}" destId="{639A8093-3BA7-44C6-BBF0-A1EC1B0132B8}" srcOrd="3" destOrd="0" presId="urn:microsoft.com/office/officeart/2005/8/layout/pyramid2"/>
    <dgm:cxn modelId="{86E85981-C520-4809-8B66-1128B35B7E6C}" type="presParOf" srcId="{E71282A6-931E-4BDF-B61F-849D06D526AE}" destId="{214B7A75-B253-499E-BD66-E8BD4888806C}" srcOrd="4" destOrd="0" presId="urn:microsoft.com/office/officeart/2005/8/layout/pyramid2"/>
    <dgm:cxn modelId="{17F487EA-DBA9-4E8B-8846-98D85A7562EC}" type="presParOf" srcId="{E71282A6-931E-4BDF-B61F-849D06D526AE}" destId="{C6796C64-EEAF-45E8-B852-6610ECE2F6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40D98-C3E0-43B6-AF72-B3FD08DAA1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00643D-8562-4390-AF0D-6152714A04A3}">
      <dgm:prSet custT="1"/>
      <dgm:spPr>
        <a:solidFill>
          <a:srgbClr val="92D050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das diversas áreas do saber e do ensino</a:t>
          </a:r>
        </a:p>
      </dgm:t>
    </dgm:pt>
    <dgm:pt modelId="{0FBA0E2E-5122-4FFD-812D-9D8CE008F2EF}" type="parTrans" cxnId="{84A61AD6-4592-4B18-9C34-FE6065322366}">
      <dgm:prSet/>
      <dgm:spPr/>
      <dgm:t>
        <a:bodyPr/>
        <a:lstStyle/>
        <a:p>
          <a:endParaRPr lang="pt-BR"/>
        </a:p>
      </dgm:t>
    </dgm:pt>
    <dgm:pt modelId="{197D5C2A-39E5-4A37-BE67-1C407F14582F}" type="sibTrans" cxnId="{84A61AD6-4592-4B18-9C34-FE6065322366}">
      <dgm:prSet/>
      <dgm:spPr/>
      <dgm:t>
        <a:bodyPr/>
        <a:lstStyle/>
        <a:p>
          <a:endParaRPr lang="pt-BR"/>
        </a:p>
      </dgm:t>
    </dgm:pt>
    <dgm:pt modelId="{EDB3FC2C-5CE2-485D-87D3-B12EDE4FF335}">
      <dgm:prSet/>
      <dgm:spPr>
        <a:solidFill>
          <a:srgbClr val="92D050"/>
        </a:solidFill>
        <a:ln w="76200">
          <a:solidFill>
            <a:srgbClr val="92D05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didático-pedagógicos relacionados ao campo da atividade profissional</a:t>
          </a:r>
        </a:p>
      </dgm:t>
    </dgm:pt>
    <dgm:pt modelId="{C3BFFA48-063F-40CA-BBEB-1832B228146E}" type="parTrans" cxnId="{041F4D59-A7A7-46B2-9D79-EC4A20E9A8D2}">
      <dgm:prSet/>
      <dgm:spPr/>
      <dgm:t>
        <a:bodyPr/>
        <a:lstStyle/>
        <a:p>
          <a:endParaRPr lang="pt-BR"/>
        </a:p>
      </dgm:t>
    </dgm:pt>
    <dgm:pt modelId="{47947033-04EB-482A-8BE2-151AD2803A5F}" type="sibTrans" cxnId="{041F4D59-A7A7-46B2-9D79-EC4A20E9A8D2}">
      <dgm:prSet/>
      <dgm:spPr/>
      <dgm:t>
        <a:bodyPr/>
        <a:lstStyle/>
        <a:p>
          <a:endParaRPr lang="pt-BR"/>
        </a:p>
      </dgm:t>
    </dgm:pt>
    <dgm:pt modelId="{40959A27-171E-4A59-9603-BE9D03AFDDD0}">
      <dgm:prSet/>
      <dgm:spPr>
        <a:solidFill>
          <a:srgbClr val="92D050"/>
        </a:solidFill>
        <a:ln w="76200">
          <a:solidFill>
            <a:srgbClr val="92D05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relacionados a saberes pedagógicos mais amplos do campo teórico da prática educacional </a:t>
          </a:r>
        </a:p>
      </dgm:t>
    </dgm:pt>
    <dgm:pt modelId="{BE37C0CC-2804-4BC3-BFAF-DF0B9D4B3725}" type="parTrans" cxnId="{02FA5AD3-3B93-4EA5-A585-64C1B7D4A2CC}">
      <dgm:prSet/>
      <dgm:spPr/>
      <dgm:t>
        <a:bodyPr/>
        <a:lstStyle/>
        <a:p>
          <a:endParaRPr lang="pt-BR"/>
        </a:p>
      </dgm:t>
    </dgm:pt>
    <dgm:pt modelId="{7C0854C6-CB59-4DEB-9B68-C0AAA5683D19}" type="sibTrans" cxnId="{02FA5AD3-3B93-4EA5-A585-64C1B7D4A2CC}">
      <dgm:prSet/>
      <dgm:spPr/>
      <dgm:t>
        <a:bodyPr/>
        <a:lstStyle/>
        <a:p>
          <a:endParaRPr lang="pt-BR"/>
        </a:p>
      </dgm:t>
    </dgm:pt>
    <dgm:pt modelId="{AF64EEA6-5F80-4861-B374-CE7AC7998930}">
      <dgm:prSet/>
      <dgm:spPr>
        <a:solidFill>
          <a:srgbClr val="92D05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ligados à explicitação do sentido da existência humana individual, com sensibilidade pessoal e social</a:t>
          </a:r>
        </a:p>
      </dgm:t>
    </dgm:pt>
    <dgm:pt modelId="{46B29A77-5A36-49E9-9D43-03C3C8FA0E8D}" type="parTrans" cxnId="{E6EBF166-F8A9-4F5A-BCFD-448FB4EA6D74}">
      <dgm:prSet/>
      <dgm:spPr/>
      <dgm:t>
        <a:bodyPr/>
        <a:lstStyle/>
        <a:p>
          <a:endParaRPr lang="pt-BR"/>
        </a:p>
      </dgm:t>
    </dgm:pt>
    <dgm:pt modelId="{272DBD8E-CCC0-4778-BAB1-FA4E65EAB95C}" type="sibTrans" cxnId="{E6EBF166-F8A9-4F5A-BCFD-448FB4EA6D74}">
      <dgm:prSet/>
      <dgm:spPr/>
      <dgm:t>
        <a:bodyPr/>
        <a:lstStyle/>
        <a:p>
          <a:endParaRPr lang="pt-BR"/>
        </a:p>
      </dgm:t>
    </dgm:pt>
    <dgm:pt modelId="{6D06416C-A68C-40D2-82B4-929B4F6F023C}" type="pres">
      <dgm:prSet presAssocID="{65240D98-C3E0-43B6-AF72-B3FD08DAA19F}" presName="diagram" presStyleCnt="0">
        <dgm:presLayoutVars>
          <dgm:dir/>
          <dgm:resizeHandles val="exact"/>
        </dgm:presLayoutVars>
      </dgm:prSet>
      <dgm:spPr/>
    </dgm:pt>
    <dgm:pt modelId="{33B95B0A-5F03-4E3C-9794-298AB54F40F1}" type="pres">
      <dgm:prSet presAssocID="{3B00643D-8562-4390-AF0D-6152714A04A3}" presName="node" presStyleLbl="node1" presStyleIdx="0" presStyleCnt="4">
        <dgm:presLayoutVars>
          <dgm:bulletEnabled val="1"/>
        </dgm:presLayoutVars>
      </dgm:prSet>
      <dgm:spPr/>
    </dgm:pt>
    <dgm:pt modelId="{085493BA-541A-4A1B-B16F-7E46E54E6C77}" type="pres">
      <dgm:prSet presAssocID="{197D5C2A-39E5-4A37-BE67-1C407F14582F}" presName="sibTrans" presStyleCnt="0"/>
      <dgm:spPr/>
    </dgm:pt>
    <dgm:pt modelId="{05414FBD-7504-492A-8463-78EE573935C7}" type="pres">
      <dgm:prSet presAssocID="{EDB3FC2C-5CE2-485D-87D3-B12EDE4FF335}" presName="node" presStyleLbl="node1" presStyleIdx="1" presStyleCnt="4">
        <dgm:presLayoutVars>
          <dgm:bulletEnabled val="1"/>
        </dgm:presLayoutVars>
      </dgm:prSet>
      <dgm:spPr/>
    </dgm:pt>
    <dgm:pt modelId="{7E1B4152-A44F-4734-A197-C96A06154C64}" type="pres">
      <dgm:prSet presAssocID="{47947033-04EB-482A-8BE2-151AD2803A5F}" presName="sibTrans" presStyleCnt="0"/>
      <dgm:spPr/>
    </dgm:pt>
    <dgm:pt modelId="{0998F429-A140-4DD1-817F-4E0643822D43}" type="pres">
      <dgm:prSet presAssocID="{40959A27-171E-4A59-9603-BE9D03AFDDD0}" presName="node" presStyleLbl="node1" presStyleIdx="2" presStyleCnt="4" custScaleX="98747" custScaleY="101867">
        <dgm:presLayoutVars>
          <dgm:bulletEnabled val="1"/>
        </dgm:presLayoutVars>
      </dgm:prSet>
      <dgm:spPr/>
    </dgm:pt>
    <dgm:pt modelId="{3CEE3E11-0AAA-49F8-A084-2F956E9CE479}" type="pres">
      <dgm:prSet presAssocID="{7C0854C6-CB59-4DEB-9B68-C0AAA5683D19}" presName="sibTrans" presStyleCnt="0"/>
      <dgm:spPr/>
    </dgm:pt>
    <dgm:pt modelId="{33A254E0-71D4-4522-A2E2-EF6A41880964}" type="pres">
      <dgm:prSet presAssocID="{AF64EEA6-5F80-4861-B374-CE7AC7998930}" presName="node" presStyleLbl="node1" presStyleIdx="3" presStyleCnt="4">
        <dgm:presLayoutVars>
          <dgm:bulletEnabled val="1"/>
        </dgm:presLayoutVars>
      </dgm:prSet>
      <dgm:spPr/>
    </dgm:pt>
  </dgm:ptLst>
  <dgm:cxnLst>
    <dgm:cxn modelId="{67453222-0466-4FB0-AEF8-52B948C2189B}" type="presOf" srcId="{40959A27-171E-4A59-9603-BE9D03AFDDD0}" destId="{0998F429-A140-4DD1-817F-4E0643822D43}" srcOrd="0" destOrd="0" presId="urn:microsoft.com/office/officeart/2005/8/layout/default"/>
    <dgm:cxn modelId="{6130CB41-4E2B-44AF-82DC-EA291C074074}" type="presOf" srcId="{EDB3FC2C-5CE2-485D-87D3-B12EDE4FF335}" destId="{05414FBD-7504-492A-8463-78EE573935C7}" srcOrd="0" destOrd="0" presId="urn:microsoft.com/office/officeart/2005/8/layout/default"/>
    <dgm:cxn modelId="{4C53C643-1CCD-475A-ACC5-C14ED3D65418}" type="presOf" srcId="{AF64EEA6-5F80-4861-B374-CE7AC7998930}" destId="{33A254E0-71D4-4522-A2E2-EF6A41880964}" srcOrd="0" destOrd="0" presId="urn:microsoft.com/office/officeart/2005/8/layout/default"/>
    <dgm:cxn modelId="{E6EBF166-F8A9-4F5A-BCFD-448FB4EA6D74}" srcId="{65240D98-C3E0-43B6-AF72-B3FD08DAA19F}" destId="{AF64EEA6-5F80-4861-B374-CE7AC7998930}" srcOrd="3" destOrd="0" parTransId="{46B29A77-5A36-49E9-9D43-03C3C8FA0E8D}" sibTransId="{272DBD8E-CCC0-4778-BAB1-FA4E65EAB95C}"/>
    <dgm:cxn modelId="{041F4D59-A7A7-46B2-9D79-EC4A20E9A8D2}" srcId="{65240D98-C3E0-43B6-AF72-B3FD08DAA19F}" destId="{EDB3FC2C-5CE2-485D-87D3-B12EDE4FF335}" srcOrd="1" destOrd="0" parTransId="{C3BFFA48-063F-40CA-BBEB-1832B228146E}" sibTransId="{47947033-04EB-482A-8BE2-151AD2803A5F}"/>
    <dgm:cxn modelId="{02FA5AD3-3B93-4EA5-A585-64C1B7D4A2CC}" srcId="{65240D98-C3E0-43B6-AF72-B3FD08DAA19F}" destId="{40959A27-171E-4A59-9603-BE9D03AFDDD0}" srcOrd="2" destOrd="0" parTransId="{BE37C0CC-2804-4BC3-BFAF-DF0B9D4B3725}" sibTransId="{7C0854C6-CB59-4DEB-9B68-C0AAA5683D19}"/>
    <dgm:cxn modelId="{84A61AD6-4592-4B18-9C34-FE6065322366}" srcId="{65240D98-C3E0-43B6-AF72-B3FD08DAA19F}" destId="{3B00643D-8562-4390-AF0D-6152714A04A3}" srcOrd="0" destOrd="0" parTransId="{0FBA0E2E-5122-4FFD-812D-9D8CE008F2EF}" sibTransId="{197D5C2A-39E5-4A37-BE67-1C407F14582F}"/>
    <dgm:cxn modelId="{B1FCF3D7-2260-4C3A-AF3D-A71F291FBEBD}" type="presOf" srcId="{3B00643D-8562-4390-AF0D-6152714A04A3}" destId="{33B95B0A-5F03-4E3C-9794-298AB54F40F1}" srcOrd="0" destOrd="0" presId="urn:microsoft.com/office/officeart/2005/8/layout/default"/>
    <dgm:cxn modelId="{6A17FFD8-47C6-4808-922E-FB5052D8FE3C}" type="presOf" srcId="{65240D98-C3E0-43B6-AF72-B3FD08DAA19F}" destId="{6D06416C-A68C-40D2-82B4-929B4F6F023C}" srcOrd="0" destOrd="0" presId="urn:microsoft.com/office/officeart/2005/8/layout/default"/>
    <dgm:cxn modelId="{0E1A0572-B468-4733-AD9F-9EE79F07A2D8}" type="presParOf" srcId="{6D06416C-A68C-40D2-82B4-929B4F6F023C}" destId="{33B95B0A-5F03-4E3C-9794-298AB54F40F1}" srcOrd="0" destOrd="0" presId="urn:microsoft.com/office/officeart/2005/8/layout/default"/>
    <dgm:cxn modelId="{48ED6473-6ED5-46CB-BC83-5E4F2BA4B0E6}" type="presParOf" srcId="{6D06416C-A68C-40D2-82B4-929B4F6F023C}" destId="{085493BA-541A-4A1B-B16F-7E46E54E6C77}" srcOrd="1" destOrd="0" presId="urn:microsoft.com/office/officeart/2005/8/layout/default"/>
    <dgm:cxn modelId="{106F071E-1E79-4334-A668-2C53529E8CBF}" type="presParOf" srcId="{6D06416C-A68C-40D2-82B4-929B4F6F023C}" destId="{05414FBD-7504-492A-8463-78EE573935C7}" srcOrd="2" destOrd="0" presId="urn:microsoft.com/office/officeart/2005/8/layout/default"/>
    <dgm:cxn modelId="{BEC4035D-9046-4380-819E-CED64F5DB429}" type="presParOf" srcId="{6D06416C-A68C-40D2-82B4-929B4F6F023C}" destId="{7E1B4152-A44F-4734-A197-C96A06154C64}" srcOrd="3" destOrd="0" presId="urn:microsoft.com/office/officeart/2005/8/layout/default"/>
    <dgm:cxn modelId="{2730B2B0-6C16-40CB-965B-D03679EEF197}" type="presParOf" srcId="{6D06416C-A68C-40D2-82B4-929B4F6F023C}" destId="{0998F429-A140-4DD1-817F-4E0643822D43}" srcOrd="4" destOrd="0" presId="urn:microsoft.com/office/officeart/2005/8/layout/default"/>
    <dgm:cxn modelId="{7BA32F76-CD8E-4B7D-997C-11EFE471F44C}" type="presParOf" srcId="{6D06416C-A68C-40D2-82B4-929B4F6F023C}" destId="{3CEE3E11-0AAA-49F8-A084-2F956E9CE479}" srcOrd="5" destOrd="0" presId="urn:microsoft.com/office/officeart/2005/8/layout/default"/>
    <dgm:cxn modelId="{E40013C9-E4CD-4F8E-86D5-9CC027368210}" type="presParOf" srcId="{6D06416C-A68C-40D2-82B4-929B4F6F023C}" destId="{33A254E0-71D4-4522-A2E2-EF6A418809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D8834E-F6DD-452F-B969-B3079B335494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043D71D-A6B3-4D00-80C3-C95316D68A33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Processo Formativo Docente: Natureza Social</a:t>
          </a:r>
        </a:p>
      </dgm:t>
    </dgm:pt>
    <dgm:pt modelId="{83540FE4-321C-4485-A983-5AA0817E2DB2}" type="parTrans" cxnId="{A7C3A741-31FB-477B-8777-06ED797C0D67}">
      <dgm:prSet/>
      <dgm:spPr/>
      <dgm:t>
        <a:bodyPr/>
        <a:lstStyle/>
        <a:p>
          <a:endParaRPr lang="pt-BR"/>
        </a:p>
      </dgm:t>
    </dgm:pt>
    <dgm:pt modelId="{85D0671E-D540-4099-A735-2DAE0B6A30DA}" type="sibTrans" cxnId="{A7C3A741-31FB-477B-8777-06ED797C0D67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/>
        </a:p>
      </dgm:t>
    </dgm:pt>
    <dgm:pt modelId="{80D5B5C7-ADFE-4D94-8807-19292A5A2302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Constituição profissional: </a:t>
          </a:r>
          <a:r>
            <a:rPr lang="pt-BR" sz="2400" b="1" dirty="0" err="1">
              <a:solidFill>
                <a:schemeClr val="tx1"/>
              </a:solidFill>
            </a:rPr>
            <a:t>Âmbiência</a:t>
          </a:r>
          <a:r>
            <a:rPr lang="pt-BR" sz="2400" b="1" dirty="0">
              <a:solidFill>
                <a:schemeClr val="tx1"/>
              </a:solidFill>
            </a:rPr>
            <a:t> pessoal e institucional</a:t>
          </a:r>
        </a:p>
      </dgm:t>
    </dgm:pt>
    <dgm:pt modelId="{994E5C0E-8DEE-46D9-A404-7119E3A52C34}" type="parTrans" cxnId="{578EF78C-D15E-4E32-A932-6FE43D3C241F}">
      <dgm:prSet/>
      <dgm:spPr/>
      <dgm:t>
        <a:bodyPr/>
        <a:lstStyle/>
        <a:p>
          <a:endParaRPr lang="pt-BR"/>
        </a:p>
      </dgm:t>
    </dgm:pt>
    <dgm:pt modelId="{C3FA9FF1-4828-4EB3-B696-D1A9F3836534}" type="sibTrans" cxnId="{578EF78C-D15E-4E32-A932-6FE43D3C241F}">
      <dgm:prSet/>
      <dgm:spPr/>
      <dgm:t>
        <a:bodyPr/>
        <a:lstStyle/>
        <a:p>
          <a:endParaRPr lang="pt-BR"/>
        </a:p>
      </dgm:t>
    </dgm:pt>
    <dgm:pt modelId="{70FDEFD3-832F-44DB-A255-2164A866E663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Professoralidade: conhecimento pedagógico compartilhado  e rede de  interações</a:t>
          </a:r>
        </a:p>
      </dgm:t>
    </dgm:pt>
    <dgm:pt modelId="{2B2B4A9E-C3E4-41AB-B7C8-8A00B93245DC}" type="parTrans" cxnId="{BF98F097-33B1-4326-9058-565A24122025}">
      <dgm:prSet/>
      <dgm:spPr/>
      <dgm:t>
        <a:bodyPr/>
        <a:lstStyle/>
        <a:p>
          <a:endParaRPr lang="pt-BR"/>
        </a:p>
      </dgm:t>
    </dgm:pt>
    <dgm:pt modelId="{2DB5A05C-11DB-4563-9144-FE75672C5489}" type="sibTrans" cxnId="{BF98F097-33B1-4326-9058-565A24122025}">
      <dgm:prSet/>
      <dgm:spPr/>
      <dgm:t>
        <a:bodyPr/>
        <a:lstStyle/>
        <a:p>
          <a:endParaRPr lang="pt-BR"/>
        </a:p>
      </dgm:t>
    </dgm:pt>
    <dgm:pt modelId="{4F692773-8BEC-4AA1-99C3-3E104155D0EC}" type="pres">
      <dgm:prSet presAssocID="{07D8834E-F6DD-452F-B969-B3079B335494}" presName="Name0" presStyleCnt="0">
        <dgm:presLayoutVars>
          <dgm:dir/>
          <dgm:resizeHandles val="exact"/>
        </dgm:presLayoutVars>
      </dgm:prSet>
      <dgm:spPr/>
    </dgm:pt>
    <dgm:pt modelId="{53EBDF50-B82A-4EBD-8CB9-C1868FB38426}" type="pres">
      <dgm:prSet presAssocID="{07D8834E-F6DD-452F-B969-B3079B335494}" presName="cycle" presStyleCnt="0"/>
      <dgm:spPr/>
    </dgm:pt>
    <dgm:pt modelId="{07DFE45B-BB3B-45AB-9E3C-D6DD32E6E4E9}" type="pres">
      <dgm:prSet presAssocID="{C043D71D-A6B3-4D00-80C3-C95316D68A33}" presName="nodeFirstNode" presStyleLbl="node1" presStyleIdx="0" presStyleCnt="3" custRadScaleRad="97820" custRadScaleInc="1249">
        <dgm:presLayoutVars>
          <dgm:bulletEnabled val="1"/>
        </dgm:presLayoutVars>
      </dgm:prSet>
      <dgm:spPr/>
    </dgm:pt>
    <dgm:pt modelId="{B5D32022-0F3A-41F6-8E71-BB53FEC6A8FA}" type="pres">
      <dgm:prSet presAssocID="{85D0671E-D540-4099-A735-2DAE0B6A30DA}" presName="sibTransFirstNode" presStyleLbl="bgShp" presStyleIdx="0" presStyleCnt="1"/>
      <dgm:spPr/>
    </dgm:pt>
    <dgm:pt modelId="{E2B8049F-902F-4C8A-94CC-B87415B14255}" type="pres">
      <dgm:prSet presAssocID="{80D5B5C7-ADFE-4D94-8807-19292A5A2302}" presName="nodeFollowingNodes" presStyleLbl="node1" presStyleIdx="1" presStyleCnt="3" custScaleX="98643" custScaleY="147656">
        <dgm:presLayoutVars>
          <dgm:bulletEnabled val="1"/>
        </dgm:presLayoutVars>
      </dgm:prSet>
      <dgm:spPr/>
    </dgm:pt>
    <dgm:pt modelId="{3BE394F8-2FAB-4C86-9341-E1C107B0737B}" type="pres">
      <dgm:prSet presAssocID="{70FDEFD3-832F-44DB-A255-2164A866E663}" presName="nodeFollowingNodes" presStyleLbl="node1" presStyleIdx="2" presStyleCnt="3" custScaleX="109695" custScaleY="145846" custRadScaleRad="99086" custRadScaleInc="2648">
        <dgm:presLayoutVars>
          <dgm:bulletEnabled val="1"/>
        </dgm:presLayoutVars>
      </dgm:prSet>
      <dgm:spPr/>
    </dgm:pt>
  </dgm:ptLst>
  <dgm:cxnLst>
    <dgm:cxn modelId="{FB145E3D-33A0-4B7B-9143-30B3155328F7}" type="presOf" srcId="{C043D71D-A6B3-4D00-80C3-C95316D68A33}" destId="{07DFE45B-BB3B-45AB-9E3C-D6DD32E6E4E9}" srcOrd="0" destOrd="0" presId="urn:microsoft.com/office/officeart/2005/8/layout/cycle3"/>
    <dgm:cxn modelId="{A7C3A741-31FB-477B-8777-06ED797C0D67}" srcId="{07D8834E-F6DD-452F-B969-B3079B335494}" destId="{C043D71D-A6B3-4D00-80C3-C95316D68A33}" srcOrd="0" destOrd="0" parTransId="{83540FE4-321C-4485-A983-5AA0817E2DB2}" sibTransId="{85D0671E-D540-4099-A735-2DAE0B6A30DA}"/>
    <dgm:cxn modelId="{FDEB4875-23E8-4A45-AF7E-C2E0DF7E4381}" type="presOf" srcId="{70FDEFD3-832F-44DB-A255-2164A866E663}" destId="{3BE394F8-2FAB-4C86-9341-E1C107B0737B}" srcOrd="0" destOrd="0" presId="urn:microsoft.com/office/officeart/2005/8/layout/cycle3"/>
    <dgm:cxn modelId="{CB72078B-1C44-4B95-A895-26527D4851D1}" type="presOf" srcId="{07D8834E-F6DD-452F-B969-B3079B335494}" destId="{4F692773-8BEC-4AA1-99C3-3E104155D0EC}" srcOrd="0" destOrd="0" presId="urn:microsoft.com/office/officeart/2005/8/layout/cycle3"/>
    <dgm:cxn modelId="{578EF78C-D15E-4E32-A932-6FE43D3C241F}" srcId="{07D8834E-F6DD-452F-B969-B3079B335494}" destId="{80D5B5C7-ADFE-4D94-8807-19292A5A2302}" srcOrd="1" destOrd="0" parTransId="{994E5C0E-8DEE-46D9-A404-7119E3A52C34}" sibTransId="{C3FA9FF1-4828-4EB3-B696-D1A9F3836534}"/>
    <dgm:cxn modelId="{BF98F097-33B1-4326-9058-565A24122025}" srcId="{07D8834E-F6DD-452F-B969-B3079B335494}" destId="{70FDEFD3-832F-44DB-A255-2164A866E663}" srcOrd="2" destOrd="0" parTransId="{2B2B4A9E-C3E4-41AB-B7C8-8A00B93245DC}" sibTransId="{2DB5A05C-11DB-4563-9144-FE75672C5489}"/>
    <dgm:cxn modelId="{74BBF497-0451-4946-B64D-8B92F33C3E87}" type="presOf" srcId="{80D5B5C7-ADFE-4D94-8807-19292A5A2302}" destId="{E2B8049F-902F-4C8A-94CC-B87415B14255}" srcOrd="0" destOrd="0" presId="urn:microsoft.com/office/officeart/2005/8/layout/cycle3"/>
    <dgm:cxn modelId="{F844D8A4-1236-4F05-9FF3-7A274E81A2AD}" type="presOf" srcId="{85D0671E-D540-4099-A735-2DAE0B6A30DA}" destId="{B5D32022-0F3A-41F6-8E71-BB53FEC6A8FA}" srcOrd="0" destOrd="0" presId="urn:microsoft.com/office/officeart/2005/8/layout/cycle3"/>
    <dgm:cxn modelId="{D0AF10F9-11B0-4CDA-B257-9866C2EA4E2F}" type="presParOf" srcId="{4F692773-8BEC-4AA1-99C3-3E104155D0EC}" destId="{53EBDF50-B82A-4EBD-8CB9-C1868FB38426}" srcOrd="0" destOrd="0" presId="urn:microsoft.com/office/officeart/2005/8/layout/cycle3"/>
    <dgm:cxn modelId="{6E20B906-A3B9-4A25-8E79-598986D44694}" type="presParOf" srcId="{53EBDF50-B82A-4EBD-8CB9-C1868FB38426}" destId="{07DFE45B-BB3B-45AB-9E3C-D6DD32E6E4E9}" srcOrd="0" destOrd="0" presId="urn:microsoft.com/office/officeart/2005/8/layout/cycle3"/>
    <dgm:cxn modelId="{B5187531-08BF-4177-80EE-49B0E4D777C3}" type="presParOf" srcId="{53EBDF50-B82A-4EBD-8CB9-C1868FB38426}" destId="{B5D32022-0F3A-41F6-8E71-BB53FEC6A8FA}" srcOrd="1" destOrd="0" presId="urn:microsoft.com/office/officeart/2005/8/layout/cycle3"/>
    <dgm:cxn modelId="{5316DC87-E37A-4627-94B4-848206410A5C}" type="presParOf" srcId="{53EBDF50-B82A-4EBD-8CB9-C1868FB38426}" destId="{E2B8049F-902F-4C8A-94CC-B87415B14255}" srcOrd="2" destOrd="0" presId="urn:microsoft.com/office/officeart/2005/8/layout/cycle3"/>
    <dgm:cxn modelId="{ED7971EC-5E3C-4EF1-BFC5-336D055823EE}" type="presParOf" srcId="{53EBDF50-B82A-4EBD-8CB9-C1868FB38426}" destId="{3BE394F8-2FAB-4C86-9341-E1C107B0737B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E022B-0CCB-460E-B2E6-E72A3560289E}">
      <dsp:nvSpPr>
        <dsp:cNvPr id="0" name=""/>
        <dsp:cNvSpPr/>
      </dsp:nvSpPr>
      <dsp:spPr>
        <a:xfrm>
          <a:off x="434785" y="0"/>
          <a:ext cx="4464496" cy="4464496"/>
        </a:xfrm>
        <a:prstGeom prst="triangle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0E1A6-AD51-4A38-B38D-11F9A2547997}">
      <dsp:nvSpPr>
        <dsp:cNvPr id="0" name=""/>
        <dsp:cNvSpPr/>
      </dsp:nvSpPr>
      <dsp:spPr>
        <a:xfrm>
          <a:off x="2353389" y="412852"/>
          <a:ext cx="3146844" cy="11710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Políticas na Educação Superior no Brasil e a Pós-Graduação</a:t>
          </a:r>
        </a:p>
      </dsp:txBody>
      <dsp:txXfrm>
        <a:off x="2410554" y="470017"/>
        <a:ext cx="3032514" cy="1056691"/>
      </dsp:txXfrm>
    </dsp:sp>
    <dsp:sp modelId="{D89ACE29-15F3-4A99-8AF5-73F41E8B00B4}">
      <dsp:nvSpPr>
        <dsp:cNvPr id="0" name=""/>
        <dsp:cNvSpPr/>
      </dsp:nvSpPr>
      <dsp:spPr>
        <a:xfrm>
          <a:off x="2336050" y="1757623"/>
          <a:ext cx="3218318" cy="1028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docência na Educação Superior e os estudantes universitários</a:t>
          </a:r>
        </a:p>
      </dsp:txBody>
      <dsp:txXfrm>
        <a:off x="2386246" y="1807819"/>
        <a:ext cx="3117926" cy="927887"/>
      </dsp:txXfrm>
    </dsp:sp>
    <dsp:sp modelId="{214B7A75-B253-499E-BD66-E8BD4888806C}">
      <dsp:nvSpPr>
        <dsp:cNvPr id="0" name=""/>
        <dsp:cNvSpPr/>
      </dsp:nvSpPr>
      <dsp:spPr>
        <a:xfrm>
          <a:off x="2336050" y="2990884"/>
          <a:ext cx="3365736" cy="11710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/>
            <a:t>Aprendizado Docente</a:t>
          </a:r>
        </a:p>
      </dsp:txBody>
      <dsp:txXfrm>
        <a:off x="2393214" y="3048048"/>
        <a:ext cx="3251408" cy="1056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95B0A-5F03-4E3C-9794-298AB54F40F1}">
      <dsp:nvSpPr>
        <dsp:cNvPr id="0" name=""/>
        <dsp:cNvSpPr/>
      </dsp:nvSpPr>
      <dsp:spPr>
        <a:xfrm>
          <a:off x="484792" y="783"/>
          <a:ext cx="3133637" cy="1880182"/>
        </a:xfrm>
        <a:prstGeom prst="rect">
          <a:avLst/>
        </a:prstGeom>
        <a:solidFill>
          <a:srgbClr val="92D050"/>
        </a:solid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das diversas áreas do saber e do ensino</a:t>
          </a:r>
        </a:p>
      </dsp:txBody>
      <dsp:txXfrm>
        <a:off x="484792" y="783"/>
        <a:ext cx="3133637" cy="1880182"/>
      </dsp:txXfrm>
    </dsp:sp>
    <dsp:sp modelId="{05414FBD-7504-492A-8463-78EE573935C7}">
      <dsp:nvSpPr>
        <dsp:cNvPr id="0" name=""/>
        <dsp:cNvSpPr/>
      </dsp:nvSpPr>
      <dsp:spPr>
        <a:xfrm>
          <a:off x="3931793" y="783"/>
          <a:ext cx="3133637" cy="1880182"/>
        </a:xfrm>
        <a:prstGeom prst="rect">
          <a:avLst/>
        </a:prstGeom>
        <a:solidFill>
          <a:srgbClr val="92D050"/>
        </a:solidFill>
        <a:ln w="762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didático-pedagógicos relacionados ao campo da atividade profissional</a:t>
          </a:r>
        </a:p>
      </dsp:txBody>
      <dsp:txXfrm>
        <a:off x="3931793" y="783"/>
        <a:ext cx="3133637" cy="1880182"/>
      </dsp:txXfrm>
    </dsp:sp>
    <dsp:sp modelId="{0998F429-A140-4DD1-817F-4E0643822D43}">
      <dsp:nvSpPr>
        <dsp:cNvPr id="0" name=""/>
        <dsp:cNvSpPr/>
      </dsp:nvSpPr>
      <dsp:spPr>
        <a:xfrm>
          <a:off x="504424" y="2194329"/>
          <a:ext cx="3094373" cy="1915285"/>
        </a:xfrm>
        <a:prstGeom prst="rect">
          <a:avLst/>
        </a:prstGeom>
        <a:solidFill>
          <a:srgbClr val="92D050"/>
        </a:solidFill>
        <a:ln w="762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relacionados a saberes pedagógicos mais amplos do campo teórico da prática educacional </a:t>
          </a:r>
        </a:p>
      </dsp:txBody>
      <dsp:txXfrm>
        <a:off x="504424" y="2194329"/>
        <a:ext cx="3094373" cy="1915285"/>
      </dsp:txXfrm>
    </dsp:sp>
    <dsp:sp modelId="{33A254E0-71D4-4522-A2E2-EF6A41880964}">
      <dsp:nvSpPr>
        <dsp:cNvPr id="0" name=""/>
        <dsp:cNvSpPr/>
      </dsp:nvSpPr>
      <dsp:spPr>
        <a:xfrm>
          <a:off x="3912161" y="2211881"/>
          <a:ext cx="3133637" cy="1880182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  <a:latin typeface="Arial Rounded MT Bold" pitchFamily="34" charset="0"/>
              <a:ea typeface="Calibri"/>
              <a:cs typeface="Times New Roman"/>
            </a:rPr>
            <a:t>Conteúdos ligados à explicitação do sentido da existência humana individual, com sensibilidade pessoal e social</a:t>
          </a:r>
        </a:p>
      </dsp:txBody>
      <dsp:txXfrm>
        <a:off x="3912161" y="2211881"/>
        <a:ext cx="3133637" cy="1880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32022-0F3A-41F6-8E71-BB53FEC6A8FA}">
      <dsp:nvSpPr>
        <dsp:cNvPr id="0" name=""/>
        <dsp:cNvSpPr/>
      </dsp:nvSpPr>
      <dsp:spPr>
        <a:xfrm>
          <a:off x="1068543" y="165908"/>
          <a:ext cx="4190494" cy="4190494"/>
        </a:xfrm>
        <a:prstGeom prst="circularArrow">
          <a:avLst>
            <a:gd name="adj1" fmla="val 5689"/>
            <a:gd name="adj2" fmla="val 340510"/>
            <a:gd name="adj3" fmla="val 12472046"/>
            <a:gd name="adj4" fmla="val 18233955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FE45B-BB3B-45AB-9E3C-D6DD32E6E4E9}">
      <dsp:nvSpPr>
        <dsp:cNvPr id="0" name=""/>
        <dsp:cNvSpPr/>
      </dsp:nvSpPr>
      <dsp:spPr>
        <a:xfrm>
          <a:off x="1705275" y="390155"/>
          <a:ext cx="2917031" cy="1458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Processo Formativo Docente: Natureza Social</a:t>
          </a:r>
        </a:p>
      </dsp:txBody>
      <dsp:txXfrm>
        <a:off x="1776474" y="461354"/>
        <a:ext cx="2774633" cy="1316117"/>
      </dsp:txXfrm>
    </dsp:sp>
    <dsp:sp modelId="{E2B8049F-902F-4C8A-94CC-B87415B14255}">
      <dsp:nvSpPr>
        <dsp:cNvPr id="0" name=""/>
        <dsp:cNvSpPr/>
      </dsp:nvSpPr>
      <dsp:spPr>
        <a:xfrm>
          <a:off x="3278090" y="2753167"/>
          <a:ext cx="2877447" cy="2153585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Constituição profissional: </a:t>
          </a:r>
          <a:r>
            <a:rPr lang="pt-BR" sz="2400" b="1" kern="1200" dirty="0" err="1">
              <a:solidFill>
                <a:schemeClr val="tx1"/>
              </a:solidFill>
            </a:rPr>
            <a:t>Âmbiência</a:t>
          </a:r>
          <a:r>
            <a:rPr lang="pt-BR" sz="2400" b="1" kern="1200" dirty="0">
              <a:solidFill>
                <a:schemeClr val="tx1"/>
              </a:solidFill>
            </a:rPr>
            <a:t> pessoal e institucional</a:t>
          </a:r>
        </a:p>
      </dsp:txBody>
      <dsp:txXfrm>
        <a:off x="3383219" y="2858296"/>
        <a:ext cx="2667189" cy="1943327"/>
      </dsp:txXfrm>
    </dsp:sp>
    <dsp:sp modelId="{3BE394F8-2FAB-4C86-9341-E1C107B0737B}">
      <dsp:nvSpPr>
        <dsp:cNvPr id="0" name=""/>
        <dsp:cNvSpPr/>
      </dsp:nvSpPr>
      <dsp:spPr>
        <a:xfrm>
          <a:off x="-59537" y="2691761"/>
          <a:ext cx="3199837" cy="2127186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Professoralidade: conhecimento pedagógico compartilhado  e rede de  interações</a:t>
          </a:r>
        </a:p>
      </dsp:txBody>
      <dsp:txXfrm>
        <a:off x="44304" y="2795602"/>
        <a:ext cx="2992155" cy="1919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BFCAD-74E0-4C50-A183-654596EF1AB0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4A0E-1C10-4A6D-986B-A8B97FC84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3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4A0E-1C10-4A6D-986B-A8B97FC8408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0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Um problema: Regulação e intensificação do trabalho docente.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TENSÕES | CONFLITOS  EXIGÊNCIAS | PRESSÕES | DEMANDAS | ETC.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PT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Processos vários, mas que contribuem para desvalorizar a profissão e tornar mais difícil o dia-a-dia dos professores: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Proletarização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Maior controlo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Burocratização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Avaliação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Prestação de contas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Perda de prestígio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Obrigação de resultados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Multiplicação de tarefas</a:t>
            </a:r>
            <a:endParaRPr lang="es-ES_tradnl"/>
          </a:p>
        </p:txBody>
      </p:sp>
      <p:sp>
        <p:nvSpPr>
          <p:cNvPr id="15565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383A3E-849C-403D-8302-857D1690858B}" type="slidenum">
              <a:rPr lang="pt-PT" smtClean="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PT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2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Estranhamente,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À medida que foram aumentando as expectativas sobre o 	trabalhos dos professores…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…. foram diminuindo as possibilidades práticas dos 	professores (recrutamento, formação, condições de trabalho, 	estatuto profissional, prestígio social, etc.).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PT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não compreendermos este </a:t>
            </a:r>
            <a:r>
              <a:rPr lang="pt-PT" sz="13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paradoxo</a:t>
            </a: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não compreendemos nada do que são os dilemas actuais da profissão docente.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PT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 preciso fechar a fenda, a brecha. Não diminuindo as nossas expectativas sobre o poder da educação, mas procurando reforçar os professores, no seu papel e na sua capacidade de acção.</a:t>
            </a:r>
            <a:endParaRPr lang="pt-PT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PT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PT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F823D6-E1AE-4918-A111-561DE31AD494}" type="slidenum">
              <a:rPr lang="pt-BR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0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2DE33-144F-4297-934F-A761F3431694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2694"/>
            <a:ext cx="4958186" cy="4474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20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pt-B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1D3C22D-8DAD-4B88-8B71-EFE3A34820C9}" type="slidenum">
              <a:rPr lang="pt-BR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7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/>
          </a:p>
        </p:txBody>
      </p:sp>
      <p:sp>
        <p:nvSpPr>
          <p:cNvPr id="156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A7A7-BC5C-4A20-A283-6844995A400A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P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4" y="2587844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10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8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3" y="5061541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3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10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80"/>
            <a:ext cx="1963320" cy="546952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1" y="1497995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54404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90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2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8" y="4281004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2" y="331684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1" y="1487083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1" y="3408422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6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C81B398-6491-41F1-81D2-5A86A1339964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DF0A30F-9165-4B70-8056-AD69406804E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google.com.br/imgres?imgurl=http://www.rnp.br/_media/noticias/telemedi1d.jpg&amp;imgrefurl=http://www.rnp.br/noticias/1999/not-990830b.html&amp;usg=__fnML1PEyBj76YrAMjDlsaxa4038=&amp;h=266&amp;w=410&amp;sz=34&amp;hl=pt-BR&amp;start=226&amp;itbs=1&amp;tbnid=BdCELoXRIUgkZM:&amp;tbnh=81&amp;tbnw=125&amp;prev=/images?q=aulas+na+usp+de+ribeir%C3%A3o++preto&amp;start=210&amp;hl=pt-BR&amp;sa=N&amp;gbv=2&amp;ndsp=21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br/imgres?imgurl=http://3.bp.blogspot.com/_1UeWYTKcQGw/SxOtKUzYCSI/AAAAAAAAC-Q/-KBERUTcNtc/s1600/1846.jpg&amp;imgrefurl=http://ruyhizatugu.blogspot.com/2009/11/1-satec-forp-usp-ribeirao-preto.html&amp;usg=__HVDYDLFDIkOTwlyLBTQ5YTfSsxo=&amp;h=612&amp;w=816&amp;sz=137&amp;hl=pt-BR&amp;start=231&amp;itbs=1&amp;tbnid=um36MVmeA-obKM:&amp;tbnh=108&amp;tbnw=144&amp;prev=/images?q=aulas+na+usp+de+ribeir%C3%A3o++preto&amp;start=210&amp;hl=pt-BR&amp;sa=N&amp;gbv=2&amp;ndsp=21&amp;tbs=isch:1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.br/imgres?imgurl=http://www.hcancerbarretos.com.br/imagens/Centrocirurgico/cirurgia4.jpg&amp;imgrefurl=http://gaad-amigosdiabeticos.blogspot.com/2009/09/transplante-mais-suave-ataca-diabetes.html&amp;usg=__J5Bd2O5AH0pdop4ieynK6oM3Q3Y=&amp;h=310&amp;w=550&amp;sz=29&amp;hl=pt-BR&amp;start=82&amp;itbs=1&amp;tbnid=KGjj1cQ7t8q5TM:&amp;tbnh=75&amp;tbnw=133&amp;prev=/images?q=aulas+na+usp+de+ribeir%C3%A3o++preto&amp;start=63&amp;hl=pt-BR&amp;sa=N&amp;gbv=2&amp;ndsp=21&amp;tbs=isch: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360000">
            <a:off x="3039452" y="2632557"/>
            <a:ext cx="5511870" cy="1605238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pt-BR" sz="4400" b="1" dirty="0">
                <a:solidFill>
                  <a:srgbClr val="FF0000"/>
                </a:solidFill>
              </a:rPr>
              <a:t>A prática docente no Ensino Superior</a:t>
            </a:r>
            <a:endParaRPr lang="pt-BR" sz="4400" b="1" u="sng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360000">
            <a:off x="3037646" y="4548394"/>
            <a:ext cx="4965564" cy="1542030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>
                <a:solidFill>
                  <a:srgbClr val="FF0000"/>
                </a:solidFill>
                <a:latin typeface="Arial Rounded MT Bold" pitchFamily="34" charset="0"/>
              </a:rPr>
              <a:t>Profa</a:t>
            </a:r>
            <a:r>
              <a:rPr lang="pt-BR" dirty="0">
                <a:solidFill>
                  <a:srgbClr val="FF0000"/>
                </a:solidFill>
                <a:latin typeface="Arial Rounded MT Bold" pitchFamily="34" charset="0"/>
              </a:rPr>
              <a:t>. Dra. Noeli Prestes Padilha Rivas FFCLRP/DEDIC/USP</a:t>
            </a:r>
          </a:p>
        </p:txBody>
      </p:sp>
      <p:sp>
        <p:nvSpPr>
          <p:cNvPr id="4" name="Retângulo 3"/>
          <p:cNvSpPr/>
          <p:nvPr/>
        </p:nvSpPr>
        <p:spPr>
          <a:xfrm rot="20382673">
            <a:off x="769191" y="4584659"/>
            <a:ext cx="1797286" cy="400110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rPr>
              <a:t>FFCLRP/USP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2"/>
            <a:ext cx="8107362" cy="1216025"/>
          </a:xfrm>
          <a:noFill/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 b="1" dirty="0">
                <a:solidFill>
                  <a:schemeClr val="tx1"/>
                </a:solidFill>
              </a:rPr>
              <a:t>As exigências legais para a atuação no ensino superior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67546" y="1628800"/>
            <a:ext cx="8470081" cy="5446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/>
              <a:t>Magistério da Educação Superior: Lei 9394/96  e Decreto 2.207/97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t-BR" sz="2800" b="1" dirty="0"/>
              <a:t>Preparação em nível de PG, prioritariamente em programas de M e D </a:t>
            </a:r>
            <a:r>
              <a:rPr lang="pt-BR" sz="2800" b="1" i="1" dirty="0"/>
              <a:t>stricto sensu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73016"/>
            <a:ext cx="2853459" cy="28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65104"/>
            <a:ext cx="2280270" cy="215681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1412776"/>
            <a:ext cx="6192688" cy="510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pt-BR" sz="2400" dirty="0">
                <a:latin typeface="Arial Rounded MT Bold"/>
                <a:ea typeface="Calibri"/>
                <a:cs typeface="Times New Roman"/>
              </a:rPr>
              <a:t>São profissionais em formação, com opção profissional definida (ou não) e relacionada ao mundo do trabalho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pt-BR" sz="2400" dirty="0">
                <a:latin typeface="Arial Rounded MT Bold"/>
                <a:ea typeface="Calibri"/>
                <a:cs typeface="Times New Roman"/>
              </a:rPr>
              <a:t>Aluno adulto: inserido na vida social, com acesso à diferentes linguagens, com apropriação de signos e modos de pensar próprios da vida escolar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pt-BR" sz="2400" dirty="0">
                <a:latin typeface="Arial Rounded MT Bold"/>
                <a:ea typeface="Calibri"/>
                <a:cs typeface="Times New Roman"/>
              </a:rPr>
              <a:t>Aluno adulto: sofre de deficiências em seu processo de escolarização, escolha profissional, grau diferenciado de capital cultural, etc.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0" y="59925"/>
            <a:ext cx="7488832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1440" cy="1442674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sz="4000" b="1" dirty="0">
                <a:solidFill>
                  <a:srgbClr val="000000"/>
                </a:solidFill>
                <a:ea typeface="Calibri"/>
                <a:cs typeface="Tahoma"/>
              </a:rPr>
              <a:t>A docência no Ensino Superior: o passado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35"/>
              </a:spcAft>
              <a:buFont typeface="Wingdings" pitchFamily="2" charset="2"/>
              <a:buChar char="ü"/>
            </a:pPr>
            <a:r>
              <a:rPr lang="pt-BR" sz="2600" dirty="0">
                <a:solidFill>
                  <a:srgbClr val="000000"/>
                </a:solidFill>
                <a:latin typeface="Arial Rounded MT Bold"/>
                <a:ea typeface="Calibri"/>
                <a:cs typeface="Tahoma"/>
              </a:rPr>
              <a:t>Formação e desenvolvimento profissionais alicerçados na experiência ou na investigação</a:t>
            </a:r>
          </a:p>
          <a:p>
            <a:pPr algn="just">
              <a:lnSpc>
                <a:spcPct val="115000"/>
              </a:lnSpc>
              <a:spcAft>
                <a:spcPts val="735"/>
              </a:spcAft>
              <a:buFont typeface="Wingdings" pitchFamily="2" charset="2"/>
              <a:buChar char="ü"/>
            </a:pPr>
            <a:r>
              <a:rPr lang="pt-BR" sz="2600" dirty="0">
                <a:solidFill>
                  <a:srgbClr val="000000"/>
                </a:solidFill>
                <a:latin typeface="Arial Rounded MT Bold"/>
                <a:ea typeface="Calibri"/>
                <a:cs typeface="Tahoma"/>
              </a:rPr>
              <a:t>A ausência ou a fragilidade das oportunidades de uma formação pedagógica sistemática, cientificamente fundamentada e continuada</a:t>
            </a:r>
          </a:p>
          <a:p>
            <a:pPr algn="just">
              <a:lnSpc>
                <a:spcPct val="115000"/>
              </a:lnSpc>
              <a:spcAft>
                <a:spcPts val="735"/>
              </a:spcAft>
              <a:buFont typeface="Wingdings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76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sz="4000" b="1" dirty="0">
                <a:solidFill>
                  <a:srgbClr val="000000"/>
                </a:solidFill>
                <a:ea typeface="Calibri"/>
                <a:cs typeface="Tahoma"/>
              </a:rPr>
              <a:t>A docência no Ensino Superior: o presente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Aft>
                <a:spcPts val="3485"/>
              </a:spcAft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 Rounded MT Bold" pitchFamily="34" charset="0"/>
                <a:ea typeface="Calibri"/>
                <a:cs typeface="Tahoma"/>
              </a:rPr>
              <a:t>A exigência de uma formação pedagógica sistemática, cientificamente fundamentada e continuada</a:t>
            </a:r>
          </a:p>
          <a:p>
            <a:pPr algn="just">
              <a:spcAft>
                <a:spcPts val="3485"/>
              </a:spcAft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 Rounded MT Bold" pitchFamily="34" charset="0"/>
                <a:ea typeface="Calibri"/>
                <a:cs typeface="Tahoma"/>
              </a:rPr>
              <a:t> Uma nova profissionalidade assentada também no compromisso ético, social, cultural e institucional</a:t>
            </a:r>
          </a:p>
          <a:p>
            <a:pPr algn="just">
              <a:spcAft>
                <a:spcPts val="3485"/>
              </a:spcAft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 Rounded MT Bold" pitchFamily="34" charset="0"/>
                <a:ea typeface="Calibri"/>
                <a:cs typeface="Tahoma"/>
              </a:rPr>
              <a:t>A importância das competências relacionais, sociais e comunicacionais dos docentes</a:t>
            </a:r>
          </a:p>
          <a:p>
            <a:pPr algn="just">
              <a:spcAft>
                <a:spcPts val="3485"/>
              </a:spcAft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Arial Rounded MT Bold" pitchFamily="34" charset="0"/>
              <a:ea typeface="Calibri"/>
              <a:cs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rgbClr val="000000"/>
                </a:solidFill>
                <a:latin typeface="Arial Rounded MT Bold" pitchFamily="34" charset="0"/>
                <a:ea typeface="Calibri"/>
                <a:cs typeface="Tahoma"/>
              </a:rPr>
              <a:t> </a:t>
            </a:r>
            <a:endParaRPr lang="pt-BR" sz="2000" dirty="0">
              <a:latin typeface="Arial Rounded MT Bold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70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2"/>
            <a:ext cx="8053168" cy="1690597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pt-BR" sz="4000" b="1" dirty="0">
                <a:solidFill>
                  <a:srgbClr val="000000"/>
                </a:solidFill>
                <a:latin typeface="Arial Rounded MT Bold"/>
                <a:ea typeface="Calibri"/>
                <a:cs typeface="Tahoma"/>
              </a:rPr>
              <a:t>CAMPO DA DOCÊNCIA: ensino, pesquisa e extensão</a:t>
            </a:r>
            <a:endParaRPr 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756365"/>
              </p:ext>
            </p:extLst>
          </p:nvPr>
        </p:nvGraphicFramePr>
        <p:xfrm>
          <a:off x="755576" y="1879239"/>
          <a:ext cx="7550224" cy="411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95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2"/>
            <a:ext cx="8686800" cy="1154113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Docência como ação complexa</a:t>
            </a:r>
            <a:endParaRPr lang="pt-BR" sz="4000" b="1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2456" y="1483520"/>
            <a:ext cx="8229600" cy="4683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pt-BR" sz="3200" b="1" dirty="0">
              <a:ea typeface="MS Mincho" panose="02020609040205080304" pitchFamily="49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t-BR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192776" y="3286127"/>
            <a:ext cx="2952750" cy="129698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37931725" indent="-3747452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Font typeface="Wingdings" panose="05000000000000000000" pitchFamily="2" charset="2"/>
              <a:buNone/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Os processos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Font typeface="Wingdings" panose="05000000000000000000" pitchFamily="2" charset="2"/>
              <a:buNone/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interpessoais</a:t>
            </a:r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4343400" y="4868865"/>
            <a:ext cx="4392612" cy="172878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 construção individual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 coletiva como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categoria profissional</a:t>
            </a:r>
          </a:p>
        </p:txBody>
      </p:sp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4474821" y="2852739"/>
            <a:ext cx="4321175" cy="172878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Times New Roman" panose="02020603050405020304" pitchFamily="18" charset="0"/>
              </a:rPr>
              <a:t>Os elementos didáticos</a:t>
            </a:r>
          </a:p>
          <a:p>
            <a:pPr algn="ctr" eaLnBrk="1" fontAlgn="base" hangingPunct="1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Times New Roman" panose="02020603050405020304" pitchFamily="18" charset="0"/>
              </a:rPr>
              <a:t> referentes a aprendizagem, </a:t>
            </a:r>
          </a:p>
          <a:p>
            <a:pPr algn="ctr" eaLnBrk="1" fontAlgn="base" hangingPunct="1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Times New Roman" panose="02020603050405020304" pitchFamily="18" charset="0"/>
              </a:rPr>
              <a:t>numa teia significativa</a:t>
            </a:r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348006" y="5025300"/>
            <a:ext cx="3384550" cy="165576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Font typeface="Wingdings" panose="05000000000000000000" pitchFamily="2" charset="2"/>
              <a:buNone/>
              <a:defRPr/>
            </a:pP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Os  processos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B4A18"/>
              </a:buClr>
              <a:buFont typeface="Wingdings" panose="05000000000000000000" pitchFamily="2" charset="2"/>
              <a:buNone/>
              <a:defRPr/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de </a:t>
            </a:r>
            <a:r>
              <a:rPr lang="pt-BR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ensinagem</a:t>
            </a:r>
            <a:endParaRPr lang="pt-BR" sz="18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2268538" y="2492377"/>
            <a:ext cx="17272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 flipH="1">
            <a:off x="2916240" y="2565402"/>
            <a:ext cx="1150937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4140200" y="2565402"/>
            <a:ext cx="43180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4284665" y="2492377"/>
            <a:ext cx="7191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3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 animBg="1"/>
      <p:bldP spid="99334" grpId="0" animBg="1"/>
      <p:bldP spid="99335" grpId="0" animBg="1"/>
      <p:bldP spid="99336" grpId="0" animBg="1"/>
      <p:bldP spid="99337" grpId="0" animBg="1"/>
      <p:bldP spid="99338" grpId="0" animBg="1"/>
      <p:bldP spid="993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4922969"/>
              </p:ext>
            </p:extLst>
          </p:nvPr>
        </p:nvGraphicFramePr>
        <p:xfrm>
          <a:off x="1524000" y="1340768"/>
          <a:ext cx="6096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2339752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/>
              <a:t>Pedagogia Universitária e Aprendizado Docente</a:t>
            </a:r>
          </a:p>
        </p:txBody>
      </p:sp>
    </p:spTree>
    <p:extLst>
      <p:ext uri="{BB962C8B-B14F-4D97-AF65-F5344CB8AC3E}">
        <p14:creationId xmlns:p14="http://schemas.microsoft.com/office/powerpoint/2010/main" val="3015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41440" cy="1442674"/>
          </a:xfrm>
          <a:noFill/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dirty="0"/>
              <a:t>Pedagogia Universitária e Aprendizado Docente</a:t>
            </a:r>
          </a:p>
        </p:txBody>
      </p:sp>
      <p:pic>
        <p:nvPicPr>
          <p:cNvPr id="95235" name="Espaço Reservado para Conteúdo 3" descr="http://t0.gstatic.com/images?q=tbn:BdCELoXRIUgkZM:http://www.rnp.br/_media/noticias/telemedi1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8" y="1946941"/>
            <a:ext cx="2500313" cy="2428875"/>
          </a:xfrm>
        </p:spPr>
      </p:pic>
      <p:pic>
        <p:nvPicPr>
          <p:cNvPr id="95236" name="Imagem 4" descr="http://t3.gstatic.com/images?q=tbn:KGjj1cQ7t8q5TM:http://www.hcancerbarretos.com.br/imagens/Centrocirurgico/cirurgia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2054095"/>
            <a:ext cx="29098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Imagem 5" descr="http://t2.gstatic.com/images?q=tbn:um36MVmeA-obKM:http://3.bp.blogspot.com/_1UeWYTKcQGw/SxOtKUzYCSI/AAAAAAAAC-Q/-KBERUTcNtc/s1600/184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15" y="4375814"/>
            <a:ext cx="2357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9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333377"/>
            <a:ext cx="8229600" cy="792163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Desafios para o docente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27984" y="61119"/>
            <a:ext cx="8996362" cy="4191000"/>
          </a:xfrm>
        </p:spPr>
        <p:txBody>
          <a:bodyPr/>
          <a:lstStyle/>
          <a:p>
            <a:pPr marL="0" indent="0" eaLnBrk="1" hangingPunct="1">
              <a:buNone/>
            </a:pPr>
            <a:endParaRPr lang="pt-BR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916240" y="1285875"/>
            <a:ext cx="4105275" cy="16383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latin typeface="+mn-lt"/>
              </a:rPr>
              <a:t>Programa de aprendizagem: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latin typeface="+mn-lt"/>
              </a:rPr>
              <a:t>Projeto do curso, estudante 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latin typeface="+mn-lt"/>
              </a:rPr>
              <a:t>Perfil pretendido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0063" y="3213100"/>
            <a:ext cx="3643312" cy="10795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Associar os Programas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com objetivos, metodologia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ativa e estudantes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643565" y="3286125"/>
            <a:ext cx="3214687" cy="92868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Auxiliar o estudante 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construção do projeto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pessoal e profissional</a:t>
            </a: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250825" y="4724400"/>
            <a:ext cx="1512888" cy="172878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Associar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conteúdos,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objetivos,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metodologia</a:t>
            </a: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4572000" y="5072065"/>
            <a:ext cx="1944688" cy="178593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Suportes: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como fazer,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papéis, fontes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básicas 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complementares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6877052" y="4724400"/>
            <a:ext cx="2016125" cy="187325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Registrar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processos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efetivados,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Sínteses: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Acompanhar</a:t>
            </a:r>
          </a:p>
        </p:txBody>
      </p:sp>
      <p:sp>
        <p:nvSpPr>
          <p:cNvPr id="70666" name="Text Box 25"/>
          <p:cNvSpPr txBox="1">
            <a:spLocks noChangeArrowheads="1"/>
          </p:cNvSpPr>
          <p:nvPr/>
        </p:nvSpPr>
        <p:spPr bwMode="auto">
          <a:xfrm>
            <a:off x="-127000" y="4292600"/>
            <a:ext cx="184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>
                <a:solidFill>
                  <a:prstClr val="black"/>
                </a:solidFill>
                <a:latin typeface="Constantia" panose="02030602050306030303" pitchFamily="18" charset="0"/>
              </a:rPr>
              <a:t>C</a:t>
            </a:r>
          </a:p>
        </p:txBody>
      </p:sp>
      <p:cxnSp>
        <p:nvCxnSpPr>
          <p:cNvPr id="70667" name="AutoShape 32"/>
          <p:cNvCxnSpPr>
            <a:cxnSpLocks noChangeShapeType="1"/>
            <a:stCxn id="29700" idx="2"/>
            <a:endCxn id="29701" idx="3"/>
          </p:cNvCxnSpPr>
          <p:nvPr/>
        </p:nvCxnSpPr>
        <p:spPr bwMode="auto">
          <a:xfrm rot="5400000">
            <a:off x="4141789" y="2925763"/>
            <a:ext cx="828675" cy="8255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33"/>
          <p:cNvCxnSpPr>
            <a:cxnSpLocks noChangeShapeType="1"/>
            <a:stCxn id="29702" idx="1"/>
            <a:endCxn id="29700" idx="2"/>
          </p:cNvCxnSpPr>
          <p:nvPr/>
        </p:nvCxnSpPr>
        <p:spPr bwMode="auto">
          <a:xfrm rot="10800000">
            <a:off x="4968875" y="2924175"/>
            <a:ext cx="674688" cy="8270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9" name="AutoShape 34"/>
          <p:cNvSpPr>
            <a:spLocks noChangeArrowheads="1"/>
          </p:cNvSpPr>
          <p:nvPr/>
        </p:nvSpPr>
        <p:spPr bwMode="auto">
          <a:xfrm>
            <a:off x="4714875" y="3573016"/>
            <a:ext cx="503238" cy="85928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8100" y="5400"/>
                </a:lnTo>
                <a:lnTo>
                  <a:pt x="8100" y="190"/>
                </a:lnTo>
                <a:lnTo>
                  <a:pt x="10800" y="0"/>
                </a:lnTo>
                <a:lnTo>
                  <a:pt x="13500" y="190"/>
                </a:lnTo>
                <a:lnTo>
                  <a:pt x="13500" y="5400"/>
                </a:lnTo>
                <a:lnTo>
                  <a:pt x="16200" y="5400"/>
                </a:lnTo>
                <a:lnTo>
                  <a:pt x="16200" y="8100"/>
                </a:lnTo>
                <a:lnTo>
                  <a:pt x="21410" y="8100"/>
                </a:lnTo>
                <a:lnTo>
                  <a:pt x="21600" y="10800"/>
                </a:lnTo>
                <a:lnTo>
                  <a:pt x="21410" y="13500"/>
                </a:lnTo>
                <a:lnTo>
                  <a:pt x="16200" y="13500"/>
                </a:lnTo>
                <a:lnTo>
                  <a:pt x="16200" y="16200"/>
                </a:lnTo>
                <a:lnTo>
                  <a:pt x="13500" y="16200"/>
                </a:lnTo>
                <a:lnTo>
                  <a:pt x="13500" y="21410"/>
                </a:lnTo>
                <a:lnTo>
                  <a:pt x="10800" y="21600"/>
                </a:lnTo>
                <a:lnTo>
                  <a:pt x="8100" y="21410"/>
                </a:lnTo>
                <a:lnTo>
                  <a:pt x="8100" y="16200"/>
                </a:lnTo>
                <a:lnTo>
                  <a:pt x="5400" y="16200"/>
                </a:lnTo>
                <a:lnTo>
                  <a:pt x="5400" y="13500"/>
                </a:lnTo>
                <a:lnTo>
                  <a:pt x="190" y="13500"/>
                </a:lnTo>
                <a:lnTo>
                  <a:pt x="0" y="10800"/>
                </a:lnTo>
                <a:lnTo>
                  <a:pt x="190" y="8100"/>
                </a:lnTo>
                <a:lnTo>
                  <a:pt x="5400" y="81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0" name="Line 35"/>
          <p:cNvSpPr>
            <a:spLocks noChangeShapeType="1"/>
          </p:cNvSpPr>
          <p:nvPr/>
        </p:nvSpPr>
        <p:spPr bwMode="auto">
          <a:xfrm flipH="1">
            <a:off x="4987246" y="2925283"/>
            <a:ext cx="1587" cy="1000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1" name="Line 36"/>
          <p:cNvSpPr>
            <a:spLocks noChangeShapeType="1"/>
          </p:cNvSpPr>
          <p:nvPr/>
        </p:nvSpPr>
        <p:spPr bwMode="auto">
          <a:xfrm>
            <a:off x="5003802" y="4365625"/>
            <a:ext cx="2663825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2" name="Line 37"/>
          <p:cNvSpPr>
            <a:spLocks noChangeShapeType="1"/>
          </p:cNvSpPr>
          <p:nvPr/>
        </p:nvSpPr>
        <p:spPr bwMode="auto">
          <a:xfrm>
            <a:off x="5002214" y="4406407"/>
            <a:ext cx="425450" cy="492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3" name="Line 38"/>
          <p:cNvSpPr>
            <a:spLocks noChangeShapeType="1"/>
          </p:cNvSpPr>
          <p:nvPr/>
        </p:nvSpPr>
        <p:spPr bwMode="auto">
          <a:xfrm flipH="1">
            <a:off x="1928813" y="4365627"/>
            <a:ext cx="2571750" cy="277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4" name="Line 39"/>
          <p:cNvSpPr>
            <a:spLocks noChangeShapeType="1"/>
          </p:cNvSpPr>
          <p:nvPr/>
        </p:nvSpPr>
        <p:spPr bwMode="auto">
          <a:xfrm flipH="1">
            <a:off x="3571877" y="4437063"/>
            <a:ext cx="1216025" cy="563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5" name="Line 40"/>
          <p:cNvSpPr>
            <a:spLocks noChangeShapeType="1"/>
          </p:cNvSpPr>
          <p:nvPr/>
        </p:nvSpPr>
        <p:spPr bwMode="auto">
          <a:xfrm>
            <a:off x="4286250" y="3857625"/>
            <a:ext cx="357188" cy="285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6" name="Line 41"/>
          <p:cNvSpPr>
            <a:spLocks noChangeShapeType="1"/>
          </p:cNvSpPr>
          <p:nvPr/>
        </p:nvSpPr>
        <p:spPr bwMode="auto">
          <a:xfrm flipH="1">
            <a:off x="5143502" y="3857627"/>
            <a:ext cx="428625" cy="214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7" name="Rectangle 43"/>
          <p:cNvSpPr>
            <a:spLocks noChangeArrowheads="1"/>
          </p:cNvSpPr>
          <p:nvPr/>
        </p:nvSpPr>
        <p:spPr bwMode="auto">
          <a:xfrm>
            <a:off x="2195515" y="5214938"/>
            <a:ext cx="2016125" cy="1643062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Construir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contrato de res-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ponsabilidades</a:t>
            </a:r>
            <a:endParaRPr lang="pt-BR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e definição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tarefas</a:t>
            </a:r>
          </a:p>
        </p:txBody>
      </p:sp>
    </p:spTree>
    <p:extLst>
      <p:ext uri="{BB962C8B-B14F-4D97-AF65-F5344CB8AC3E}">
        <p14:creationId xmlns:p14="http://schemas.microsoft.com/office/powerpoint/2010/main" val="13470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1268413"/>
            <a:ext cx="83169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Professor: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</a:t>
            </a:r>
            <a:r>
              <a:rPr lang="pt-BR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verdadeiro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estrategista</a:t>
            </a:r>
            <a:r>
              <a:rPr lang="pt-BR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 t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rabalho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com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conteúdos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processos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apropriação</a:t>
            </a: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studa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pt-BR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seleciona, organiza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e propõe as  </a:t>
            </a:r>
            <a:r>
              <a:rPr lang="pt-BR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mediações</a:t>
            </a:r>
            <a:r>
              <a:rPr lang="pt-BR" sz="28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necessárias para apropriação do conhecimento</a:t>
            </a: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prstClr val="black"/>
                </a:solidFill>
                <a:latin typeface="Century Gothic" panose="020B0502020202020204"/>
                <a:cs typeface="Times New Roman" panose="02020603050405020304" pitchFamily="18" charset="0"/>
              </a:rPr>
              <a:t>Atua com questionamentos, dúvidas, inserções dos alunos, críticas, resultados incertos, respostas incompletas e perguntas inesperadas</a:t>
            </a:r>
            <a:endParaRPr lang="pt-BR" sz="2800" b="1" dirty="0">
              <a:solidFill>
                <a:prstClr val="black"/>
              </a:solidFill>
              <a:latin typeface="Century Gothic" panose="020B0502020202020204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è"/>
            </a:pPr>
            <a:endParaRPr lang="pt-BR" sz="28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Educação Superior: espaço social e simbólico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73" y="2350702"/>
            <a:ext cx="3575528" cy="2401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79175"/>
            <a:ext cx="1435100" cy="2402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197" y="2276872"/>
            <a:ext cx="2408171" cy="24749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266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1164134"/>
            <a:ext cx="8427791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indent="22860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pt-BR" sz="28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Ponto de partida: </a:t>
            </a:r>
            <a:r>
              <a:rPr lang="pt-BR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conhecimentos prévios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pt-BR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Estratégias</a:t>
            </a:r>
            <a:r>
              <a:rPr lang="pt-BR" sz="28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 organização da informação,  de compreensão / sistematização dos saberes e para desenvolvimento de competências.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pt-BR" sz="2800" b="1" dirty="0">
                <a:latin typeface="Century Gothic" panose="020B0502020202020204" pitchFamily="34" charset="0"/>
              </a:rPr>
              <a:t>Desafio</a:t>
            </a:r>
            <a:r>
              <a:rPr lang="pt-BR" sz="2800" dirty="0">
                <a:latin typeface="Century Gothic" panose="020B0502020202020204" pitchFamily="34" charset="0"/>
              </a:rPr>
              <a:t>: inserção do estudante como sujeito do processo de apropriação dos saberes, atuando como parceiro e corresponsável, na efetivação do programa de aprendizagem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endParaRPr lang="pt-BR" sz="28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endParaRPr lang="pt-BR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endParaRPr lang="pt-BR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m 2" descr="rat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2588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5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2" descr="http://t3.gstatic.com/images?q=tbn:ANd9GcRh9tDfOa8ufJ5LnpDll1L6fdIcXdl9-8btGiX5GMFTkrEUyUqx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2" y="24606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 descr="http://www.teachersalary.org/wp-content/uploads/2011/06/Teacher-Salary-Math-Chalkbo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2" y="260352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12" descr="http://t2.gstatic.com/images?q=tbn:ANd9GcQjKl06NsCC7eHf3OY7HjiWv8c-J2GrPdqckxRs9qLiDdN21oo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39715"/>
            <a:ext cx="1924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2" descr="http://t1.gstatic.com/images?q=tbn:ANd9GcSWVXWPYpctocYi_j349HwIUNkrdq16OYugX_KNh5xvTJqSnO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7" y="255590"/>
            <a:ext cx="22002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95537" y="2492896"/>
            <a:ext cx="8389688" cy="35394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3200" b="1" dirty="0" err="1">
                <a:solidFill>
                  <a:srgbClr val="FF0000"/>
                </a:solidFill>
                <a:latin typeface="Verdana" pitchFamily="34" charset="0"/>
              </a:rPr>
              <a:t>Docência</a:t>
            </a:r>
            <a:r>
              <a:rPr lang="es-ES_tradnl" sz="3200" b="1" dirty="0">
                <a:latin typeface="Verdana" pitchFamily="34" charset="0"/>
              </a:rPr>
              <a:t>: </a:t>
            </a:r>
            <a:r>
              <a:rPr lang="es-ES_tradnl" sz="3200" b="1" dirty="0" err="1">
                <a:latin typeface="Verdana" pitchFamily="34" charset="0"/>
              </a:rPr>
              <a:t>ação</a:t>
            </a:r>
            <a:r>
              <a:rPr lang="es-ES_tradnl" sz="3200" b="1" dirty="0">
                <a:latin typeface="Verdana" pitchFamily="34" charset="0"/>
              </a:rPr>
              <a:t> complexa</a:t>
            </a:r>
          </a:p>
          <a:p>
            <a:pPr algn="ctr" eaLnBrk="1" hangingPunct="1"/>
            <a:r>
              <a:rPr lang="es-ES_tradnl" sz="3200" b="1" dirty="0" err="1">
                <a:latin typeface="Verdana" pitchFamily="34" charset="0"/>
              </a:rPr>
              <a:t>Requer</a:t>
            </a:r>
            <a:r>
              <a:rPr lang="es-ES_tradnl" sz="3200" b="1" dirty="0">
                <a:latin typeface="Verdana" pitchFamily="34" charset="0"/>
              </a:rPr>
              <a:t>: </a:t>
            </a:r>
            <a:r>
              <a:rPr lang="es-ES_tradnl" sz="3200" b="1" dirty="0" err="1">
                <a:latin typeface="Verdana" pitchFamily="34" charset="0"/>
              </a:rPr>
              <a:t>domínio</a:t>
            </a:r>
            <a:r>
              <a:rPr lang="es-ES_tradnl" sz="3200" b="1" dirty="0">
                <a:latin typeface="Verdana" pitchFamily="34" charset="0"/>
              </a:rPr>
              <a:t> disciplinar, diálogo </a:t>
            </a:r>
            <a:r>
              <a:rPr lang="es-ES_tradnl" sz="3200" b="1" dirty="0" err="1">
                <a:latin typeface="Verdana" pitchFamily="34" charset="0"/>
              </a:rPr>
              <a:t>com</a:t>
            </a:r>
            <a:r>
              <a:rPr lang="es-ES_tradnl" sz="3200" b="1" dirty="0">
                <a:latin typeface="Verdana" pitchFamily="34" charset="0"/>
              </a:rPr>
              <a:t> </a:t>
            </a:r>
            <a:r>
              <a:rPr lang="es-ES_tradnl" sz="3200" b="1" dirty="0" err="1">
                <a:latin typeface="Verdana" pitchFamily="34" charset="0"/>
              </a:rPr>
              <a:t>outros</a:t>
            </a:r>
            <a:r>
              <a:rPr lang="es-ES_tradnl" sz="3200" b="1" dirty="0">
                <a:latin typeface="Verdana" pitchFamily="34" charset="0"/>
              </a:rPr>
              <a:t> campos curriculares, </a:t>
            </a:r>
            <a:r>
              <a:rPr lang="es-ES_tradnl" sz="3200" b="1" dirty="0" err="1">
                <a:latin typeface="Verdana" pitchFamily="34" charset="0"/>
              </a:rPr>
              <a:t>leitura</a:t>
            </a:r>
            <a:r>
              <a:rPr lang="es-ES_tradnl" sz="3200" b="1" dirty="0">
                <a:latin typeface="Verdana" pitchFamily="34" charset="0"/>
              </a:rPr>
              <a:t> do contexto cultural dos </a:t>
            </a:r>
            <a:r>
              <a:rPr lang="es-ES_tradnl" sz="3200" b="1" dirty="0" err="1">
                <a:latin typeface="Verdana" pitchFamily="34" charset="0"/>
              </a:rPr>
              <a:t>estudantes</a:t>
            </a:r>
            <a:r>
              <a:rPr lang="es-ES_tradnl" sz="3200" b="1" dirty="0">
                <a:latin typeface="Verdana" pitchFamily="34" charset="0"/>
              </a:rPr>
              <a:t>, </a:t>
            </a:r>
            <a:r>
              <a:rPr lang="es-ES_tradnl" sz="3200" b="1" dirty="0" err="1">
                <a:latin typeface="Verdana" pitchFamily="34" charset="0"/>
              </a:rPr>
              <a:t>construção</a:t>
            </a:r>
            <a:r>
              <a:rPr lang="es-ES_tradnl" sz="3200" b="1" dirty="0">
                <a:latin typeface="Verdana" pitchFamily="34" charset="0"/>
              </a:rPr>
              <a:t> de profissionalidade, valores, posições políticas e éticas</a:t>
            </a:r>
          </a:p>
        </p:txBody>
      </p:sp>
    </p:spTree>
    <p:extLst>
      <p:ext uri="{BB962C8B-B14F-4D97-AF65-F5344CB8AC3E}">
        <p14:creationId xmlns:p14="http://schemas.microsoft.com/office/powerpoint/2010/main" val="38511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Conexão recta 1"/>
          <p:cNvCxnSpPr>
            <a:cxnSpLocks noChangeShapeType="1"/>
          </p:cNvCxnSpPr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8"/>
          <p:cNvSpPr txBox="1">
            <a:spLocks/>
          </p:cNvSpPr>
          <p:nvPr/>
        </p:nvSpPr>
        <p:spPr>
          <a:xfrm>
            <a:off x="36513" y="222250"/>
            <a:ext cx="9144000" cy="9024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Reforçar as lógicas de cooperação de partilha na profissão docente</a:t>
            </a:r>
          </a:p>
        </p:txBody>
      </p:sp>
      <p:pic>
        <p:nvPicPr>
          <p:cNvPr id="133124" name="Picture 2" descr="http://www.musee-magritte-museum.be/Typo3/fileadmin/templates/images/phot_education_enseign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1196975"/>
            <a:ext cx="2130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3390902" y="1236663"/>
            <a:ext cx="5616575" cy="2735262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4000"/>
              </a:lnSpc>
              <a:spcAft>
                <a:spcPts val="1200"/>
              </a:spcAft>
              <a:defRPr/>
            </a:pPr>
            <a:r>
              <a:rPr lang="pt-P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→</a:t>
            </a:r>
            <a:r>
              <a:rPr lang="pt-PT" sz="2000" b="1" dirty="0">
                <a:solidFill>
                  <a:srgbClr val="EFE0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pt-P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Recusa da lógica individualista e isolacionista. </a:t>
            </a:r>
          </a:p>
          <a:p>
            <a:pPr>
              <a:lnSpc>
                <a:spcPct val="94000"/>
              </a:lnSpc>
              <a:spcAft>
                <a:spcPts val="1200"/>
              </a:spcAft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→</a:t>
            </a:r>
            <a:r>
              <a:rPr lang="pt-P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Cultura profissional | Redes de trabalho | Equipes | Comunidades de prática.</a:t>
            </a:r>
          </a:p>
          <a:p>
            <a:pPr>
              <a:lnSpc>
                <a:spcPct val="94000"/>
              </a:lnSpc>
              <a:spcAft>
                <a:spcPts val="1200"/>
              </a:spcAft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→</a:t>
            </a:r>
            <a:r>
              <a:rPr lang="pt-P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Integração dos mais jovens, professores iniciantes</a:t>
            </a:r>
          </a:p>
          <a:p>
            <a:pPr>
              <a:lnSpc>
                <a:spcPct val="94000"/>
              </a:lnSpc>
              <a:spcAft>
                <a:spcPts val="1200"/>
              </a:spcAft>
              <a:defRPr/>
            </a:pPr>
            <a:endParaRPr lang="pt-PT" sz="2600" b="1" dirty="0">
              <a:solidFill>
                <a:srgbClr val="31859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3390900" y="4365627"/>
            <a:ext cx="5429250" cy="1655763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Primeiro estranha-se. </a:t>
            </a:r>
          </a:p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Depois entranha-se</a:t>
            </a: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33127" name="Picture 2" descr="http://t2.gstatic.com/images?q=tbn:ANd9GcQ4NFTLPPeL_buV92w-o_yAqtRY7H8qSBRagPfywMOKLcVkab6U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4262438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/>
          <p:nvPr/>
        </p:nvSpPr>
        <p:spPr>
          <a:xfrm>
            <a:off x="539750" y="5589588"/>
            <a:ext cx="2736850" cy="3937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pt-PT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Fernando Pessoa</a:t>
            </a:r>
          </a:p>
        </p:txBody>
      </p:sp>
    </p:spTree>
    <p:extLst>
      <p:ext uri="{BB962C8B-B14F-4D97-AF65-F5344CB8AC3E}">
        <p14:creationId xmlns:p14="http://schemas.microsoft.com/office/powerpoint/2010/main" val="15259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2755274"/>
              </p:ext>
            </p:extLst>
          </p:nvPr>
        </p:nvGraphicFramePr>
        <p:xfrm>
          <a:off x="1524000" y="1556792"/>
          <a:ext cx="609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1475656" y="332656"/>
            <a:ext cx="5526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O campo da docência na Educação Superior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8793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/>
              <a:t>Políticas de Educação Superior e a Pós-Graduação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280" y="2038388"/>
            <a:ext cx="7754520" cy="43429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pt-BR" dirty="0">
                <a:latin typeface="Arial Rounded MT Bold"/>
                <a:ea typeface="Calibri"/>
                <a:cs typeface="Times New Roman"/>
              </a:rPr>
              <a:t>Contexto Institucional: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latin typeface="Arial Rounded MT Bold"/>
                <a:ea typeface="Calibri"/>
                <a:cs typeface="Times New Roman"/>
              </a:rPr>
              <a:t>Cenário complexo e multidimensional: globalização, fronteiras, intercâmbios,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latin typeface="Arial Rounded MT Bold"/>
                <a:ea typeface="Calibri"/>
                <a:cs typeface="Times New Roman"/>
              </a:rPr>
              <a:t> Repercussões de mudanças sociais, políticas, econômicas, culturais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latin typeface="Arial Rounded MT Bold"/>
                <a:ea typeface="Calibri"/>
                <a:cs typeface="Times New Roman"/>
              </a:rPr>
              <a:t>Processos de ajuste, de resistência, de improvisação e de alterações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latin typeface="Arial Rounded MT Bold"/>
                <a:ea typeface="Calibri"/>
                <a:cs typeface="Times New Roman"/>
              </a:rPr>
              <a:t>                                                               (Chauí, 2003; </a:t>
            </a:r>
            <a:r>
              <a:rPr lang="pt-BR" sz="1800" dirty="0" err="1">
                <a:latin typeface="Arial Rounded MT Bold"/>
                <a:ea typeface="Calibri"/>
                <a:cs typeface="Times New Roman"/>
              </a:rPr>
              <a:t>Morosini</a:t>
            </a:r>
            <a:r>
              <a:rPr lang="pt-BR" sz="1800" dirty="0">
                <a:latin typeface="Arial Rounded MT Bold"/>
                <a:ea typeface="Calibri"/>
                <a:cs typeface="Times New Roman"/>
              </a:rPr>
              <a:t>, 2012; Oliveira e </a:t>
            </a:r>
            <a:r>
              <a:rPr lang="pt-BR" sz="1800" dirty="0" err="1">
                <a:latin typeface="Arial Rounded MT Bold"/>
                <a:ea typeface="Calibri"/>
                <a:cs typeface="Times New Roman"/>
              </a:rPr>
              <a:t>Catani</a:t>
            </a:r>
            <a:r>
              <a:rPr lang="pt-BR" sz="1800" dirty="0">
                <a:latin typeface="Arial Rounded MT Bold"/>
                <a:ea typeface="Calibri"/>
                <a:cs typeface="Times New Roman"/>
              </a:rPr>
              <a:t>, 2013)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01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/>
              <a:t>Políticas de Educação Superior e a Pós-Graduação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>
                <a:solidFill>
                  <a:srgbClr val="000000"/>
                </a:solidFill>
                <a:latin typeface="Arial Rounded MT Bold"/>
                <a:ea typeface="Calibri"/>
              </a:rPr>
              <a:t>Graduação: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latin typeface="Arial Rounded MT Bold" pitchFamily="34" charset="0"/>
              </a:rPr>
              <a:t>Desafio de um modelo pedagógico e curricular que instaure equilíbrio entre a performance  científica, técnica e tecnológica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latin typeface="Arial Rounded MT Bold"/>
                <a:ea typeface="Calibri"/>
                <a:cs typeface="Times New Roman"/>
              </a:rPr>
              <a:t>Um espaço social definidor das expectativas e empregabilidade (estudante)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pt-BR" dirty="0">
                <a:latin typeface="Arial Rounded MT Bold"/>
                <a:ea typeface="Calibri"/>
                <a:cs typeface="Times New Roman"/>
              </a:rPr>
              <a:t>Espaço de status profissional, de onde emergem as necessidades de formação básica, especializada e continuada; capital cultural (</a:t>
            </a:r>
            <a:r>
              <a:rPr lang="pt-BR" dirty="0" err="1">
                <a:latin typeface="Arial Rounded MT Bold"/>
                <a:ea typeface="Calibri"/>
                <a:cs typeface="Times New Roman"/>
              </a:rPr>
              <a:t>Layer</a:t>
            </a:r>
            <a:r>
              <a:rPr lang="pt-BR" dirty="0">
                <a:latin typeface="Arial Rounded MT Bold"/>
                <a:ea typeface="Calibri"/>
                <a:cs typeface="Times New Roman"/>
              </a:rPr>
              <a:t>, 1996; </a:t>
            </a:r>
            <a:r>
              <a:rPr lang="pt-BR" dirty="0" err="1">
                <a:latin typeface="Arial Rounded MT Bold"/>
                <a:ea typeface="Calibri"/>
                <a:cs typeface="Times New Roman"/>
              </a:rPr>
              <a:t>Zabalza</a:t>
            </a:r>
            <a:r>
              <a:rPr lang="pt-BR" dirty="0">
                <a:latin typeface="Arial Rounded MT Bold"/>
                <a:ea typeface="Calibri"/>
                <a:cs typeface="Times New Roman"/>
              </a:rPr>
              <a:t>, 2009).</a:t>
            </a:r>
            <a:endParaRPr lang="pt-BR" dirty="0">
              <a:latin typeface="Arial Rounded MT Bold" pitchFamily="34" charset="0"/>
              <a:ea typeface="Calibri"/>
              <a:cs typeface="Times New Roman"/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Arial Rounded MT Bold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57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/>
              <a:t>Modelos de Universidade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3600" b="1" dirty="0">
                <a:solidFill>
                  <a:schemeClr val="tx1"/>
                </a:solidFill>
              </a:rPr>
              <a:t>Imperial Napoleônico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3600" b="1" dirty="0">
                <a:solidFill>
                  <a:schemeClr val="tx1"/>
                </a:solidFill>
              </a:rPr>
              <a:t>Idealista Alemão ou </a:t>
            </a:r>
            <a:r>
              <a:rPr lang="pt-BR" altLang="pt-BR" sz="3600" b="1" dirty="0" err="1">
                <a:solidFill>
                  <a:schemeClr val="tx1"/>
                </a:solidFill>
              </a:rPr>
              <a:t>Humboldtiano</a:t>
            </a:r>
            <a:endParaRPr lang="pt-BR" altLang="pt-BR" sz="3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3600" b="1" dirty="0">
                <a:solidFill>
                  <a:schemeClr val="tx1"/>
                </a:solidFill>
              </a:rPr>
              <a:t>Utilitarista Norte-Americano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3600" b="1" dirty="0">
                <a:solidFill>
                  <a:schemeClr val="tx1"/>
                </a:solidFill>
              </a:rPr>
              <a:t>Democrático-Nacional- Participativo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3600" b="1" dirty="0">
                <a:solidFill>
                  <a:schemeClr val="tx1"/>
                </a:solidFill>
              </a:rPr>
              <a:t>Neoliberal- </a:t>
            </a:r>
            <a:r>
              <a:rPr lang="pt-BR" altLang="pt-BR" sz="3600" b="1" dirty="0" err="1">
                <a:solidFill>
                  <a:schemeClr val="tx1"/>
                </a:solidFill>
              </a:rPr>
              <a:t>Globalista</a:t>
            </a:r>
            <a:endParaRPr lang="pt-BR" alt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4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/>
              <a:t>Plano Nacional de Educação 2011-2020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b="1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Meta 12: </a:t>
            </a:r>
            <a:r>
              <a:rPr lang="pt-BR" sz="2000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Elevar a taxa bruta de matrícula na educação superior para 50% (...) da população de 18 a 24 anos, assegurando a qualidade da oferta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b="1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Meta 13: </a:t>
            </a:r>
            <a:r>
              <a:rPr lang="pt-BR" sz="2000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Elevar a qualidade da educação superior pela ampliação da atuação de mestres e doutores nas instituições de educação superior para 75%, no mínimo, do corpo docente em efetivo exercício, sendo, do total, 35% doutores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b="1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Meta 14: </a:t>
            </a:r>
            <a:r>
              <a:rPr lang="pt-BR" sz="2000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Elevar gradualmente o número de matrículas na pós-graduação </a:t>
            </a:r>
            <a:r>
              <a:rPr lang="pt-BR" sz="2000" i="1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stricto sensu</a:t>
            </a:r>
            <a:r>
              <a:rPr lang="pt-BR" sz="2000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 de modo a atingir a titulação anual de</a:t>
            </a:r>
            <a:r>
              <a:rPr lang="pt-BR" sz="2000" b="1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 Rounded MT Bold" pitchFamily="34" charset="0"/>
                <a:ea typeface="Calibri"/>
                <a:cs typeface="Times New Roman"/>
              </a:rPr>
              <a:t>60 mil mestres e 25 mil doutores.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710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098" name="Conexão recta 1"/>
          <p:cNvCxnSpPr>
            <a:cxnSpLocks noChangeShapeType="1"/>
          </p:cNvCxnSpPr>
          <p:nvPr/>
        </p:nvCxnSpPr>
        <p:spPr bwMode="auto">
          <a:xfrm>
            <a:off x="0" y="1087440"/>
            <a:ext cx="9144000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" name="Title 8"/>
          <p:cNvSpPr txBox="1">
            <a:spLocks/>
          </p:cNvSpPr>
          <p:nvPr/>
        </p:nvSpPr>
        <p:spPr bwMode="auto">
          <a:xfrm>
            <a:off x="0" y="1454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z="3200" b="1" dirty="0">
                <a:solidFill>
                  <a:prstClr val="black"/>
                </a:solidFill>
                <a:latin typeface="+mn-lt"/>
              </a:rPr>
              <a:t>Tensões | Conflitos | Exigências | Pressões | Demandas| </a:t>
            </a:r>
            <a:r>
              <a:rPr lang="pt-PT" sz="2300" dirty="0">
                <a:solidFill>
                  <a:srgbClr val="EFE0D5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5" name="Elipse 3"/>
          <p:cNvSpPr>
            <a:spLocks noChangeArrowheads="1"/>
          </p:cNvSpPr>
          <p:nvPr/>
        </p:nvSpPr>
        <p:spPr bwMode="auto">
          <a:xfrm>
            <a:off x="684213" y="1087440"/>
            <a:ext cx="7848600" cy="5654675"/>
          </a:xfrm>
          <a:prstGeom prst="ellips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 kern="0">
              <a:solidFill>
                <a:prstClr val="black"/>
              </a:solidFill>
            </a:endParaRPr>
          </a:p>
        </p:txBody>
      </p:sp>
      <p:sp>
        <p:nvSpPr>
          <p:cNvPr id="15" name="CaixaDeTexto 5"/>
          <p:cNvSpPr txBox="1">
            <a:spLocks noChangeArrowheads="1"/>
          </p:cNvSpPr>
          <p:nvPr/>
        </p:nvSpPr>
        <p:spPr bwMode="auto">
          <a:xfrm rot="1343087">
            <a:off x="3259138" y="1925640"/>
            <a:ext cx="3465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Proletarização</a:t>
            </a: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 rot="3041858">
            <a:off x="3078163" y="3167064"/>
            <a:ext cx="28844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400" dirty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Prestação </a:t>
            </a:r>
          </a:p>
          <a:p>
            <a:pPr eaLnBrk="1" hangingPunct="1"/>
            <a:r>
              <a:rPr lang="pt-PT" sz="4400" dirty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contas</a:t>
            </a:r>
          </a:p>
        </p:txBody>
      </p:sp>
      <p:sp>
        <p:nvSpPr>
          <p:cNvPr id="17" name="CaixaDeTexto 8"/>
          <p:cNvSpPr txBox="1">
            <a:spLocks noChangeArrowheads="1"/>
          </p:cNvSpPr>
          <p:nvPr/>
        </p:nvSpPr>
        <p:spPr bwMode="auto">
          <a:xfrm rot="-5400000">
            <a:off x="1042988" y="3287713"/>
            <a:ext cx="394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400" b="1" dirty="0">
                <a:solidFill>
                  <a:srgbClr val="AEBAD5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Burocratização</a:t>
            </a:r>
          </a:p>
        </p:txBody>
      </p:sp>
      <p:sp>
        <p:nvSpPr>
          <p:cNvPr id="18" name="CaixaDeTexto 9"/>
          <p:cNvSpPr txBox="1">
            <a:spLocks noChangeArrowheads="1"/>
          </p:cNvSpPr>
          <p:nvPr/>
        </p:nvSpPr>
        <p:spPr bwMode="auto">
          <a:xfrm rot="-1991861">
            <a:off x="2098675" y="2266952"/>
            <a:ext cx="3436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000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Maior controle</a:t>
            </a:r>
          </a:p>
        </p:txBody>
      </p:sp>
      <p:sp>
        <p:nvSpPr>
          <p:cNvPr id="19" name="CaixaDeTexto 10"/>
          <p:cNvSpPr txBox="1">
            <a:spLocks noChangeArrowheads="1"/>
          </p:cNvSpPr>
          <p:nvPr/>
        </p:nvSpPr>
        <p:spPr bwMode="auto">
          <a:xfrm>
            <a:off x="5160965" y="2620963"/>
            <a:ext cx="2632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Avaliação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 rot="-1397414">
            <a:off x="3573465" y="4478340"/>
            <a:ext cx="3597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000" b="1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Obrigação de resultados</a:t>
            </a:r>
          </a:p>
        </p:txBody>
      </p:sp>
      <p:sp>
        <p:nvSpPr>
          <p:cNvPr id="21" name="CaixaDeTexto 4"/>
          <p:cNvSpPr txBox="1">
            <a:spLocks noChangeArrowheads="1"/>
          </p:cNvSpPr>
          <p:nvPr/>
        </p:nvSpPr>
        <p:spPr bwMode="auto">
          <a:xfrm>
            <a:off x="1812927" y="4040190"/>
            <a:ext cx="2409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000">
                <a:solidFill>
                  <a:srgbClr val="CC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Perda de </a:t>
            </a:r>
          </a:p>
          <a:p>
            <a:pPr eaLnBrk="1" hangingPunct="1"/>
            <a:r>
              <a:rPr lang="pt-PT" sz="4000">
                <a:solidFill>
                  <a:srgbClr val="CC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prestígio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 rot="1030740">
            <a:off x="4681678" y="3735201"/>
            <a:ext cx="3294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40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Multiplicação </a:t>
            </a:r>
          </a:p>
          <a:p>
            <a:pPr eaLnBrk="1" hangingPunct="1"/>
            <a:r>
              <a:rPr lang="pt-PT" sz="400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tarefas</a:t>
            </a:r>
          </a:p>
        </p:txBody>
      </p:sp>
    </p:spTree>
    <p:extLst>
      <p:ext uri="{BB962C8B-B14F-4D97-AF65-F5344CB8AC3E}">
        <p14:creationId xmlns:p14="http://schemas.microsoft.com/office/powerpoint/2010/main" val="16933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0" y="476252"/>
            <a:ext cx="8135937" cy="583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703265" y="800100"/>
            <a:ext cx="29543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z="2800" b="1" dirty="0">
                <a:solidFill>
                  <a:srgbClr val="C00000"/>
                </a:solidFill>
              </a:rPr>
              <a:t>À medida que há aumento das expectativas e exigências </a:t>
            </a:r>
          </a:p>
          <a:p>
            <a:pPr eaLnBrk="1" hangingPunct="1"/>
            <a:r>
              <a:rPr lang="pt-PT" sz="2800" b="1" dirty="0">
                <a:solidFill>
                  <a:srgbClr val="C00000"/>
                </a:solidFill>
              </a:rPr>
              <a:t>sobre o trabalho dos professores…</a:t>
            </a:r>
            <a:endParaRPr lang="pt-PT" sz="44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364165" y="2133600"/>
            <a:ext cx="32400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2800" b="1" dirty="0">
                <a:solidFill>
                  <a:srgbClr val="C00000"/>
                </a:solidFill>
              </a:rPr>
              <a:t>… observa-se  a diminuição das possibilidades práticas dos professores </a:t>
            </a:r>
            <a:r>
              <a:rPr lang="pt-PT" sz="2400" b="1" dirty="0">
                <a:solidFill>
                  <a:srgbClr val="C00000"/>
                </a:solidFill>
              </a:rPr>
              <a:t>(recrutamento, formação, condições de trabalho, estatuto profissional, prestígio social).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39750" y="476252"/>
            <a:ext cx="8135938" cy="5184775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 rot="19600810">
            <a:off x="3470275" y="1944690"/>
            <a:ext cx="28844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6000" spc="3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Brecha</a:t>
            </a:r>
          </a:p>
          <a:p>
            <a:pPr>
              <a:lnSpc>
                <a:spcPct val="80000"/>
              </a:lnSpc>
              <a:defRPr/>
            </a:pPr>
            <a:r>
              <a:rPr lang="es-ES_tradnl" sz="6000" spc="3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Fenda</a:t>
            </a:r>
          </a:p>
        </p:txBody>
      </p:sp>
    </p:spTree>
    <p:extLst>
      <p:ext uri="{BB962C8B-B14F-4D97-AF65-F5344CB8AC3E}">
        <p14:creationId xmlns:p14="http://schemas.microsoft.com/office/powerpoint/2010/main" val="32737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815</TotalTime>
  <Words>1000</Words>
  <Application>Microsoft Office PowerPoint</Application>
  <PresentationFormat>Apresentação na tela (4:3)</PresentationFormat>
  <Paragraphs>159</Paragraphs>
  <Slides>22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9" baseType="lpstr">
      <vt:lpstr>Arial</vt:lpstr>
      <vt:lpstr>Arial Black</vt:lpstr>
      <vt:lpstr>Arial Rounded MT Bold</vt:lpstr>
      <vt:lpstr>Arial Unicode MS</vt:lpstr>
      <vt:lpstr>Berlin Sans FB Demi</vt:lpstr>
      <vt:lpstr>Book Antiqua</vt:lpstr>
      <vt:lpstr>Calibri</vt:lpstr>
      <vt:lpstr>Cambria</vt:lpstr>
      <vt:lpstr>Century Gothic</vt:lpstr>
      <vt:lpstr>Constantia</vt:lpstr>
      <vt:lpstr>Forte</vt:lpstr>
      <vt:lpstr>Garamond</vt:lpstr>
      <vt:lpstr>Rage Italic</vt:lpstr>
      <vt:lpstr>Times New Roman</vt:lpstr>
      <vt:lpstr>Verdana</vt:lpstr>
      <vt:lpstr>Wingdings</vt:lpstr>
      <vt:lpstr>Sketchbook</vt:lpstr>
      <vt:lpstr>A prática docente no Ensino Superior</vt:lpstr>
      <vt:lpstr>Educação Superior: espaço social e simbólico</vt:lpstr>
      <vt:lpstr>Apresentação do PowerPoint</vt:lpstr>
      <vt:lpstr>Políticas de Educação Superior e a Pós-Graduação</vt:lpstr>
      <vt:lpstr>Políticas de Educação Superior e a Pós-Graduação</vt:lpstr>
      <vt:lpstr>Modelos de Universidade</vt:lpstr>
      <vt:lpstr>Plano Nacional de Educação 2011-2020</vt:lpstr>
      <vt:lpstr>Apresentação do PowerPoint</vt:lpstr>
      <vt:lpstr>Apresentação do PowerPoint</vt:lpstr>
      <vt:lpstr>As exigências legais para a atuação no ensino superior</vt:lpstr>
      <vt:lpstr>Apresentação do PowerPoint</vt:lpstr>
      <vt:lpstr>A docência no Ensino Superior: o passado</vt:lpstr>
      <vt:lpstr>A docência no Ensino Superior: o presente</vt:lpstr>
      <vt:lpstr>CAMPO DA DOCÊNCIA: ensino, pesquisa e extensão</vt:lpstr>
      <vt:lpstr>          Docência como ação complexa</vt:lpstr>
      <vt:lpstr>Apresentação do PowerPoint</vt:lpstr>
      <vt:lpstr>Pedagogia Universitária e Aprendizado Docente</vt:lpstr>
      <vt:lpstr>Desafios para o docente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Docência Universitária</dc:title>
  <dc:creator>Noeli</dc:creator>
  <cp:lastModifiedBy>Noeli Rivas</cp:lastModifiedBy>
  <cp:revision>94</cp:revision>
  <cp:lastPrinted>2014-02-24T14:02:43Z</cp:lastPrinted>
  <dcterms:created xsi:type="dcterms:W3CDTF">2011-11-24T01:29:20Z</dcterms:created>
  <dcterms:modified xsi:type="dcterms:W3CDTF">2019-03-25T14:10:43Z</dcterms:modified>
</cp:coreProperties>
</file>