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B813-B2A0-4425-847D-7CC7D78F4883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mad.fflch.usp.br/sites/lemad.fflch.usp.br/files/licoes%20com%20cinema%20vol%201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ulturacurriculo.fde.sp.gov.br/Cinema/Cinema.asp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PMEWU_OV2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evistaescola.abril.com.br/fundamental-1/entrevista-alain-bergala-cinema-franca-filmes-704656.shtml?page=0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curtas.org.br/" TargetMode="External"/><Relationship Id="rId3" Type="http://schemas.openxmlformats.org/officeDocument/2006/relationships/hyperlink" Target="http://www.mnemocine.com.br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telabr.com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inoforum.org.br/" TargetMode="External"/><Relationship Id="rId5" Type="http://schemas.openxmlformats.org/officeDocument/2006/relationships/hyperlink" Target="http://www.cinefavela.org.br/" TargetMode="External"/><Relationship Id="rId4" Type="http://schemas.openxmlformats.org/officeDocument/2006/relationships/hyperlink" Target="http://www.redebrazucah.com.br/" TargetMode="External"/><Relationship Id="rId9" Type="http://schemas.openxmlformats.org/officeDocument/2006/relationships/hyperlink" Target="http://redekino.com.b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tic.com.br/sgw/data/bib/artigos/b2d62f74fa61d243a02f4e4f8a3ce8c2.pdf" TargetMode="External"/><Relationship Id="rId2" Type="http://schemas.openxmlformats.org/officeDocument/2006/relationships/hyperlink" Target="http://mail.fae.unicamp.br/~proposicoes/textos/43-artigos-bruzzoc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ntercom.org.br/papers/nacionais/2007/resumos/R0933-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.org.br/filme/detalhe/03696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to.mercadolivre.com.br/MLB-562811080-cinema-e-educaco-jonathas-serrano-livro-raro-1930-_J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vescola.mec.gov.br/index.php?option=com_zoo&amp;view=item&amp;item_id=685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Tb4eWZsB2U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iEzQbA2oFgU" TargetMode="External"/><Relationship Id="rId2" Type="http://schemas.openxmlformats.org/officeDocument/2006/relationships/hyperlink" Target="https://www.youtube.com/watch?v=MnPOrR_ctM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JzCMGI7VCv8" TargetMode="External"/><Relationship Id="rId5" Type="http://schemas.openxmlformats.org/officeDocument/2006/relationships/hyperlink" Target="https://www.youtube.com/watch?v=8OdxydxOUw8" TargetMode="External"/><Relationship Id="rId4" Type="http://schemas.openxmlformats.org/officeDocument/2006/relationships/hyperlink" Target="https://www.youtube.com/watch?v=OzSWGpHIfI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cc.org.br/filmes/ince?page=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42" y="4881364"/>
            <a:ext cx="1293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5128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2060848"/>
            <a:ext cx="90364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>Produção de Suportes Midiáticos para a Educação</a:t>
            </a:r>
            <a: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/>
            </a:r>
            <a:b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</a:br>
            <a: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>Meios Audiovisuais e Educação no Brasil: o </a:t>
            </a:r>
            <a:r>
              <a:rPr lang="pt-BR" altLang="pt-BR" sz="4000" kern="0" dirty="0" smtClean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>cinema</a:t>
            </a:r>
            <a: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/>
            </a:r>
            <a:b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</a:br>
            <a: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/>
            </a:r>
            <a:b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</a:br>
            <a: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/>
            </a:r>
            <a:b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</a:b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539551" y="4005064"/>
            <a:ext cx="813772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Titillium Web" pitchFamily="2" charset="0"/>
                <a:cs typeface="Arial" pitchFamily="34" charset="0"/>
              </a:rPr>
              <a:t>CCA0296 - Prof. Richard </a:t>
            </a:r>
            <a:r>
              <a:rPr lang="pt-BR" dirty="0" err="1" smtClean="0">
                <a:latin typeface="Titillium Web" pitchFamily="2" charset="0"/>
                <a:cs typeface="Arial" pitchFamily="34" charset="0"/>
              </a:rPr>
              <a:t>Romancini</a:t>
            </a:r>
            <a:endParaRPr lang="pt-B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0568" y="25258"/>
            <a:ext cx="10513168" cy="1143000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Titillium Web" pitchFamily="2" charset="0"/>
                <a:cs typeface="Arial" charset="0"/>
              </a:rPr>
              <a:t>O cinema por meio do vídeo na escola</a:t>
            </a:r>
            <a:endParaRPr lang="pt-BR" sz="4000" dirty="0">
              <a:latin typeface="Titillium Web" pitchFamily="2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052736"/>
            <a:ext cx="88924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0200" indent="-180975">
              <a:spcAft>
                <a:spcPts val="600"/>
              </a:spcAft>
            </a:pPr>
            <a:r>
              <a:rPr lang="pt-BR" sz="2400" dirty="0"/>
              <a:t>• No início da década de 1980 há a introdução dos videocassetes no país, que se popularizam ao longo da década.</a:t>
            </a:r>
          </a:p>
          <a:p>
            <a:pPr marL="2870200" indent="-180975">
              <a:spcAft>
                <a:spcPts val="600"/>
              </a:spcAft>
            </a:pPr>
            <a:r>
              <a:rPr lang="pt-BR" sz="2400" dirty="0"/>
              <a:t>• Esta tecnologia favoreceu a veiculação do cinema na escola e motivou nova emergência da discussão sobre o cinema/educação.</a:t>
            </a:r>
          </a:p>
          <a:p>
            <a:pPr marL="2870200" indent="-180975"/>
            <a:r>
              <a:rPr lang="pt-BR" sz="2400" dirty="0"/>
              <a:t>• Projetos governamentais também são realizados, e uma entidade que teve iniciativas na área foi </a:t>
            </a:r>
            <a:r>
              <a:rPr lang="pt-BR" sz="2400" dirty="0" smtClean="0"/>
              <a:t>a Fundação para</a:t>
            </a:r>
          </a:p>
          <a:p>
            <a:pPr>
              <a:spcAft>
                <a:spcPts val="600"/>
              </a:spcAft>
            </a:pPr>
            <a:r>
              <a:rPr lang="pt-BR" sz="2400" dirty="0" smtClean="0"/>
              <a:t>o </a:t>
            </a:r>
            <a:r>
              <a:rPr lang="pt-BR" sz="2400" dirty="0"/>
              <a:t>Desenvolvimento da Educação - FDE, do governo do Estado de São Paulo. De 1988 a 1997, a </a:t>
            </a:r>
            <a:r>
              <a:rPr lang="pt-BR" sz="2400" dirty="0" smtClean="0"/>
              <a:t>FDE </a:t>
            </a:r>
            <a:r>
              <a:rPr lang="pt-BR" sz="2400" dirty="0"/>
              <a:t>realizou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projetos </a:t>
            </a:r>
            <a:r>
              <a:rPr lang="pt-BR" sz="2400" dirty="0"/>
              <a:t>como a série </a:t>
            </a:r>
            <a:r>
              <a:rPr lang="pt-BR" sz="2400" i="1" dirty="0" smtClean="0"/>
              <a:t>Apontamentos</a:t>
            </a:r>
            <a:r>
              <a:rPr lang="pt-BR" sz="2400" dirty="0"/>
              <a:t> 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os </a:t>
            </a:r>
            <a:r>
              <a:rPr lang="pt-BR" sz="2400" i="1" dirty="0" smtClean="0"/>
              <a:t>Cadernos </a:t>
            </a:r>
            <a:r>
              <a:rPr lang="pt-BR" sz="2400" i="1" dirty="0"/>
              <a:t>Lições com Cinema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098" name="Picture 2" descr="https://dl.dropboxusercontent.com/u/1524601/Suportes/licoes_com_ci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46643"/>
            <a:ext cx="2265778" cy="30863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149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/>
              <a:t>Fonte: imagem - </a:t>
            </a:r>
            <a:r>
              <a:rPr lang="pt-BR" i="1" dirty="0">
                <a:hlinkClick r:id="rId3"/>
              </a:rPr>
              <a:t>Lições com Cinema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184" y="-5581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Formação docente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522" y="903899"/>
            <a:ext cx="84969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54350" indent="-187325">
              <a:spcAft>
                <a:spcPts val="600"/>
              </a:spcAft>
            </a:pPr>
            <a:r>
              <a:rPr lang="pt-BR" sz="2200" dirty="0"/>
              <a:t>• Abandono progressivo da ideia do “cinema educativo”, corresponde ao fortalecimento da proposta de que qualquer filme pode ter uso escolar</a:t>
            </a:r>
            <a:r>
              <a:rPr lang="pt-BR" sz="2200" dirty="0" smtClean="0"/>
              <a:t>.</a:t>
            </a:r>
          </a:p>
          <a:p>
            <a:pPr marL="3054350" indent="-187325"/>
            <a:r>
              <a:rPr lang="pt-BR" sz="2200" dirty="0" smtClean="0"/>
              <a:t>• </a:t>
            </a:r>
            <a:r>
              <a:rPr lang="pt-BR" sz="2200" dirty="0"/>
              <a:t>Isto coloca ênfase na mediação do professor e, por isso, na formação deste para que seja capaz de “propor leituras mais ambiciosas, além do puro prazer, fazendo a ponte entre </a:t>
            </a:r>
            <a:endParaRPr lang="pt-BR" sz="2200" dirty="0" smtClean="0"/>
          </a:p>
          <a:p>
            <a:pPr marL="88900">
              <a:spcAft>
                <a:spcPts val="600"/>
              </a:spcAft>
            </a:pPr>
            <a:r>
              <a:rPr lang="pt-BR" sz="2200" dirty="0" smtClean="0"/>
              <a:t>emoção </a:t>
            </a:r>
            <a:r>
              <a:rPr lang="pt-BR" sz="2200" dirty="0"/>
              <a:t>e razão de forma mais direcionado, incentivando o aluno a se tornar um espectador mais exigente e crítico” (Napolitano, 2011, p. 15</a:t>
            </a:r>
            <a:r>
              <a:rPr lang="pt-BR" sz="2200" dirty="0" smtClean="0"/>
              <a:t>).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124832" y="4386609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pt-BR" sz="2200" dirty="0"/>
              <a:t>• Assim, os professores são o público privilegiado por projetos de formação para o uso pedagogicamente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orientado </a:t>
            </a:r>
            <a:r>
              <a:rPr lang="pt-BR" sz="2200" dirty="0"/>
              <a:t>do cinema, como o recente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projeto</a:t>
            </a:r>
            <a:r>
              <a:rPr lang="pt-BR" sz="2200" dirty="0"/>
              <a:t> </a:t>
            </a:r>
            <a:r>
              <a:rPr lang="pt-BR" sz="2200" i="1" dirty="0">
                <a:hlinkClick r:id="rId2"/>
              </a:rPr>
              <a:t>O cinema vai à escola </a:t>
            </a:r>
            <a:r>
              <a:rPr lang="pt-BR" sz="2200" i="1" dirty="0" smtClean="0">
                <a:hlinkClick r:id="rId2"/>
              </a:rPr>
              <a:t>– </a:t>
            </a:r>
            <a:br>
              <a:rPr lang="pt-BR" sz="2200" i="1" dirty="0" smtClean="0">
                <a:hlinkClick r:id="rId2"/>
              </a:rPr>
            </a:br>
            <a:r>
              <a:rPr lang="pt-BR" sz="2200" i="1" dirty="0" smtClean="0">
                <a:hlinkClick r:id="rId2"/>
              </a:rPr>
              <a:t>o </a:t>
            </a:r>
            <a:r>
              <a:rPr lang="pt-BR" sz="2200" i="1" dirty="0">
                <a:hlinkClick r:id="rId2"/>
              </a:rPr>
              <a:t>uso da linguagem cinematográfica </a:t>
            </a:r>
            <a:r>
              <a:rPr lang="pt-BR" sz="2200" i="1" dirty="0" smtClean="0">
                <a:hlinkClick r:id="rId2"/>
              </a:rPr>
              <a:t/>
            </a:r>
            <a:br>
              <a:rPr lang="pt-BR" sz="2200" i="1" dirty="0" smtClean="0">
                <a:hlinkClick r:id="rId2"/>
              </a:rPr>
            </a:br>
            <a:r>
              <a:rPr lang="pt-BR" sz="2200" i="1" dirty="0" smtClean="0">
                <a:hlinkClick r:id="rId2"/>
              </a:rPr>
              <a:t>na </a:t>
            </a:r>
            <a:r>
              <a:rPr lang="pt-BR" sz="2200" i="1" dirty="0">
                <a:hlinkClick r:id="rId2"/>
              </a:rPr>
              <a:t>educação</a:t>
            </a:r>
            <a:r>
              <a:rPr lang="pt-BR" sz="2200" dirty="0"/>
              <a:t>, dentro do </a:t>
            </a:r>
            <a:r>
              <a:rPr lang="pt-BR" sz="2200" dirty="0" smtClean="0"/>
              <a:t>programa </a:t>
            </a:r>
            <a:r>
              <a:rPr lang="pt-BR" sz="2200" i="1" dirty="0" smtClean="0"/>
              <a:t>Cultura </a:t>
            </a:r>
            <a:r>
              <a:rPr lang="pt-BR" sz="2200" i="1" dirty="0"/>
              <a:t>é </a:t>
            </a:r>
            <a:r>
              <a:rPr lang="pt-BR" sz="2200" i="1" dirty="0" smtClean="0"/>
              <a:t/>
            </a:r>
            <a:br>
              <a:rPr lang="pt-BR" sz="2200" i="1" dirty="0" smtClean="0"/>
            </a:br>
            <a:r>
              <a:rPr lang="pt-BR" sz="2200" i="1" dirty="0" smtClean="0"/>
              <a:t>Currículo</a:t>
            </a:r>
            <a:r>
              <a:rPr lang="pt-BR" sz="2200" dirty="0"/>
              <a:t>, da FDE para a SEE-SP.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2995" r="70580" b="42370"/>
          <a:stretch/>
        </p:blipFill>
        <p:spPr bwMode="auto">
          <a:xfrm>
            <a:off x="434207" y="1062348"/>
            <a:ext cx="2808311" cy="21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1340" y="33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4"/>
              </a:rPr>
              <a:t>https://</a:t>
            </a:r>
            <a:r>
              <a:rPr lang="pt-BR" sz="1200" dirty="0" smtClean="0">
                <a:hlinkClick r:id="rId4"/>
              </a:rPr>
              <a:t>www.youtube.com/watch?v=3PMEWU_OV2A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10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A hipótese-cinema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12576" y="641036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/>
              <a:t>Fonte: imagem - </a:t>
            </a:r>
            <a:r>
              <a:rPr lang="pt-BR" i="1" dirty="0">
                <a:hlinkClick r:id="rId2"/>
              </a:rPr>
              <a:t>Nova Escola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3872" y="3764077"/>
            <a:ext cx="87026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À escola cabe promover o encontro do estudante com a forma artística do cinema, e o professor tem o papel de “passador”, que auxilia o aluno a estabelecer conexões entre as obras, o conhecimento da linguagem das mesmas e a sua contextualização.</a:t>
            </a:r>
          </a:p>
          <a:p>
            <a:pPr marL="177800" indent="-177800"/>
            <a:r>
              <a:rPr lang="pt-BR" sz="2200" dirty="0"/>
              <a:t>• A proposta de </a:t>
            </a:r>
            <a:r>
              <a:rPr lang="pt-BR" sz="2200" dirty="0" err="1"/>
              <a:t>Bergala</a:t>
            </a:r>
            <a:r>
              <a:rPr lang="pt-BR" sz="2200" dirty="0"/>
              <a:t> envolve ainda a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“</a:t>
            </a:r>
            <a:r>
              <a:rPr lang="pt-BR" sz="2200" dirty="0"/>
              <a:t>passagem ao ato”, no qual os alunos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experimentam </a:t>
            </a:r>
            <a:r>
              <a:rPr lang="pt-BR" sz="2200" dirty="0"/>
              <a:t>o fazer cinematográfico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2903401" y="1110521"/>
            <a:ext cx="624059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pt-BR" sz="2200" dirty="0"/>
              <a:t>• Proposta estrangeira sobre cinema e educação que tem tido alguma ressonância nos meios locais é a do francês Alain </a:t>
            </a:r>
            <a:r>
              <a:rPr lang="pt-BR" sz="2200" dirty="0" err="1"/>
              <a:t>Bergala</a:t>
            </a:r>
            <a:r>
              <a:rPr lang="pt-BR" sz="2200" dirty="0"/>
              <a:t>.</a:t>
            </a:r>
          </a:p>
          <a:p>
            <a:pPr marL="177800" indent="-177800">
              <a:spcAft>
                <a:spcPts val="600"/>
              </a:spcAft>
            </a:pPr>
            <a:r>
              <a:rPr lang="pt-BR" sz="2200" dirty="0"/>
              <a:t>• Em síntese, defende a inserção escolar do cinema não a partir das lógicas disciplinares, mas do </a:t>
            </a:r>
            <a:r>
              <a:rPr lang="pt-BR" sz="2200" b="1" dirty="0"/>
              <a:t>cinema como arte</a:t>
            </a:r>
            <a:r>
              <a:rPr lang="pt-BR" sz="2200" dirty="0"/>
              <a:t>, exigindo, para a formação do gosto, a fruição de obras com maior elaboração.</a:t>
            </a:r>
          </a:p>
        </p:txBody>
      </p:sp>
      <p:pic>
        <p:nvPicPr>
          <p:cNvPr id="2050" name="Picture 2" descr="https://dl.dropboxusercontent.com/u/1524601/Suportes/alain_berg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0" y="1075090"/>
            <a:ext cx="24151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Projetos em cinema e educação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4508" y="4048288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pt-BR" sz="2200" dirty="0" smtClean="0"/>
              <a:t>• </a:t>
            </a:r>
            <a:r>
              <a:rPr lang="pt-BR" sz="2200" dirty="0"/>
              <a:t>A Universidade parece reunir o maior número de iniciativas, porém, empresas privadas e ONGs também desenvolvem projetos, como o </a:t>
            </a:r>
            <a:r>
              <a:rPr lang="pt-BR" sz="2200" dirty="0">
                <a:hlinkClick r:id="rId2"/>
              </a:rPr>
              <a:t>Tela Brasil</a:t>
            </a:r>
            <a:r>
              <a:rPr lang="pt-BR" sz="2200" dirty="0"/>
              <a:t>, o </a:t>
            </a:r>
            <a:r>
              <a:rPr lang="pt-BR" sz="2200" dirty="0" err="1">
                <a:hlinkClick r:id="rId3"/>
              </a:rPr>
              <a:t>Mnemocine</a:t>
            </a:r>
            <a:r>
              <a:rPr lang="pt-BR" sz="2200" dirty="0"/>
              <a:t>, </a:t>
            </a:r>
            <a:r>
              <a:rPr lang="pt-BR" sz="2200" dirty="0" smtClean="0"/>
              <a:t>a </a:t>
            </a:r>
            <a:r>
              <a:rPr lang="pt-BR" sz="2200" dirty="0" smtClean="0">
                <a:hlinkClick r:id="rId4"/>
              </a:rPr>
              <a:t>Brazucah</a:t>
            </a:r>
            <a:r>
              <a:rPr lang="pt-BR" sz="2200" dirty="0" smtClean="0"/>
              <a:t>, o</a:t>
            </a:r>
            <a:r>
              <a:rPr lang="pt-BR" sz="2200" dirty="0"/>
              <a:t> </a:t>
            </a:r>
            <a:r>
              <a:rPr lang="pt-BR" sz="2200" dirty="0">
                <a:hlinkClick r:id="rId5"/>
              </a:rPr>
              <a:t>Cine Favela</a:t>
            </a:r>
            <a:r>
              <a:rPr lang="pt-BR" sz="2200" dirty="0"/>
              <a:t>, o </a:t>
            </a:r>
            <a:r>
              <a:rPr lang="pt-BR" sz="2200" dirty="0" err="1">
                <a:hlinkClick r:id="rId6"/>
              </a:rPr>
              <a:t>Kinoforum</a:t>
            </a:r>
            <a:r>
              <a:rPr lang="pt-BR" sz="2200" dirty="0"/>
              <a:t> e outros (por vezes, mais culturais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ou </a:t>
            </a:r>
            <a:r>
              <a:rPr lang="pt-BR" sz="2200" dirty="0"/>
              <a:t>em termos da formação para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a </a:t>
            </a:r>
            <a:r>
              <a:rPr lang="pt-BR" sz="2200" dirty="0"/>
              <a:t>produção do que educativos).</a:t>
            </a:r>
          </a:p>
          <a:p>
            <a:endParaRPr lang="pt-BR" dirty="0"/>
          </a:p>
        </p:txBody>
      </p:sp>
      <p:pic>
        <p:nvPicPr>
          <p:cNvPr id="1026" name="Picture 2" descr="https://dl.dropboxusercontent.com/u/1524601/Suportes/projetos_cine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3" y="1100606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2078" y="908720"/>
            <a:ext cx="875044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9463" indent="-176213">
              <a:spcAft>
                <a:spcPts val="600"/>
              </a:spcAft>
            </a:pPr>
            <a:r>
              <a:rPr lang="pt-BR" sz="2200" dirty="0"/>
              <a:t>• A difusão/circulação, e também a criação e troca de experiências, envolvendo o cinema têm sido estimuladas pelo DVD e, principalmente, pelo universo digital.</a:t>
            </a:r>
          </a:p>
          <a:p>
            <a:pPr marL="3319463" indent="-176213"/>
            <a:r>
              <a:rPr lang="pt-BR" sz="2200" dirty="0"/>
              <a:t>• Assim, p. ex., um projeto como o </a:t>
            </a:r>
            <a:r>
              <a:rPr lang="pt-BR" sz="2200" dirty="0">
                <a:hlinkClick r:id="rId8"/>
              </a:rPr>
              <a:t>Porta Curtas</a:t>
            </a:r>
            <a:r>
              <a:rPr lang="pt-BR" sz="2200" dirty="0"/>
              <a:t> (do início dos anos 2000) favorece a exibição de filmes brasileiros nesse </a:t>
            </a:r>
            <a:r>
              <a:rPr lang="pt-BR" sz="2200" dirty="0" smtClean="0"/>
              <a:t>formato</a:t>
            </a:r>
            <a:r>
              <a:rPr lang="pt-BR" sz="2200" dirty="0"/>
              <a:t>, possuindo área própria </a:t>
            </a:r>
            <a:r>
              <a:rPr lang="pt-BR" sz="2200" dirty="0" smtClean="0"/>
              <a:t>para professores </a:t>
            </a:r>
            <a:r>
              <a:rPr lang="pt-BR" sz="2200" dirty="0"/>
              <a:t>e sugestões pedagógicas para o uso de filmes.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96552" y="638399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/>
              <a:t>Fonte: </a:t>
            </a:r>
            <a:r>
              <a:rPr lang="pt-BR" i="1" dirty="0" smtClean="0"/>
              <a:t>imagem </a:t>
            </a:r>
            <a:r>
              <a:rPr lang="pt-BR" i="1" dirty="0"/>
              <a:t>- </a:t>
            </a:r>
            <a:r>
              <a:rPr lang="pt-BR" i="1" dirty="0">
                <a:hlinkClick r:id="rId9"/>
              </a:rPr>
              <a:t>Rede </a:t>
            </a:r>
            <a:r>
              <a:rPr lang="pt-BR" i="1" dirty="0" err="1">
                <a:hlinkClick r:id="rId9"/>
              </a:rPr>
              <a:t>Kino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095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9896" y="1127182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err="1"/>
              <a:t>Bergala</a:t>
            </a:r>
            <a:r>
              <a:rPr lang="pt-BR" dirty="0"/>
              <a:t>, Alain</a:t>
            </a:r>
            <a:r>
              <a:rPr lang="pt-BR" dirty="0" smtClean="0"/>
              <a:t>. (2008</a:t>
            </a:r>
            <a:r>
              <a:rPr lang="pt-BR" dirty="0" smtClean="0"/>
              <a:t>).</a:t>
            </a:r>
            <a:r>
              <a:rPr lang="pt-BR" dirty="0"/>
              <a:t> </a:t>
            </a:r>
            <a:r>
              <a:rPr lang="pt-BR" b="1" dirty="0"/>
              <a:t>A hipótese-cinema:</a:t>
            </a:r>
            <a:r>
              <a:rPr lang="pt-BR" dirty="0"/>
              <a:t> pequeno tratado de transmissão do cinema dentro e fora da escola. Rio de Janeiro: </a:t>
            </a:r>
            <a:r>
              <a:rPr lang="pt-BR" dirty="0" err="1"/>
              <a:t>Booklink</a:t>
            </a:r>
            <a:r>
              <a:rPr lang="pt-BR" dirty="0"/>
              <a:t>; CINEAD-LISE -</a:t>
            </a:r>
            <a:r>
              <a:rPr lang="pt-BR" dirty="0" smtClean="0"/>
              <a:t>FE/UFRJ.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 err="1"/>
              <a:t>Bruzzo</a:t>
            </a:r>
            <a:r>
              <a:rPr lang="pt-BR" dirty="0"/>
              <a:t>, Cristina. (2004</a:t>
            </a:r>
            <a:r>
              <a:rPr lang="pt-BR" dirty="0" smtClean="0"/>
              <a:t>). </a:t>
            </a:r>
            <a:r>
              <a:rPr lang="pt-BR" dirty="0"/>
              <a:t>Filme “</a:t>
            </a:r>
            <a:r>
              <a:rPr lang="pt-BR" dirty="0" err="1"/>
              <a:t>Ensinante</a:t>
            </a:r>
            <a:r>
              <a:rPr lang="pt-BR" dirty="0"/>
              <a:t>”: o interesse pelo cinema educativo no Brasil. </a:t>
            </a:r>
            <a:r>
              <a:rPr lang="pt-BR" b="1" dirty="0" err="1"/>
              <a:t>Pro-Posições</a:t>
            </a:r>
            <a:r>
              <a:rPr lang="pt-BR" dirty="0"/>
              <a:t>, v. 15, n. I (43) - jan./abr., p. 159-173. Disponível em </a:t>
            </a:r>
            <a:r>
              <a:rPr lang="pt-BR" dirty="0">
                <a:hlinkClick r:id="rId2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1200"/>
              </a:spcAft>
            </a:pPr>
            <a:r>
              <a:rPr lang="pt-BR" dirty="0" err="1"/>
              <a:t>Catelli</a:t>
            </a:r>
            <a:r>
              <a:rPr lang="pt-BR" dirty="0"/>
              <a:t>, Rosana. (2004</a:t>
            </a:r>
            <a:r>
              <a:rPr lang="pt-BR" dirty="0" smtClean="0"/>
              <a:t>). </a:t>
            </a:r>
            <a:r>
              <a:rPr lang="pt-BR" dirty="0"/>
              <a:t>O Instituto Nacional de Cinema Educativo: o cinema como meio de comunicação e educação</a:t>
            </a:r>
            <a:r>
              <a:rPr lang="pt-BR" dirty="0" smtClean="0"/>
              <a:t>. </a:t>
            </a:r>
            <a:r>
              <a:rPr lang="pt-BR" b="1" dirty="0" smtClean="0"/>
              <a:t>XXVII </a:t>
            </a:r>
            <a:r>
              <a:rPr lang="pt-BR" b="1" dirty="0"/>
              <a:t>Congresso Brasileiro de Ciências da Comunicação</a:t>
            </a:r>
            <a:r>
              <a:rPr lang="pt-BR" dirty="0"/>
              <a:t>, Porto Alegre. Disponível em </a:t>
            </a:r>
            <a:r>
              <a:rPr lang="pt-BR" dirty="0">
                <a:hlinkClick r:id="rId3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1200"/>
              </a:spcAft>
            </a:pPr>
            <a:r>
              <a:rPr lang="pt-BR" dirty="0"/>
              <a:t>Franco, Marília. (2004</a:t>
            </a:r>
            <a:r>
              <a:rPr lang="pt-BR" dirty="0" smtClean="0"/>
              <a:t>). </a:t>
            </a:r>
            <a:r>
              <a:rPr lang="pt-BR" dirty="0"/>
              <a:t>Você sabe o que foi o I.N.C.E.? In: </a:t>
            </a:r>
            <a:r>
              <a:rPr lang="pt-BR" dirty="0" err="1"/>
              <a:t>Setton</a:t>
            </a:r>
            <a:r>
              <a:rPr lang="pt-BR" dirty="0"/>
              <a:t>, Maria da Graça </a:t>
            </a:r>
            <a:r>
              <a:rPr lang="pt-BR" dirty="0" err="1"/>
              <a:t>Jacintho</a:t>
            </a:r>
            <a:r>
              <a:rPr lang="pt-BR" dirty="0"/>
              <a:t> (org.). </a:t>
            </a:r>
            <a:r>
              <a:rPr lang="pt-BR" b="1" dirty="0"/>
              <a:t>A cultura da mídia na escola:</a:t>
            </a:r>
            <a:r>
              <a:rPr lang="pt-BR" dirty="0"/>
              <a:t> ensaios sobre cinema e educação. São Paulo: </a:t>
            </a:r>
            <a:r>
              <a:rPr lang="pt-BR" dirty="0" err="1"/>
              <a:t>Annablume</a:t>
            </a:r>
            <a:r>
              <a:rPr lang="pt-BR" dirty="0"/>
              <a:t>/USP, p. 21-35.</a:t>
            </a:r>
          </a:p>
          <a:p>
            <a:pPr>
              <a:spcAft>
                <a:spcPts val="1200"/>
              </a:spcAft>
            </a:pPr>
            <a:r>
              <a:rPr lang="pt-BR" dirty="0"/>
              <a:t>Napolitano, Marcos. (2011</a:t>
            </a:r>
            <a:r>
              <a:rPr lang="pt-BR" dirty="0" smtClean="0"/>
              <a:t>).</a:t>
            </a:r>
            <a:r>
              <a:rPr lang="pt-BR" dirty="0"/>
              <a:t> </a:t>
            </a:r>
            <a:r>
              <a:rPr lang="pt-BR" b="1" dirty="0"/>
              <a:t>Como usar o cinema na sala de aula</a:t>
            </a:r>
            <a:r>
              <a:rPr lang="pt-BR" dirty="0"/>
              <a:t>. 5ª ed. (1ª ed.:2003), São Paulo: Contexto.</a:t>
            </a:r>
          </a:p>
          <a:p>
            <a:pPr>
              <a:spcAft>
                <a:spcPts val="1200"/>
              </a:spcAft>
            </a:pPr>
            <a:r>
              <a:rPr lang="pt-BR" dirty="0" err="1"/>
              <a:t>Schvarzman</a:t>
            </a:r>
            <a:r>
              <a:rPr lang="pt-BR" dirty="0"/>
              <a:t>, Sheila. (2007</a:t>
            </a:r>
            <a:r>
              <a:rPr lang="pt-BR" dirty="0" smtClean="0"/>
              <a:t>). </a:t>
            </a:r>
            <a:r>
              <a:rPr lang="pt-BR" dirty="0"/>
              <a:t>Salvando o cinema do cinema - Edgard </a:t>
            </a:r>
            <a:r>
              <a:rPr lang="pt-BR" dirty="0" err="1"/>
              <a:t>Roquette</a:t>
            </a:r>
            <a:r>
              <a:rPr lang="pt-BR" dirty="0"/>
              <a:t> Pinto e o cinema educativo. </a:t>
            </a:r>
            <a:r>
              <a:rPr lang="pt-BR" b="1" dirty="0"/>
              <a:t>XXX Congresso Brasileiro de Ciências da Comunicação</a:t>
            </a:r>
            <a:r>
              <a:rPr lang="pt-BR" dirty="0"/>
              <a:t>, Santos. Disponível em </a:t>
            </a:r>
            <a:r>
              <a:rPr lang="pt-BR" dirty="0">
                <a:hlinkClick r:id="rId4"/>
              </a:rPr>
              <a:t>link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46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Contexto da chegada e desenvolvimento do cinema no Brasil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467544" y="1547664"/>
            <a:ext cx="835292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1913" indent="-177800">
              <a:spcAft>
                <a:spcPts val="600"/>
              </a:spcAft>
            </a:pPr>
            <a:r>
              <a:rPr lang="pt-BR" sz="2200" dirty="0"/>
              <a:t>• O cinema chega ao Brasil bastante cedo; em 1896 houve uma exibição no Rio, e dois anos depois em São Paulo</a:t>
            </a:r>
            <a:r>
              <a:rPr lang="pt-BR" sz="2200" dirty="0" smtClean="0"/>
              <a:t>.</a:t>
            </a:r>
          </a:p>
          <a:p>
            <a:pPr marL="2601913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Logo o cinema firmou-se como uma diversão popular: a primeira sala de exibição (RJ, 1897), p. ex., ficava ao lado de </a:t>
            </a:r>
            <a:r>
              <a:rPr lang="pt-BR" sz="2200" dirty="0" smtClean="0"/>
              <a:t>caça-níqueis.</a:t>
            </a:r>
            <a:endParaRPr lang="pt-BR" sz="2200" dirty="0" smtClean="0"/>
          </a:p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Particularmente na capital, o cinema é beneficiado pela modernização urbana (eletricidade, etc.). Em 1907, o Rio possui 20 cinematógrafos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A ocasional exibição de filmes com “assuntos instrutivos” (paisagens, microbiologia, astronomia, costumes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nacionais</a:t>
            </a:r>
            <a:r>
              <a:rPr lang="pt-BR" sz="2200" dirty="0"/>
              <a:t>, etc.) para estudantes é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feita </a:t>
            </a:r>
            <a:r>
              <a:rPr lang="pt-BR" sz="2200" dirty="0"/>
              <a:t>pelo menos desde 1910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8194" name="Picture 2" descr="https://dl.dropboxusercontent.com/u/1524601/Suportes/ensino_ouro_f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9087"/>
            <a:ext cx="24988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606627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Fonte: imagem - </a:t>
            </a:r>
            <a:r>
              <a:rPr lang="pt-BR" i="1" dirty="0">
                <a:hlinkClick r:id="rId3"/>
              </a:rPr>
              <a:t>Cinemateca Brasileira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Anos 1920/1930: o debate sobre o cinema educativo - </a:t>
            </a:r>
            <a:r>
              <a:rPr lang="pt-BR" sz="4000" dirty="0" smtClean="0">
                <a:latin typeface="Titillium Web" pitchFamily="2" charset="0"/>
                <a:cs typeface="Arial" charset="0"/>
              </a:rPr>
              <a:t>I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07504" y="1385475"/>
            <a:ext cx="9036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pt-BR" sz="2200" dirty="0"/>
              <a:t>• Antecedente (1910): criação da filmoteca científica do Museu </a:t>
            </a:r>
            <a:r>
              <a:rPr lang="pt-BR" sz="2200" dirty="0" smtClean="0"/>
              <a:t>Nacional (RP</a:t>
            </a:r>
            <a:r>
              <a:rPr lang="pt-BR" sz="2200" dirty="0" smtClean="0"/>
              <a:t>).</a:t>
            </a:r>
          </a:p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O “cinema educativo” é debatido por intelectuais e pedagogos </a:t>
            </a:r>
            <a:r>
              <a:rPr lang="pt-BR" sz="2200" dirty="0" smtClean="0"/>
              <a:t>(</a:t>
            </a:r>
            <a:r>
              <a:rPr lang="pt-BR" sz="2200" dirty="0"/>
              <a:t>entre </a:t>
            </a:r>
            <a:r>
              <a:rPr lang="pt-BR" sz="2200" dirty="0" smtClean="0"/>
              <a:t>estes, </a:t>
            </a:r>
            <a:r>
              <a:rPr lang="pt-BR" sz="2200" dirty="0"/>
              <a:t>Lourenço Filho, Fernando de Azevedo e </a:t>
            </a:r>
            <a:r>
              <a:rPr lang="pt-BR" sz="2200" dirty="0" err="1"/>
              <a:t>Roquette</a:t>
            </a:r>
            <a:r>
              <a:rPr lang="pt-BR" sz="2200" dirty="0"/>
              <a:t> Pinto). Outros grupos (Igreja, anarquistas, p. ex.) também </a:t>
            </a:r>
            <a:r>
              <a:rPr lang="pt-BR" sz="2200" dirty="0" smtClean="0"/>
              <a:t>se preocupam com </a:t>
            </a:r>
            <a:r>
              <a:rPr lang="pt-BR" sz="2200" dirty="0"/>
              <a:t>o tema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Emergência da Escola Nova estimula o debate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A dimensão “moral” do cinema era destacada e o cinema educativo era defendido contra o “mau” cinema. Por isso, a defesa da censura como “recurso de educação</a:t>
            </a:r>
            <a:r>
              <a:rPr lang="pt-BR" sz="2200" dirty="0" smtClean="0"/>
              <a:t>”.</a:t>
            </a:r>
          </a:p>
          <a:p>
            <a:pPr marL="177800" indent="-177800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A perspectiva, de maneira geral, é intelectualista, moralizante, positivista (preferência pelos “naturais”) 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modernizante </a:t>
            </a:r>
            <a:r>
              <a:rPr lang="pt-BR" sz="2200" dirty="0"/>
              <a:t>– filmes “falantes 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err="1" smtClean="0"/>
              <a:t>ensinantes</a:t>
            </a:r>
            <a:r>
              <a:rPr lang="pt-BR" sz="2200" dirty="0"/>
              <a:t>” poderiam ser </a:t>
            </a:r>
            <a:r>
              <a:rPr lang="pt-BR" sz="2200" dirty="0" smtClean="0"/>
              <a:t>auxiliares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do </a:t>
            </a:r>
            <a:r>
              <a:rPr lang="pt-BR" sz="2200" dirty="0"/>
              <a:t>professor, colaborando na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formação </a:t>
            </a:r>
            <a:r>
              <a:rPr lang="pt-BR" sz="2200" dirty="0"/>
              <a:t>dos alunos</a:t>
            </a:r>
            <a:r>
              <a:rPr lang="pt-BR" sz="22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61648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Anos 1920/1930: o debate sobre o cinema educativo - II</a:t>
            </a:r>
            <a:endParaRPr lang="pt-BR" sz="4000" dirty="0"/>
          </a:p>
        </p:txBody>
      </p:sp>
      <p:pic>
        <p:nvPicPr>
          <p:cNvPr id="7170" name="Picture 2" descr="https://dl.dropboxusercontent.com/u/1524601/Suportes/cinema-e-educaco-jonathas-serr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2" y="1700808"/>
            <a:ext cx="2176208" cy="26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553997"/>
            <a:ext cx="8995093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9225" indent="-176213">
              <a:spcAft>
                <a:spcPts val="600"/>
              </a:spcAft>
            </a:pPr>
            <a:r>
              <a:rPr lang="pt-BR" sz="2200" dirty="0"/>
              <a:t>• Educadores buscam influenciar e fomentar políticas.</a:t>
            </a:r>
          </a:p>
          <a:p>
            <a:pPr marL="2689225" indent="-176213">
              <a:spcAft>
                <a:spcPts val="600"/>
              </a:spcAft>
            </a:pPr>
            <a:r>
              <a:rPr lang="pt-BR" sz="2200" dirty="0"/>
              <a:t>• Criada, em 1927, a Comissão de Cinema Educativo, que organiza uma Exposição de Cinematografia Educativa, em 1929.</a:t>
            </a:r>
          </a:p>
          <a:p>
            <a:pPr marL="2689225" indent="-176213">
              <a:spcAft>
                <a:spcPts val="600"/>
              </a:spcAft>
            </a:pPr>
            <a:r>
              <a:rPr lang="pt-BR" sz="2200" dirty="0"/>
              <a:t>• Fernando Azevedo, diretor da Instrução Pública no antigo DF, p. ex., assina decreto, em 1928, em que se diz que o cinema</a:t>
            </a:r>
            <a:r>
              <a:rPr lang="pt-BR" sz="2200" dirty="0" smtClean="0"/>
              <a:t>: “</a:t>
            </a:r>
            <a:r>
              <a:rPr lang="pt-BR" sz="2200" dirty="0"/>
              <a:t>será utilizado exclusivamente como instrumento de educação e como auxiliar do ensino que facilite a ação do mestre sem substituí-lo”.</a:t>
            </a:r>
          </a:p>
          <a:p>
            <a:pPr marL="177800" indent="-177800"/>
            <a:r>
              <a:rPr lang="pt-BR" sz="2200" dirty="0"/>
              <a:t>• Publicação de </a:t>
            </a:r>
            <a:r>
              <a:rPr lang="pt-BR" sz="2200" i="1" dirty="0"/>
              <a:t>Cinema contra Cinema</a:t>
            </a:r>
            <a:r>
              <a:rPr lang="pt-BR" sz="2200" dirty="0"/>
              <a:t>, de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Joaquim </a:t>
            </a:r>
            <a:r>
              <a:rPr lang="pt-BR" sz="2200" dirty="0"/>
              <a:t>Canuto Mendes de Almeida </a:t>
            </a:r>
            <a:r>
              <a:rPr lang="pt-BR" sz="2200" dirty="0" smtClean="0"/>
              <a:t>e </a:t>
            </a:r>
            <a:r>
              <a:rPr lang="pt-BR" sz="2200" i="1" dirty="0" smtClean="0"/>
              <a:t/>
            </a:r>
            <a:br>
              <a:rPr lang="pt-BR" sz="2200" i="1" dirty="0" smtClean="0"/>
            </a:br>
            <a:r>
              <a:rPr lang="pt-BR" sz="2200" i="1" dirty="0" err="1" smtClean="0"/>
              <a:t>inema</a:t>
            </a:r>
            <a:r>
              <a:rPr lang="pt-BR" sz="2200" i="1" dirty="0" smtClean="0"/>
              <a:t> </a:t>
            </a:r>
            <a:r>
              <a:rPr lang="pt-BR" sz="2200" i="1" dirty="0"/>
              <a:t>e Educação</a:t>
            </a:r>
            <a:r>
              <a:rPr lang="pt-BR" sz="2200" dirty="0"/>
              <a:t>, de Jonathas Serrano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e </a:t>
            </a:r>
            <a:r>
              <a:rPr lang="pt-BR" sz="2200" dirty="0"/>
              <a:t>Francisco Venâncio Filho, ambos de 1931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323528" y="6372036"/>
            <a:ext cx="309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Fonte: imagem - </a:t>
            </a:r>
            <a:r>
              <a:rPr lang="pt-BR" i="1" dirty="0">
                <a:hlinkClick r:id="rId3"/>
              </a:rPr>
              <a:t>Mercado Livre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44624"/>
            <a:ext cx="9649072" cy="1143000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Titillium Web" pitchFamily="2" charset="0"/>
                <a:cs typeface="Arial" charset="0"/>
              </a:rPr>
              <a:t>Instituto Nacional de Cinema Educativo</a:t>
            </a:r>
            <a:endParaRPr lang="pt-BR" sz="4000" dirty="0">
              <a:latin typeface="Titillium Web" pitchFamily="2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75856" y="1052736"/>
            <a:ext cx="586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</a:pPr>
            <a:r>
              <a:rPr lang="pt-BR" sz="2200" dirty="0"/>
              <a:t>• Esforços resultam na criação do INCE (1936/37), tendo </a:t>
            </a:r>
            <a:r>
              <a:rPr lang="pt-BR" sz="2200" dirty="0" err="1"/>
              <a:t>Roquette</a:t>
            </a:r>
            <a:r>
              <a:rPr lang="pt-BR" sz="2200" dirty="0"/>
              <a:t> Pinto como primeiro (e até 1948) diretor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12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O cineasta Humberto Mauro é contratado e junto com </a:t>
            </a:r>
            <a:r>
              <a:rPr lang="pt-BR" sz="2200" dirty="0" err="1"/>
              <a:t>Roquette</a:t>
            </a:r>
            <a:r>
              <a:rPr lang="pt-BR" sz="2200" dirty="0"/>
              <a:t> dá o direcionamento estético/educativo aos filmes do INCE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12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Reconhece-se a tensão entre “cinema educativo” e “cinema instrutivo”. Porém, produção do INCE tende ao segundo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12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Há influência da discussão e práticas de vários países (Inglaterra: </a:t>
            </a:r>
            <a:r>
              <a:rPr lang="pt-BR" sz="2200" dirty="0" err="1"/>
              <a:t>Grierson</a:t>
            </a:r>
            <a:r>
              <a:rPr lang="pt-BR" sz="2200" dirty="0"/>
              <a:t>, EUA, países autoritários, etc.)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que </a:t>
            </a:r>
            <a:r>
              <a:rPr lang="pt-BR" sz="2200" dirty="0"/>
              <a:t>relacionavam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o </a:t>
            </a:r>
            <a:r>
              <a:rPr lang="pt-BR" sz="2200" dirty="0"/>
              <a:t>cinema com a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educação</a:t>
            </a:r>
            <a:r>
              <a:rPr lang="pt-BR" sz="2200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496" y="6283915"/>
            <a:ext cx="26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Fonte: imagem - </a:t>
            </a:r>
            <a:r>
              <a:rPr lang="pt-BR" i="1" dirty="0">
                <a:hlinkClick r:id="rId2"/>
              </a:rPr>
              <a:t>TV Escola</a:t>
            </a:r>
            <a:endParaRPr lang="pt-BR" dirty="0"/>
          </a:p>
        </p:txBody>
      </p:sp>
      <p:pic>
        <p:nvPicPr>
          <p:cNvPr id="6146" name="Picture 2" descr="https://dl.dropboxusercontent.com/u/1524601/Suportes/INCE_Mau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" y="1196752"/>
            <a:ext cx="3038968" cy="42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tillium Web" pitchFamily="2" charset="0"/>
                <a:cs typeface="Arial" charset="0"/>
              </a:rPr>
              <a:t>INCE: filmes</a:t>
            </a: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251520" y="2910013"/>
            <a:ext cx="27392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hlinkClick r:id="rId2"/>
              </a:rPr>
              <a:t>https://</a:t>
            </a:r>
            <a:r>
              <a:rPr lang="pt-BR" sz="1100" dirty="0" smtClean="0">
                <a:hlinkClick r:id="rId2"/>
              </a:rPr>
              <a:t>www.youtube.com/watch?v=MnPOrR_ctMg</a:t>
            </a:r>
            <a:r>
              <a:rPr lang="pt-BR" sz="1100" dirty="0" smtClean="0"/>
              <a:t> </a:t>
            </a:r>
          </a:p>
          <a:p>
            <a:r>
              <a:rPr lang="pt-BR" sz="1400" b="1" dirty="0" smtClean="0"/>
              <a:t>O </a:t>
            </a:r>
            <a:r>
              <a:rPr lang="pt-BR" sz="1400" b="1" dirty="0"/>
              <a:t>descobrimento do Brasil (1936)</a:t>
            </a:r>
          </a:p>
          <a:p>
            <a:r>
              <a:rPr lang="pt-BR" sz="1200" dirty="0"/>
              <a:t>No início, não era um projeto do INCE.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23463" r="66166" b="47824"/>
          <a:stretch/>
        </p:blipFill>
        <p:spPr bwMode="auto">
          <a:xfrm>
            <a:off x="323528" y="965797"/>
            <a:ext cx="2667280" cy="19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65220" r="66264" b="5862"/>
          <a:stretch/>
        </p:blipFill>
        <p:spPr bwMode="auto">
          <a:xfrm>
            <a:off x="335084" y="3817469"/>
            <a:ext cx="2655724" cy="197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6" t="23463" r="39259" b="47466"/>
          <a:stretch/>
        </p:blipFill>
        <p:spPr bwMode="auto">
          <a:xfrm>
            <a:off x="3245600" y="939155"/>
            <a:ext cx="2672205" cy="19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4" t="23463" r="12541" b="47723"/>
          <a:stretch/>
        </p:blipFill>
        <p:spPr bwMode="auto">
          <a:xfrm>
            <a:off x="6170301" y="924224"/>
            <a:ext cx="2699832" cy="19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7" t="65220" r="39473" b="5862"/>
          <a:stretch/>
        </p:blipFill>
        <p:spPr bwMode="auto">
          <a:xfrm>
            <a:off x="3275855" y="3818686"/>
            <a:ext cx="2641949" cy="19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7" t="65220" r="13100" b="5862"/>
          <a:stretch/>
        </p:blipFill>
        <p:spPr bwMode="auto">
          <a:xfrm>
            <a:off x="6170301" y="3764236"/>
            <a:ext cx="2659107" cy="202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176054" y="2927266"/>
            <a:ext cx="28112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4"/>
              </a:rPr>
              <a:t>https</a:t>
            </a:r>
            <a:r>
              <a:rPr lang="pt-BR" sz="1100" dirty="0">
                <a:hlinkClick r:id="rId4"/>
              </a:rPr>
              <a:t>://</a:t>
            </a:r>
            <a:r>
              <a:rPr lang="pt-BR" sz="1100" dirty="0" smtClean="0">
                <a:hlinkClick r:id="rId4"/>
              </a:rPr>
              <a:t>www.youtube.com/watch?v=OzSWGpHIfIk</a:t>
            </a:r>
            <a:r>
              <a:rPr lang="pt-BR" sz="1100" dirty="0" smtClean="0"/>
              <a:t> </a:t>
            </a:r>
          </a:p>
          <a:p>
            <a:r>
              <a:rPr lang="pt-BR" sz="1400" b="1" dirty="0"/>
              <a:t>Um Apólogo (1939)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200" dirty="0"/>
              <a:t>Adaptação do conto de Machado de Assis.</a:t>
            </a:r>
            <a:endParaRPr lang="pt-BR" sz="1100" dirty="0"/>
          </a:p>
        </p:txBody>
      </p:sp>
      <p:sp>
        <p:nvSpPr>
          <p:cNvPr id="15" name="Retângulo 14"/>
          <p:cNvSpPr/>
          <p:nvPr/>
        </p:nvSpPr>
        <p:spPr>
          <a:xfrm>
            <a:off x="6084168" y="2910013"/>
            <a:ext cx="2811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5"/>
              </a:rPr>
              <a:t>https</a:t>
            </a:r>
            <a:r>
              <a:rPr lang="pt-BR" sz="1100" dirty="0">
                <a:hlinkClick r:id="rId5"/>
              </a:rPr>
              <a:t>://</a:t>
            </a:r>
            <a:r>
              <a:rPr lang="pt-BR" sz="1100" dirty="0" smtClean="0">
                <a:hlinkClick r:id="rId5"/>
              </a:rPr>
              <a:t>www.youtube.com/watch?v=8OdxydxOUw8</a:t>
            </a:r>
            <a:r>
              <a:rPr lang="pt-BR" sz="1100" dirty="0" smtClean="0"/>
              <a:t> </a:t>
            </a:r>
          </a:p>
          <a:p>
            <a:r>
              <a:rPr lang="pt-BR" sz="1400" b="1" dirty="0"/>
              <a:t>Lagoa Santa (1942)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200" dirty="0"/>
              <a:t>Filme de HM, com </a:t>
            </a:r>
            <a:r>
              <a:rPr lang="pt-BR" sz="1200" dirty="0" err="1"/>
              <a:t>Roquette</a:t>
            </a:r>
            <a:r>
              <a:rPr lang="pt-BR" sz="1200" dirty="0"/>
              <a:t> Pinto.</a:t>
            </a:r>
            <a:endParaRPr lang="pt-BR" sz="1100" dirty="0"/>
          </a:p>
        </p:txBody>
      </p:sp>
      <p:sp>
        <p:nvSpPr>
          <p:cNvPr id="16" name="Retângulo 15"/>
          <p:cNvSpPr/>
          <p:nvPr/>
        </p:nvSpPr>
        <p:spPr>
          <a:xfrm>
            <a:off x="260147" y="5780460"/>
            <a:ext cx="2799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6"/>
              </a:rPr>
              <a:t>https</a:t>
            </a:r>
            <a:r>
              <a:rPr lang="pt-BR" sz="1100" dirty="0">
                <a:hlinkClick r:id="rId6"/>
              </a:rPr>
              <a:t>://</a:t>
            </a:r>
            <a:r>
              <a:rPr lang="pt-BR" sz="1100" dirty="0" smtClean="0">
                <a:hlinkClick r:id="rId6"/>
              </a:rPr>
              <a:t>www.youtube.com/watch?v=JzCMGI7VCv8</a:t>
            </a:r>
            <a:r>
              <a:rPr lang="pt-BR" sz="1100" dirty="0" smtClean="0"/>
              <a:t> </a:t>
            </a:r>
          </a:p>
          <a:p>
            <a:r>
              <a:rPr lang="pt-BR" sz="1400" b="1" dirty="0"/>
              <a:t>A velha a fiar (1964)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200" dirty="0"/>
              <a:t>Um dos últimos filmes </a:t>
            </a:r>
            <a:r>
              <a:rPr lang="pt-BR" sz="1200" dirty="0" smtClean="0"/>
              <a:t>da série</a:t>
            </a:r>
            <a:r>
              <a:rPr lang="pt-BR" sz="1200" dirty="0"/>
              <a:t> </a:t>
            </a:r>
            <a:r>
              <a:rPr lang="pt-BR" sz="1200" i="1" dirty="0" smtClean="0"/>
              <a:t>Brasilianas </a:t>
            </a:r>
            <a:r>
              <a:rPr lang="pt-BR" sz="1200" dirty="0" smtClean="0"/>
              <a:t>(</a:t>
            </a:r>
            <a:r>
              <a:rPr lang="pt-BR" sz="1200" dirty="0"/>
              <a:t>1945-1964).</a:t>
            </a:r>
            <a:endParaRPr lang="pt-BR" sz="1100" dirty="0"/>
          </a:p>
        </p:txBody>
      </p:sp>
      <p:sp>
        <p:nvSpPr>
          <p:cNvPr id="17" name="Retângulo 16"/>
          <p:cNvSpPr/>
          <p:nvPr/>
        </p:nvSpPr>
        <p:spPr>
          <a:xfrm>
            <a:off x="3184681" y="5797713"/>
            <a:ext cx="281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7"/>
              </a:rPr>
              <a:t>https</a:t>
            </a:r>
            <a:r>
              <a:rPr lang="pt-BR" sz="1100" dirty="0">
                <a:hlinkClick r:id="rId7"/>
              </a:rPr>
              <a:t>://</a:t>
            </a:r>
            <a:r>
              <a:rPr lang="pt-BR" sz="1100" dirty="0" smtClean="0">
                <a:hlinkClick r:id="rId7"/>
              </a:rPr>
              <a:t>www.youtube.com/watch?v=iEzQbA2oFgU</a:t>
            </a:r>
            <a:r>
              <a:rPr lang="pt-BR" sz="1100" dirty="0" smtClean="0"/>
              <a:t> </a:t>
            </a:r>
          </a:p>
          <a:p>
            <a:r>
              <a:rPr lang="pt-BR" sz="1400" b="1" dirty="0"/>
              <a:t>Carro de boi (1974)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200" dirty="0"/>
              <a:t>Último filme de Mauro, já no Departamento do Filme Educativo.</a:t>
            </a:r>
            <a:endParaRPr lang="pt-BR" sz="1050" dirty="0"/>
          </a:p>
        </p:txBody>
      </p:sp>
      <p:sp>
        <p:nvSpPr>
          <p:cNvPr id="18" name="Retângulo 17"/>
          <p:cNvSpPr/>
          <p:nvPr/>
        </p:nvSpPr>
        <p:spPr>
          <a:xfrm>
            <a:off x="6092795" y="5780460"/>
            <a:ext cx="281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8"/>
              </a:rPr>
              <a:t>https</a:t>
            </a:r>
            <a:r>
              <a:rPr lang="pt-BR" sz="1100" dirty="0">
                <a:hlinkClick r:id="rId8"/>
              </a:rPr>
              <a:t>://</a:t>
            </a:r>
            <a:r>
              <a:rPr lang="pt-BR" sz="1100" dirty="0" smtClean="0">
                <a:hlinkClick r:id="rId8"/>
              </a:rPr>
              <a:t>www.youtube.com/watch?v=kTb4eWZsB2U</a:t>
            </a:r>
            <a:r>
              <a:rPr lang="pt-BR" sz="1100" dirty="0" smtClean="0"/>
              <a:t> </a:t>
            </a:r>
          </a:p>
          <a:p>
            <a:r>
              <a:rPr lang="pt-BR" sz="1400" b="1" dirty="0"/>
              <a:t>Humberto Mauro, cinema, história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200" dirty="0"/>
              <a:t>Entrevista, de 2013, do pesquisador Eduardo </a:t>
            </a:r>
            <a:r>
              <a:rPr lang="pt-BR" sz="1200" dirty="0" err="1"/>
              <a:t>Morettin</a:t>
            </a:r>
            <a:r>
              <a:rPr lang="pt-BR" sz="1200" dirty="0"/>
              <a:t> sobre HM.</a:t>
            </a:r>
            <a:endParaRPr lang="pt-BR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85110"/>
            <a:ext cx="8229600" cy="1143000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INCE: limites e dificuldades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103964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Fonte: imagem - </a:t>
            </a:r>
            <a:r>
              <a:rPr lang="pt-BR" i="1" dirty="0">
                <a:hlinkClick r:id="rId2"/>
              </a:rPr>
              <a:t>Cinemateca Brasileira</a:t>
            </a:r>
            <a:endParaRPr lang="pt-BR" dirty="0"/>
          </a:p>
        </p:txBody>
      </p:sp>
      <p:pic>
        <p:nvPicPr>
          <p:cNvPr id="5122" name="Picture 2" descr="https://dl.dropboxusercontent.com/u/1524601/Suportes/filmes_i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1" y="1412776"/>
            <a:ext cx="28125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75856" y="1228110"/>
            <a:ext cx="5760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</a:pPr>
            <a:r>
              <a:rPr lang="pt-BR" sz="2200" dirty="0"/>
              <a:t>• O INCE beneficiou basicamente uma pequena elite escolarizada urbana da capital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12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“Professores desinteressados, falta de equipamentos, distâncias geográficas e culturais são alguns dos limites concretos e palpáveis às expectativas transformadoras” (</a:t>
            </a:r>
            <a:r>
              <a:rPr lang="pt-BR" sz="2200" dirty="0" err="1"/>
              <a:t>Schvarzman</a:t>
            </a:r>
            <a:r>
              <a:rPr lang="pt-BR" sz="2200" dirty="0"/>
              <a:t>, 2007, p. 10) do INCE</a:t>
            </a:r>
            <a:r>
              <a:rPr lang="pt-BR" sz="2200" dirty="0" smtClean="0"/>
              <a:t>.</a:t>
            </a:r>
          </a:p>
          <a:p>
            <a:pPr marL="177800" indent="-177800">
              <a:spcAft>
                <a:spcPts val="12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“O cinema era, com certeza, um recurso sofisticado demais para fazer parte de uma reforma educacional que precisava, antes de tudo, construir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escolas </a:t>
            </a:r>
            <a:r>
              <a:rPr lang="pt-BR" sz="2200" dirty="0"/>
              <a:t>e colocar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alunos </a:t>
            </a:r>
            <a:r>
              <a:rPr lang="pt-BR" sz="2200" dirty="0"/>
              <a:t>dentro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delas</a:t>
            </a:r>
            <a:r>
              <a:rPr lang="pt-BR" sz="2200" dirty="0"/>
              <a:t>” (Franco,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2004</a:t>
            </a:r>
            <a:r>
              <a:rPr lang="pt-BR" sz="2200" dirty="0"/>
              <a:t>, p. 32).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INCE: limites, dificuldades e legado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340768"/>
            <a:ext cx="828092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• Outros pontos críticos do projeto do INCE foram:</a:t>
            </a:r>
          </a:p>
          <a:p>
            <a:pPr marL="896938" indent="-177800"/>
            <a:r>
              <a:rPr lang="pt-BR" sz="2000" dirty="0"/>
              <a:t>• Caráter unidirecional: “processo de mão única, onde aqueles que sabem determinam os saberes necessários aos incultos” (</a:t>
            </a:r>
            <a:r>
              <a:rPr lang="pt-BR" sz="2000" dirty="0" err="1"/>
              <a:t>Schvarzman</a:t>
            </a:r>
            <a:r>
              <a:rPr lang="pt-BR" sz="2000" dirty="0"/>
              <a:t>, 2007, p. 10).</a:t>
            </a:r>
          </a:p>
          <a:p>
            <a:pPr marL="896938" indent="-177800"/>
            <a:r>
              <a:rPr lang="pt-BR" sz="2000" dirty="0"/>
              <a:t>• Descolamento disciplinar: “não se observa nos filmes a preocupação em se coadunar aos programas escolares” (Idem, p. 11</a:t>
            </a:r>
            <a:r>
              <a:rPr lang="pt-BR" sz="2000" dirty="0" smtClean="0"/>
              <a:t>).</a:t>
            </a:r>
          </a:p>
          <a:p>
            <a:pPr marL="896938" indent="-177800">
              <a:spcAft>
                <a:spcPts val="600"/>
              </a:spcAft>
            </a:pPr>
            <a:r>
              <a:rPr lang="pt-BR" sz="2000" dirty="0" smtClean="0"/>
              <a:t>• </a:t>
            </a:r>
            <a:r>
              <a:rPr lang="pt-BR" sz="2000" dirty="0"/>
              <a:t>Certo elitismo: “filmes constroem assim um Brasil organizado, hierárquico, onde e a imagem e a expressão popular inexistem ou são apropriadas a partir de um viés erudito” (Ibidem, p. 15).</a:t>
            </a:r>
          </a:p>
          <a:p>
            <a:pPr marL="177800" indent="-177800"/>
            <a:r>
              <a:rPr lang="pt-BR" sz="2400" dirty="0"/>
              <a:t>• Daí, a avaliação que as ações do INCE: “Não marcaram significativamente a história da educação nacional e também não repercutiram nas práticas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educativas </a:t>
            </a:r>
            <a:r>
              <a:rPr lang="pt-BR" sz="2400" dirty="0"/>
              <a:t>na escola pública”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(</a:t>
            </a:r>
            <a:r>
              <a:rPr lang="pt-BR" sz="2400" dirty="0" err="1"/>
              <a:t>Bruzzo</a:t>
            </a:r>
            <a:r>
              <a:rPr lang="pt-BR" sz="2400" dirty="0"/>
              <a:t>, 2004, p. 172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O fim do INCE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33266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200"/>
              </a:spcAft>
            </a:pPr>
            <a:r>
              <a:rPr lang="pt-BR" sz="2400" dirty="0"/>
              <a:t>• Em 1966, o INCE foi incorporado pelo então fundado Instituto Nacional de Cinema (INC), ficando sob a jurisdição do Departamento de Filme Educativo (DFE), subordinado ao Ministério da Educação e Cultura (MEC).</a:t>
            </a:r>
          </a:p>
          <a:p>
            <a:pPr marL="266700" indent="-266700">
              <a:spcAft>
                <a:spcPts val="1200"/>
              </a:spcAft>
            </a:pPr>
            <a:r>
              <a:rPr lang="pt-BR" sz="2400" dirty="0"/>
              <a:t>• Posteriormente esse setor migra para a Embrafilme, integrando o Departamento de Filme Cultural (DFC).</a:t>
            </a:r>
          </a:p>
          <a:p>
            <a:pPr marL="266700" indent="-266700">
              <a:spcAft>
                <a:spcPts val="1200"/>
              </a:spcAft>
            </a:pPr>
            <a:r>
              <a:rPr lang="pt-BR" sz="2400" dirty="0"/>
              <a:t>• A despeito das preocupações propagandísticas/educativas do regime militar, e da produção de mais filmes, a ideia de um cinema com intuito didático perde força.</a:t>
            </a:r>
          </a:p>
          <a:p>
            <a:pPr marL="266700" indent="-266700">
              <a:spcAft>
                <a:spcPts val="1200"/>
              </a:spcAft>
            </a:pPr>
            <a:r>
              <a:rPr lang="pt-BR" sz="2400" dirty="0"/>
              <a:t>• O que marca mais os anos 70, em termos da relação entre audiovisual e educação, é um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err="1" smtClean="0"/>
              <a:t>perfilamento</a:t>
            </a:r>
            <a:r>
              <a:rPr lang="pt-BR" sz="2400" dirty="0" smtClean="0"/>
              <a:t> </a:t>
            </a:r>
            <a:r>
              <a:rPr lang="pt-BR" sz="2400" dirty="0"/>
              <a:t>tecnicista, de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apoio </a:t>
            </a:r>
            <a:r>
              <a:rPr lang="pt-BR" sz="2400" dirty="0"/>
              <a:t>ao uso do cinema como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recurso </a:t>
            </a:r>
            <a:r>
              <a:rPr lang="pt-BR" sz="2400" dirty="0"/>
              <a:t>audiovisual para o ensino</a:t>
            </a:r>
            <a:r>
              <a:rPr lang="pt-BR" sz="2400" dirty="0" smtClean="0"/>
              <a:t>”.</a:t>
            </a:r>
            <a:endParaRPr lang="pt-BR" sz="2400" dirty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1253</Words>
  <Application>Microsoft Office PowerPoint</Application>
  <PresentationFormat>Apresentação na tela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Titillium Web</vt:lpstr>
      <vt:lpstr>Tema do Office</vt:lpstr>
      <vt:lpstr>Apresentação do PowerPoint</vt:lpstr>
      <vt:lpstr>Contexto da chegada e desenvolvimento do cinema no Brasil</vt:lpstr>
      <vt:lpstr>Anos 1920/1930: o debate sobre o cinema educativo - I</vt:lpstr>
      <vt:lpstr>Anos 1920/1930: o debate sobre o cinema educativo - II</vt:lpstr>
      <vt:lpstr>Instituto Nacional de Cinema Educativo</vt:lpstr>
      <vt:lpstr>INCE: filmes</vt:lpstr>
      <vt:lpstr>INCE: limites e dificuldades</vt:lpstr>
      <vt:lpstr>INCE: limites, dificuldades e legado</vt:lpstr>
      <vt:lpstr>O fim do INCE</vt:lpstr>
      <vt:lpstr>O cinema por meio do vídeo na escola</vt:lpstr>
      <vt:lpstr>Formação docente</vt:lpstr>
      <vt:lpstr>A hipótese-cinema</vt:lpstr>
      <vt:lpstr>Projetos em cinema e educação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richardromancini</dc:creator>
  <cp:lastModifiedBy>Usuário do Windows</cp:lastModifiedBy>
  <cp:revision>44</cp:revision>
  <dcterms:created xsi:type="dcterms:W3CDTF">2014-05-16T15:49:27Z</dcterms:created>
  <dcterms:modified xsi:type="dcterms:W3CDTF">2020-05-13T02:58:42Z</dcterms:modified>
</cp:coreProperties>
</file>