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9" r:id="rId1"/>
  </p:sldMasterIdLst>
  <p:notesMasterIdLst>
    <p:notesMasterId r:id="rId16"/>
  </p:notesMasterIdLst>
  <p:sldIdLst>
    <p:sldId id="389" r:id="rId2"/>
    <p:sldId id="392" r:id="rId3"/>
    <p:sldId id="393" r:id="rId4"/>
    <p:sldId id="411" r:id="rId5"/>
    <p:sldId id="394" r:id="rId6"/>
    <p:sldId id="395" r:id="rId7"/>
    <p:sldId id="396" r:id="rId8"/>
    <p:sldId id="397" r:id="rId9"/>
    <p:sldId id="398" r:id="rId10"/>
    <p:sldId id="412" r:id="rId11"/>
    <p:sldId id="413" r:id="rId12"/>
    <p:sldId id="414" r:id="rId13"/>
    <p:sldId id="415" r:id="rId14"/>
    <p:sldId id="416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>
        <p:scale>
          <a:sx n="70" d="100"/>
          <a:sy n="70" d="100"/>
        </p:scale>
        <p:origin x="-137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7ED08-654D-4062-9619-EFBC4076C815}" type="datetimeFigureOut">
              <a:rPr lang="pt-BR" smtClean="0"/>
              <a:t>12/10/2017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017633-F7FB-4118-B3CC-A57F8B1BF4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2894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17633-F7FB-4118-B3CC-A57F8B1BF408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354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17633-F7FB-4118-B3CC-A57F8B1BF408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354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17633-F7FB-4118-B3CC-A57F8B1BF408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354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17633-F7FB-4118-B3CC-A57F8B1BF408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3549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17633-F7FB-4118-B3CC-A57F8B1BF408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3549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17633-F7FB-4118-B3CC-A57F8B1BF408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354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17633-F7FB-4118-B3CC-A57F8B1BF408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354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17633-F7FB-4118-B3CC-A57F8B1BF408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354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17633-F7FB-4118-B3CC-A57F8B1BF408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354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17633-F7FB-4118-B3CC-A57F8B1BF408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354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17633-F7FB-4118-B3CC-A57F8B1BF408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354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17633-F7FB-4118-B3CC-A57F8B1BF408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354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17633-F7FB-4118-B3CC-A57F8B1BF408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354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17633-F7FB-4118-B3CC-A57F8B1BF408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354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12/10/2017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12/10/2017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12/10/2017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12/10/2017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5445224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12/10/2017</a:t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12/10/2017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319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12/10/2017</a:t>
            </a:fld>
            <a:endParaRPr lang="pt-BR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12/10/2017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12/10/2017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12/10/2017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12/10/2017</a:t>
            </a:fld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12/10/2017</a:t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5A171F6-D29D-48B2-BD63-968BF76B4B39}" type="datetimeFigureOut">
              <a:rPr lang="pt-BR" smtClean="0"/>
              <a:t>12/10/2017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2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  <p:sldLayoutId id="214748412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87877" y="858042"/>
            <a:ext cx="2001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 II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764704"/>
            <a:ext cx="8568952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dirty="0" smtClean="0">
                <a:solidFill>
                  <a:srgbClr val="FF9900"/>
                </a:solidFill>
              </a:rPr>
              <a:t>Critérios para o Dimensionamento da Seção Mínima dos Condutores de Fase</a:t>
            </a:r>
            <a:endParaRPr lang="pt-BR" sz="4000" dirty="0">
              <a:solidFill>
                <a:srgbClr val="FF9900"/>
              </a:solidFill>
            </a:endParaRPr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628800"/>
            <a:ext cx="8640960" cy="648072"/>
          </a:xfrm>
        </p:spPr>
        <p:txBody>
          <a:bodyPr>
            <a:noAutofit/>
          </a:bodyPr>
          <a:lstStyle/>
          <a:p>
            <a:r>
              <a:rPr lang="pt-BR" sz="2400" b="1" dirty="0" smtClean="0">
                <a:solidFill>
                  <a:srgbClr val="FF9900"/>
                </a:solidFill>
              </a:rPr>
              <a:t>3.</a:t>
            </a:r>
            <a:r>
              <a:rPr lang="pt-BR" sz="2400" b="1" dirty="0" smtClean="0"/>
              <a:t> Critério da capacidade da corrente de curto-circuito:</a:t>
            </a:r>
            <a:endParaRPr lang="pt-BR" sz="1100" b="1" dirty="0" smtClean="0">
              <a:sym typeface="Symbol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7343208" cy="17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33056"/>
            <a:ext cx="7993868" cy="1320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827" y="5620469"/>
            <a:ext cx="5887669" cy="112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38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87877" y="858042"/>
            <a:ext cx="2001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 II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764704"/>
            <a:ext cx="8568952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dirty="0" smtClean="0">
                <a:solidFill>
                  <a:srgbClr val="FF9900"/>
                </a:solidFill>
              </a:rPr>
              <a:t>Critérios para o Dimensionamento da Seção Mínima do Condutor de Proteção</a:t>
            </a:r>
            <a:endParaRPr lang="pt-BR" sz="4000" dirty="0">
              <a:solidFill>
                <a:srgbClr val="FF9900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250" y="2027882"/>
            <a:ext cx="6275539" cy="406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12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87877" y="858042"/>
            <a:ext cx="2001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 II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764704"/>
            <a:ext cx="8568952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dirty="0" smtClean="0">
                <a:solidFill>
                  <a:srgbClr val="FF9900"/>
                </a:solidFill>
              </a:rPr>
              <a:t>Critérios para o Dimensionamento da Seção Mínima do Condutor de Proteção</a:t>
            </a:r>
            <a:endParaRPr lang="pt-BR" sz="4000" dirty="0">
              <a:solidFill>
                <a:srgbClr val="FF9900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810" y="1936225"/>
            <a:ext cx="6880419" cy="3252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16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87877" y="858042"/>
            <a:ext cx="2001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 II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764704"/>
            <a:ext cx="8568952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dirty="0" smtClean="0">
                <a:solidFill>
                  <a:srgbClr val="FF9900"/>
                </a:solidFill>
              </a:rPr>
              <a:t>Critérios para o Dimensionamento da Seção Mínima do Condutor de Proteção</a:t>
            </a:r>
            <a:endParaRPr lang="pt-BR" sz="4000" dirty="0">
              <a:solidFill>
                <a:srgbClr val="FF9900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11" y="1850576"/>
            <a:ext cx="6259218" cy="4602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13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87877" y="858042"/>
            <a:ext cx="2001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 II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764704"/>
            <a:ext cx="8568952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dirty="0" smtClean="0">
                <a:solidFill>
                  <a:srgbClr val="FF9900"/>
                </a:solidFill>
              </a:rPr>
              <a:t>Critérios para o Dimensionamento da Seção Mínima do Condutor de Proteção</a:t>
            </a:r>
            <a:endParaRPr lang="pt-BR" sz="4000" dirty="0">
              <a:solidFill>
                <a:srgbClr val="FF9900"/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728" y="2204864"/>
            <a:ext cx="6856583" cy="35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74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87877" y="858042"/>
            <a:ext cx="2001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 II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764704"/>
            <a:ext cx="8568952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dirty="0" smtClean="0">
                <a:solidFill>
                  <a:srgbClr val="FF9900"/>
                </a:solidFill>
              </a:rPr>
              <a:t>Critérios para o Dimensionamento da Seção Mínima do Condutor de Proteção</a:t>
            </a:r>
            <a:endParaRPr lang="pt-BR" sz="4000" dirty="0">
              <a:solidFill>
                <a:srgbClr val="FF9900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8221764" cy="291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69160"/>
            <a:ext cx="8724969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31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87877" y="858042"/>
            <a:ext cx="2001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 II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764704"/>
            <a:ext cx="8568952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dirty="0" smtClean="0">
                <a:solidFill>
                  <a:srgbClr val="FF9900"/>
                </a:solidFill>
              </a:rPr>
              <a:t>Critérios para o Dimensionamento da Seção Mínima dos Condutores de Fase</a:t>
            </a:r>
            <a:endParaRPr lang="pt-BR" sz="4000" dirty="0">
              <a:solidFill>
                <a:srgbClr val="FF9900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1572542"/>
            <a:ext cx="6006802" cy="524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24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87877" y="858042"/>
            <a:ext cx="2001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 II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764704"/>
            <a:ext cx="8568952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dirty="0" smtClean="0">
                <a:solidFill>
                  <a:srgbClr val="FF9900"/>
                </a:solidFill>
              </a:rPr>
              <a:t>Critérios para o Dimensionamento da Seção Mínima dos Condutores de Fase</a:t>
            </a:r>
            <a:endParaRPr lang="pt-BR" sz="4000" dirty="0">
              <a:solidFill>
                <a:srgbClr val="FF990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93839"/>
            <a:ext cx="5953844" cy="521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295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87877" y="858042"/>
            <a:ext cx="2001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 II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188641"/>
            <a:ext cx="8568952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Exemplos de Aplicações</a:t>
            </a:r>
            <a:endParaRPr lang="pt-BR" sz="4400" dirty="0">
              <a:solidFill>
                <a:srgbClr val="FF9900"/>
              </a:soli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268760"/>
            <a:ext cx="8496944" cy="5256584"/>
          </a:xfrm>
        </p:spPr>
        <p:txBody>
          <a:bodyPr>
            <a:noAutofit/>
          </a:bodyPr>
          <a:lstStyle/>
          <a:p>
            <a:r>
              <a:rPr lang="pt-BR" sz="2400" b="1" dirty="0">
                <a:solidFill>
                  <a:srgbClr val="FF9900"/>
                </a:solidFill>
              </a:rPr>
              <a:t>Exemplo de aplicação </a:t>
            </a:r>
            <a:r>
              <a:rPr lang="pt-BR" sz="2400" b="1" dirty="0" smtClean="0">
                <a:solidFill>
                  <a:srgbClr val="FF9900"/>
                </a:solidFill>
              </a:rPr>
              <a:t>4:</a:t>
            </a:r>
            <a:r>
              <a:rPr lang="pt-BR" sz="2400" b="1" dirty="0" smtClean="0"/>
              <a:t> </a:t>
            </a:r>
            <a:r>
              <a:rPr lang="pt-BR" sz="2400" dirty="0"/>
              <a:t>Considere que no </a:t>
            </a:r>
            <a:r>
              <a:rPr lang="pt-BR" sz="2400" u="sng" dirty="0"/>
              <a:t>exemplo </a:t>
            </a:r>
            <a:r>
              <a:rPr lang="pt-BR" sz="2400" u="sng" dirty="0" smtClean="0"/>
              <a:t>3</a:t>
            </a:r>
            <a:r>
              <a:rPr lang="pt-BR" sz="2400" dirty="0" smtClean="0"/>
              <a:t> </a:t>
            </a:r>
            <a:r>
              <a:rPr lang="pt-BR" sz="2400" dirty="0"/>
              <a:t>foi utilizado um cabo de 9</a:t>
            </a:r>
            <a:r>
              <a:rPr lang="pt-BR" sz="2400" dirty="0" smtClean="0"/>
              <a:t>5 mm2 com </a:t>
            </a:r>
            <a:r>
              <a:rPr lang="pt-BR" sz="2400" dirty="0"/>
              <a:t>isolação de PVC para o dimensionamento dos circuitos terminais dos motores. </a:t>
            </a:r>
            <a:r>
              <a:rPr lang="pt-BR" sz="2400" dirty="0" smtClean="0"/>
              <a:t>Sabe‐se que </a:t>
            </a:r>
            <a:r>
              <a:rPr lang="pt-BR" sz="2400" dirty="0"/>
              <a:t>a corrente de curto‐circuito trifásica simétrica calculada no barramento do CCM é de </a:t>
            </a:r>
            <a:r>
              <a:rPr lang="pt-BR" sz="2400" dirty="0" smtClean="0"/>
              <a:t>1000 A </a:t>
            </a:r>
            <a:r>
              <a:rPr lang="pt-BR" sz="2400" dirty="0"/>
              <a:t>e que o fusível utilizado para a proteção dos motores demora 0,5 s para eliminar o defeito</a:t>
            </a:r>
            <a:r>
              <a:rPr lang="pt-BR" sz="2400" dirty="0" smtClean="0"/>
              <a:t>. Determine </a:t>
            </a:r>
            <a:r>
              <a:rPr lang="pt-BR" sz="2400" dirty="0"/>
              <a:t>a seção mínima do condutor pelo critério da capacidade de corrente de </a:t>
            </a:r>
            <a:r>
              <a:rPr lang="pt-BR" sz="2400" dirty="0" smtClean="0"/>
              <a:t>curto-circuito.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81652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87877" y="858042"/>
            <a:ext cx="2001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 II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764704"/>
            <a:ext cx="8568952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dirty="0" smtClean="0">
                <a:solidFill>
                  <a:srgbClr val="FF9900"/>
                </a:solidFill>
              </a:rPr>
              <a:t>Critérios para o Dimensionamento da Seção Mínima do Condutor Neutro</a:t>
            </a:r>
            <a:endParaRPr lang="pt-BR" sz="4000" dirty="0">
              <a:solidFill>
                <a:srgbClr val="FF9900"/>
              </a:solidFill>
            </a:endParaRPr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916832"/>
            <a:ext cx="8640960" cy="4392488"/>
          </a:xfrm>
        </p:spPr>
        <p:txBody>
          <a:bodyPr>
            <a:noAutofit/>
          </a:bodyPr>
          <a:lstStyle/>
          <a:p>
            <a:r>
              <a:rPr lang="pt-BR" sz="2400" dirty="0"/>
              <a:t>O condutor neutro deve possuir a mesma seção que os condutores fase nos </a:t>
            </a:r>
            <a:r>
              <a:rPr lang="pt-BR" sz="2400" dirty="0" smtClean="0"/>
              <a:t>seguintes casos</a:t>
            </a:r>
            <a:r>
              <a:rPr lang="pt-BR" sz="2400" dirty="0"/>
              <a:t>:</a:t>
            </a:r>
          </a:p>
          <a:p>
            <a:pPr lvl="1"/>
            <a:r>
              <a:rPr lang="pt-BR" sz="2000" dirty="0">
                <a:solidFill>
                  <a:srgbClr val="FF9900"/>
                </a:solidFill>
              </a:rPr>
              <a:t>1.</a:t>
            </a:r>
            <a:r>
              <a:rPr lang="pt-BR" sz="2000" dirty="0"/>
              <a:t> Circuitos monofásicos;</a:t>
            </a:r>
          </a:p>
          <a:p>
            <a:pPr lvl="1"/>
            <a:r>
              <a:rPr lang="pt-BR" sz="2000" dirty="0">
                <a:solidFill>
                  <a:srgbClr val="FF9900"/>
                </a:solidFill>
              </a:rPr>
              <a:t>2.</a:t>
            </a:r>
            <a:r>
              <a:rPr lang="pt-BR" sz="2000" dirty="0"/>
              <a:t> Circuitos bifásicos com neutro (2 fases + </a:t>
            </a:r>
            <a:r>
              <a:rPr lang="pt-BR" sz="2000" dirty="0" smtClean="0"/>
              <a:t>neutro);</a:t>
            </a:r>
          </a:p>
          <a:p>
            <a:pPr lvl="1"/>
            <a:r>
              <a:rPr lang="pt-BR" sz="2000" dirty="0" smtClean="0">
                <a:solidFill>
                  <a:srgbClr val="FF9900"/>
                </a:solidFill>
              </a:rPr>
              <a:t>3.</a:t>
            </a:r>
            <a:r>
              <a:rPr lang="pt-BR" sz="2000" dirty="0" smtClean="0"/>
              <a:t> Circuitos trifásicos com neutro.</a:t>
            </a:r>
            <a:endParaRPr lang="pt-BR" sz="2000" b="1" dirty="0" smtClean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384639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87877" y="858042"/>
            <a:ext cx="2001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 II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764704"/>
            <a:ext cx="8568952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dirty="0" smtClean="0">
                <a:solidFill>
                  <a:srgbClr val="FF9900"/>
                </a:solidFill>
              </a:rPr>
              <a:t>Critérios para o Dimensionamento da Seção Mínima do Condutor Neutro</a:t>
            </a:r>
            <a:endParaRPr lang="pt-BR" sz="4000" dirty="0">
              <a:solidFill>
                <a:srgbClr val="FF9900"/>
              </a:solidFill>
            </a:endParaRPr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916832"/>
            <a:ext cx="8640960" cy="4392488"/>
          </a:xfrm>
        </p:spPr>
        <p:txBody>
          <a:bodyPr>
            <a:noAutofit/>
          </a:bodyPr>
          <a:lstStyle/>
          <a:p>
            <a:r>
              <a:rPr lang="pt-BR" sz="2400" dirty="0"/>
              <a:t>Conforme a NBR‐5410, apenas nos circuitos trifásicos é admitida a redução do </a:t>
            </a:r>
            <a:r>
              <a:rPr lang="pt-BR" sz="2400" dirty="0" smtClean="0"/>
              <a:t>condutor neutro</a:t>
            </a:r>
            <a:r>
              <a:rPr lang="pt-BR" sz="2400" dirty="0"/>
              <a:t>. Tal procedimento deve atender, simultaneamente, as três condições seguintes:</a:t>
            </a:r>
          </a:p>
          <a:p>
            <a:pPr lvl="1"/>
            <a:r>
              <a:rPr lang="pt-BR" sz="2000" dirty="0">
                <a:solidFill>
                  <a:srgbClr val="FF9900"/>
                </a:solidFill>
              </a:rPr>
              <a:t>1.</a:t>
            </a:r>
            <a:r>
              <a:rPr lang="pt-BR" sz="2000" dirty="0"/>
              <a:t> O circuito for presumivelmente equilibrado, em serviço normal.</a:t>
            </a:r>
          </a:p>
          <a:p>
            <a:pPr lvl="1"/>
            <a:r>
              <a:rPr lang="pt-BR" sz="2000" dirty="0">
                <a:solidFill>
                  <a:srgbClr val="FF9900"/>
                </a:solidFill>
              </a:rPr>
              <a:t>2.</a:t>
            </a:r>
            <a:r>
              <a:rPr lang="pt-BR" sz="2000" dirty="0"/>
              <a:t> A corrente das fases não contiver uma taxa de 3ª harmônica e seus múltiplos </a:t>
            </a:r>
            <a:r>
              <a:rPr lang="pt-BR" sz="2000" dirty="0" smtClean="0"/>
              <a:t>superior a </a:t>
            </a:r>
            <a:r>
              <a:rPr lang="pt-BR" sz="2000" dirty="0"/>
              <a:t>15%.</a:t>
            </a:r>
          </a:p>
          <a:p>
            <a:pPr lvl="1"/>
            <a:r>
              <a:rPr lang="pt-BR" sz="2000" dirty="0">
                <a:solidFill>
                  <a:srgbClr val="FF9900"/>
                </a:solidFill>
              </a:rPr>
              <a:t>3.</a:t>
            </a:r>
            <a:r>
              <a:rPr lang="pt-BR" sz="2000" dirty="0"/>
              <a:t> O condutor neutro for protegido contra </a:t>
            </a:r>
            <a:r>
              <a:rPr lang="pt-BR" sz="2000" dirty="0" err="1"/>
              <a:t>sobrecorrentes</a:t>
            </a:r>
            <a:r>
              <a:rPr lang="pt-BR" sz="2000" dirty="0"/>
              <a:t>.</a:t>
            </a:r>
            <a:endParaRPr lang="pt-BR" sz="1200" b="1" dirty="0" smtClean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395418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87877" y="858042"/>
            <a:ext cx="2001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 II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764704"/>
            <a:ext cx="8568952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dirty="0" smtClean="0">
                <a:solidFill>
                  <a:srgbClr val="FF9900"/>
                </a:solidFill>
              </a:rPr>
              <a:t>Critérios para o Dimensionamento da Seção Mínima do Condutor Neutro</a:t>
            </a:r>
            <a:endParaRPr lang="pt-BR" sz="4000" dirty="0">
              <a:solidFill>
                <a:srgbClr val="FF9900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971" y="1628800"/>
            <a:ext cx="4873301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06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87877" y="858042"/>
            <a:ext cx="2001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 II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764704"/>
            <a:ext cx="8568952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dirty="0" smtClean="0">
                <a:solidFill>
                  <a:srgbClr val="FF9900"/>
                </a:solidFill>
              </a:rPr>
              <a:t>Critérios para o Dimensionamento da Seção Mínima do Condutor de Proteção</a:t>
            </a:r>
            <a:endParaRPr lang="pt-BR" sz="4000" dirty="0">
              <a:solidFill>
                <a:srgbClr val="FF9900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8676456" cy="30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20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87877" y="858042"/>
            <a:ext cx="2001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 II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764704"/>
            <a:ext cx="8568952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dirty="0" smtClean="0">
                <a:solidFill>
                  <a:srgbClr val="FF9900"/>
                </a:solidFill>
              </a:rPr>
              <a:t>Critérios para o Dimensionamento da Seção Mínima do Condutor de Proteção</a:t>
            </a:r>
            <a:endParaRPr lang="pt-BR" sz="4000" dirty="0">
              <a:solidFill>
                <a:srgbClr val="FF9900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16" y="2352674"/>
            <a:ext cx="7804924" cy="2660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71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érmico">
  <a:themeElements>
    <a:clrScheme name="térmico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érmic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érmic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Térmico</Template>
  <TotalTime>4505</TotalTime>
  <Words>399</Words>
  <Application>Microsoft Office PowerPoint</Application>
  <PresentationFormat>Apresentação na tela (4:3)</PresentationFormat>
  <Paragraphs>52</Paragraphs>
  <Slides>14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térmico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INSTALAÇÃOES ELÉTRICAS II</dc:title>
  <dc:creator>Ana</dc:creator>
  <cp:lastModifiedBy>Ana</cp:lastModifiedBy>
  <cp:revision>218</cp:revision>
  <dcterms:created xsi:type="dcterms:W3CDTF">2016-07-30T18:39:25Z</dcterms:created>
  <dcterms:modified xsi:type="dcterms:W3CDTF">2017-10-12T14:16:12Z</dcterms:modified>
</cp:coreProperties>
</file>