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4" r:id="rId2"/>
    <p:sldId id="327" r:id="rId3"/>
    <p:sldId id="270" r:id="rId4"/>
    <p:sldId id="436" r:id="rId5"/>
    <p:sldId id="402" r:id="rId6"/>
    <p:sldId id="403" r:id="rId7"/>
    <p:sldId id="434" r:id="rId8"/>
    <p:sldId id="435" r:id="rId9"/>
    <p:sldId id="405" r:id="rId10"/>
    <p:sldId id="406" r:id="rId11"/>
    <p:sldId id="451" r:id="rId12"/>
    <p:sldId id="407" r:id="rId13"/>
    <p:sldId id="408" r:id="rId14"/>
    <p:sldId id="409" r:id="rId15"/>
    <p:sldId id="452" r:id="rId16"/>
    <p:sldId id="453" r:id="rId17"/>
    <p:sldId id="337" r:id="rId18"/>
    <p:sldId id="322" r:id="rId19"/>
    <p:sldId id="323" r:id="rId20"/>
    <p:sldId id="410" r:id="rId21"/>
    <p:sldId id="411" r:id="rId22"/>
    <p:sldId id="413" r:id="rId23"/>
    <p:sldId id="414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7C265-4132-4FA9-A518-42AEDCA52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603AE4-7222-4026-B283-E1B5DC288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233ACC-BB48-4C1A-AFCC-F2D8EC93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3E4657-B954-4800-82B2-A2922AAE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315CE1-3B21-46EF-A0B6-128C7023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57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D48C7-5C5C-40EF-B612-79CABDE3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B05352B-E17B-46EE-A7BC-CD868B705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194F6F-8A7E-4A73-BAA8-EF042B17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BB572C-94C4-43D3-B7DD-42D022EB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939875-26A2-40AE-9E45-0EE7B6F2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86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13A062-A712-499F-A478-4195602869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A1FCED-F70D-467E-BD53-0831DDE52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AF766A-6380-4751-820E-A0A3DFEC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B5834C-74AC-4737-AD76-8A5E5FFF4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EC6B32-8E12-499C-9B53-AA257A1F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09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0B7D9-056D-45C9-AB29-3E4F8A2D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C898E8-3FCA-4C70-A19F-E50006004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627EEA-E27B-4C1A-AA5A-D92495A3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8E5E64-79D9-4F78-ACF5-2A51C26EB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DF3557-E0AC-47C1-B82A-96E710044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5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2FABC-F157-49E0-A292-BE146EF49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761833-1BFE-416E-AF37-41016E715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14203-221E-4E0E-A1C5-DFC891E1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F1EC87-8645-4C2A-8127-8C6EA5C2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0879A0-7BE5-47D7-A2D3-8FBF425A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20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99D7F-37F2-4D90-B24E-93B0352F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A71253-DE64-4D03-83C1-1C168B805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9E5162-6229-460F-904B-D11FCEA3E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128F23-6447-4773-AE98-BD4FD4F6E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B2760B-26BC-4464-89D4-3DAF68BC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7E3DE8-8689-4091-B468-B0B3DFFCE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29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0D1AE-5C8C-445E-A0CB-8FA05999B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6C53B2-F03E-4564-BDCE-B17D040F0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ADFAF67-72C2-4612-A0FE-0C768251F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7D41870-E921-490E-9AE1-2E85D4509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C5EBC59-1328-432C-ABBF-B969A9E223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DFACADD-82CE-4885-A65A-47664A87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64AADB2-CF7A-45FF-A5A7-306120E3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1F22996-5E37-4375-9272-F1A17BCB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01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BE857-7B5E-463F-9597-C4BF7BD6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F410185-2BD0-4A8B-834A-86128737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5C9CAF6-4F42-4767-B47D-8D6FFD054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4205AA2-A5FF-4D3A-906C-A7A0B4551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01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9B0187D-EFF6-498B-82A9-62652B07D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6715F9-7CCA-4E75-865F-167297CB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DF604D-DCF2-4C01-B006-873E6C0B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2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3F39E-B15F-425F-8FE4-0C6275DCE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EFB45E-6F50-4458-8790-81F65319D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A46E7D-2807-4A53-B79A-A5CE79420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21FD2A-CD00-41CF-B60C-DB8D8F6A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DD3F31-BDEB-4AD2-8346-BBD599B7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3EF607-20F4-4F76-88AD-D7F6452A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05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B6E08-C893-443D-B777-FEDA7666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25D3C03-FF3A-491D-B27B-0B67BA61B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3020FE5-2EDE-4172-9259-23D1085C4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D94FEB-B9B5-43F4-AD16-3B9876C6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CD9D0E-A502-410F-9A6D-B347843E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F8FBE9-BCBC-4EA7-BB5A-AABB2652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69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6C75381-82DC-4FE2-B45F-BF54DC9C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B70C62-0D33-46D4-9906-A9A2C4565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4487F9-9DD5-4E44-B509-E9BEFCC8D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AE3D1-74B6-494E-A4D2-7D210DE79731}" type="datetimeFigureOut">
              <a:rPr lang="pt-BR" smtClean="0"/>
              <a:t>28/04/2020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2E8146-6CF8-4DE7-A297-0BE53091E6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854CFE-AD97-4D18-BD34-C58AA2822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1D900-6B49-41FA-8CE9-3BBDCC45C0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02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8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hyperlink" Target="https://en.wikipedia.org/wiki/Electrical_impedanc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>
            <a:extLst>
              <a:ext uri="{FF2B5EF4-FFF2-40B4-BE49-F238E27FC236}">
                <a16:creationId xmlns:a16="http://schemas.microsoft.com/office/drawing/2014/main" id="{B2E3868D-59C7-4382-9EA3-625021D3B5F8}"/>
              </a:ext>
            </a:extLst>
          </p:cNvPr>
          <p:cNvSpPr txBox="1"/>
          <p:nvPr/>
        </p:nvSpPr>
        <p:spPr>
          <a:xfrm>
            <a:off x="1542245" y="1352940"/>
            <a:ext cx="9107509" cy="1896032"/>
          </a:xfrm>
          <a:prstGeom prst="rect">
            <a:avLst/>
          </a:prstGeom>
          <a:solidFill>
            <a:srgbClr val="FFC000"/>
          </a:solidFill>
        </p:spPr>
        <p:txBody>
          <a:bodyPr wrap="square" lIns="0" tIns="23495" rIns="0" bIns="0">
            <a:spAutoFit/>
          </a:bodyPr>
          <a:lstStyle/>
          <a:p>
            <a:pPr marL="92710" algn="ctr">
              <a:spcBef>
                <a:spcPts val="185"/>
              </a:spcBef>
              <a:defRPr/>
            </a:pPr>
            <a:r>
              <a:rPr lang="pt-BR" sz="6000" b="1" spc="-10" dirty="0" err="1">
                <a:latin typeface="Calibri"/>
                <a:cs typeface="Calibri"/>
              </a:rPr>
              <a:t>Ánalise</a:t>
            </a:r>
            <a:r>
              <a:rPr lang="pt-BR" sz="6000" b="1" spc="-10" dirty="0">
                <a:latin typeface="Calibri"/>
                <a:cs typeface="Calibri"/>
              </a:rPr>
              <a:t> DC </a:t>
            </a:r>
          </a:p>
          <a:p>
            <a:pPr marL="92710" algn="ctr">
              <a:spcBef>
                <a:spcPts val="185"/>
              </a:spcBef>
              <a:defRPr/>
            </a:pPr>
            <a:r>
              <a:rPr lang="pt-BR" sz="6000" b="1" spc="-10" dirty="0">
                <a:latin typeface="Calibri"/>
                <a:cs typeface="Calibri"/>
              </a:rPr>
              <a:t>em Amplificadores com BJT</a:t>
            </a:r>
            <a:endParaRPr sz="6000" b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2" name="Imagem 5">
            <a:extLst>
              <a:ext uri="{FF2B5EF4-FFF2-40B4-BE49-F238E27FC236}">
                <a16:creationId xmlns:a16="http://schemas.microsoft.com/office/drawing/2014/main" id="{D95E4229-A087-4D68-98D3-7CF07901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6101"/>
            <a:ext cx="3157538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63" name="Imagem 1">
            <a:extLst>
              <a:ext uri="{FF2B5EF4-FFF2-40B4-BE49-F238E27FC236}">
                <a16:creationId xmlns:a16="http://schemas.microsoft.com/office/drawing/2014/main" id="{EF1E5B97-EA11-4B39-807E-77F98DCFC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76201"/>
            <a:ext cx="285908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64" name="Imagem 4">
            <a:extLst>
              <a:ext uri="{FF2B5EF4-FFF2-40B4-BE49-F238E27FC236}">
                <a16:creationId xmlns:a16="http://schemas.microsoft.com/office/drawing/2014/main" id="{68FB5943-54FC-46C4-A43C-D0B6220BF3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1" y="1423988"/>
            <a:ext cx="20923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65" name="Imagem 6">
            <a:extLst>
              <a:ext uri="{FF2B5EF4-FFF2-40B4-BE49-F238E27FC236}">
                <a16:creationId xmlns:a16="http://schemas.microsoft.com/office/drawing/2014/main" id="{F16463E9-5575-4938-94DE-2DF1828DBB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1981200"/>
            <a:ext cx="1827213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66" name="Imagem 9">
            <a:extLst>
              <a:ext uri="{FF2B5EF4-FFF2-40B4-BE49-F238E27FC236}">
                <a16:creationId xmlns:a16="http://schemas.microsoft.com/office/drawing/2014/main" id="{89908DC4-A42A-4D4D-8FAC-2F29CB8DB7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951" y="3149601"/>
            <a:ext cx="26638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6">
            <a:extLst>
              <a:ext uri="{FF2B5EF4-FFF2-40B4-BE49-F238E27FC236}">
                <a16:creationId xmlns:a16="http://schemas.microsoft.com/office/drawing/2014/main" id="{9D1BB9AC-F2FF-4CB3-9D2F-F52494553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6" y="3962401"/>
            <a:ext cx="77136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Isolando-se as variáveis do sistema de quatro equações e quatro incógnitas acima, obtém-se: </a:t>
            </a: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37C1EE23-8A0F-49BD-B110-43B2035651C1}"/>
              </a:ext>
            </a:extLst>
          </p:cNvPr>
          <p:cNvSpPr>
            <a:spLocks/>
          </p:cNvSpPr>
          <p:nvPr/>
        </p:nvSpPr>
        <p:spPr bwMode="auto">
          <a:xfrm>
            <a:off x="1905001" y="4052889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B76C4DDE-D218-4A53-894E-1A5B01B60B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51" y="4657726"/>
            <a:ext cx="6596063" cy="893763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8CDA46A-01E1-4617-A6A8-2BF0948083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50" y="5661025"/>
            <a:ext cx="52705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78CC508-418D-49C4-B139-6468DD091360}"/>
              </a:ext>
            </a:extLst>
          </p:cNvPr>
          <p:cNvCxnSpPr/>
          <p:nvPr/>
        </p:nvCxnSpPr>
        <p:spPr>
          <a:xfrm>
            <a:off x="5124450" y="228601"/>
            <a:ext cx="0" cy="3648075"/>
          </a:xfrm>
          <a:prstGeom prst="line">
            <a:avLst/>
          </a:prstGeom>
          <a:ln w="38100">
            <a:solidFill>
              <a:srgbClr val="FFC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have Direita 1">
            <a:extLst>
              <a:ext uri="{FF2B5EF4-FFF2-40B4-BE49-F238E27FC236}">
                <a16:creationId xmlns:a16="http://schemas.microsoft.com/office/drawing/2014/main" id="{659A9931-286A-45C6-9D81-C26379470783}"/>
              </a:ext>
            </a:extLst>
          </p:cNvPr>
          <p:cNvSpPr/>
          <p:nvPr/>
        </p:nvSpPr>
        <p:spPr>
          <a:xfrm rot="5400000">
            <a:off x="8238332" y="640557"/>
            <a:ext cx="293688" cy="53657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8973" name="CaixaDeTexto 2">
            <a:extLst>
              <a:ext uri="{FF2B5EF4-FFF2-40B4-BE49-F238E27FC236}">
                <a16:creationId xmlns:a16="http://schemas.microsoft.com/office/drawing/2014/main" id="{CB616453-D2AE-4153-B9D8-B9E81637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2775" y="1030288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B2</a:t>
            </a:r>
            <a:endParaRPr lang="pt-BR" altLang="pt-BR"/>
          </a:p>
        </p:txBody>
      </p:sp>
      <p:sp>
        <p:nvSpPr>
          <p:cNvPr id="15" name="Chave Direita 14">
            <a:extLst>
              <a:ext uri="{FF2B5EF4-FFF2-40B4-BE49-F238E27FC236}">
                <a16:creationId xmlns:a16="http://schemas.microsoft.com/office/drawing/2014/main" id="{C9FC1F3E-4A89-401A-9D13-694B65DC4DC1}"/>
              </a:ext>
            </a:extLst>
          </p:cNvPr>
          <p:cNvSpPr/>
          <p:nvPr/>
        </p:nvSpPr>
        <p:spPr>
          <a:xfrm rot="5400000">
            <a:off x="6979444" y="2469357"/>
            <a:ext cx="293688" cy="53657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8975" name="CaixaDeTexto 16">
            <a:extLst>
              <a:ext uri="{FF2B5EF4-FFF2-40B4-BE49-F238E27FC236}">
                <a16:creationId xmlns:a16="http://schemas.microsoft.com/office/drawing/2014/main" id="{9A3DB09A-12E3-4E6E-B469-088807CE8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889" y="2851150"/>
            <a:ext cx="420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B1</a:t>
            </a:r>
            <a:endParaRPr lang="pt-BR" altLang="pt-BR"/>
          </a:p>
        </p:txBody>
      </p:sp>
      <p:sp>
        <p:nvSpPr>
          <p:cNvPr id="168976" name="CaixaDeTexto 3">
            <a:extLst>
              <a:ext uri="{FF2B5EF4-FFF2-40B4-BE49-F238E27FC236}">
                <a16:creationId xmlns:a16="http://schemas.microsoft.com/office/drawing/2014/main" id="{082DDD32-9441-4411-A159-47B8DF349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1524000"/>
            <a:ext cx="1527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E2</a:t>
            </a:r>
            <a:r>
              <a:rPr lang="pt-BR" altLang="pt-BR"/>
              <a:t> = (𝛽</a:t>
            </a:r>
            <a:r>
              <a:rPr lang="pt-BR" altLang="pt-BR" baseline="-25000"/>
              <a:t>2</a:t>
            </a:r>
            <a:r>
              <a:rPr lang="pt-BR" altLang="pt-BR"/>
              <a:t> + 1)I</a:t>
            </a:r>
            <a:r>
              <a:rPr lang="pt-BR" altLang="pt-BR" baseline="-25000"/>
              <a:t>B2</a:t>
            </a:r>
            <a:endParaRPr lang="pt-BR" altLang="pt-BR"/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C073226A-3B03-4578-84C6-5E9BD339EDFA}"/>
              </a:ext>
            </a:extLst>
          </p:cNvPr>
          <p:cNvCxnSpPr/>
          <p:nvPr/>
        </p:nvCxnSpPr>
        <p:spPr>
          <a:xfrm>
            <a:off x="7440614" y="1752600"/>
            <a:ext cx="30638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F4532E15-2958-43B7-9D15-2F2F6312BD95}"/>
              </a:ext>
            </a:extLst>
          </p:cNvPr>
          <p:cNvSpPr/>
          <p:nvPr/>
        </p:nvSpPr>
        <p:spPr>
          <a:xfrm>
            <a:off x="5372101" y="381000"/>
            <a:ext cx="233363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3426614C-3F52-4B3F-A1E7-BB35B2E533B2}"/>
              </a:ext>
            </a:extLst>
          </p:cNvPr>
          <p:cNvSpPr/>
          <p:nvPr/>
        </p:nvSpPr>
        <p:spPr>
          <a:xfrm>
            <a:off x="5402263" y="1593850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C9F49DA9-3EC3-4F09-A137-9B6E9D854F48}"/>
              </a:ext>
            </a:extLst>
          </p:cNvPr>
          <p:cNvSpPr/>
          <p:nvPr/>
        </p:nvSpPr>
        <p:spPr>
          <a:xfrm>
            <a:off x="5402263" y="2339975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BACEE893-BDDA-4A06-89E5-0E329458AF24}"/>
              </a:ext>
            </a:extLst>
          </p:cNvPr>
          <p:cNvSpPr/>
          <p:nvPr/>
        </p:nvSpPr>
        <p:spPr>
          <a:xfrm>
            <a:off x="5403851" y="3287713"/>
            <a:ext cx="233363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8982" name="CaixaDeTexto 22">
            <a:extLst>
              <a:ext uri="{FF2B5EF4-FFF2-40B4-BE49-F238E27FC236}">
                <a16:creationId xmlns:a16="http://schemas.microsoft.com/office/drawing/2014/main" id="{B4FE41CF-632F-4026-9C6B-C379C0D5A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3221039"/>
            <a:ext cx="1527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R3</a:t>
            </a:r>
            <a:r>
              <a:rPr lang="pt-BR" altLang="pt-BR"/>
              <a:t> = I</a:t>
            </a:r>
            <a:r>
              <a:rPr lang="pt-BR" altLang="pt-BR" baseline="-25000"/>
              <a:t>E2</a:t>
            </a:r>
            <a:r>
              <a:rPr lang="pt-BR" altLang="pt-BR"/>
              <a:t> – I</a:t>
            </a:r>
            <a:r>
              <a:rPr lang="pt-BR" altLang="pt-BR" baseline="-25000"/>
              <a:t>B1</a:t>
            </a:r>
            <a:endParaRPr lang="pt-BR" altLang="pt-BR"/>
          </a:p>
        </p:txBody>
      </p: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20E77781-49F4-4057-B97B-4F5F4D9ABCC7}"/>
              </a:ext>
            </a:extLst>
          </p:cNvPr>
          <p:cNvCxnSpPr/>
          <p:nvPr/>
        </p:nvCxnSpPr>
        <p:spPr>
          <a:xfrm>
            <a:off x="7037389" y="3430588"/>
            <a:ext cx="30638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have Direita 24">
            <a:extLst>
              <a:ext uri="{FF2B5EF4-FFF2-40B4-BE49-F238E27FC236}">
                <a16:creationId xmlns:a16="http://schemas.microsoft.com/office/drawing/2014/main" id="{ABA86DBF-BE89-4E85-B589-0D8ABC9BA849}"/>
              </a:ext>
            </a:extLst>
          </p:cNvPr>
          <p:cNvSpPr/>
          <p:nvPr/>
        </p:nvSpPr>
        <p:spPr>
          <a:xfrm rot="5400000">
            <a:off x="6383338" y="212726"/>
            <a:ext cx="293688" cy="1392237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8985" name="CaixaDeTexto 25">
            <a:extLst>
              <a:ext uri="{FF2B5EF4-FFF2-40B4-BE49-F238E27FC236}">
                <a16:creationId xmlns:a16="http://schemas.microsoft.com/office/drawing/2014/main" id="{39D72CDA-ED75-4669-8C45-661BAE364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00" y="1055689"/>
            <a:ext cx="585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R1</a:t>
            </a: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6" name="Imagem 5">
            <a:extLst>
              <a:ext uri="{FF2B5EF4-FFF2-40B4-BE49-F238E27FC236}">
                <a16:creationId xmlns:a16="http://schemas.microsoft.com/office/drawing/2014/main" id="{7AD7DE8F-64E0-4624-A54F-8330D0261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6101"/>
            <a:ext cx="3157538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87" name="Imagem 1">
            <a:extLst>
              <a:ext uri="{FF2B5EF4-FFF2-40B4-BE49-F238E27FC236}">
                <a16:creationId xmlns:a16="http://schemas.microsoft.com/office/drawing/2014/main" id="{A1196C38-9D26-48AB-AA9E-698F84723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39" y="1143001"/>
            <a:ext cx="2859087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88" name="Imagem 4">
            <a:extLst>
              <a:ext uri="{FF2B5EF4-FFF2-40B4-BE49-F238E27FC236}">
                <a16:creationId xmlns:a16="http://schemas.microsoft.com/office/drawing/2014/main" id="{472E4D05-7579-4299-93F5-946F927400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9" y="2490788"/>
            <a:ext cx="20923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89" name="Imagem 6">
            <a:extLst>
              <a:ext uri="{FF2B5EF4-FFF2-40B4-BE49-F238E27FC236}">
                <a16:creationId xmlns:a16="http://schemas.microsoft.com/office/drawing/2014/main" id="{640759EE-0794-42CD-8539-7E39E22A8A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38" y="3048000"/>
            <a:ext cx="1827212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990" name="Imagem 9">
            <a:extLst>
              <a:ext uri="{FF2B5EF4-FFF2-40B4-BE49-F238E27FC236}">
                <a16:creationId xmlns:a16="http://schemas.microsoft.com/office/drawing/2014/main" id="{0EA18FE1-B181-4CA9-B7FC-C822338F3A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389" y="4216401"/>
            <a:ext cx="26638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4CD3ECA8-8CFE-4483-B07E-14DE25EC96A9}"/>
              </a:ext>
            </a:extLst>
          </p:cNvPr>
          <p:cNvCxnSpPr/>
          <p:nvPr/>
        </p:nvCxnSpPr>
        <p:spPr>
          <a:xfrm>
            <a:off x="5322888" y="334964"/>
            <a:ext cx="0" cy="5875337"/>
          </a:xfrm>
          <a:prstGeom prst="line">
            <a:avLst/>
          </a:prstGeom>
          <a:ln w="38100">
            <a:solidFill>
              <a:srgbClr val="FFC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have Direita 1">
            <a:extLst>
              <a:ext uri="{FF2B5EF4-FFF2-40B4-BE49-F238E27FC236}">
                <a16:creationId xmlns:a16="http://schemas.microsoft.com/office/drawing/2014/main" id="{46632C2C-5887-4A31-B888-5CBEC92E0558}"/>
              </a:ext>
            </a:extLst>
          </p:cNvPr>
          <p:cNvSpPr/>
          <p:nvPr/>
        </p:nvSpPr>
        <p:spPr>
          <a:xfrm rot="5400000">
            <a:off x="8436769" y="1707357"/>
            <a:ext cx="293688" cy="53657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9993" name="CaixaDeTexto 2">
            <a:extLst>
              <a:ext uri="{FF2B5EF4-FFF2-40B4-BE49-F238E27FC236}">
                <a16:creationId xmlns:a16="http://schemas.microsoft.com/office/drawing/2014/main" id="{90704DC7-A96E-4DEA-9C67-863A8C888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1214" y="2097088"/>
            <a:ext cx="420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B2</a:t>
            </a:r>
            <a:endParaRPr lang="pt-BR" altLang="pt-BR"/>
          </a:p>
        </p:txBody>
      </p:sp>
      <p:sp>
        <p:nvSpPr>
          <p:cNvPr id="15" name="Chave Direita 14">
            <a:extLst>
              <a:ext uri="{FF2B5EF4-FFF2-40B4-BE49-F238E27FC236}">
                <a16:creationId xmlns:a16="http://schemas.microsoft.com/office/drawing/2014/main" id="{F1B13436-EE53-4A4A-BB74-712D2739B4B0}"/>
              </a:ext>
            </a:extLst>
          </p:cNvPr>
          <p:cNvSpPr/>
          <p:nvPr/>
        </p:nvSpPr>
        <p:spPr>
          <a:xfrm rot="5400000">
            <a:off x="7177882" y="3536157"/>
            <a:ext cx="293688" cy="53657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9995" name="CaixaDeTexto 16">
            <a:extLst>
              <a:ext uri="{FF2B5EF4-FFF2-40B4-BE49-F238E27FC236}">
                <a16:creationId xmlns:a16="http://schemas.microsoft.com/office/drawing/2014/main" id="{4E3B557A-D5BC-41AE-89F2-34A253BCD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2325" y="3917950"/>
            <a:ext cx="420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B1</a:t>
            </a:r>
            <a:endParaRPr lang="pt-BR" altLang="pt-BR"/>
          </a:p>
        </p:txBody>
      </p:sp>
      <p:sp>
        <p:nvSpPr>
          <p:cNvPr id="169996" name="CaixaDeTexto 3">
            <a:extLst>
              <a:ext uri="{FF2B5EF4-FFF2-40B4-BE49-F238E27FC236}">
                <a16:creationId xmlns:a16="http://schemas.microsoft.com/office/drawing/2014/main" id="{9FEC6A36-49AC-4291-868A-0EAB4D25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5839" y="2590800"/>
            <a:ext cx="1527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E2</a:t>
            </a:r>
            <a:r>
              <a:rPr lang="pt-BR" altLang="pt-BR"/>
              <a:t> = (𝛽</a:t>
            </a:r>
            <a:r>
              <a:rPr lang="pt-BR" altLang="pt-BR" baseline="-25000"/>
              <a:t>2</a:t>
            </a:r>
            <a:r>
              <a:rPr lang="pt-BR" altLang="pt-BR"/>
              <a:t> + 1)I</a:t>
            </a:r>
            <a:r>
              <a:rPr lang="pt-BR" altLang="pt-BR" baseline="-25000"/>
              <a:t>B2</a:t>
            </a:r>
            <a:endParaRPr lang="pt-BR" altLang="pt-BR"/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8CACD307-CEE6-45A4-B885-28A3713F756C}"/>
              </a:ext>
            </a:extLst>
          </p:cNvPr>
          <p:cNvCxnSpPr/>
          <p:nvPr/>
        </p:nvCxnSpPr>
        <p:spPr>
          <a:xfrm>
            <a:off x="7639050" y="2819400"/>
            <a:ext cx="30638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B6FE4BB5-BA6E-466E-903E-4F47E02657BE}"/>
              </a:ext>
            </a:extLst>
          </p:cNvPr>
          <p:cNvSpPr/>
          <p:nvPr/>
        </p:nvSpPr>
        <p:spPr>
          <a:xfrm>
            <a:off x="5570538" y="1447800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70B01D90-8D91-4C16-AE9D-20B928D96985}"/>
              </a:ext>
            </a:extLst>
          </p:cNvPr>
          <p:cNvSpPr/>
          <p:nvPr/>
        </p:nvSpPr>
        <p:spPr>
          <a:xfrm>
            <a:off x="5600701" y="2660650"/>
            <a:ext cx="233363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C2347542-6F33-47C7-86FD-229D163FE40B}"/>
              </a:ext>
            </a:extLst>
          </p:cNvPr>
          <p:cNvSpPr/>
          <p:nvPr/>
        </p:nvSpPr>
        <p:spPr>
          <a:xfrm>
            <a:off x="5600701" y="3406775"/>
            <a:ext cx="233363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61171569-25BB-4576-8BD0-472483AFB1D3}"/>
              </a:ext>
            </a:extLst>
          </p:cNvPr>
          <p:cNvSpPr/>
          <p:nvPr/>
        </p:nvSpPr>
        <p:spPr>
          <a:xfrm>
            <a:off x="5602288" y="4354513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70002" name="CaixaDeTexto 22">
            <a:extLst>
              <a:ext uri="{FF2B5EF4-FFF2-40B4-BE49-F238E27FC236}">
                <a16:creationId xmlns:a16="http://schemas.microsoft.com/office/drawing/2014/main" id="{B15BC2E9-71DB-4E46-99FE-DEF4505DC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9" y="4287839"/>
            <a:ext cx="1527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R3</a:t>
            </a:r>
            <a:r>
              <a:rPr lang="pt-BR" altLang="pt-BR"/>
              <a:t> = I</a:t>
            </a:r>
            <a:r>
              <a:rPr lang="pt-BR" altLang="pt-BR" baseline="-25000"/>
              <a:t>E2</a:t>
            </a:r>
            <a:r>
              <a:rPr lang="pt-BR" altLang="pt-BR"/>
              <a:t> – I</a:t>
            </a:r>
            <a:r>
              <a:rPr lang="pt-BR" altLang="pt-BR" baseline="-25000"/>
              <a:t>B1</a:t>
            </a:r>
            <a:endParaRPr lang="pt-BR" altLang="pt-BR"/>
          </a:p>
        </p:txBody>
      </p: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F5D2DF34-5BB1-49AB-ADB2-183122DE1DE6}"/>
              </a:ext>
            </a:extLst>
          </p:cNvPr>
          <p:cNvCxnSpPr/>
          <p:nvPr/>
        </p:nvCxnSpPr>
        <p:spPr>
          <a:xfrm>
            <a:off x="7235825" y="4497388"/>
            <a:ext cx="30638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have Direita 24">
            <a:extLst>
              <a:ext uri="{FF2B5EF4-FFF2-40B4-BE49-F238E27FC236}">
                <a16:creationId xmlns:a16="http://schemas.microsoft.com/office/drawing/2014/main" id="{21AB9C1E-29BF-4EB6-9AEF-D989C4687D67}"/>
              </a:ext>
            </a:extLst>
          </p:cNvPr>
          <p:cNvSpPr/>
          <p:nvPr/>
        </p:nvSpPr>
        <p:spPr>
          <a:xfrm rot="5400000">
            <a:off x="6581775" y="1279525"/>
            <a:ext cx="293688" cy="139223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70005" name="CaixaDeTexto 25">
            <a:extLst>
              <a:ext uri="{FF2B5EF4-FFF2-40B4-BE49-F238E27FC236}">
                <a16:creationId xmlns:a16="http://schemas.microsoft.com/office/drawing/2014/main" id="{E44AA59A-8D26-4EAC-ACAD-2F3FB34F2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539" y="2122489"/>
            <a:ext cx="585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I</a:t>
            </a:r>
            <a:r>
              <a:rPr lang="pt-BR" altLang="pt-BR" baseline="-25000"/>
              <a:t>R1</a:t>
            </a:r>
            <a:endParaRPr lang="pt-BR" altLang="pt-BR"/>
          </a:p>
        </p:txBody>
      </p:sp>
      <p:sp>
        <p:nvSpPr>
          <p:cNvPr id="170006" name="CaixaDeTexto 3">
            <a:extLst>
              <a:ext uri="{FF2B5EF4-FFF2-40B4-BE49-F238E27FC236}">
                <a16:creationId xmlns:a16="http://schemas.microsoft.com/office/drawing/2014/main" id="{05BFA8E9-EB8F-4874-A983-C6BC6DB1F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151" y="674689"/>
            <a:ext cx="2024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/>
              <a:t>V</a:t>
            </a:r>
            <a:r>
              <a:rPr lang="pt-BR" altLang="pt-BR" baseline="-25000"/>
              <a:t>CE1</a:t>
            </a:r>
            <a:r>
              <a:rPr lang="pt-BR" altLang="pt-BR"/>
              <a:t> = V</a:t>
            </a:r>
            <a:r>
              <a:rPr lang="pt-BR" altLang="pt-BR" baseline="-25000"/>
              <a:t>B2</a:t>
            </a:r>
            <a:r>
              <a:rPr lang="pt-BR" altLang="pt-BR"/>
              <a:t> +</a:t>
            </a:r>
            <a:r>
              <a:rPr lang="pt-BR" altLang="pt-BR" baseline="-25000"/>
              <a:t> </a:t>
            </a:r>
            <a:r>
              <a:rPr lang="pt-BR" altLang="pt-BR"/>
              <a:t>V</a:t>
            </a:r>
            <a:r>
              <a:rPr lang="pt-BR" altLang="pt-BR" baseline="-25000"/>
              <a:t>O</a:t>
            </a:r>
            <a:endParaRPr lang="pt-BR" altLang="pt-BR"/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75705E33-56FC-49AA-94CD-52EA8E3F84F8}"/>
              </a:ext>
            </a:extLst>
          </p:cNvPr>
          <p:cNvSpPr/>
          <p:nvPr/>
        </p:nvSpPr>
        <p:spPr>
          <a:xfrm>
            <a:off x="5576888" y="755650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10" name="Imagem 5">
            <a:extLst>
              <a:ext uri="{FF2B5EF4-FFF2-40B4-BE49-F238E27FC236}">
                <a16:creationId xmlns:a16="http://schemas.microsoft.com/office/drawing/2014/main" id="{2CFB98D5-E00B-4649-BB54-7F9459AEE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689" y="192089"/>
            <a:ext cx="315912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011" name="CaixaDeTexto 6">
            <a:extLst>
              <a:ext uri="{FF2B5EF4-FFF2-40B4-BE49-F238E27FC236}">
                <a16:creationId xmlns:a16="http://schemas.microsoft.com/office/drawing/2014/main" id="{FFECF008-16EE-48BE-AEAA-819B86E6E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6" y="3048000"/>
            <a:ext cx="7713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Sabendo-se que: </a:t>
            </a:r>
          </a:p>
        </p:txBody>
      </p:sp>
      <p:sp>
        <p:nvSpPr>
          <p:cNvPr id="171012" name="object 11">
            <a:extLst>
              <a:ext uri="{FF2B5EF4-FFF2-40B4-BE49-F238E27FC236}">
                <a16:creationId xmlns:a16="http://schemas.microsoft.com/office/drawing/2014/main" id="{6EFF7F6B-26F0-45FB-819F-9F806FBED925}"/>
              </a:ext>
            </a:extLst>
          </p:cNvPr>
          <p:cNvSpPr>
            <a:spLocks/>
          </p:cNvSpPr>
          <p:nvPr/>
        </p:nvSpPr>
        <p:spPr bwMode="auto">
          <a:xfrm>
            <a:off x="1905001" y="3138489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71013" name="Imagem 2">
            <a:extLst>
              <a:ext uri="{FF2B5EF4-FFF2-40B4-BE49-F238E27FC236}">
                <a16:creationId xmlns:a16="http://schemas.microsoft.com/office/drawing/2014/main" id="{DD6B5498-05CC-4569-AD7C-36DEA23ED7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9" y="3562351"/>
            <a:ext cx="5322887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014" name="Imagem 3">
            <a:extLst>
              <a:ext uri="{FF2B5EF4-FFF2-40B4-BE49-F238E27FC236}">
                <a16:creationId xmlns:a16="http://schemas.microsoft.com/office/drawing/2014/main" id="{E9541B89-2521-41AC-A4CF-8C8BCE1501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5" y="4645026"/>
            <a:ext cx="51752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015" name="Imagem 7">
            <a:extLst>
              <a:ext uri="{FF2B5EF4-FFF2-40B4-BE49-F238E27FC236}">
                <a16:creationId xmlns:a16="http://schemas.microsoft.com/office/drawing/2014/main" id="{EC984830-0343-4F18-A3B5-0DDFF13527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6" y="3886201"/>
            <a:ext cx="17494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1016" name="Imagem 8">
            <a:extLst>
              <a:ext uri="{FF2B5EF4-FFF2-40B4-BE49-F238E27FC236}">
                <a16:creationId xmlns:a16="http://schemas.microsoft.com/office/drawing/2014/main" id="{6B1F1445-C254-492B-BDA7-246C4A89C7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6" y="4579939"/>
            <a:ext cx="162401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have Direita 14">
            <a:extLst>
              <a:ext uri="{FF2B5EF4-FFF2-40B4-BE49-F238E27FC236}">
                <a16:creationId xmlns:a16="http://schemas.microsoft.com/office/drawing/2014/main" id="{8FDC4578-0013-4733-BDB4-070D4553CF7B}"/>
              </a:ext>
            </a:extLst>
          </p:cNvPr>
          <p:cNvSpPr/>
          <p:nvPr/>
        </p:nvSpPr>
        <p:spPr>
          <a:xfrm>
            <a:off x="3810000" y="3733801"/>
            <a:ext cx="533400" cy="1687513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EDBA0DD1-031A-495C-B576-3F1477BC92E6}"/>
              </a:ext>
            </a:extLst>
          </p:cNvPr>
          <p:cNvCxnSpPr/>
          <p:nvPr/>
        </p:nvCxnSpPr>
        <p:spPr>
          <a:xfrm>
            <a:off x="4475164" y="4545013"/>
            <a:ext cx="60642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Imagem 5">
            <a:extLst>
              <a:ext uri="{FF2B5EF4-FFF2-40B4-BE49-F238E27FC236}">
                <a16:creationId xmlns:a16="http://schemas.microsoft.com/office/drawing/2014/main" id="{CF5E0E8D-99F1-4791-AEE3-71D9AD498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6" y="100014"/>
            <a:ext cx="315912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5" name="CaixaDeTexto 6">
            <a:extLst>
              <a:ext uri="{FF2B5EF4-FFF2-40B4-BE49-F238E27FC236}">
                <a16:creationId xmlns:a16="http://schemas.microsoft.com/office/drawing/2014/main" id="{CEDC6EE8-3E80-4D42-B792-88B1DE046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6" y="2819401"/>
            <a:ext cx="804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Para transistores modernos de Si, que possuem β &gt;&gt; 100, as equações acima podem ser simplificadas, com um erro inferior a ± 10%, para:</a:t>
            </a:r>
          </a:p>
        </p:txBody>
      </p:sp>
      <p:sp>
        <p:nvSpPr>
          <p:cNvPr id="172036" name="object 11">
            <a:extLst>
              <a:ext uri="{FF2B5EF4-FFF2-40B4-BE49-F238E27FC236}">
                <a16:creationId xmlns:a16="http://schemas.microsoft.com/office/drawing/2014/main" id="{40D3914E-8A3B-4A61-B8C5-1A7491B6BD90}"/>
              </a:ext>
            </a:extLst>
          </p:cNvPr>
          <p:cNvSpPr>
            <a:spLocks/>
          </p:cNvSpPr>
          <p:nvPr/>
        </p:nvSpPr>
        <p:spPr bwMode="auto">
          <a:xfrm>
            <a:off x="1905001" y="2909889"/>
            <a:ext cx="328613" cy="276225"/>
          </a:xfrm>
          <a:custGeom>
            <a:avLst/>
            <a:gdLst>
              <a:gd name="T0" fmla="*/ 0 w 314959"/>
              <a:gd name="T1" fmla="*/ 253180 h 276859"/>
              <a:gd name="T2" fmla="*/ 844542 w 314959"/>
              <a:gd name="T3" fmla="*/ 253180 h 276859"/>
              <a:gd name="T4" fmla="*/ 844542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72037" name="Imagem 1">
            <a:extLst>
              <a:ext uri="{FF2B5EF4-FFF2-40B4-BE49-F238E27FC236}">
                <a16:creationId xmlns:a16="http://schemas.microsoft.com/office/drawing/2014/main" id="{3D4733E9-669E-47AE-9632-2EFB0C4245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75" y="3554413"/>
            <a:ext cx="1371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38" name="Imagem 4">
            <a:extLst>
              <a:ext uri="{FF2B5EF4-FFF2-40B4-BE49-F238E27FC236}">
                <a16:creationId xmlns:a16="http://schemas.microsoft.com/office/drawing/2014/main" id="{54DB339D-104A-42D8-9AF2-AF5EE4491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1" y="4781550"/>
            <a:ext cx="3540125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39" name="Imagem 6">
            <a:extLst>
              <a:ext uri="{FF2B5EF4-FFF2-40B4-BE49-F238E27FC236}">
                <a16:creationId xmlns:a16="http://schemas.microsoft.com/office/drawing/2014/main" id="{EAADBB02-5B27-49B4-A344-5FFD2F817F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6000751"/>
            <a:ext cx="2336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40" name="Imagem 7">
            <a:extLst>
              <a:ext uri="{FF2B5EF4-FFF2-40B4-BE49-F238E27FC236}">
                <a16:creationId xmlns:a16="http://schemas.microsoft.com/office/drawing/2014/main" id="{A9C1F908-A7CC-44E7-BE2B-28D4B06B81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3690939"/>
            <a:ext cx="54514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7A2B9461-139C-4A2F-9B29-B19BB3D81D19}"/>
              </a:ext>
            </a:extLst>
          </p:cNvPr>
          <p:cNvCxnSpPr/>
          <p:nvPr/>
        </p:nvCxnSpPr>
        <p:spPr>
          <a:xfrm>
            <a:off x="7772400" y="4095750"/>
            <a:ext cx="30638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2042" name="Imagem 9">
            <a:extLst>
              <a:ext uri="{FF2B5EF4-FFF2-40B4-BE49-F238E27FC236}">
                <a16:creationId xmlns:a16="http://schemas.microsoft.com/office/drawing/2014/main" id="{94519C3B-8486-42FA-BE7F-F25DE6B0EF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843463"/>
            <a:ext cx="43561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207119D1-E655-4FF9-9645-03AEAECA3EC3}"/>
              </a:ext>
            </a:extLst>
          </p:cNvPr>
          <p:cNvCxnSpPr/>
          <p:nvPr/>
        </p:nvCxnSpPr>
        <p:spPr>
          <a:xfrm>
            <a:off x="6632575" y="5292725"/>
            <a:ext cx="30638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85B309DE-BE17-4A30-8AFA-B43337E71603}"/>
              </a:ext>
            </a:extLst>
          </p:cNvPr>
          <p:cNvSpPr/>
          <p:nvPr/>
        </p:nvSpPr>
        <p:spPr>
          <a:xfrm>
            <a:off x="1749426" y="4002088"/>
            <a:ext cx="233363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3F5F4853-80E9-494B-A6AE-05307EA74BDB}"/>
              </a:ext>
            </a:extLst>
          </p:cNvPr>
          <p:cNvSpPr/>
          <p:nvPr/>
        </p:nvSpPr>
        <p:spPr>
          <a:xfrm>
            <a:off x="1760538" y="5245100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15DB58A2-0A5E-4FB4-84D1-C71517458A82}"/>
              </a:ext>
            </a:extLst>
          </p:cNvPr>
          <p:cNvSpPr/>
          <p:nvPr/>
        </p:nvSpPr>
        <p:spPr>
          <a:xfrm>
            <a:off x="1760538" y="6175375"/>
            <a:ext cx="233362" cy="228600"/>
          </a:xfrm>
          <a:prstGeom prst="roundRect">
            <a:avLst/>
          </a:prstGeom>
          <a:solidFill>
            <a:srgbClr val="FFC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8" name="Imagem 5">
            <a:extLst>
              <a:ext uri="{FF2B5EF4-FFF2-40B4-BE49-F238E27FC236}">
                <a16:creationId xmlns:a16="http://schemas.microsoft.com/office/drawing/2014/main" id="{F2DC4C24-F2E8-4662-8CDE-8FFB5B75D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2714626"/>
            <a:ext cx="315912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59" name="CaixaDeTexto 1">
            <a:extLst>
              <a:ext uri="{FF2B5EF4-FFF2-40B4-BE49-F238E27FC236}">
                <a16:creationId xmlns:a16="http://schemas.microsoft.com/office/drawing/2014/main" id="{5A4940F1-CB71-4336-9A3D-30BFA64AB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206375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2000" b="1">
                <a:solidFill>
                  <a:srgbClr val="FF0000"/>
                </a:solidFill>
              </a:rPr>
              <a:t>Exercício</a:t>
            </a:r>
          </a:p>
        </p:txBody>
      </p:sp>
      <p:pic>
        <p:nvPicPr>
          <p:cNvPr id="173060" name="Imagem 2">
            <a:extLst>
              <a:ext uri="{FF2B5EF4-FFF2-40B4-BE49-F238E27FC236}">
                <a16:creationId xmlns:a16="http://schemas.microsoft.com/office/drawing/2014/main" id="{AB0A53CF-8C1F-40DF-B155-1FFFC16A2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9" y="2624138"/>
            <a:ext cx="4200525" cy="297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1" name="CaixaDeTexto 3">
            <a:extLst>
              <a:ext uri="{FF2B5EF4-FFF2-40B4-BE49-F238E27FC236}">
                <a16:creationId xmlns:a16="http://schemas.microsoft.com/office/drawing/2014/main" id="{2C2FC409-68CC-48DF-9129-7E00DD39F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326" y="781051"/>
            <a:ext cx="8067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/>
              <a:t>Determine o ponto de polarização do amplificador em cascata abaixco com realimentação DC</a:t>
            </a:r>
          </a:p>
        </p:txBody>
      </p:sp>
      <p:sp>
        <p:nvSpPr>
          <p:cNvPr id="173062" name="CaixaDeTexto 4">
            <a:extLst>
              <a:ext uri="{FF2B5EF4-FFF2-40B4-BE49-F238E27FC236}">
                <a16:creationId xmlns:a16="http://schemas.microsoft.com/office/drawing/2014/main" id="{31F14F9B-2504-42A3-9F0D-52A5ED5DB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1" y="5605463"/>
            <a:ext cx="1927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/>
              <a:t>Equivalente DC</a:t>
            </a:r>
          </a:p>
        </p:txBody>
      </p:sp>
      <p:pic>
        <p:nvPicPr>
          <p:cNvPr id="173063" name="Imagem 5">
            <a:extLst>
              <a:ext uri="{FF2B5EF4-FFF2-40B4-BE49-F238E27FC236}">
                <a16:creationId xmlns:a16="http://schemas.microsoft.com/office/drawing/2014/main" id="{01CC9419-56DB-4B52-9C05-4B95679FE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6" y="1454151"/>
            <a:ext cx="5349875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F0E15188-1630-4875-8A6A-467E3921D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457201"/>
            <a:ext cx="6596063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3" name="object 11">
            <a:extLst>
              <a:ext uri="{FF2B5EF4-FFF2-40B4-BE49-F238E27FC236}">
                <a16:creationId xmlns:a16="http://schemas.microsoft.com/office/drawing/2014/main" id="{CDCF018B-48AA-43A2-826F-D6EAE70BF6E4}"/>
              </a:ext>
            </a:extLst>
          </p:cNvPr>
          <p:cNvSpPr>
            <a:spLocks/>
          </p:cNvSpPr>
          <p:nvPr/>
        </p:nvSpPr>
        <p:spPr bwMode="auto">
          <a:xfrm>
            <a:off x="1828801" y="446089"/>
            <a:ext cx="328613" cy="276225"/>
          </a:xfrm>
          <a:custGeom>
            <a:avLst/>
            <a:gdLst>
              <a:gd name="T0" fmla="*/ 0 w 314959"/>
              <a:gd name="T1" fmla="*/ 253180 h 276859"/>
              <a:gd name="T2" fmla="*/ 844542 w 314959"/>
              <a:gd name="T3" fmla="*/ 253180 h 276859"/>
              <a:gd name="T4" fmla="*/ 844542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CD6BC923-E4D6-4C8F-ADDF-E77FC05D2A1B}"/>
              </a:ext>
            </a:extLst>
          </p:cNvPr>
          <p:cNvCxnSpPr/>
          <p:nvPr/>
        </p:nvCxnSpPr>
        <p:spPr>
          <a:xfrm>
            <a:off x="1733551" y="1970088"/>
            <a:ext cx="60642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085" name="Imagem 10">
            <a:extLst>
              <a:ext uri="{FF2B5EF4-FFF2-40B4-BE49-F238E27FC236}">
                <a16:creationId xmlns:a16="http://schemas.microsoft.com/office/drawing/2014/main" id="{041EA221-83EC-4C65-A07E-532CBFEEB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6" y="1549400"/>
            <a:ext cx="82518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6" name="Imagem 12">
            <a:extLst>
              <a:ext uri="{FF2B5EF4-FFF2-40B4-BE49-F238E27FC236}">
                <a16:creationId xmlns:a16="http://schemas.microsoft.com/office/drawing/2014/main" id="{2DC45B66-5E2E-4D7D-AED8-C59B4721B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557464"/>
            <a:ext cx="20399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B38F247B-95C6-47D5-9430-6B7B0C36FA4B}"/>
              </a:ext>
            </a:extLst>
          </p:cNvPr>
          <p:cNvCxnSpPr/>
          <p:nvPr/>
        </p:nvCxnSpPr>
        <p:spPr>
          <a:xfrm>
            <a:off x="1752601" y="3708400"/>
            <a:ext cx="60642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m 15">
            <a:extLst>
              <a:ext uri="{FF2B5EF4-FFF2-40B4-BE49-F238E27FC236}">
                <a16:creationId xmlns:a16="http://schemas.microsoft.com/office/drawing/2014/main" id="{4BCC39FF-63D6-4223-9FAD-68BDA04250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14" y="3297239"/>
            <a:ext cx="6376987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9" name="Imagem 13">
            <a:extLst>
              <a:ext uri="{FF2B5EF4-FFF2-40B4-BE49-F238E27FC236}">
                <a16:creationId xmlns:a16="http://schemas.microsoft.com/office/drawing/2014/main" id="{FEBD11D0-955C-4A35-A04B-C3F2F3C11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4818063"/>
            <a:ext cx="7226300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90" name="Imagem 16">
            <a:extLst>
              <a:ext uri="{FF2B5EF4-FFF2-40B4-BE49-F238E27FC236}">
                <a16:creationId xmlns:a16="http://schemas.microsoft.com/office/drawing/2014/main" id="{B4A0E414-6A5A-4E22-9464-4D28DA644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5995988"/>
            <a:ext cx="215582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object 11">
            <a:extLst>
              <a:ext uri="{FF2B5EF4-FFF2-40B4-BE49-F238E27FC236}">
                <a16:creationId xmlns:a16="http://schemas.microsoft.com/office/drawing/2014/main" id="{3023A23B-1D0D-4A5C-86C9-795E981954E3}"/>
              </a:ext>
            </a:extLst>
          </p:cNvPr>
          <p:cNvSpPr>
            <a:spLocks/>
          </p:cNvSpPr>
          <p:nvPr/>
        </p:nvSpPr>
        <p:spPr bwMode="auto">
          <a:xfrm>
            <a:off x="1828801" y="446089"/>
            <a:ext cx="328613" cy="276225"/>
          </a:xfrm>
          <a:custGeom>
            <a:avLst/>
            <a:gdLst>
              <a:gd name="T0" fmla="*/ 0 w 314959"/>
              <a:gd name="T1" fmla="*/ 253180 h 276859"/>
              <a:gd name="T2" fmla="*/ 844542 w 314959"/>
              <a:gd name="T3" fmla="*/ 253180 h 276859"/>
              <a:gd name="T4" fmla="*/ 844542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CD8C2CF0-2FC8-4C5B-BE1C-1506DCFC2C08}"/>
              </a:ext>
            </a:extLst>
          </p:cNvPr>
          <p:cNvCxnSpPr/>
          <p:nvPr/>
        </p:nvCxnSpPr>
        <p:spPr>
          <a:xfrm>
            <a:off x="1676401" y="1676400"/>
            <a:ext cx="60642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5108" name="Imagem 2">
            <a:extLst>
              <a:ext uri="{FF2B5EF4-FFF2-40B4-BE49-F238E27FC236}">
                <a16:creationId xmlns:a16="http://schemas.microsoft.com/office/drawing/2014/main" id="{1A9735BE-3764-4355-B44C-FDEE93016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327026"/>
            <a:ext cx="5322888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109" name="Imagem 3">
            <a:extLst>
              <a:ext uri="{FF2B5EF4-FFF2-40B4-BE49-F238E27FC236}">
                <a16:creationId xmlns:a16="http://schemas.microsoft.com/office/drawing/2014/main" id="{C2F686AF-5B7A-44A1-9C9F-D7B89BB04D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2652714"/>
            <a:ext cx="517525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110" name="Imagem 1">
            <a:extLst>
              <a:ext uri="{FF2B5EF4-FFF2-40B4-BE49-F238E27FC236}">
                <a16:creationId xmlns:a16="http://schemas.microsoft.com/office/drawing/2014/main" id="{73A5C368-B3B6-4A8A-A2E8-5C784ACCF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01" y="1266825"/>
            <a:ext cx="8137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6779B2CB-BD16-454A-8006-17F4A5561AC4}"/>
              </a:ext>
            </a:extLst>
          </p:cNvPr>
          <p:cNvCxnSpPr/>
          <p:nvPr/>
        </p:nvCxnSpPr>
        <p:spPr>
          <a:xfrm>
            <a:off x="1773239" y="3962400"/>
            <a:ext cx="60642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5112" name="Imagem 2">
            <a:extLst>
              <a:ext uri="{FF2B5EF4-FFF2-40B4-BE49-F238E27FC236}">
                <a16:creationId xmlns:a16="http://schemas.microsoft.com/office/drawing/2014/main" id="{EB0CC00E-2BC8-4C93-82E6-C1764E94F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1" y="3644900"/>
            <a:ext cx="768667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13" name="CaixaDeTexto 3">
            <a:extLst>
              <a:ext uri="{FF2B5EF4-FFF2-40B4-BE49-F238E27FC236}">
                <a16:creationId xmlns:a16="http://schemas.microsoft.com/office/drawing/2014/main" id="{7BAA2D60-EA76-48B4-9E2C-B17F5D191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4745039"/>
            <a:ext cx="80073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/>
              <a:t>Se os transistores possuírem uma variação de 𝛽 na faixa </a:t>
            </a:r>
            <a:r>
              <a:rPr lang="pt-BR" altLang="pt-BR" i="1"/>
              <a:t>190 </a:t>
            </a:r>
            <a:r>
              <a:rPr lang="pt-BR" altLang="pt-BR" b="1"/>
              <a:t>≤</a:t>
            </a:r>
            <a:r>
              <a:rPr lang="pt-BR" altLang="pt-BR"/>
              <a:t> 𝛽 </a:t>
            </a:r>
            <a:r>
              <a:rPr lang="pt-BR" altLang="pt-BR" b="1"/>
              <a:t>≤</a:t>
            </a:r>
            <a:r>
              <a:rPr lang="pt-BR" altLang="pt-BR"/>
              <a:t> </a:t>
            </a:r>
            <a:r>
              <a:rPr lang="pt-BR" altLang="pt-BR" i="1"/>
              <a:t>680</a:t>
            </a:r>
            <a:r>
              <a:rPr lang="pt-BR" altLang="pt-BR"/>
              <a:t>, as correntes de coletor terão uma pequena variação nas faixas:</a:t>
            </a:r>
          </a:p>
          <a:p>
            <a:pPr algn="ctr"/>
            <a:r>
              <a:rPr lang="pt-BR" altLang="pt-BR"/>
              <a:t> </a:t>
            </a:r>
            <a:r>
              <a:rPr lang="pt-BR" altLang="pt-BR" i="1"/>
              <a:t>195 </a:t>
            </a:r>
            <a:r>
              <a:rPr lang="pt-BR" altLang="pt-BR"/>
              <a:t>μ</a:t>
            </a:r>
            <a:r>
              <a:rPr lang="pt-BR" altLang="pt-BR" i="1"/>
              <a:t>A </a:t>
            </a:r>
            <a:r>
              <a:rPr lang="pt-BR" altLang="pt-BR" b="1"/>
              <a:t>≤</a:t>
            </a:r>
            <a:r>
              <a:rPr lang="pt-BR" altLang="pt-BR"/>
              <a:t> </a:t>
            </a:r>
            <a:r>
              <a:rPr lang="pt-BR" altLang="pt-BR" i="1"/>
              <a:t>I</a:t>
            </a:r>
            <a:r>
              <a:rPr lang="pt-BR" altLang="pt-BR" i="1" baseline="-25000"/>
              <a:t>C(Q1) </a:t>
            </a:r>
            <a:r>
              <a:rPr lang="pt-BR" altLang="pt-BR" b="1"/>
              <a:t>≤</a:t>
            </a:r>
            <a:r>
              <a:rPr lang="pt-BR" altLang="pt-BR"/>
              <a:t> </a:t>
            </a:r>
            <a:r>
              <a:rPr lang="pt-BR" altLang="pt-BR" sz="2000" i="1"/>
              <a:t>220</a:t>
            </a:r>
            <a:r>
              <a:rPr lang="pt-BR" altLang="pt-BR" i="1"/>
              <a:t> </a:t>
            </a:r>
            <a:r>
              <a:rPr lang="pt-BR" altLang="pt-BR"/>
              <a:t>μ</a:t>
            </a:r>
            <a:r>
              <a:rPr lang="pt-BR" altLang="pt-BR" i="1"/>
              <a:t>A </a:t>
            </a:r>
            <a:endParaRPr lang="pt-BR" altLang="pt-BR"/>
          </a:p>
          <a:p>
            <a:pPr algn="ctr"/>
            <a:r>
              <a:rPr lang="pt-BR" altLang="pt-BR" i="1"/>
              <a:t>1,12 mA </a:t>
            </a:r>
            <a:r>
              <a:rPr lang="pt-BR" altLang="pt-BR" b="1"/>
              <a:t>≤</a:t>
            </a:r>
            <a:r>
              <a:rPr lang="pt-BR" altLang="pt-BR"/>
              <a:t> </a:t>
            </a:r>
            <a:r>
              <a:rPr lang="pt-BR" altLang="pt-BR" i="1"/>
              <a:t>I</a:t>
            </a:r>
            <a:r>
              <a:rPr lang="pt-BR" altLang="pt-BR" i="1" baseline="-25000"/>
              <a:t>C(Q2) </a:t>
            </a:r>
            <a:r>
              <a:rPr lang="pt-BR" altLang="pt-BR" b="1"/>
              <a:t>≤</a:t>
            </a:r>
            <a:r>
              <a:rPr lang="pt-BR" altLang="pt-BR"/>
              <a:t> </a:t>
            </a:r>
            <a:r>
              <a:rPr lang="pt-BR" altLang="pt-BR" i="1"/>
              <a:t>1,25 mA</a:t>
            </a:r>
            <a:r>
              <a:rPr lang="pt-BR" altLang="pt-BR"/>
              <a:t> </a:t>
            </a:r>
          </a:p>
          <a:p>
            <a:pPr algn="just"/>
            <a:r>
              <a:rPr lang="pt-BR" altLang="pt-BR"/>
              <a:t>mostrando a estabilidade do ponto quiescente.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aixaDeTexto 2"/>
          <p:cNvSpPr txBox="1">
            <a:spLocks noChangeArrowheads="1"/>
          </p:cNvSpPr>
          <p:nvPr/>
        </p:nvSpPr>
        <p:spPr bwMode="auto">
          <a:xfrm>
            <a:off x="3703456" y="1662017"/>
            <a:ext cx="5116310" cy="212365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1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400" b="1" dirty="0">
                <a:solidFill>
                  <a:schemeClr val="bg1"/>
                </a:solidFill>
              </a:rPr>
              <a:t>Amplificador Coletor Comum com </a:t>
            </a:r>
            <a:r>
              <a:rPr lang="pt-BR" altLang="pt-BR" sz="4400" b="1" dirty="0" err="1">
                <a:solidFill>
                  <a:schemeClr val="bg1"/>
                </a:solidFill>
              </a:rPr>
              <a:t>Bootstrap</a:t>
            </a:r>
            <a:endParaRPr lang="pt-BR" altLang="pt-B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5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6264" y="284568"/>
            <a:ext cx="103600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Exercício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8052" y="845498"/>
            <a:ext cx="9160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Determine o ponto de polarização do amplificador coletor comum com </a:t>
            </a:r>
            <a:r>
              <a:rPr lang="pt-BR" dirty="0" err="1"/>
              <a:t>boostrap</a:t>
            </a:r>
            <a:r>
              <a:rPr lang="pt-BR" dirty="0"/>
              <a:t> da figura 11. </a:t>
            </a:r>
          </a:p>
        </p:txBody>
      </p:sp>
      <p:pic>
        <p:nvPicPr>
          <p:cNvPr id="10" name="Imagem 9"/>
          <p:cNvPicPr/>
          <p:nvPr/>
        </p:nvPicPr>
        <p:blipFill>
          <a:blip r:embed="rId2"/>
          <a:stretch>
            <a:fillRect/>
          </a:stretch>
        </p:blipFill>
        <p:spPr>
          <a:xfrm>
            <a:off x="2910298" y="1202939"/>
            <a:ext cx="5361470" cy="346948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910298" y="4672424"/>
            <a:ext cx="526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Fig. 11 - Amplificador coletor comum com </a:t>
            </a:r>
            <a:r>
              <a:rPr lang="pt-BR" dirty="0" err="1"/>
              <a:t>boostrap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3327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/>
          <p:cNvSpPr>
            <a:spLocks/>
          </p:cNvSpPr>
          <p:nvPr/>
        </p:nvSpPr>
        <p:spPr bwMode="auto">
          <a:xfrm>
            <a:off x="293264" y="385317"/>
            <a:ext cx="314325" cy="276225"/>
          </a:xfrm>
          <a:custGeom>
            <a:avLst/>
            <a:gdLst>
              <a:gd name="T0" fmla="*/ 0 w 314959"/>
              <a:gd name="T1" fmla="*/ 273077 h 276859"/>
              <a:gd name="T2" fmla="*/ 311174 w 314959"/>
              <a:gd name="T3" fmla="*/ 273077 h 276859"/>
              <a:gd name="T4" fmla="*/ 311174 w 314959"/>
              <a:gd name="T5" fmla="*/ 0 h 276859"/>
              <a:gd name="T6" fmla="*/ 0 w 314959"/>
              <a:gd name="T7" fmla="*/ 0 h 276859"/>
              <a:gd name="T8" fmla="*/ 0 w 314959"/>
              <a:gd name="T9" fmla="*/ 273077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68693" y="385317"/>
            <a:ext cx="251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Grandezas quiescentes: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93" y="929113"/>
            <a:ext cx="4991100" cy="7143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93" y="1817952"/>
            <a:ext cx="6153150" cy="70485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843054" y="2714093"/>
            <a:ext cx="775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Corrente de coletor (I</a:t>
            </a:r>
            <a:r>
              <a:rPr lang="pt-BR" baseline="-25000" dirty="0"/>
              <a:t>CQ </a:t>
            </a:r>
            <a:r>
              <a:rPr lang="pt-BR" dirty="0"/>
              <a:t>), tensão de emissor (V</a:t>
            </a:r>
            <a:r>
              <a:rPr lang="pt-BR" baseline="-25000" dirty="0"/>
              <a:t>E</a:t>
            </a:r>
            <a:r>
              <a:rPr lang="pt-BR" dirty="0"/>
              <a:t>) e tensão coletor-emissor (V</a:t>
            </a:r>
            <a:r>
              <a:rPr lang="pt-BR" baseline="-25000" dirty="0"/>
              <a:t>CEQ</a:t>
            </a:r>
            <a:r>
              <a:rPr lang="pt-BR" dirty="0"/>
              <a:t>) </a:t>
            </a:r>
          </a:p>
        </p:txBody>
      </p:sp>
      <p:sp>
        <p:nvSpPr>
          <p:cNvPr id="12" name="object 5"/>
          <p:cNvSpPr>
            <a:spLocks/>
          </p:cNvSpPr>
          <p:nvPr/>
        </p:nvSpPr>
        <p:spPr bwMode="auto">
          <a:xfrm>
            <a:off x="388122" y="2805613"/>
            <a:ext cx="314325" cy="277812"/>
          </a:xfrm>
          <a:custGeom>
            <a:avLst/>
            <a:gdLst>
              <a:gd name="T0" fmla="*/ 0 w 314959"/>
              <a:gd name="T1" fmla="*/ 282621 h 276860"/>
              <a:gd name="T2" fmla="*/ 311174 w 314959"/>
              <a:gd name="T3" fmla="*/ 282621 h 276860"/>
              <a:gd name="T4" fmla="*/ 311174 w 314959"/>
              <a:gd name="T5" fmla="*/ 0 h 276860"/>
              <a:gd name="T6" fmla="*/ 0 w 314959"/>
              <a:gd name="T7" fmla="*/ 0 h 276860"/>
              <a:gd name="T8" fmla="*/ 0 w 314959"/>
              <a:gd name="T9" fmla="*/ 282621 h 276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60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693" y="3202882"/>
            <a:ext cx="6276975" cy="80010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447" y="4166709"/>
            <a:ext cx="6086475" cy="75247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462" y="5136461"/>
            <a:ext cx="30384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90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aixaDeTexto 2"/>
          <p:cNvSpPr txBox="1">
            <a:spLocks noChangeArrowheads="1"/>
          </p:cNvSpPr>
          <p:nvPr/>
        </p:nvSpPr>
        <p:spPr bwMode="auto">
          <a:xfrm>
            <a:off x="430336" y="1031951"/>
            <a:ext cx="11331327" cy="31393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5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1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pt-BR" altLang="pt-BR" sz="3600" b="1" dirty="0" err="1">
                <a:solidFill>
                  <a:schemeClr val="bg1"/>
                </a:solidFill>
              </a:rPr>
              <a:t>Obs</a:t>
            </a:r>
            <a:r>
              <a:rPr lang="pt-BR" altLang="pt-BR" sz="3600" b="1" dirty="0">
                <a:solidFill>
                  <a:schemeClr val="bg1"/>
                </a:solidFill>
              </a:rPr>
              <a:t>: A apostila “</a:t>
            </a:r>
            <a:r>
              <a:rPr lang="pt-BR" sz="3600" b="1" dirty="0">
                <a:solidFill>
                  <a:schemeClr val="bg1"/>
                </a:solidFill>
              </a:rPr>
              <a:t>Eletrônica Básica - Amplificadores Analógicos BJT” (Veronese PR, 2014) descreve cálculos sobre análise DC e análise AC de diversos circuitos com BJT.  </a:t>
            </a:r>
          </a:p>
          <a:p>
            <a:pPr algn="ctr">
              <a:buNone/>
            </a:pPr>
            <a:r>
              <a:rPr lang="pt-BR" b="1" dirty="0">
                <a:highlight>
                  <a:srgbClr val="FFFF00"/>
                </a:highlight>
              </a:rPr>
              <a:t>Os exercícios a seguir descrevem apenas a análise DC</a:t>
            </a:r>
            <a:r>
              <a:rPr lang="pt-BR" sz="3600" b="1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pt-BR" b="1" dirty="0">
                <a:highlight>
                  <a:srgbClr val="FFFF00"/>
                </a:highlight>
              </a:rPr>
              <a:t>!</a:t>
            </a:r>
            <a:r>
              <a:rPr lang="pt-BR" sz="3600" b="1" dirty="0">
                <a:solidFill>
                  <a:schemeClr val="bg1"/>
                </a:solidFill>
              </a:rPr>
              <a:t> </a:t>
            </a:r>
            <a:endParaRPr lang="pt-BR" alt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7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ADBEE6AC-E34B-497D-AB80-11258ABBDEA8}"/>
              </a:ext>
            </a:extLst>
          </p:cNvPr>
          <p:cNvSpPr txBox="1"/>
          <p:nvPr/>
        </p:nvSpPr>
        <p:spPr>
          <a:xfrm>
            <a:off x="2667000" y="1524001"/>
            <a:ext cx="6781800" cy="1685925"/>
          </a:xfrm>
          <a:prstGeom prst="rect">
            <a:avLst/>
          </a:prstGeom>
          <a:solidFill>
            <a:srgbClr val="FF0000"/>
          </a:solidFill>
        </p:spPr>
        <p:txBody>
          <a:bodyPr lIns="0" tIns="23495" rIns="0" bIns="0">
            <a:spAutoFit/>
          </a:bodyPr>
          <a:lstStyle/>
          <a:p>
            <a:pPr marL="92710" algn="ctr">
              <a:spcBef>
                <a:spcPts val="185"/>
              </a:spcBef>
              <a:defRPr/>
            </a:pPr>
            <a:r>
              <a:rPr lang="pt-BR" sz="5400" b="1" spc="-10" dirty="0">
                <a:solidFill>
                  <a:srgbClr val="F1F1F1"/>
                </a:solidFill>
                <a:latin typeface="Calibri"/>
                <a:cs typeface="Calibri"/>
              </a:rPr>
              <a:t>Amplificadores em Cascata com </a:t>
            </a:r>
            <a:r>
              <a:rPr lang="pt-BR" sz="5400" b="1" spc="-10" dirty="0" err="1">
                <a:solidFill>
                  <a:srgbClr val="F1F1F1"/>
                </a:solidFill>
                <a:latin typeface="Calibri"/>
                <a:cs typeface="Calibri"/>
              </a:rPr>
              <a:t>Bootsrap</a:t>
            </a:r>
            <a:endParaRPr sz="5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CaixaDeTexto 6">
            <a:extLst>
              <a:ext uri="{FF2B5EF4-FFF2-40B4-BE49-F238E27FC236}">
                <a16:creationId xmlns:a16="http://schemas.microsoft.com/office/drawing/2014/main" id="{DB0CF4CD-2EB6-4943-86AD-839183790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304801"/>
            <a:ext cx="77136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pt-BR" b="1">
                <a:solidFill>
                  <a:srgbClr val="FF0000"/>
                </a:solidFill>
              </a:rPr>
              <a:t>Bootstrap</a:t>
            </a:r>
            <a:r>
              <a:rPr lang="en-US" altLang="pt-BR"/>
              <a:t> circuit is one where part of the output of an amplifier stage is applied to the input, </a:t>
            </a:r>
            <a:r>
              <a:rPr lang="en-US" altLang="pt-BR" u="sng"/>
              <a:t>so as to alter the input </a:t>
            </a:r>
            <a:r>
              <a:rPr lang="en-US" altLang="pt-BR" b="1" u="sng">
                <a:solidFill>
                  <a:srgbClr val="FF0000"/>
                </a:solidFill>
                <a:hlinkClick r:id="rId2" tooltip="Electrical impedance"/>
              </a:rPr>
              <a:t>impedance</a:t>
            </a:r>
            <a:r>
              <a:rPr lang="en-US" altLang="pt-BR" u="sng"/>
              <a:t> of the amplifier</a:t>
            </a:r>
            <a:r>
              <a:rPr lang="en-US" altLang="pt-BR"/>
              <a:t>. </a:t>
            </a:r>
            <a:endParaRPr lang="pt-BR" altLang="pt-BR"/>
          </a:p>
        </p:txBody>
      </p:sp>
      <p:sp>
        <p:nvSpPr>
          <p:cNvPr id="177155" name="object 11">
            <a:extLst>
              <a:ext uri="{FF2B5EF4-FFF2-40B4-BE49-F238E27FC236}">
                <a16:creationId xmlns:a16="http://schemas.microsoft.com/office/drawing/2014/main" id="{BD61F3F9-EB10-4016-87E9-A80565475180}"/>
              </a:ext>
            </a:extLst>
          </p:cNvPr>
          <p:cNvSpPr>
            <a:spLocks/>
          </p:cNvSpPr>
          <p:nvPr/>
        </p:nvSpPr>
        <p:spPr bwMode="auto">
          <a:xfrm>
            <a:off x="1876426" y="395289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77156" name="Imagem 1">
            <a:extLst>
              <a:ext uri="{FF2B5EF4-FFF2-40B4-BE49-F238E27FC236}">
                <a16:creationId xmlns:a16="http://schemas.microsoft.com/office/drawing/2014/main" id="{2EA1897C-491E-45FF-9C43-DE720C0ED1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5" y="1738314"/>
            <a:ext cx="583565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0277B55F-C93C-4BA9-87EC-AAD38F2EC7AE}"/>
              </a:ext>
            </a:extLst>
          </p:cNvPr>
          <p:cNvCxnSpPr/>
          <p:nvPr/>
        </p:nvCxnSpPr>
        <p:spPr>
          <a:xfrm flipV="1">
            <a:off x="5646739" y="1447800"/>
            <a:ext cx="619125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158" name="CaixaDeTexto 9">
            <a:extLst>
              <a:ext uri="{FF2B5EF4-FFF2-40B4-BE49-F238E27FC236}">
                <a16:creationId xmlns:a16="http://schemas.microsoft.com/office/drawing/2014/main" id="{88804383-BCD0-4D8D-8BFA-F3421151D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1" y="1066801"/>
            <a:ext cx="2017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1600" b="1">
                <a:solidFill>
                  <a:srgbClr val="FF0000"/>
                </a:solidFill>
              </a:rPr>
              <a:t>Capacitor Bootstrap</a:t>
            </a:r>
          </a:p>
        </p:txBody>
      </p:sp>
      <p:sp>
        <p:nvSpPr>
          <p:cNvPr id="177159" name="CaixaDeTexto 1">
            <a:extLst>
              <a:ext uri="{FF2B5EF4-FFF2-40B4-BE49-F238E27FC236}">
                <a16:creationId xmlns:a16="http://schemas.microsoft.com/office/drawing/2014/main" id="{6601871E-2098-4DC7-8CCF-3BB0F8F95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5538789"/>
            <a:ext cx="8001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/>
              <a:t>Esse artifício tem como </a:t>
            </a:r>
            <a:r>
              <a:rPr lang="pt-BR" altLang="pt-BR" b="1">
                <a:solidFill>
                  <a:srgbClr val="FF0000"/>
                </a:solidFill>
              </a:rPr>
              <a:t>objetivo aumentar a impedância vista pelo coletor de </a:t>
            </a:r>
            <a:r>
              <a:rPr lang="pt-BR" altLang="pt-BR" b="1" i="1">
                <a:solidFill>
                  <a:srgbClr val="FF0000"/>
                </a:solidFill>
              </a:rPr>
              <a:t>Q</a:t>
            </a:r>
            <a:r>
              <a:rPr lang="pt-BR" altLang="pt-BR" b="1" i="1" baseline="-25000">
                <a:solidFill>
                  <a:srgbClr val="FF0000"/>
                </a:solidFill>
              </a:rPr>
              <a:t>1 </a:t>
            </a:r>
            <a:r>
              <a:rPr lang="pt-BR" altLang="pt-BR" b="1">
                <a:solidFill>
                  <a:srgbClr val="FF0000"/>
                </a:solidFill>
              </a:rPr>
              <a:t>e, consequentemente, aumentar o ganho do primeiro estágio</a:t>
            </a:r>
            <a:r>
              <a:rPr lang="pt-BR" altLang="pt-BR"/>
              <a:t>. O estudo teórico desse efeito é conseguido através da aplicação do Teorema de Miller.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Imagem 4">
            <a:extLst>
              <a:ext uri="{FF2B5EF4-FFF2-40B4-BE49-F238E27FC236}">
                <a16:creationId xmlns:a16="http://schemas.microsoft.com/office/drawing/2014/main" id="{9D919053-1226-4CB6-8BF2-344858859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828800"/>
            <a:ext cx="3481388" cy="298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8179" name="Imagem 7">
            <a:extLst>
              <a:ext uri="{FF2B5EF4-FFF2-40B4-BE49-F238E27FC236}">
                <a16:creationId xmlns:a16="http://schemas.microsoft.com/office/drawing/2014/main" id="{D83C306E-0EF9-478F-8C21-7AF36C1ED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2027238"/>
            <a:ext cx="3986212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80" name="CaixaDeTexto 6">
            <a:extLst>
              <a:ext uri="{FF2B5EF4-FFF2-40B4-BE49-F238E27FC236}">
                <a16:creationId xmlns:a16="http://schemas.microsoft.com/office/drawing/2014/main" id="{ADE46A45-ADA4-4765-A652-E0A09DB25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304800"/>
            <a:ext cx="7713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Como em DC o circuito é idêntico ao equivalente DC do amplificador em cascata com realimentação DC, o ponto quiescente é o mesmo que foi calculado para esse circuito.</a:t>
            </a:r>
            <a:r>
              <a:rPr lang="en-US" altLang="pt-BR"/>
              <a:t> </a:t>
            </a:r>
            <a:r>
              <a:rPr lang="pt-BR" altLang="pt-BR"/>
              <a:t>Esse fato ocorre porque o capacitor C</a:t>
            </a:r>
            <a:r>
              <a:rPr lang="pt-BR" altLang="pt-BR" baseline="-25000"/>
              <a:t>bs </a:t>
            </a:r>
            <a:r>
              <a:rPr lang="pt-BR" altLang="pt-BR"/>
              <a:t>é um circuito aberto para DC, em regime permanente, não afetando, assim, o ponto quiescente. </a:t>
            </a:r>
          </a:p>
        </p:txBody>
      </p:sp>
      <p:sp>
        <p:nvSpPr>
          <p:cNvPr id="178181" name="object 11">
            <a:extLst>
              <a:ext uri="{FF2B5EF4-FFF2-40B4-BE49-F238E27FC236}">
                <a16:creationId xmlns:a16="http://schemas.microsoft.com/office/drawing/2014/main" id="{FFF90205-5268-437C-8441-D281EC65CE47}"/>
              </a:ext>
            </a:extLst>
          </p:cNvPr>
          <p:cNvSpPr>
            <a:spLocks/>
          </p:cNvSpPr>
          <p:nvPr/>
        </p:nvSpPr>
        <p:spPr bwMode="auto">
          <a:xfrm>
            <a:off x="1876426" y="395289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178182" name="CaixaDeTexto 5">
            <a:extLst>
              <a:ext uri="{FF2B5EF4-FFF2-40B4-BE49-F238E27FC236}">
                <a16:creationId xmlns:a16="http://schemas.microsoft.com/office/drawing/2014/main" id="{8629D033-C841-43E8-AC16-A16DE29AA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2681289"/>
            <a:ext cx="111601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4800" b="1">
                <a:solidFill>
                  <a:srgbClr val="FF0000"/>
                </a:solidFill>
              </a:rPr>
              <a:t>=</a:t>
            </a:r>
          </a:p>
          <a:p>
            <a:pPr algn="ctr"/>
            <a:r>
              <a:rPr lang="pt-BR" altLang="pt-BR" sz="2400" b="1">
                <a:solidFill>
                  <a:srgbClr val="FF0000"/>
                </a:solidFill>
              </a:rPr>
              <a:t>em DC</a:t>
            </a:r>
          </a:p>
          <a:p>
            <a:pPr algn="ctr"/>
            <a:endParaRPr lang="pt-BR" altLang="pt-BR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Imagem 7">
            <a:extLst>
              <a:ext uri="{FF2B5EF4-FFF2-40B4-BE49-F238E27FC236}">
                <a16:creationId xmlns:a16="http://schemas.microsoft.com/office/drawing/2014/main" id="{C6DE2F00-460A-4703-9223-9067067E0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2139950"/>
            <a:ext cx="3986212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CaixaDeTexto 6">
            <a:extLst>
              <a:ext uri="{FF2B5EF4-FFF2-40B4-BE49-F238E27FC236}">
                <a16:creationId xmlns:a16="http://schemas.microsoft.com/office/drawing/2014/main" id="{0473DCC6-7BA9-4D3F-82A2-B4604DD75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6" y="381000"/>
            <a:ext cx="7713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O resistor R1 do circuito equivalente DC foi substituído por dois resistores em série, cuja soma permanece igual ao valor original de R1, não causando, também, nenhuma alteração em DC. </a:t>
            </a:r>
            <a:r>
              <a:rPr lang="pt-BR" altLang="pt-BR" b="1">
                <a:solidFill>
                  <a:srgbClr val="FF0000"/>
                </a:solidFill>
              </a:rPr>
              <a:t>Em AC, no entanto, o comportamento dos circuitos são diferentes. </a:t>
            </a:r>
          </a:p>
        </p:txBody>
      </p:sp>
      <p:sp>
        <p:nvSpPr>
          <p:cNvPr id="179204" name="object 11">
            <a:extLst>
              <a:ext uri="{FF2B5EF4-FFF2-40B4-BE49-F238E27FC236}">
                <a16:creationId xmlns:a16="http://schemas.microsoft.com/office/drawing/2014/main" id="{4A394776-58AF-4181-889C-FA86E2626C53}"/>
              </a:ext>
            </a:extLst>
          </p:cNvPr>
          <p:cNvSpPr>
            <a:spLocks/>
          </p:cNvSpPr>
          <p:nvPr/>
        </p:nvSpPr>
        <p:spPr bwMode="auto">
          <a:xfrm>
            <a:off x="1905001" y="471489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79205" name="Imagem 1">
            <a:extLst>
              <a:ext uri="{FF2B5EF4-FFF2-40B4-BE49-F238E27FC236}">
                <a16:creationId xmlns:a16="http://schemas.microsoft.com/office/drawing/2014/main" id="{4786C424-1ED1-4508-9E7A-24B0222251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2133600"/>
            <a:ext cx="3736975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6" name="CaixaDeTexto 5">
            <a:extLst>
              <a:ext uri="{FF2B5EF4-FFF2-40B4-BE49-F238E27FC236}">
                <a16:creationId xmlns:a16="http://schemas.microsoft.com/office/drawing/2014/main" id="{066293C2-8B96-419C-B2CB-165B0A0FB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76" y="2514600"/>
            <a:ext cx="11160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2400" b="1">
                <a:solidFill>
                  <a:srgbClr val="FF0000"/>
                </a:solidFill>
              </a:rPr>
              <a:t>em AC</a:t>
            </a:r>
          </a:p>
          <a:p>
            <a:pPr algn="ctr"/>
            <a:r>
              <a:rPr lang="pt-BR" altLang="pt-BR" sz="4800" b="1">
                <a:solidFill>
                  <a:srgbClr val="FF0000"/>
                </a:solidFill>
              </a:rPr>
              <a:t>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25547FAE-9562-4920-A7F5-F7FA9AA7BA14}"/>
              </a:ext>
            </a:extLst>
          </p:cNvPr>
          <p:cNvSpPr txBox="1"/>
          <p:nvPr/>
        </p:nvSpPr>
        <p:spPr>
          <a:xfrm>
            <a:off x="1257282" y="582067"/>
            <a:ext cx="9677436" cy="569386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Observe:</a:t>
            </a:r>
          </a:p>
          <a:p>
            <a:pPr algn="just"/>
            <a:r>
              <a:rPr lang="pt-BR" sz="2800" b="1" dirty="0">
                <a:solidFill>
                  <a:schemeClr val="bg1"/>
                </a:solidFill>
              </a:rPr>
              <a:t>1) O exercício  a seguir descreve o cálculo da polarização em um</a:t>
            </a:r>
          </a:p>
          <a:p>
            <a:pPr algn="ctr"/>
            <a:r>
              <a:rPr lang="pt-B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amplificador cascata com realimentação DC </a:t>
            </a:r>
          </a:p>
          <a:p>
            <a:pPr algn="ctr"/>
            <a:endParaRPr lang="pt-BR" sz="28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  (exercício 9 - resolvido na apostila “BJT - Eletrônica Básica - Amplificadores Analógicos BJT- </a:t>
            </a:r>
            <a:r>
              <a:rPr lang="pt-BR" sz="2800" b="1" dirty="0" err="1">
                <a:solidFill>
                  <a:schemeClr val="bg1"/>
                </a:solidFill>
              </a:rPr>
              <a:t>Exercicios</a:t>
            </a:r>
            <a:r>
              <a:rPr lang="pt-BR" sz="2800" b="1" dirty="0">
                <a:solidFill>
                  <a:schemeClr val="bg1"/>
                </a:solidFill>
              </a:rPr>
              <a:t> - v. 2014 Rev. 06” (</a:t>
            </a:r>
            <a:r>
              <a:rPr lang="pt-BR" sz="2800" b="1" dirty="0" err="1">
                <a:solidFill>
                  <a:schemeClr val="bg1"/>
                </a:solidFill>
              </a:rPr>
              <a:t>pgs</a:t>
            </a:r>
            <a:r>
              <a:rPr lang="pt-BR" sz="2800" b="1" dirty="0">
                <a:solidFill>
                  <a:schemeClr val="bg1"/>
                </a:solidFill>
              </a:rPr>
              <a:t>. 35 – 38)</a:t>
            </a:r>
          </a:p>
          <a:p>
            <a:pPr algn="ctr"/>
            <a:endParaRPr lang="pt-BR" sz="2800" b="1" dirty="0">
              <a:solidFill>
                <a:schemeClr val="bg1"/>
              </a:solidFill>
            </a:endParaRP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A análise AC deste exercício (pg. 38 – 41)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será analisada posteriormente !</a:t>
            </a:r>
          </a:p>
          <a:p>
            <a:pPr algn="ctr"/>
            <a:endParaRPr lang="pt-BR" sz="2800" b="1" dirty="0">
              <a:solidFill>
                <a:schemeClr val="bg1"/>
              </a:solidFill>
            </a:endParaRPr>
          </a:p>
          <a:p>
            <a:pPr algn="just"/>
            <a:r>
              <a:rPr lang="pt-BR" sz="2800" b="1" dirty="0">
                <a:solidFill>
                  <a:schemeClr val="bg1"/>
                </a:solidFill>
              </a:rPr>
              <a:t>2) A polarização não é por divisor de tensão (a mais utilizada devido a estabilidade)  </a:t>
            </a:r>
          </a:p>
        </p:txBody>
      </p:sp>
    </p:spTree>
    <p:extLst>
      <p:ext uri="{BB962C8B-B14F-4D97-AF65-F5344CB8AC3E}">
        <p14:creationId xmlns:p14="http://schemas.microsoft.com/office/powerpoint/2010/main" val="228959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4DC423AA-405A-4BFC-ABF3-EF346DE3DA81}"/>
              </a:ext>
            </a:extLst>
          </p:cNvPr>
          <p:cNvSpPr txBox="1"/>
          <p:nvPr/>
        </p:nvSpPr>
        <p:spPr>
          <a:xfrm>
            <a:off x="2971800" y="1066800"/>
            <a:ext cx="6275388" cy="2516188"/>
          </a:xfrm>
          <a:prstGeom prst="rect">
            <a:avLst/>
          </a:prstGeom>
          <a:solidFill>
            <a:srgbClr val="FF0000"/>
          </a:solidFill>
        </p:spPr>
        <p:txBody>
          <a:bodyPr lIns="0" tIns="23495" rIns="0" bIns="0">
            <a:spAutoFit/>
          </a:bodyPr>
          <a:lstStyle/>
          <a:p>
            <a:pPr marL="92710" algn="ctr">
              <a:spcBef>
                <a:spcPts val="185"/>
              </a:spcBef>
              <a:defRPr/>
            </a:pPr>
            <a:r>
              <a:rPr lang="pt-BR" sz="5400" b="1" spc="-10" dirty="0">
                <a:solidFill>
                  <a:srgbClr val="F1F1F1"/>
                </a:solidFill>
                <a:latin typeface="Calibri"/>
                <a:cs typeface="Calibri"/>
              </a:rPr>
              <a:t>Amplificadores em Cascata com Realimentação DC</a:t>
            </a:r>
            <a:endParaRPr sz="5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CaixaDeTexto 6">
            <a:extLst>
              <a:ext uri="{FF2B5EF4-FFF2-40B4-BE49-F238E27FC236}">
                <a16:creationId xmlns:a16="http://schemas.microsoft.com/office/drawing/2014/main" id="{0C58E730-F475-44CB-9B45-C433857C0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6" y="369889"/>
            <a:ext cx="77136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O circuito da Figura abaixo é um </a:t>
            </a:r>
            <a:r>
              <a:rPr lang="pt-BR" altLang="pt-BR" b="1">
                <a:solidFill>
                  <a:srgbClr val="FF0000"/>
                </a:solidFill>
              </a:rPr>
              <a:t>amplificador em cascata com realimentação DC </a:t>
            </a:r>
            <a:r>
              <a:rPr lang="pt-BR" altLang="pt-BR"/>
              <a:t>que executa a mesma função eletrônica de um amplificador com acoplamento direto (ou sem acoplamento DC), isto é, tem </a:t>
            </a:r>
            <a:r>
              <a:rPr lang="pt-BR" altLang="pt-BR" b="1">
                <a:solidFill>
                  <a:srgbClr val="FF0000"/>
                </a:solidFill>
              </a:rPr>
              <a:t>alto ganho de amplificação</a:t>
            </a:r>
            <a:r>
              <a:rPr lang="pt-BR" altLang="pt-BR"/>
              <a:t>.  </a:t>
            </a:r>
          </a:p>
        </p:txBody>
      </p:sp>
      <p:sp>
        <p:nvSpPr>
          <p:cNvPr id="163843" name="object 11">
            <a:extLst>
              <a:ext uri="{FF2B5EF4-FFF2-40B4-BE49-F238E27FC236}">
                <a16:creationId xmlns:a16="http://schemas.microsoft.com/office/drawing/2014/main" id="{9BB8E3B9-B5CB-471D-84B3-E5D5E40CE29D}"/>
              </a:ext>
            </a:extLst>
          </p:cNvPr>
          <p:cNvSpPr>
            <a:spLocks/>
          </p:cNvSpPr>
          <p:nvPr/>
        </p:nvSpPr>
        <p:spPr bwMode="auto">
          <a:xfrm>
            <a:off x="1828801" y="415926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63844" name="Imagem 1">
            <a:extLst>
              <a:ext uri="{FF2B5EF4-FFF2-40B4-BE49-F238E27FC236}">
                <a16:creationId xmlns:a16="http://schemas.microsoft.com/office/drawing/2014/main" id="{4D7F982D-5A8B-4B7E-A3DA-6DE8FFFF4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493839"/>
            <a:ext cx="44100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45" name="Imagem 5">
            <a:extLst>
              <a:ext uri="{FF2B5EF4-FFF2-40B4-BE49-F238E27FC236}">
                <a16:creationId xmlns:a16="http://schemas.microsoft.com/office/drawing/2014/main" id="{14424EB5-129F-49B0-AFFF-DD835C068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1495426"/>
            <a:ext cx="33718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46" name="CaixaDeTexto 6">
            <a:extLst>
              <a:ext uri="{FF2B5EF4-FFF2-40B4-BE49-F238E27FC236}">
                <a16:creationId xmlns:a16="http://schemas.microsoft.com/office/drawing/2014/main" id="{4BCE89B3-5C68-4E48-8578-816502FE3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888" y="4576764"/>
            <a:ext cx="3873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1400" b="1"/>
              <a:t>Amplificador em Cascata com Realimentação DC</a:t>
            </a:r>
          </a:p>
        </p:txBody>
      </p:sp>
      <p:sp>
        <p:nvSpPr>
          <p:cNvPr id="163847" name="CaixaDeTexto 7">
            <a:extLst>
              <a:ext uri="{FF2B5EF4-FFF2-40B4-BE49-F238E27FC236}">
                <a16:creationId xmlns:a16="http://schemas.microsoft.com/office/drawing/2014/main" id="{CC1440C6-540D-4D35-9BD3-1B85A4C89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0" y="4567239"/>
            <a:ext cx="1352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t-BR" altLang="pt-BR" sz="1400" b="1"/>
              <a:t> Equivalente DC 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876A61B6-DAD9-4EB1-9C1F-AE04AF5E2144}"/>
              </a:ext>
            </a:extLst>
          </p:cNvPr>
          <p:cNvCxnSpPr/>
          <p:nvPr/>
        </p:nvCxnSpPr>
        <p:spPr>
          <a:xfrm>
            <a:off x="6324600" y="2994025"/>
            <a:ext cx="61753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CaixaDeTexto 6">
            <a:extLst>
              <a:ext uri="{FF2B5EF4-FFF2-40B4-BE49-F238E27FC236}">
                <a16:creationId xmlns:a16="http://schemas.microsoft.com/office/drawing/2014/main" id="{D111B43F-1ABD-465D-B167-A4B6F5654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575" y="3810000"/>
            <a:ext cx="8059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A polarização do primeiro transistor (Q</a:t>
            </a:r>
            <a:r>
              <a:rPr lang="pt-BR" altLang="pt-BR" baseline="-25000"/>
              <a:t>1</a:t>
            </a:r>
            <a:r>
              <a:rPr lang="pt-BR" altLang="pt-BR"/>
              <a:t>) não é obtida pelo tradicional divisor de tensão de base, mas através de uma realimentação negativa em corrente contínua que tem por </a:t>
            </a:r>
            <a:r>
              <a:rPr lang="pt-BR" altLang="pt-BR" b="1">
                <a:solidFill>
                  <a:srgbClr val="FF0000"/>
                </a:solidFill>
              </a:rPr>
              <a:t>objetivo dar maior estabilidade ao ponto quiescente global do circuito</a:t>
            </a:r>
            <a:r>
              <a:rPr lang="pt-BR" altLang="pt-BR"/>
              <a:t>.</a:t>
            </a:r>
          </a:p>
        </p:txBody>
      </p:sp>
      <p:sp>
        <p:nvSpPr>
          <p:cNvPr id="164867" name="object 11">
            <a:extLst>
              <a:ext uri="{FF2B5EF4-FFF2-40B4-BE49-F238E27FC236}">
                <a16:creationId xmlns:a16="http://schemas.microsoft.com/office/drawing/2014/main" id="{D7E68B1D-A290-442A-B274-BE468EB6880D}"/>
              </a:ext>
            </a:extLst>
          </p:cNvPr>
          <p:cNvSpPr>
            <a:spLocks/>
          </p:cNvSpPr>
          <p:nvPr/>
        </p:nvSpPr>
        <p:spPr bwMode="auto">
          <a:xfrm>
            <a:off x="1976439" y="3836989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pic>
        <p:nvPicPr>
          <p:cNvPr id="164868" name="Imagem 5">
            <a:extLst>
              <a:ext uri="{FF2B5EF4-FFF2-40B4-BE49-F238E27FC236}">
                <a16:creationId xmlns:a16="http://schemas.microsoft.com/office/drawing/2014/main" id="{227AA9EB-CB1D-4792-84F7-C572C714B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189" y="633413"/>
            <a:ext cx="3475037" cy="309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Imagem 5">
            <a:extLst>
              <a:ext uri="{FF2B5EF4-FFF2-40B4-BE49-F238E27FC236}">
                <a16:creationId xmlns:a16="http://schemas.microsoft.com/office/drawing/2014/main" id="{CBCC61C7-BC9A-4863-85A6-52D9067AA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0" y="269875"/>
            <a:ext cx="3822700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79" name="CaixaDeTexto 6">
            <a:extLst>
              <a:ext uri="{FF2B5EF4-FFF2-40B4-BE49-F238E27FC236}">
                <a16:creationId xmlns:a16="http://schemas.microsoft.com/office/drawing/2014/main" id="{1F2DB7FF-36CF-4451-AE87-3726E19BC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810000"/>
            <a:ext cx="8000998" cy="25860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pt-BR" altLang="pt-BR" dirty="0"/>
              <a:t>Se, por algum motivo, 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pt-BR" altLang="pt-BR" b="1" baseline="-25000" dirty="0">
                <a:solidFill>
                  <a:srgbClr val="FF0000"/>
                </a:solidFill>
                <a:highlight>
                  <a:srgbClr val="FFFF00"/>
                </a:highlight>
              </a:rPr>
              <a:t>C(Q2) 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aumenta</a:t>
            </a:r>
            <a:r>
              <a:rPr lang="pt-BR" altLang="pt-BR" dirty="0"/>
              <a:t>, a tensão V</a:t>
            </a:r>
            <a:r>
              <a:rPr lang="pt-BR" altLang="pt-BR" baseline="-25000" dirty="0"/>
              <a:t>X</a:t>
            </a:r>
            <a:r>
              <a:rPr lang="pt-BR" altLang="pt-BR" dirty="0"/>
              <a:t> também aumentará, injetando mais corrente na base de Q</a:t>
            </a:r>
            <a:r>
              <a:rPr lang="pt-BR" altLang="pt-BR" baseline="-25000" dirty="0"/>
              <a:t>1</a:t>
            </a:r>
            <a:r>
              <a:rPr lang="pt-BR" altLang="pt-BR" dirty="0"/>
              <a:t>, fazendo, portanto, I</a:t>
            </a:r>
            <a:r>
              <a:rPr lang="pt-BR" altLang="pt-BR" baseline="-25000" dirty="0"/>
              <a:t>C(Q1)</a:t>
            </a:r>
            <a:r>
              <a:rPr lang="pt-BR" altLang="pt-BR" dirty="0"/>
              <a:t> aumentar. </a:t>
            </a:r>
          </a:p>
          <a:p>
            <a:pPr algn="just" eaLnBrk="1" hangingPunct="1">
              <a:defRPr/>
            </a:pPr>
            <a:endParaRPr lang="pt-BR" altLang="pt-BR" dirty="0"/>
          </a:p>
          <a:p>
            <a:pPr algn="just" eaLnBrk="1" hangingPunct="1">
              <a:defRPr/>
            </a:pPr>
            <a:r>
              <a:rPr lang="pt-BR" altLang="pt-BR" dirty="0"/>
              <a:t>O aumento de I</a:t>
            </a:r>
            <a:r>
              <a:rPr lang="pt-BR" altLang="pt-BR" baseline="-25000" dirty="0"/>
              <a:t>C(Q1)</a:t>
            </a:r>
            <a:r>
              <a:rPr lang="pt-BR" altLang="pt-BR" dirty="0"/>
              <a:t>, no entanto, faz a tensão V</a:t>
            </a:r>
            <a:r>
              <a:rPr lang="pt-BR" altLang="pt-BR" baseline="-25000" dirty="0"/>
              <a:t>CE1</a:t>
            </a:r>
            <a:r>
              <a:rPr lang="pt-BR" altLang="pt-BR" dirty="0"/>
              <a:t> cair (pois a corrente em R</a:t>
            </a:r>
            <a:r>
              <a:rPr lang="pt-BR" altLang="pt-BR" baseline="-25000" dirty="0"/>
              <a:t>1</a:t>
            </a:r>
            <a:r>
              <a:rPr lang="pt-BR" altLang="pt-BR" dirty="0"/>
              <a:t> tem que aumentar), fazendo, portanto, com que I</a:t>
            </a:r>
            <a:r>
              <a:rPr lang="pt-BR" altLang="pt-BR" baseline="-25000" dirty="0"/>
              <a:t>B(Q2) </a:t>
            </a:r>
            <a:r>
              <a:rPr lang="pt-BR" altLang="pt-BR" dirty="0"/>
              <a:t>diminua e, consequentemente, fazendo com que 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pt-BR" altLang="pt-BR" b="1" baseline="-25000" dirty="0">
                <a:solidFill>
                  <a:srgbClr val="FF0000"/>
                </a:solidFill>
                <a:highlight>
                  <a:srgbClr val="FFFF00"/>
                </a:highlight>
              </a:rPr>
              <a:t>C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(Q</a:t>
            </a:r>
            <a:r>
              <a:rPr lang="pt-BR" altLang="pt-BR" b="1" baseline="-25000" dirty="0">
                <a:solidFill>
                  <a:srgbClr val="FF0000"/>
                </a:solidFill>
                <a:highlight>
                  <a:srgbClr val="FFFF00"/>
                </a:highlight>
              </a:rPr>
              <a:t>2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) diminua</a:t>
            </a:r>
            <a:r>
              <a:rPr lang="pt-BR" altLang="pt-BR" dirty="0"/>
              <a:t>.</a:t>
            </a:r>
          </a:p>
          <a:p>
            <a:pPr algn="just" eaLnBrk="1" hangingPunct="1">
              <a:defRPr/>
            </a:pPr>
            <a:endParaRPr lang="pt-BR" altLang="pt-BR" dirty="0"/>
          </a:p>
          <a:p>
            <a:pPr algn="just" eaLnBrk="1" hangingPunct="1">
              <a:defRPr/>
            </a:pPr>
            <a:r>
              <a:rPr lang="pt-BR" altLang="pt-BR" b="1" dirty="0">
                <a:solidFill>
                  <a:srgbClr val="FF0000"/>
                </a:solidFill>
              </a:rPr>
              <a:t>O aumento de I</a:t>
            </a:r>
            <a:r>
              <a:rPr lang="pt-BR" altLang="pt-BR" b="1" baseline="-25000" dirty="0">
                <a:solidFill>
                  <a:srgbClr val="FF0000"/>
                </a:solidFill>
              </a:rPr>
              <a:t>C(Q2)</a:t>
            </a:r>
            <a:r>
              <a:rPr lang="pt-BR" altLang="pt-BR" b="1" dirty="0">
                <a:solidFill>
                  <a:srgbClr val="FF0000"/>
                </a:solidFill>
              </a:rPr>
              <a:t> causa, necessariamente, uma contrarreação que tende a deixar o circuito estável em DC. </a:t>
            </a:r>
          </a:p>
        </p:txBody>
      </p:sp>
      <p:sp>
        <p:nvSpPr>
          <p:cNvPr id="165892" name="object 11">
            <a:extLst>
              <a:ext uri="{FF2B5EF4-FFF2-40B4-BE49-F238E27FC236}">
                <a16:creationId xmlns:a16="http://schemas.microsoft.com/office/drawing/2014/main" id="{E87F1711-6835-45DA-B9ED-915B150C14D9}"/>
              </a:ext>
            </a:extLst>
          </p:cNvPr>
          <p:cNvSpPr>
            <a:spLocks/>
          </p:cNvSpPr>
          <p:nvPr/>
        </p:nvSpPr>
        <p:spPr bwMode="auto">
          <a:xfrm>
            <a:off x="1958976" y="3917951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165893" name="CaixaDeTexto 2">
            <a:extLst>
              <a:ext uri="{FF2B5EF4-FFF2-40B4-BE49-F238E27FC236}">
                <a16:creationId xmlns:a16="http://schemas.microsoft.com/office/drawing/2014/main" id="{F99B462B-8153-4951-A4A3-F53845FF5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8288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Se  I</a:t>
            </a:r>
            <a:r>
              <a:rPr lang="pt-BR" altLang="pt-BR" baseline="-25000"/>
              <a:t>C(Q2)</a:t>
            </a:r>
            <a:r>
              <a:rPr lang="pt-BR" altLang="pt-BR"/>
              <a:t> </a:t>
            </a: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5F5A20C0-52C4-4813-8C7B-667BF7757780}"/>
              </a:ext>
            </a:extLst>
          </p:cNvPr>
          <p:cNvCxnSpPr/>
          <p:nvPr/>
        </p:nvCxnSpPr>
        <p:spPr>
          <a:xfrm flipV="1">
            <a:off x="3581400" y="1676400"/>
            <a:ext cx="0" cy="762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ta: para a Esquerda 1">
            <a:extLst>
              <a:ext uri="{FF2B5EF4-FFF2-40B4-BE49-F238E27FC236}">
                <a16:creationId xmlns:a16="http://schemas.microsoft.com/office/drawing/2014/main" id="{B51EDFB3-1557-4C08-B440-EC1F4ECC40AC}"/>
              </a:ext>
            </a:extLst>
          </p:cNvPr>
          <p:cNvSpPr/>
          <p:nvPr/>
        </p:nvSpPr>
        <p:spPr>
          <a:xfrm>
            <a:off x="6472238" y="2138363"/>
            <a:ext cx="533400" cy="39211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4" name="Imagem 5">
            <a:extLst>
              <a:ext uri="{FF2B5EF4-FFF2-40B4-BE49-F238E27FC236}">
                <a16:creationId xmlns:a16="http://schemas.microsoft.com/office/drawing/2014/main" id="{A22B4879-0932-4D8A-9BE2-48F13C6AB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8138"/>
            <a:ext cx="3475038" cy="309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3" name="CaixaDeTexto 6">
            <a:extLst>
              <a:ext uri="{FF2B5EF4-FFF2-40B4-BE49-F238E27FC236}">
                <a16:creationId xmlns:a16="http://schemas.microsoft.com/office/drawing/2014/main" id="{377595F9-B60B-45A8-8CA7-9DA6FBE7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455" y="3396342"/>
            <a:ext cx="8107701" cy="25860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pt-BR" altLang="pt-BR" dirty="0"/>
              <a:t>Se, por algum motivo, 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pt-BR" altLang="pt-BR" b="1" baseline="-25000" dirty="0">
                <a:solidFill>
                  <a:srgbClr val="FF0000"/>
                </a:solidFill>
                <a:highlight>
                  <a:srgbClr val="FFFF00"/>
                </a:highlight>
              </a:rPr>
              <a:t>C(Q2)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 diminui</a:t>
            </a:r>
            <a:r>
              <a:rPr lang="pt-BR" altLang="pt-BR" dirty="0"/>
              <a:t>, a tensão V</a:t>
            </a:r>
            <a:r>
              <a:rPr lang="pt-BR" altLang="pt-BR" baseline="-25000" dirty="0"/>
              <a:t>X</a:t>
            </a:r>
            <a:r>
              <a:rPr lang="pt-BR" altLang="pt-BR" dirty="0"/>
              <a:t> também diminuirá, injetando menos corrente na base de Q</a:t>
            </a:r>
            <a:r>
              <a:rPr lang="pt-BR" altLang="pt-BR" baseline="-25000" dirty="0"/>
              <a:t>1</a:t>
            </a:r>
            <a:r>
              <a:rPr lang="pt-BR" altLang="pt-BR" dirty="0"/>
              <a:t>, fazendo, portanto, I</a:t>
            </a:r>
            <a:r>
              <a:rPr lang="pt-BR" altLang="pt-BR" baseline="-25000" dirty="0"/>
              <a:t>C(Q1)</a:t>
            </a:r>
            <a:r>
              <a:rPr lang="pt-BR" altLang="pt-BR" dirty="0"/>
              <a:t> diminuir. </a:t>
            </a:r>
          </a:p>
          <a:p>
            <a:pPr algn="just" eaLnBrk="1" hangingPunct="1">
              <a:defRPr/>
            </a:pPr>
            <a:endParaRPr lang="pt-BR" altLang="pt-BR" dirty="0"/>
          </a:p>
          <a:p>
            <a:pPr algn="just" eaLnBrk="1" hangingPunct="1">
              <a:defRPr/>
            </a:pPr>
            <a:r>
              <a:rPr lang="pt-BR" altLang="pt-BR" dirty="0"/>
              <a:t>A diminuição de I</a:t>
            </a:r>
            <a:r>
              <a:rPr lang="pt-BR" altLang="pt-BR" baseline="-25000" dirty="0"/>
              <a:t>C(Q1)</a:t>
            </a:r>
            <a:r>
              <a:rPr lang="pt-BR" altLang="pt-BR" dirty="0"/>
              <a:t>, no entanto, faz a tensão V</a:t>
            </a:r>
            <a:r>
              <a:rPr lang="pt-BR" altLang="pt-BR" baseline="-25000" dirty="0"/>
              <a:t>CE1</a:t>
            </a:r>
            <a:r>
              <a:rPr lang="pt-BR" altLang="pt-BR" dirty="0"/>
              <a:t> crescer (pois a corrente em R</a:t>
            </a:r>
            <a:r>
              <a:rPr lang="pt-BR" altLang="pt-BR" baseline="-25000" dirty="0"/>
              <a:t>1</a:t>
            </a:r>
            <a:r>
              <a:rPr lang="pt-BR" altLang="pt-BR" dirty="0"/>
              <a:t> tem que diminuir), fazendo, portanto, com que I</a:t>
            </a:r>
            <a:r>
              <a:rPr lang="pt-BR" altLang="pt-BR" baseline="-25000" dirty="0"/>
              <a:t>B(Q2)</a:t>
            </a:r>
            <a:r>
              <a:rPr lang="pt-BR" altLang="pt-BR" dirty="0"/>
              <a:t> aumente e, consequentemente, fazendo com que 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pt-BR" altLang="pt-BR" b="1" baseline="-25000" dirty="0">
                <a:solidFill>
                  <a:srgbClr val="FF0000"/>
                </a:solidFill>
                <a:highlight>
                  <a:srgbClr val="FFFF00"/>
                </a:highlight>
              </a:rPr>
              <a:t>C(Q2)</a:t>
            </a:r>
            <a:r>
              <a:rPr lang="pt-BR" alt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 aumente</a:t>
            </a:r>
            <a:r>
              <a:rPr lang="pt-BR" altLang="pt-BR" dirty="0"/>
              <a:t>. </a:t>
            </a:r>
          </a:p>
          <a:p>
            <a:pPr algn="just" eaLnBrk="1" hangingPunct="1">
              <a:defRPr/>
            </a:pPr>
            <a:endParaRPr lang="pt-BR" altLang="pt-BR" b="1" dirty="0">
              <a:solidFill>
                <a:srgbClr val="FF0000"/>
              </a:solidFill>
            </a:endParaRPr>
          </a:p>
          <a:p>
            <a:pPr algn="just" eaLnBrk="1" hangingPunct="1">
              <a:defRPr/>
            </a:pPr>
            <a:r>
              <a:rPr lang="pt-BR" altLang="pt-BR" b="1" dirty="0">
                <a:solidFill>
                  <a:srgbClr val="FF0000"/>
                </a:solidFill>
              </a:rPr>
              <a:t>A diminuição de I</a:t>
            </a:r>
            <a:r>
              <a:rPr lang="pt-BR" altLang="pt-BR" b="1" baseline="-25000" dirty="0">
                <a:solidFill>
                  <a:srgbClr val="FF0000"/>
                </a:solidFill>
              </a:rPr>
              <a:t>C(Q2) </a:t>
            </a:r>
            <a:r>
              <a:rPr lang="pt-BR" altLang="pt-BR" b="1" dirty="0">
                <a:solidFill>
                  <a:srgbClr val="FF0000"/>
                </a:solidFill>
              </a:rPr>
              <a:t>causa, necessariamente, uma contrarreação que tende a deixar o circuito estável em DC. </a:t>
            </a:r>
          </a:p>
        </p:txBody>
      </p:sp>
      <p:sp>
        <p:nvSpPr>
          <p:cNvPr id="166916" name="object 11">
            <a:extLst>
              <a:ext uri="{FF2B5EF4-FFF2-40B4-BE49-F238E27FC236}">
                <a16:creationId xmlns:a16="http://schemas.microsoft.com/office/drawing/2014/main" id="{D3BC459B-B4F4-430B-8F1F-DBE95E07A2F5}"/>
              </a:ext>
            </a:extLst>
          </p:cNvPr>
          <p:cNvSpPr>
            <a:spLocks/>
          </p:cNvSpPr>
          <p:nvPr/>
        </p:nvSpPr>
        <p:spPr bwMode="auto">
          <a:xfrm>
            <a:off x="1768476" y="3441701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166917" name="CaixaDeTexto 4">
            <a:extLst>
              <a:ext uri="{FF2B5EF4-FFF2-40B4-BE49-F238E27FC236}">
                <a16:creationId xmlns:a16="http://schemas.microsoft.com/office/drawing/2014/main" id="{9EEF24B3-A0B1-40D6-BD64-95D7CAEE1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8288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pt-BR" altLang="pt-BR"/>
              <a:t>Se  I</a:t>
            </a:r>
            <a:r>
              <a:rPr lang="pt-BR" altLang="pt-BR" baseline="-25000"/>
              <a:t>C(Q2)</a:t>
            </a:r>
            <a:r>
              <a:rPr lang="pt-BR" altLang="pt-BR"/>
              <a:t> </a:t>
            </a: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FA207165-C9A7-4BAB-BFD6-9568E8865786}"/>
              </a:ext>
            </a:extLst>
          </p:cNvPr>
          <p:cNvCxnSpPr>
            <a:cxnSpLocks/>
          </p:cNvCxnSpPr>
          <p:nvPr/>
        </p:nvCxnSpPr>
        <p:spPr>
          <a:xfrm>
            <a:off x="3657600" y="1752600"/>
            <a:ext cx="0" cy="6619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FA6A2C85-62CB-4E17-88AA-9867FD087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26" y="6048376"/>
            <a:ext cx="81073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Esse elo amarrado, conhecido como </a:t>
            </a:r>
            <a:r>
              <a:rPr lang="pt-BR" altLang="pt-BR" b="1">
                <a:solidFill>
                  <a:srgbClr val="FF0000"/>
                </a:solidFill>
              </a:rPr>
              <a:t>REALIMENTAÇÃO NEGATIVA</a:t>
            </a:r>
            <a:r>
              <a:rPr lang="pt-BR" altLang="pt-BR"/>
              <a:t>, estabelece grande estabilidade ao ponto quiescente.  </a:t>
            </a:r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id="{C1F82512-7871-4F28-8B5D-B5939366FAD7}"/>
              </a:ext>
            </a:extLst>
          </p:cNvPr>
          <p:cNvSpPr>
            <a:spLocks/>
          </p:cNvSpPr>
          <p:nvPr/>
        </p:nvSpPr>
        <p:spPr bwMode="auto">
          <a:xfrm>
            <a:off x="1768476" y="6081714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0DD31B5-9448-4D31-AA53-FBF4BF03A690}"/>
              </a:ext>
            </a:extLst>
          </p:cNvPr>
          <p:cNvCxnSpPr/>
          <p:nvPr/>
        </p:nvCxnSpPr>
        <p:spPr>
          <a:xfrm>
            <a:off x="4964113" y="5922963"/>
            <a:ext cx="609600" cy="0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Imagem 5">
            <a:extLst>
              <a:ext uri="{FF2B5EF4-FFF2-40B4-BE49-F238E27FC236}">
                <a16:creationId xmlns:a16="http://schemas.microsoft.com/office/drawing/2014/main" id="{E7DFC7E9-EA99-41C5-883E-EE7CD0E1B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1" y="403225"/>
            <a:ext cx="3821113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6">
            <a:extLst>
              <a:ext uri="{FF2B5EF4-FFF2-40B4-BE49-F238E27FC236}">
                <a16:creationId xmlns:a16="http://schemas.microsoft.com/office/drawing/2014/main" id="{58D48FBD-BF5D-4645-9EEB-4FA36C0C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776" y="3979864"/>
            <a:ext cx="771366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pt-BR" altLang="pt-BR"/>
              <a:t>As grandezas </a:t>
            </a:r>
            <a:r>
              <a:rPr lang="pt-BR" altLang="pt-BR" b="1">
                <a:solidFill>
                  <a:srgbClr val="FF0000"/>
                </a:solidFill>
              </a:rPr>
              <a:t>V</a:t>
            </a:r>
            <a:r>
              <a:rPr lang="pt-BR" altLang="pt-BR" b="1" baseline="-25000">
                <a:solidFill>
                  <a:srgbClr val="FF0000"/>
                </a:solidFill>
              </a:rPr>
              <a:t>CC</a:t>
            </a:r>
            <a:r>
              <a:rPr lang="pt-BR" altLang="pt-BR" b="1">
                <a:solidFill>
                  <a:srgbClr val="FF0000"/>
                </a:solidFill>
              </a:rPr>
              <a:t>; β</a:t>
            </a:r>
            <a:r>
              <a:rPr lang="pt-BR" altLang="pt-BR" b="1" baseline="-25000">
                <a:solidFill>
                  <a:srgbClr val="FF0000"/>
                </a:solidFill>
              </a:rPr>
              <a:t>1</a:t>
            </a:r>
            <a:r>
              <a:rPr lang="pt-BR" altLang="pt-BR" b="1">
                <a:solidFill>
                  <a:srgbClr val="FF0000"/>
                </a:solidFill>
              </a:rPr>
              <a:t>; V</a:t>
            </a:r>
            <a:r>
              <a:rPr lang="pt-BR" altLang="pt-BR" b="1" baseline="-25000">
                <a:solidFill>
                  <a:srgbClr val="FF0000"/>
                </a:solidFill>
              </a:rPr>
              <a:t>BE1</a:t>
            </a:r>
            <a:r>
              <a:rPr lang="pt-BR" altLang="pt-BR" b="1">
                <a:solidFill>
                  <a:srgbClr val="FF0000"/>
                </a:solidFill>
              </a:rPr>
              <a:t>; β</a:t>
            </a:r>
            <a:r>
              <a:rPr lang="pt-BR" altLang="pt-BR" b="1" baseline="-25000">
                <a:solidFill>
                  <a:srgbClr val="FF0000"/>
                </a:solidFill>
              </a:rPr>
              <a:t>2</a:t>
            </a:r>
            <a:r>
              <a:rPr lang="pt-BR" altLang="pt-BR" b="1">
                <a:solidFill>
                  <a:srgbClr val="FF0000"/>
                </a:solidFill>
              </a:rPr>
              <a:t> e V</a:t>
            </a:r>
            <a:r>
              <a:rPr lang="pt-BR" altLang="pt-BR" b="1" baseline="-25000">
                <a:solidFill>
                  <a:srgbClr val="FF0000"/>
                </a:solidFill>
              </a:rPr>
              <a:t>BE2</a:t>
            </a:r>
            <a:r>
              <a:rPr lang="pt-BR" altLang="pt-BR"/>
              <a:t>, assim como os resistores </a:t>
            </a:r>
            <a:r>
              <a:rPr lang="pt-BR" altLang="pt-BR" b="1">
                <a:solidFill>
                  <a:srgbClr val="FF0000"/>
                </a:solidFill>
              </a:rPr>
              <a:t>R</a:t>
            </a:r>
            <a:r>
              <a:rPr lang="pt-BR" altLang="pt-BR" b="1" baseline="-25000">
                <a:solidFill>
                  <a:srgbClr val="FF0000"/>
                </a:solidFill>
              </a:rPr>
              <a:t>1</a:t>
            </a:r>
            <a:r>
              <a:rPr lang="pt-BR" altLang="pt-BR" b="1">
                <a:solidFill>
                  <a:srgbClr val="FF0000"/>
                </a:solidFill>
              </a:rPr>
              <a:t>, R</a:t>
            </a:r>
            <a:r>
              <a:rPr lang="pt-BR" altLang="pt-BR" b="1" baseline="-25000">
                <a:solidFill>
                  <a:srgbClr val="FF0000"/>
                </a:solidFill>
              </a:rPr>
              <a:t>2</a:t>
            </a:r>
            <a:r>
              <a:rPr lang="pt-BR" altLang="pt-BR" b="1">
                <a:solidFill>
                  <a:srgbClr val="FF0000"/>
                </a:solidFill>
              </a:rPr>
              <a:t>, R</a:t>
            </a:r>
            <a:r>
              <a:rPr lang="pt-BR" altLang="pt-BR" b="1" baseline="-25000">
                <a:solidFill>
                  <a:srgbClr val="FF0000"/>
                </a:solidFill>
              </a:rPr>
              <a:t>3</a:t>
            </a:r>
            <a:r>
              <a:rPr lang="pt-BR" altLang="pt-BR" b="1">
                <a:solidFill>
                  <a:srgbClr val="FF0000"/>
                </a:solidFill>
              </a:rPr>
              <a:t> e R</a:t>
            </a:r>
            <a:r>
              <a:rPr lang="pt-BR" altLang="pt-BR" b="1" baseline="-25000">
                <a:solidFill>
                  <a:srgbClr val="FF0000"/>
                </a:solidFill>
              </a:rPr>
              <a:t>4</a:t>
            </a:r>
            <a:r>
              <a:rPr lang="pt-BR" altLang="pt-BR"/>
              <a:t>, são consideradas conhecidas. 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As incógnitas do circuito são: </a:t>
            </a:r>
            <a:r>
              <a:rPr lang="pt-BR" altLang="pt-BR" b="1">
                <a:solidFill>
                  <a:srgbClr val="FF0000"/>
                </a:solidFill>
              </a:rPr>
              <a:t>I</a:t>
            </a:r>
            <a:r>
              <a:rPr lang="pt-BR" altLang="pt-BR" b="1" baseline="-25000">
                <a:solidFill>
                  <a:srgbClr val="FF0000"/>
                </a:solidFill>
              </a:rPr>
              <a:t>C(Q1)</a:t>
            </a:r>
            <a:r>
              <a:rPr lang="pt-BR" altLang="pt-BR" b="1">
                <a:solidFill>
                  <a:srgbClr val="FF0000"/>
                </a:solidFill>
              </a:rPr>
              <a:t>, I</a:t>
            </a:r>
            <a:r>
              <a:rPr lang="pt-BR" altLang="pt-BR" b="1" baseline="-25000">
                <a:solidFill>
                  <a:srgbClr val="FF0000"/>
                </a:solidFill>
              </a:rPr>
              <a:t>C(Q2)</a:t>
            </a:r>
            <a:r>
              <a:rPr lang="pt-BR" altLang="pt-BR" b="1">
                <a:solidFill>
                  <a:srgbClr val="FF0000"/>
                </a:solidFill>
              </a:rPr>
              <a:t>;, V</a:t>
            </a:r>
            <a:r>
              <a:rPr lang="pt-BR" altLang="pt-BR" b="1" baseline="-25000">
                <a:solidFill>
                  <a:srgbClr val="FF0000"/>
                </a:solidFill>
              </a:rPr>
              <a:t>CE1</a:t>
            </a:r>
            <a:r>
              <a:rPr lang="pt-BR" altLang="pt-BR" b="1">
                <a:solidFill>
                  <a:srgbClr val="FF0000"/>
                </a:solidFill>
              </a:rPr>
              <a:t>, V</a:t>
            </a:r>
            <a:r>
              <a:rPr lang="pt-BR" altLang="pt-BR" b="1" baseline="-25000">
                <a:solidFill>
                  <a:srgbClr val="FF0000"/>
                </a:solidFill>
              </a:rPr>
              <a:t>CE2</a:t>
            </a:r>
            <a:r>
              <a:rPr lang="pt-BR" altLang="pt-BR" b="1">
                <a:solidFill>
                  <a:srgbClr val="FF0000"/>
                </a:solidFill>
              </a:rPr>
              <a:t> e V</a:t>
            </a:r>
            <a:r>
              <a:rPr lang="pt-BR" altLang="pt-BR" b="1" baseline="-25000">
                <a:solidFill>
                  <a:srgbClr val="FF0000"/>
                </a:solidFill>
              </a:rPr>
              <a:t>o</a:t>
            </a:r>
            <a:r>
              <a:rPr lang="pt-BR" altLang="pt-BR" b="1">
                <a:solidFill>
                  <a:srgbClr val="FF0000"/>
                </a:solidFill>
              </a:rPr>
              <a:t> </a:t>
            </a:r>
            <a:r>
              <a:rPr lang="pt-BR" altLang="pt-BR"/>
              <a:t>. 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Equacionando-se o circuito, tem-se que: </a:t>
            </a: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id="{850ABE99-2E82-4E58-9101-569DCC1EDC01}"/>
              </a:ext>
            </a:extLst>
          </p:cNvPr>
          <p:cNvSpPr>
            <a:spLocks/>
          </p:cNvSpPr>
          <p:nvPr/>
        </p:nvSpPr>
        <p:spPr bwMode="auto">
          <a:xfrm>
            <a:off x="1905001" y="4070351"/>
            <a:ext cx="314325" cy="276225"/>
          </a:xfrm>
          <a:custGeom>
            <a:avLst/>
            <a:gdLst>
              <a:gd name="T0" fmla="*/ 0 w 314959"/>
              <a:gd name="T1" fmla="*/ 253180 h 276859"/>
              <a:gd name="T2" fmla="*/ 291156 w 314959"/>
              <a:gd name="T3" fmla="*/ 253180 h 276859"/>
              <a:gd name="T4" fmla="*/ 291156 w 314959"/>
              <a:gd name="T5" fmla="*/ 0 h 276859"/>
              <a:gd name="T6" fmla="*/ 0 w 314959"/>
              <a:gd name="T7" fmla="*/ 0 h 276859"/>
              <a:gd name="T8" fmla="*/ 0 w 314959"/>
              <a:gd name="T9" fmla="*/ 253180 h 2768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4959" h="276859">
                <a:moveTo>
                  <a:pt x="0" y="276860"/>
                </a:moveTo>
                <a:lnTo>
                  <a:pt x="314959" y="276860"/>
                </a:lnTo>
                <a:lnTo>
                  <a:pt x="314959" y="0"/>
                </a:lnTo>
                <a:lnTo>
                  <a:pt x="0" y="0"/>
                </a:lnTo>
                <a:lnTo>
                  <a:pt x="0" y="276860"/>
                </a:lnTo>
                <a:close/>
              </a:path>
            </a:pathLst>
          </a:custGeom>
          <a:solidFill>
            <a:srgbClr val="00AF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925</Words>
  <Application>Microsoft Office PowerPoint</Application>
  <PresentationFormat>Widescreen</PresentationFormat>
  <Paragraphs>74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Marcos Alves</dc:creator>
  <cp:lastModifiedBy>José Marcos Alves</cp:lastModifiedBy>
  <cp:revision>3</cp:revision>
  <dcterms:created xsi:type="dcterms:W3CDTF">2020-04-28T20:12:47Z</dcterms:created>
  <dcterms:modified xsi:type="dcterms:W3CDTF">2020-04-28T20:52:47Z</dcterms:modified>
</cp:coreProperties>
</file>