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351" r:id="rId3"/>
    <p:sldId id="353" r:id="rId4"/>
    <p:sldId id="354" r:id="rId5"/>
    <p:sldId id="352" r:id="rId6"/>
    <p:sldId id="355" r:id="rId7"/>
    <p:sldId id="356" r:id="rId8"/>
    <p:sldId id="357" r:id="rId9"/>
    <p:sldId id="358" r:id="rId10"/>
    <p:sldId id="333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34" r:id="rId21"/>
    <p:sldId id="367" r:id="rId22"/>
    <p:sldId id="335" r:id="rId23"/>
    <p:sldId id="368" r:id="rId24"/>
    <p:sldId id="359" r:id="rId25"/>
    <p:sldId id="360" r:id="rId26"/>
    <p:sldId id="366" r:id="rId27"/>
    <p:sldId id="362" r:id="rId28"/>
    <p:sldId id="364" r:id="rId29"/>
    <p:sldId id="363" r:id="rId30"/>
    <p:sldId id="365" r:id="rId31"/>
    <p:sldId id="361" r:id="rId32"/>
    <p:sldId id="369" r:id="rId33"/>
    <p:sldId id="307" r:id="rId34"/>
    <p:sldId id="370" r:id="rId35"/>
    <p:sldId id="30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CE7CC-97C0-4BED-B118-890E4798CD2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2182EE-1C58-4A3B-BBB7-10682B32020D}">
      <dgm:prSet phldrT="[Texto]" custT="1"/>
      <dgm:spPr/>
      <dgm:t>
        <a:bodyPr/>
        <a:lstStyle/>
        <a:p>
          <a:r>
            <a:rPr lang="pt-BR" sz="1800" b="1" dirty="0"/>
            <a:t>autonomia</a:t>
          </a:r>
        </a:p>
      </dgm:t>
    </dgm:pt>
    <dgm:pt modelId="{7BE68E98-75B1-4CE4-983E-605FB6CA5970}" type="parTrans" cxnId="{D4C3B43E-1550-4C54-B6CF-98830DC6FBA0}">
      <dgm:prSet/>
      <dgm:spPr/>
      <dgm:t>
        <a:bodyPr/>
        <a:lstStyle/>
        <a:p>
          <a:endParaRPr lang="pt-BR"/>
        </a:p>
      </dgm:t>
    </dgm:pt>
    <dgm:pt modelId="{F4D5ACC1-8796-4E51-8F2E-1CD96479CB7B}" type="sibTrans" cxnId="{D4C3B43E-1550-4C54-B6CF-98830DC6FBA0}">
      <dgm:prSet/>
      <dgm:spPr/>
      <dgm:t>
        <a:bodyPr/>
        <a:lstStyle/>
        <a:p>
          <a:endParaRPr lang="pt-BR"/>
        </a:p>
      </dgm:t>
    </dgm:pt>
    <dgm:pt modelId="{B47A34EC-8A16-4430-AFBE-4135A1D36EDA}">
      <dgm:prSet phldrT="[Texto]" custT="1"/>
      <dgm:spPr/>
      <dgm:t>
        <a:bodyPr/>
        <a:lstStyle/>
        <a:p>
          <a:r>
            <a:rPr lang="pt-BR" sz="1800" b="1" dirty="0"/>
            <a:t>liberdade</a:t>
          </a:r>
        </a:p>
      </dgm:t>
    </dgm:pt>
    <dgm:pt modelId="{B6E998CA-1227-4BE4-84B4-9BB5CF91F396}" type="parTrans" cxnId="{4C067C22-5AA8-4599-9073-470BA90DA4E6}">
      <dgm:prSet/>
      <dgm:spPr/>
      <dgm:t>
        <a:bodyPr/>
        <a:lstStyle/>
        <a:p>
          <a:endParaRPr lang="pt-BR"/>
        </a:p>
      </dgm:t>
    </dgm:pt>
    <dgm:pt modelId="{A2305FF7-0524-4DB5-82E0-F04A81298075}" type="sibTrans" cxnId="{4C067C22-5AA8-4599-9073-470BA90DA4E6}">
      <dgm:prSet/>
      <dgm:spPr/>
      <dgm:t>
        <a:bodyPr/>
        <a:lstStyle/>
        <a:p>
          <a:endParaRPr lang="pt-BR"/>
        </a:p>
      </dgm:t>
    </dgm:pt>
    <dgm:pt modelId="{6AC89F03-0105-4BE6-8457-8033F19703EA}">
      <dgm:prSet phldrT="[Texto]" custT="1"/>
      <dgm:spPr/>
      <dgm:t>
        <a:bodyPr/>
        <a:lstStyle/>
        <a:p>
          <a:r>
            <a:rPr lang="pt-BR" sz="1800" b="1" dirty="0"/>
            <a:t>participação social e comunitária</a:t>
          </a:r>
        </a:p>
      </dgm:t>
    </dgm:pt>
    <dgm:pt modelId="{BD991B0C-0038-4842-8535-2E80A2CD4503}" type="parTrans" cxnId="{77004F2F-A0A2-4158-A425-2C0D79E12368}">
      <dgm:prSet/>
      <dgm:spPr/>
      <dgm:t>
        <a:bodyPr/>
        <a:lstStyle/>
        <a:p>
          <a:endParaRPr lang="pt-BR"/>
        </a:p>
      </dgm:t>
    </dgm:pt>
    <dgm:pt modelId="{EA0BD693-62E4-4023-940B-9FA6F92B7ABB}" type="sibTrans" cxnId="{77004F2F-A0A2-4158-A425-2C0D79E12368}">
      <dgm:prSet/>
      <dgm:spPr/>
      <dgm:t>
        <a:bodyPr/>
        <a:lstStyle/>
        <a:p>
          <a:endParaRPr lang="pt-BR"/>
        </a:p>
      </dgm:t>
    </dgm:pt>
    <dgm:pt modelId="{2493CFA8-698B-4C4E-B059-1A908F933EA5}">
      <dgm:prSet custT="1"/>
      <dgm:spPr/>
      <dgm:t>
        <a:bodyPr/>
        <a:lstStyle/>
        <a:p>
          <a:r>
            <a:rPr lang="pt-BR" sz="1800" b="1"/>
            <a:t>poder contratual</a:t>
          </a:r>
          <a:endParaRPr lang="pt-BR" sz="1800" b="1" dirty="0"/>
        </a:p>
      </dgm:t>
    </dgm:pt>
    <dgm:pt modelId="{0B050B27-24FF-48A7-A662-42832E805047}" type="parTrans" cxnId="{56E208BF-81B2-4952-A5AF-0D7D9A8C996B}">
      <dgm:prSet/>
      <dgm:spPr/>
      <dgm:t>
        <a:bodyPr/>
        <a:lstStyle/>
        <a:p>
          <a:endParaRPr lang="pt-BR"/>
        </a:p>
      </dgm:t>
    </dgm:pt>
    <dgm:pt modelId="{DB1857F4-B0D6-456F-869E-5B2D851376D4}" type="sibTrans" cxnId="{56E208BF-81B2-4952-A5AF-0D7D9A8C996B}">
      <dgm:prSet/>
      <dgm:spPr/>
      <dgm:t>
        <a:bodyPr/>
        <a:lstStyle/>
        <a:p>
          <a:endParaRPr lang="pt-BR"/>
        </a:p>
      </dgm:t>
    </dgm:pt>
    <dgm:pt modelId="{8A2243F0-9CBC-4FC7-B80C-533CFD414EAC}">
      <dgm:prSet custT="1"/>
      <dgm:spPr/>
      <dgm:t>
        <a:bodyPr/>
        <a:lstStyle/>
        <a:p>
          <a:r>
            <a:rPr lang="pt-BR" sz="1800" b="1" dirty="0"/>
            <a:t>convivência e circulação social</a:t>
          </a:r>
        </a:p>
      </dgm:t>
    </dgm:pt>
    <dgm:pt modelId="{7917781C-719E-4D17-94B9-5CBB58396A28}" type="parTrans" cxnId="{4816D536-3E8D-4B9B-A164-2A8499A5ECFC}">
      <dgm:prSet/>
      <dgm:spPr/>
      <dgm:t>
        <a:bodyPr/>
        <a:lstStyle/>
        <a:p>
          <a:endParaRPr lang="pt-BR"/>
        </a:p>
      </dgm:t>
    </dgm:pt>
    <dgm:pt modelId="{9AA74B05-7A55-49C6-A5A2-316C9F463F6A}" type="sibTrans" cxnId="{4816D536-3E8D-4B9B-A164-2A8499A5ECFC}">
      <dgm:prSet/>
      <dgm:spPr/>
      <dgm:t>
        <a:bodyPr/>
        <a:lstStyle/>
        <a:p>
          <a:endParaRPr lang="pt-BR"/>
        </a:p>
      </dgm:t>
    </dgm:pt>
    <dgm:pt modelId="{1A9678E8-9652-4C90-8262-9D51EC7F6576}">
      <dgm:prSet custT="1"/>
      <dgm:spPr/>
      <dgm:t>
        <a:bodyPr/>
        <a:lstStyle/>
        <a:p>
          <a:r>
            <a:rPr lang="pt-BR" sz="1800" b="1" dirty="0" err="1"/>
            <a:t>projetualidade</a:t>
          </a:r>
          <a:endParaRPr lang="pt-BR" sz="1800" b="1" dirty="0"/>
        </a:p>
      </dgm:t>
    </dgm:pt>
    <dgm:pt modelId="{ABD94927-93F3-4930-9F7E-55A721B0FB1A}" type="parTrans" cxnId="{09B64834-CD42-47BE-BF81-DDB60CDA4A84}">
      <dgm:prSet/>
      <dgm:spPr/>
      <dgm:t>
        <a:bodyPr/>
        <a:lstStyle/>
        <a:p>
          <a:endParaRPr lang="pt-BR"/>
        </a:p>
      </dgm:t>
    </dgm:pt>
    <dgm:pt modelId="{AB516562-D753-4361-BD95-8322E3C35334}" type="sibTrans" cxnId="{09B64834-CD42-47BE-BF81-DDB60CDA4A84}">
      <dgm:prSet/>
      <dgm:spPr/>
      <dgm:t>
        <a:bodyPr/>
        <a:lstStyle/>
        <a:p>
          <a:endParaRPr lang="pt-BR"/>
        </a:p>
      </dgm:t>
    </dgm:pt>
    <dgm:pt modelId="{F14A8537-B90E-470F-84C3-5BCEFB6237EB}" type="pres">
      <dgm:prSet presAssocID="{BE7CE7CC-97C0-4BED-B118-890E4798CD23}" presName="Name0" presStyleCnt="0">
        <dgm:presLayoutVars>
          <dgm:dir/>
          <dgm:resizeHandles val="exact"/>
        </dgm:presLayoutVars>
      </dgm:prSet>
      <dgm:spPr/>
    </dgm:pt>
    <dgm:pt modelId="{AEEA6F58-E2C7-4193-9699-BB04C021B5AD}" type="pres">
      <dgm:prSet presAssocID="{BE7CE7CC-97C0-4BED-B118-890E4798CD23}" presName="cycle" presStyleCnt="0"/>
      <dgm:spPr/>
    </dgm:pt>
    <dgm:pt modelId="{A1382F63-3352-4526-BC55-03BB75F357D0}" type="pres">
      <dgm:prSet presAssocID="{682182EE-1C58-4A3B-BBB7-10682B32020D}" presName="nodeFirstNode" presStyleLbl="node1" presStyleIdx="0" presStyleCnt="6">
        <dgm:presLayoutVars>
          <dgm:bulletEnabled val="1"/>
        </dgm:presLayoutVars>
      </dgm:prSet>
      <dgm:spPr/>
    </dgm:pt>
    <dgm:pt modelId="{7C8CB403-DB17-40E9-881C-95719748F840}" type="pres">
      <dgm:prSet presAssocID="{F4D5ACC1-8796-4E51-8F2E-1CD96479CB7B}" presName="sibTransFirstNode" presStyleLbl="bgShp" presStyleIdx="0" presStyleCnt="1" custLinFactNeighborX="-238" custLinFactNeighborY="-746"/>
      <dgm:spPr/>
    </dgm:pt>
    <dgm:pt modelId="{8C65F878-E6C7-4802-8758-582C3DBD6338}" type="pres">
      <dgm:prSet presAssocID="{B47A34EC-8A16-4430-AFBE-4135A1D36EDA}" presName="nodeFollowingNodes" presStyleLbl="node1" presStyleIdx="1" presStyleCnt="6">
        <dgm:presLayoutVars>
          <dgm:bulletEnabled val="1"/>
        </dgm:presLayoutVars>
      </dgm:prSet>
      <dgm:spPr/>
    </dgm:pt>
    <dgm:pt modelId="{CE492DBC-C0BA-465C-9541-7DEEC6C7DD3A}" type="pres">
      <dgm:prSet presAssocID="{2493CFA8-698B-4C4E-B059-1A908F933EA5}" presName="nodeFollowingNodes" presStyleLbl="node1" presStyleIdx="2" presStyleCnt="6" custRadScaleRad="109747" custRadScaleInc="105484">
        <dgm:presLayoutVars>
          <dgm:bulletEnabled val="1"/>
        </dgm:presLayoutVars>
      </dgm:prSet>
      <dgm:spPr/>
    </dgm:pt>
    <dgm:pt modelId="{4C368B47-B1E7-46E3-BE35-5C4ED1DF370B}" type="pres">
      <dgm:prSet presAssocID="{8A2243F0-9CBC-4FC7-B80C-533CFD414EAC}" presName="nodeFollowingNodes" presStyleLbl="node1" presStyleIdx="3" presStyleCnt="6" custRadScaleRad="109812" custRadScaleInc="-130587">
        <dgm:presLayoutVars>
          <dgm:bulletEnabled val="1"/>
        </dgm:presLayoutVars>
      </dgm:prSet>
      <dgm:spPr/>
    </dgm:pt>
    <dgm:pt modelId="{21E796EE-07A4-4599-A407-BD724DB82EA8}" type="pres">
      <dgm:prSet presAssocID="{6AC89F03-0105-4BE6-8457-8033F19703EA}" presName="nodeFollowingNodes" presStyleLbl="node1" presStyleIdx="4" presStyleCnt="6" custRadScaleRad="97904" custRadScaleInc="117831">
        <dgm:presLayoutVars>
          <dgm:bulletEnabled val="1"/>
        </dgm:presLayoutVars>
      </dgm:prSet>
      <dgm:spPr/>
    </dgm:pt>
    <dgm:pt modelId="{2C885CDA-20C1-4664-9AE2-3DA54118C194}" type="pres">
      <dgm:prSet presAssocID="{1A9678E8-9652-4C90-8262-9D51EC7F6576}" presName="nodeFollowingNodes" presStyleLbl="node1" presStyleIdx="5" presStyleCnt="6" custScaleX="124230" custRadScaleRad="99034" custRadScaleInc="-109055">
        <dgm:presLayoutVars>
          <dgm:bulletEnabled val="1"/>
        </dgm:presLayoutVars>
      </dgm:prSet>
      <dgm:spPr/>
    </dgm:pt>
  </dgm:ptLst>
  <dgm:cxnLst>
    <dgm:cxn modelId="{04C36816-423C-47FB-9E84-3CA6749D9EAA}" type="presOf" srcId="{BE7CE7CC-97C0-4BED-B118-890E4798CD23}" destId="{F14A8537-B90E-470F-84C3-5BCEFB6237EB}" srcOrd="0" destOrd="0" presId="urn:microsoft.com/office/officeart/2005/8/layout/cycle3"/>
    <dgm:cxn modelId="{E4CC521D-8C18-41A7-84F3-EFB9D24EBBEB}" type="presOf" srcId="{B47A34EC-8A16-4430-AFBE-4135A1D36EDA}" destId="{8C65F878-E6C7-4802-8758-582C3DBD6338}" srcOrd="0" destOrd="0" presId="urn:microsoft.com/office/officeart/2005/8/layout/cycle3"/>
    <dgm:cxn modelId="{4C067C22-5AA8-4599-9073-470BA90DA4E6}" srcId="{BE7CE7CC-97C0-4BED-B118-890E4798CD23}" destId="{B47A34EC-8A16-4430-AFBE-4135A1D36EDA}" srcOrd="1" destOrd="0" parTransId="{B6E998CA-1227-4BE4-84B4-9BB5CF91F396}" sibTransId="{A2305FF7-0524-4DB5-82E0-F04A81298075}"/>
    <dgm:cxn modelId="{466D2326-9418-49EC-897C-63749678384F}" type="presOf" srcId="{682182EE-1C58-4A3B-BBB7-10682B32020D}" destId="{A1382F63-3352-4526-BC55-03BB75F357D0}" srcOrd="0" destOrd="0" presId="urn:microsoft.com/office/officeart/2005/8/layout/cycle3"/>
    <dgm:cxn modelId="{77004F2F-A0A2-4158-A425-2C0D79E12368}" srcId="{BE7CE7CC-97C0-4BED-B118-890E4798CD23}" destId="{6AC89F03-0105-4BE6-8457-8033F19703EA}" srcOrd="4" destOrd="0" parTransId="{BD991B0C-0038-4842-8535-2E80A2CD4503}" sibTransId="{EA0BD693-62E4-4023-940B-9FA6F92B7ABB}"/>
    <dgm:cxn modelId="{09B64834-CD42-47BE-BF81-DDB60CDA4A84}" srcId="{BE7CE7CC-97C0-4BED-B118-890E4798CD23}" destId="{1A9678E8-9652-4C90-8262-9D51EC7F6576}" srcOrd="5" destOrd="0" parTransId="{ABD94927-93F3-4930-9F7E-55A721B0FB1A}" sibTransId="{AB516562-D753-4361-BD95-8322E3C35334}"/>
    <dgm:cxn modelId="{4816D536-3E8D-4B9B-A164-2A8499A5ECFC}" srcId="{BE7CE7CC-97C0-4BED-B118-890E4798CD23}" destId="{8A2243F0-9CBC-4FC7-B80C-533CFD414EAC}" srcOrd="3" destOrd="0" parTransId="{7917781C-719E-4D17-94B9-5CBB58396A28}" sibTransId="{9AA74B05-7A55-49C6-A5A2-316C9F463F6A}"/>
    <dgm:cxn modelId="{D4C3B43E-1550-4C54-B6CF-98830DC6FBA0}" srcId="{BE7CE7CC-97C0-4BED-B118-890E4798CD23}" destId="{682182EE-1C58-4A3B-BBB7-10682B32020D}" srcOrd="0" destOrd="0" parTransId="{7BE68E98-75B1-4CE4-983E-605FB6CA5970}" sibTransId="{F4D5ACC1-8796-4E51-8F2E-1CD96479CB7B}"/>
    <dgm:cxn modelId="{56E208BF-81B2-4952-A5AF-0D7D9A8C996B}" srcId="{BE7CE7CC-97C0-4BED-B118-890E4798CD23}" destId="{2493CFA8-698B-4C4E-B059-1A908F933EA5}" srcOrd="2" destOrd="0" parTransId="{0B050B27-24FF-48A7-A662-42832E805047}" sibTransId="{DB1857F4-B0D6-456F-869E-5B2D851376D4}"/>
    <dgm:cxn modelId="{EC5C6AC4-AAB3-4F99-9354-9BCE0C22BC62}" type="presOf" srcId="{2493CFA8-698B-4C4E-B059-1A908F933EA5}" destId="{CE492DBC-C0BA-465C-9541-7DEEC6C7DD3A}" srcOrd="0" destOrd="0" presId="urn:microsoft.com/office/officeart/2005/8/layout/cycle3"/>
    <dgm:cxn modelId="{9F379FC4-6A09-4863-8AE4-DFAD45BF75DF}" type="presOf" srcId="{8A2243F0-9CBC-4FC7-B80C-533CFD414EAC}" destId="{4C368B47-B1E7-46E3-BE35-5C4ED1DF370B}" srcOrd="0" destOrd="0" presId="urn:microsoft.com/office/officeart/2005/8/layout/cycle3"/>
    <dgm:cxn modelId="{5EB9F4C9-1233-48E4-9AC3-FAF912272767}" type="presOf" srcId="{6AC89F03-0105-4BE6-8457-8033F19703EA}" destId="{21E796EE-07A4-4599-A407-BD724DB82EA8}" srcOrd="0" destOrd="0" presId="urn:microsoft.com/office/officeart/2005/8/layout/cycle3"/>
    <dgm:cxn modelId="{567145D2-E7DA-49FD-AB47-59E0EBDC6DF4}" type="presOf" srcId="{F4D5ACC1-8796-4E51-8F2E-1CD96479CB7B}" destId="{7C8CB403-DB17-40E9-881C-95719748F840}" srcOrd="0" destOrd="0" presId="urn:microsoft.com/office/officeart/2005/8/layout/cycle3"/>
    <dgm:cxn modelId="{F0499EDA-24A8-46B5-9E93-F8D6536D253B}" type="presOf" srcId="{1A9678E8-9652-4C90-8262-9D51EC7F6576}" destId="{2C885CDA-20C1-4664-9AE2-3DA54118C194}" srcOrd="0" destOrd="0" presId="urn:microsoft.com/office/officeart/2005/8/layout/cycle3"/>
    <dgm:cxn modelId="{3E51D7F2-78D9-41C6-BA9E-C82A035DC62D}" type="presParOf" srcId="{F14A8537-B90E-470F-84C3-5BCEFB6237EB}" destId="{AEEA6F58-E2C7-4193-9699-BB04C021B5AD}" srcOrd="0" destOrd="0" presId="urn:microsoft.com/office/officeart/2005/8/layout/cycle3"/>
    <dgm:cxn modelId="{361E7D8B-DDC8-421E-B922-2ED2DDB3843C}" type="presParOf" srcId="{AEEA6F58-E2C7-4193-9699-BB04C021B5AD}" destId="{A1382F63-3352-4526-BC55-03BB75F357D0}" srcOrd="0" destOrd="0" presId="urn:microsoft.com/office/officeart/2005/8/layout/cycle3"/>
    <dgm:cxn modelId="{DFE1D369-3A95-4380-ABB7-FC10E4267D8D}" type="presParOf" srcId="{AEEA6F58-E2C7-4193-9699-BB04C021B5AD}" destId="{7C8CB403-DB17-40E9-881C-95719748F840}" srcOrd="1" destOrd="0" presId="urn:microsoft.com/office/officeart/2005/8/layout/cycle3"/>
    <dgm:cxn modelId="{C0E7B8CF-21E3-4175-8C98-85A58DC2B205}" type="presParOf" srcId="{AEEA6F58-E2C7-4193-9699-BB04C021B5AD}" destId="{8C65F878-E6C7-4802-8758-582C3DBD6338}" srcOrd="2" destOrd="0" presId="urn:microsoft.com/office/officeart/2005/8/layout/cycle3"/>
    <dgm:cxn modelId="{30BB7A35-659F-43F6-AA39-14B77CEF5CEC}" type="presParOf" srcId="{AEEA6F58-E2C7-4193-9699-BB04C021B5AD}" destId="{CE492DBC-C0BA-465C-9541-7DEEC6C7DD3A}" srcOrd="3" destOrd="0" presId="urn:microsoft.com/office/officeart/2005/8/layout/cycle3"/>
    <dgm:cxn modelId="{A0189A96-A7BC-43C2-8E6F-84AACA98E272}" type="presParOf" srcId="{AEEA6F58-E2C7-4193-9699-BB04C021B5AD}" destId="{4C368B47-B1E7-46E3-BE35-5C4ED1DF370B}" srcOrd="4" destOrd="0" presId="urn:microsoft.com/office/officeart/2005/8/layout/cycle3"/>
    <dgm:cxn modelId="{B17262C3-EADC-4F1F-A441-B353A43C31D3}" type="presParOf" srcId="{AEEA6F58-E2C7-4193-9699-BB04C021B5AD}" destId="{21E796EE-07A4-4599-A407-BD724DB82EA8}" srcOrd="5" destOrd="0" presId="urn:microsoft.com/office/officeart/2005/8/layout/cycle3"/>
    <dgm:cxn modelId="{63B14BD6-F6EF-46E6-BBFF-769DC3E561A9}" type="presParOf" srcId="{AEEA6F58-E2C7-4193-9699-BB04C021B5AD}" destId="{2C885CDA-20C1-4664-9AE2-3DA54118C19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CB403-DB17-40E9-881C-95719748F840}">
      <dsp:nvSpPr>
        <dsp:cNvPr id="0" name=""/>
        <dsp:cNvSpPr/>
      </dsp:nvSpPr>
      <dsp:spPr>
        <a:xfrm>
          <a:off x="910403" y="-45047"/>
          <a:ext cx="5416658" cy="5416658"/>
        </a:xfrm>
        <a:prstGeom prst="circularArrow">
          <a:avLst>
            <a:gd name="adj1" fmla="val 5274"/>
            <a:gd name="adj2" fmla="val 312630"/>
            <a:gd name="adj3" fmla="val 14246067"/>
            <a:gd name="adj4" fmla="val 1711653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82F63-3352-4526-BC55-03BB75F357D0}">
      <dsp:nvSpPr>
        <dsp:cNvPr id="0" name=""/>
        <dsp:cNvSpPr/>
      </dsp:nvSpPr>
      <dsp:spPr>
        <a:xfrm>
          <a:off x="2612411" y="2299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autonomia</a:t>
          </a:r>
        </a:p>
      </dsp:txBody>
      <dsp:txXfrm>
        <a:off x="2662165" y="52053"/>
        <a:ext cx="1938917" cy="919704"/>
      </dsp:txXfrm>
    </dsp:sp>
    <dsp:sp modelId="{8C65F878-E6C7-4802-8758-582C3DBD6338}">
      <dsp:nvSpPr>
        <dsp:cNvPr id="0" name=""/>
        <dsp:cNvSpPr/>
      </dsp:nvSpPr>
      <dsp:spPr>
        <a:xfrm>
          <a:off x="4515439" y="1101013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liberdade</a:t>
          </a:r>
        </a:p>
      </dsp:txBody>
      <dsp:txXfrm>
        <a:off x="4565193" y="1150767"/>
        <a:ext cx="1938917" cy="919704"/>
      </dsp:txXfrm>
    </dsp:sp>
    <dsp:sp modelId="{CE492DBC-C0BA-465C-9541-7DEEC6C7DD3A}">
      <dsp:nvSpPr>
        <dsp:cNvPr id="0" name=""/>
        <dsp:cNvSpPr/>
      </dsp:nvSpPr>
      <dsp:spPr>
        <a:xfrm>
          <a:off x="2854072" y="4399454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poder contratual</a:t>
          </a:r>
          <a:endParaRPr lang="pt-BR" sz="1800" b="1" kern="1200" dirty="0"/>
        </a:p>
      </dsp:txBody>
      <dsp:txXfrm>
        <a:off x="2903826" y="4449208"/>
        <a:ext cx="1938917" cy="919704"/>
      </dsp:txXfrm>
    </dsp:sp>
    <dsp:sp modelId="{4C368B47-B1E7-46E3-BE35-5C4ED1DF370B}">
      <dsp:nvSpPr>
        <dsp:cNvPr id="0" name=""/>
        <dsp:cNvSpPr/>
      </dsp:nvSpPr>
      <dsp:spPr>
        <a:xfrm>
          <a:off x="4836234" y="3136407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convivência e circulação social</a:t>
          </a:r>
        </a:p>
      </dsp:txBody>
      <dsp:txXfrm>
        <a:off x="4885988" y="3186161"/>
        <a:ext cx="1938917" cy="919704"/>
      </dsp:txXfrm>
    </dsp:sp>
    <dsp:sp modelId="{21E796EE-07A4-4599-A407-BD724DB82EA8}">
      <dsp:nvSpPr>
        <dsp:cNvPr id="0" name=""/>
        <dsp:cNvSpPr/>
      </dsp:nvSpPr>
      <dsp:spPr>
        <a:xfrm>
          <a:off x="760615" y="1104629"/>
          <a:ext cx="203842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participação social e comunitária</a:t>
          </a:r>
        </a:p>
      </dsp:txBody>
      <dsp:txXfrm>
        <a:off x="810369" y="1154383"/>
        <a:ext cx="1938917" cy="919704"/>
      </dsp:txXfrm>
    </dsp:sp>
    <dsp:sp modelId="{2C885CDA-20C1-4664-9AE2-3DA54118C194}">
      <dsp:nvSpPr>
        <dsp:cNvPr id="0" name=""/>
        <dsp:cNvSpPr/>
      </dsp:nvSpPr>
      <dsp:spPr>
        <a:xfrm>
          <a:off x="410925" y="3156625"/>
          <a:ext cx="2532335" cy="1019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 err="1"/>
            <a:t>projetualidade</a:t>
          </a:r>
          <a:endParaRPr lang="pt-BR" sz="1800" b="1" kern="1200" dirty="0"/>
        </a:p>
      </dsp:txBody>
      <dsp:txXfrm>
        <a:off x="460679" y="3206379"/>
        <a:ext cx="2432827" cy="919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B4E8-9F7F-4C31-8F45-842A5ECADD07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D2FF-7CC1-4944-8E67-44DCE7E91E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37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O saber crítico, teórico e prático, produzido desde o final dos 1970, ao longo dos 3 movimentos apresentados, foi construindo como horizonte a promoção da emancipação de sujeitos e coletivos, que tem os direitos humanos como princípio ético e político.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As práticas emancipatórias passam a buscar o exercício da autonomia, da liberdade de ser-pensar-existir-agir-criar, da convivência e a circulação social. Para tal, surge como fundamental a promoção e sustentação do poder contratual de sujeitos e coletivos e a possibilidade de construção de projetos ( terapêuticos, de cuidado de si e dos outros, projetos de vida, de felicidade). Assim, acredita-se que  uma participação social e comunitária engajada possa vir a acontecer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  <a:p>
            <a:r>
              <a:rPr lang="pt-BR" noProof="0" dirty="0"/>
              <a:t>Entretanto, ao apresentar este slide temo que as ideias pareçam por demais idealizadas</a:t>
            </a:r>
            <a:r>
              <a:rPr lang="es-419" noProof="0" dirty="0"/>
              <a:t>, como se </a:t>
            </a:r>
            <a:r>
              <a:rPr lang="pt-BR" noProof="0" dirty="0"/>
              <a:t>produzíssemos</a:t>
            </a:r>
            <a:r>
              <a:rPr lang="es-419" noProof="0" dirty="0"/>
              <a:t> </a:t>
            </a:r>
            <a:r>
              <a:rPr lang="pt-BR" noProof="0" dirty="0"/>
              <a:t>uma grande revolução. Creio que é no cotidiano das relações que estas ideias ganham corpo e acontecem. Em tempos sombrios como os que estamos vivendo, é importante entendê-las como campo </a:t>
            </a:r>
            <a:r>
              <a:rPr lang="es-419" dirty="0"/>
              <a:t>de posibilidades.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4" name="Google Shape;52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07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 &amp; Bulle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75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B09CE-0DC4-437E-9D0E-19609287C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A dimensão ética do cuidado e as práticas de terapia ocupacional frente ao adoecimento e a hospitalização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337C28-97F0-4374-A206-B9F73E87B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599" y="4960137"/>
            <a:ext cx="3380295" cy="1463040"/>
          </a:xfrm>
        </p:spPr>
        <p:txBody>
          <a:bodyPr/>
          <a:lstStyle/>
          <a:p>
            <a:r>
              <a:rPr lang="pt-BR" dirty="0" err="1"/>
              <a:t>Profª</a:t>
            </a:r>
            <a:r>
              <a:rPr lang="pt-BR" dirty="0"/>
              <a:t> Sandra M. </a:t>
            </a:r>
            <a:r>
              <a:rPr lang="pt-BR" dirty="0" err="1"/>
              <a:t>Galheigo</a:t>
            </a:r>
            <a:endParaRPr lang="pt-BR" dirty="0"/>
          </a:p>
          <a:p>
            <a:r>
              <a:rPr lang="pt-BR" dirty="0"/>
              <a:t>MFT0781 – Terapia Ocupacional e Programas hospitalares </a:t>
            </a:r>
          </a:p>
        </p:txBody>
      </p:sp>
    </p:spTree>
    <p:extLst>
      <p:ext uri="{BB962C8B-B14F-4D97-AF65-F5344CB8AC3E}">
        <p14:creationId xmlns:p14="http://schemas.microsoft.com/office/powerpoint/2010/main" val="150352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A dimensão ética do cuidado</a:t>
            </a:r>
            <a:endParaRPr lang="es-AR" sz="36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B81D81-3052-451D-92C5-09534760F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err="1"/>
              <a:t>Fulgencio</a:t>
            </a:r>
            <a:r>
              <a:rPr lang="pt-BR" sz="2400" dirty="0"/>
              <a:t> (2011): Winnicott constrói sua teoria do desenvolvimento impulsionada pela </a:t>
            </a:r>
            <a:r>
              <a:rPr lang="pt-BR" sz="2400" i="1" dirty="0">
                <a:highlight>
                  <a:srgbClr val="FFFF00"/>
                </a:highlight>
              </a:rPr>
              <a:t>necessidade de ser </a:t>
            </a:r>
            <a:r>
              <a:rPr lang="pt-BR" sz="2400" dirty="0">
                <a:highlight>
                  <a:srgbClr val="FFFF00"/>
                </a:highlight>
              </a:rPr>
              <a:t>e </a:t>
            </a:r>
            <a:r>
              <a:rPr lang="pt-BR" sz="2400" i="1" dirty="0">
                <a:highlight>
                  <a:srgbClr val="FFFF00"/>
                </a:highlight>
              </a:rPr>
              <a:t>continuar sendo</a:t>
            </a:r>
            <a:r>
              <a:rPr lang="pt-BR" sz="2400" dirty="0"/>
              <a:t>, à saúde corresponderia à possibilidade de existir com base nessa necessidade: </a:t>
            </a:r>
            <a:r>
              <a:rPr lang="pt-BR" sz="2400" dirty="0">
                <a:highlight>
                  <a:srgbClr val="FFFF00"/>
                </a:highlight>
              </a:rPr>
              <a:t>“a continuidade do ser significa saúde”</a:t>
            </a:r>
            <a:r>
              <a:rPr lang="pt-BR" sz="2400" dirty="0"/>
              <a:t> </a:t>
            </a:r>
            <a:r>
              <a:rPr lang="pt-BR" sz="1800" dirty="0"/>
              <a:t>(WINNICOTT,1988/1990, p. 148).</a:t>
            </a:r>
            <a:endParaRPr lang="pt-BR" sz="2400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 marL="95250" indent="0">
              <a:lnSpc>
                <a:spcPct val="150000"/>
              </a:lnSpc>
              <a:buNone/>
            </a:pPr>
            <a:r>
              <a:rPr lang="pt-BR" sz="1400" dirty="0" err="1"/>
              <a:t>Fulgencio</a:t>
            </a:r>
            <a:r>
              <a:rPr lang="pt-BR" sz="1400" dirty="0"/>
              <a:t>, L. A ética do cuidado psicanalítico para D. W. Winnicott.  </a:t>
            </a:r>
            <a:r>
              <a:rPr lang="pt-BR" sz="1400" b="1" dirty="0"/>
              <a:t>A peste</a:t>
            </a:r>
            <a:r>
              <a:rPr lang="pt-BR" sz="1400" dirty="0"/>
              <a:t>, São Paulo, v. 3, no 2, p. 39-62, jul./dez. 2011.</a:t>
            </a:r>
          </a:p>
          <a:p>
            <a:pPr>
              <a:lnSpc>
                <a:spcPct val="150000"/>
              </a:lnSpc>
            </a:pPr>
            <a:endParaRPr lang="pt-BR" sz="1400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890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36C309-672F-4236-9FBC-B4A2B198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Agir por si mesmo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6C5176-A33D-4CE9-9113-052D7C3E5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1800" dirty="0" err="1"/>
              <a:t>Fulgencio</a:t>
            </a:r>
            <a:r>
              <a:rPr lang="pt-BR" sz="1800" dirty="0"/>
              <a:t> (2011): O que faz com que a vida valha a pena ser vivida é justamente a </a:t>
            </a:r>
            <a:r>
              <a:rPr lang="pt-BR" sz="1800" dirty="0">
                <a:highlight>
                  <a:srgbClr val="FFFF00"/>
                </a:highlight>
              </a:rPr>
              <a:t>possibilidade de agir por si mesmo</a:t>
            </a:r>
            <a:r>
              <a:rPr lang="pt-BR" sz="1800" dirty="0"/>
              <a:t>, com base em uma individualidade que não é constituída reativamente ou, noutros termos, em uma ação que pode ser caracterizada como criativa ou espontânea:</a:t>
            </a:r>
          </a:p>
          <a:p>
            <a:pPr marL="552450" lvl="1" indent="0">
              <a:lnSpc>
                <a:spcPct val="150000"/>
              </a:lnSpc>
              <a:buNone/>
            </a:pPr>
            <a:endParaRPr lang="pt-BR" sz="1400" dirty="0"/>
          </a:p>
          <a:p>
            <a:pPr marL="552450" lvl="1" indent="0">
              <a:lnSpc>
                <a:spcPct val="150000"/>
              </a:lnSpc>
              <a:buNone/>
            </a:pPr>
            <a:r>
              <a:rPr lang="pt-BR" sz="1400" dirty="0"/>
              <a:t>A criatividade não se refere à criação da obra de arte. </a:t>
            </a:r>
            <a:r>
              <a:rPr lang="pt-BR" sz="1400" dirty="0">
                <a:highlight>
                  <a:srgbClr val="FFFF00"/>
                </a:highlight>
              </a:rPr>
              <a:t>A criatividade designa o sentimento de existir, ela está ligada à vida de cada um, é uma criatividade pessoal, no sentido no qual se diz ter uma vida criativa ou criadora; ser criativo é sentir-se vivo.</a:t>
            </a:r>
            <a:r>
              <a:rPr lang="pt-BR" sz="1400" dirty="0"/>
              <a:t> A criatividade dá uma coloração a toda atitude diante da realidade exterior; uma coloração de cores, e também de contrastes, uma diversidade. (GUYOMARD, 2009, p. 114)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690AC7C-3BE1-4590-BDC3-7A4EDC431E4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34400" y="6248400"/>
            <a:ext cx="2133600" cy="457200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68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5D4EF-E9B8-42E6-B10A-9ECC1A49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/>
              <a:t>Cuidar de si mesmo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65E93F-D3ED-4B4B-BCD7-3F569A9D4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err="1"/>
              <a:t>Fulgencio</a:t>
            </a:r>
            <a:r>
              <a:rPr lang="pt-BR" sz="2000" dirty="0"/>
              <a:t> (2011): Outro aspecto da saúde é </a:t>
            </a:r>
            <a:r>
              <a:rPr lang="pt-BR" sz="2000" dirty="0">
                <a:highlight>
                  <a:srgbClr val="FFFF00"/>
                </a:highlight>
              </a:rPr>
              <a:t>a possibilidade de </a:t>
            </a:r>
            <a:r>
              <a:rPr lang="pt-BR" sz="2000" i="1" dirty="0">
                <a:highlight>
                  <a:srgbClr val="FFFF00"/>
                </a:highlight>
              </a:rPr>
              <a:t>cuidar de si mesmo</a:t>
            </a:r>
            <a:r>
              <a:rPr lang="pt-BR" sz="2000" dirty="0">
                <a:highlight>
                  <a:srgbClr val="FFFF00"/>
                </a:highlight>
              </a:rPr>
              <a:t>, adquirida pela incorporação dos cuidados recebidos</a:t>
            </a:r>
            <a:r>
              <a:rPr lang="pt-BR" sz="2000" dirty="0"/>
              <a:t>. Diz Winnicott (1988/1990, p. 137), comentando esse tipo de aquisição no processo que leva à saúde: </a:t>
            </a:r>
          </a:p>
          <a:p>
            <a:pPr marL="552450" lvl="1" indent="0">
              <a:lnSpc>
                <a:spcPct val="150000"/>
              </a:lnSpc>
              <a:buNone/>
            </a:pPr>
            <a:r>
              <a:rPr lang="pt-BR" sz="2000" dirty="0"/>
              <a:t>“à medida que o </a:t>
            </a:r>
            <a:r>
              <a:rPr lang="pt-BR" sz="2000" i="1" dirty="0"/>
              <a:t>self </a:t>
            </a:r>
            <a:r>
              <a:rPr lang="pt-BR" sz="2000" dirty="0"/>
              <a:t>se constrói e o indivíduo se torna capaz de incorporar e reter lembranças do cuidado ambiental, e, portanto, de cuidar de si mesmo, a integração se torna um estado cada vez mais confiável”.</a:t>
            </a:r>
          </a:p>
        </p:txBody>
      </p:sp>
    </p:spTree>
    <p:extLst>
      <p:ext uri="{BB962C8B-B14F-4D97-AF65-F5344CB8AC3E}">
        <p14:creationId xmlns:p14="http://schemas.microsoft.com/office/powerpoint/2010/main" val="53786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DEAEA-86A3-400F-A5EC-732E92C4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/>
              <a:t>Cuidar dos outros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5BA54D-CD6D-4BD5-A1D1-E1C1BE98C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000" dirty="0" err="1"/>
              <a:t>Fulgencio</a:t>
            </a:r>
            <a:r>
              <a:rPr lang="pt-BR" sz="2000" dirty="0"/>
              <a:t> (2011): </a:t>
            </a:r>
            <a:r>
              <a:rPr lang="pt-BR" sz="2000" dirty="0">
                <a:highlight>
                  <a:srgbClr val="FFFF00"/>
                </a:highlight>
              </a:rPr>
              <a:t>O indivíduo integrado que pode cuidar de si mesmo também incluiria nesse cuidado a preocupação com os outros, com o ambiente em que vive e com os efeitos de seu viver (suas ações) em relação aos outros</a:t>
            </a:r>
            <a:r>
              <a:rPr lang="pt-BR" sz="2000" dirty="0"/>
              <a:t>, integrando seus impulsos amorosos e destrutivos. É nesse sentido que Winnicott (1996f/1997) também caracteriza a </a:t>
            </a:r>
            <a:r>
              <a:rPr lang="pt-BR" sz="2000" i="1" dirty="0"/>
              <a:t>capacidade de reparar danos </a:t>
            </a:r>
            <a:r>
              <a:rPr lang="pt-BR" sz="2000" dirty="0"/>
              <a:t>e de </a:t>
            </a:r>
            <a:r>
              <a:rPr lang="pt-BR" sz="2000" i="1" dirty="0"/>
              <a:t>sentir-se deprimido </a:t>
            </a:r>
            <a:r>
              <a:rPr lang="pt-BR" sz="2000" dirty="0"/>
              <a:t>como atributos da saúde. Na saúde, o indivíduo pode cuidar de si e do outro, pode sentir-se responsável pelo bom e pelo mal que podem advir de suas ações, sentir arrependimento pelo dano feito e alegria pelo bem alcançado. </a:t>
            </a:r>
          </a:p>
        </p:txBody>
      </p:sp>
    </p:spTree>
    <p:extLst>
      <p:ext uri="{BB962C8B-B14F-4D97-AF65-F5344CB8AC3E}">
        <p14:creationId xmlns:p14="http://schemas.microsoft.com/office/powerpoint/2010/main" val="132450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D7ECC-CFA3-4B5A-8A90-A83D1B76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/>
              <a:t>Agir por si mesmo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7A0B4-83D8-41E3-9904-E787AA5EE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000" dirty="0"/>
              <a:t>Fulgêncio (2011): Esse </a:t>
            </a:r>
            <a:r>
              <a:rPr lang="pt-BR" sz="2000" i="1" dirty="0">
                <a:highlight>
                  <a:srgbClr val="FFFF00"/>
                </a:highlight>
              </a:rPr>
              <a:t>agir por si mesmo </a:t>
            </a:r>
            <a:r>
              <a:rPr lang="pt-BR" sz="2000" dirty="0">
                <a:highlight>
                  <a:srgbClr val="FFFF00"/>
                </a:highlight>
              </a:rPr>
              <a:t>corresponde tanto a um gesto espontâneo como a uma ação deliberadamente escolhida em função da situação e do ambiente.</a:t>
            </a:r>
            <a:r>
              <a:rPr lang="pt-BR" sz="2000" dirty="0"/>
              <a:t> A ação espontânea corresponde a um tipo de ação que reitera a consistência (permanência) do si mesmo, que se mostra, então, com a marca da confiança em si. Por um lado, é uma ação não conscientemente orientada, mas, por outro, corresponde também a uma ação do indivíduo nessa direção (...)  </a:t>
            </a:r>
            <a:r>
              <a:rPr lang="pt-BR" sz="1600" dirty="0"/>
              <a:t>(Winnicott e </a:t>
            </a:r>
            <a:r>
              <a:rPr lang="pt-BR" sz="1600" dirty="0" err="1"/>
              <a:t>Britton</a:t>
            </a:r>
            <a:r>
              <a:rPr lang="pt-BR" sz="1600" dirty="0"/>
              <a:t>, 1944 apud PHILLIPS, 1988/2007, p. 108).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1799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E8826-90C1-4A8C-9497-A844E4FA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46" y="277814"/>
            <a:ext cx="10505954" cy="1139825"/>
          </a:xfrm>
        </p:spPr>
        <p:txBody>
          <a:bodyPr/>
          <a:lstStyle/>
          <a:p>
            <a:r>
              <a:rPr lang="pt-BR" sz="4000" i="1" dirty="0"/>
              <a:t>Pessoa saudável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2DC1B1-6DEB-458E-8775-A0AB2EE6A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err="1"/>
              <a:t>Fulgencio</a:t>
            </a:r>
            <a:r>
              <a:rPr lang="pt-BR" sz="2400" dirty="0"/>
              <a:t> (2011): Referindo-se a modos de ser, em termos descritivos, Winnicott (1971f/1999, p. 30) diz qual é a sua concepção de uma pessoa saudável:</a:t>
            </a:r>
          </a:p>
          <a:p>
            <a:pPr marL="552450" lvl="1" indent="0">
              <a:lnSpc>
                <a:spcPct val="150000"/>
              </a:lnSpc>
              <a:buNone/>
            </a:pPr>
            <a:r>
              <a:rPr lang="pt-BR" sz="1800" dirty="0"/>
              <a:t>A vida de um indivíduo são se caracteriza mais por medos, sentimentos conflitantes, dúvidas, frustrações do que por seus aspectos positivos. </a:t>
            </a:r>
            <a:r>
              <a:rPr lang="pt-BR" sz="1800" dirty="0">
                <a:highlight>
                  <a:srgbClr val="FFFF00"/>
                </a:highlight>
              </a:rPr>
              <a:t>O essencial é que o homem ou a mulher se sintam </a:t>
            </a:r>
            <a:r>
              <a:rPr lang="pt-BR" sz="1800" i="1" dirty="0">
                <a:highlight>
                  <a:srgbClr val="FFFF00"/>
                </a:highlight>
              </a:rPr>
              <a:t>vivendo sua própria  vida</a:t>
            </a:r>
            <a:r>
              <a:rPr lang="pt-BR" sz="1800" dirty="0">
                <a:highlight>
                  <a:srgbClr val="FFFF00"/>
                </a:highlight>
              </a:rPr>
              <a:t>, responsabilizando-se por suas ações ou inações, capazes de atribuírem a si o mérito de um sucesso ou a responsabilidade de um fracasso. </a:t>
            </a:r>
            <a:r>
              <a:rPr lang="pt-BR" sz="1800" dirty="0"/>
              <a:t>Pode-se dizer, em suma, que </a:t>
            </a:r>
            <a:r>
              <a:rPr lang="pt-BR" sz="1800" dirty="0">
                <a:highlight>
                  <a:srgbClr val="FFFF00"/>
                </a:highlight>
              </a:rPr>
              <a:t>o indivíduo saiu da dependência para entrar na independência ou autonomia. </a:t>
            </a:r>
          </a:p>
        </p:txBody>
      </p:sp>
    </p:spTree>
    <p:extLst>
      <p:ext uri="{BB962C8B-B14F-4D97-AF65-F5344CB8AC3E}">
        <p14:creationId xmlns:p14="http://schemas.microsoft.com/office/powerpoint/2010/main" val="274552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7A443-A98A-4D31-A148-4B5752AB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	Capacidade de brincar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0AF427-553A-496E-BDCD-3FC813CA6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10972800" cy="497158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000" dirty="0" err="1"/>
              <a:t>Fulgencio</a:t>
            </a:r>
            <a:r>
              <a:rPr lang="pt-BR" sz="2000" dirty="0"/>
              <a:t> (2011): Essa área de conjunção corresponde também, para Winnicott (1971r/1975, p. 93), à área do brincar, em que o mundo é, ao mesmo tempo, criado e encontrado, constituindo o cerne da existência e da experiência humana: </a:t>
            </a:r>
          </a:p>
          <a:p>
            <a:pPr marL="552450" lvl="1" indent="0">
              <a:lnSpc>
                <a:spcPct val="150000"/>
              </a:lnSpc>
              <a:buNone/>
            </a:pPr>
            <a:r>
              <a:rPr lang="pt-BR" sz="1600" dirty="0">
                <a:highlight>
                  <a:srgbClr val="FFFF00"/>
                </a:highlight>
              </a:rPr>
              <a:t>“é com base no brincar, que se constrói a totalidade da existência experiencial do homem</a:t>
            </a:r>
            <a:r>
              <a:rPr lang="pt-BR" sz="1600" dirty="0"/>
              <a:t>”. </a:t>
            </a:r>
            <a:r>
              <a:rPr lang="pt-BR" sz="1600" dirty="0">
                <a:highlight>
                  <a:srgbClr val="FFFF00"/>
                </a:highlight>
              </a:rPr>
              <a:t>A </a:t>
            </a:r>
            <a:r>
              <a:rPr lang="pt-BR" sz="1600" i="1" dirty="0">
                <a:highlight>
                  <a:srgbClr val="FFFF00"/>
                </a:highlight>
              </a:rPr>
              <a:t>capacidade de brincar </a:t>
            </a:r>
            <a:r>
              <a:rPr lang="pt-BR" sz="1600" dirty="0">
                <a:highlight>
                  <a:srgbClr val="FFFF00"/>
                </a:highlight>
              </a:rPr>
              <a:t>corresponde, pois, a um atributo que caracteriza a saúde, entendendo-se esse brincar como uma atividade criativa e expressiva em que o indivíduo compartilha o mundo com os outros, criando-o e encontrando-o.</a:t>
            </a:r>
            <a:r>
              <a:rPr lang="pt-BR" sz="1600" dirty="0"/>
              <a:t> Na saúde, </a:t>
            </a:r>
            <a:r>
              <a:rPr lang="pt-BR" sz="1600" dirty="0">
                <a:highlight>
                  <a:srgbClr val="FFFF00"/>
                </a:highlight>
              </a:rPr>
              <a:t>esse brincar se expressa na participação da vida em grupo e na riqueza da vida cultural. </a:t>
            </a:r>
            <a:r>
              <a:rPr lang="pt-BR" sz="1600" dirty="0"/>
              <a:t>É justamente nesse lugar, em que compartilhamos o mundo interno e o mundo externo, nesse lugar intermediário entre esses dois mundos, que Winnicott reconhece estar o lugar em que vivemos (Winnicott , 1967b/1975, 1971q/1975) </a:t>
            </a:r>
            <a:r>
              <a:rPr lang="pt-BR" sz="1600" dirty="0">
                <a:highlight>
                  <a:srgbClr val="FFFF00"/>
                </a:highlight>
              </a:rPr>
              <a:t>uma vida que vale a pena ser vivida.</a:t>
            </a:r>
          </a:p>
        </p:txBody>
      </p:sp>
    </p:spTree>
    <p:extLst>
      <p:ext uri="{BB962C8B-B14F-4D97-AF65-F5344CB8AC3E}">
        <p14:creationId xmlns:p14="http://schemas.microsoft.com/office/powerpoint/2010/main" val="114657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3F74D-2C9E-4B1A-BB24-EBF9A49A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48" y="277814"/>
            <a:ext cx="10598552" cy="1139825"/>
          </a:xfrm>
        </p:spPr>
        <p:txBody>
          <a:bodyPr/>
          <a:lstStyle/>
          <a:p>
            <a:r>
              <a:rPr lang="pt-BR" sz="3600" i="1" dirty="0"/>
              <a:t>Brincar como gesto espontâneo de si mesmo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834D49-FDFF-4D36-A305-5E3527E46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000" dirty="0" err="1"/>
              <a:t>Fulgencio</a:t>
            </a:r>
            <a:r>
              <a:rPr lang="pt-BR" sz="2000" dirty="0"/>
              <a:t> (2011</a:t>
            </a:r>
            <a:r>
              <a:rPr lang="pt-BR" sz="2000" dirty="0">
                <a:highlight>
                  <a:srgbClr val="FFFF00"/>
                </a:highlight>
              </a:rPr>
              <a:t>): Certamente, esse brincar não pode ser reduzido à atividade lúdica infantil nem mesmo à atividade lúdica do adulto</a:t>
            </a:r>
            <a:r>
              <a:rPr lang="pt-BR" sz="2000" dirty="0"/>
              <a:t>, mas </a:t>
            </a:r>
            <a:r>
              <a:rPr lang="pt-BR" sz="2000" dirty="0">
                <a:highlight>
                  <a:srgbClr val="FFFF00"/>
                </a:highlight>
              </a:rPr>
              <a:t>deve ser referido a todo tipo de atividade na qual o ser humano age por si mesmo, num gesto, comunicação ou pensamento que é impulsionado por sua criatividade originária</a:t>
            </a:r>
            <a:r>
              <a:rPr lang="pt-BR" sz="2000" dirty="0"/>
              <a:t>. O brincar na vida adulta manifesta-se na maneira como </a:t>
            </a:r>
            <a:r>
              <a:rPr lang="pt-BR" sz="2000" dirty="0">
                <a:highlight>
                  <a:srgbClr val="FFFF00"/>
                </a:highlight>
              </a:rPr>
              <a:t>o paciente se relaciona com suas ideias, seu trabalho, na sua relação com os outros, na sua maneira de falar e, mais especificamente, no seu próprio senso de humor </a:t>
            </a:r>
            <a:r>
              <a:rPr lang="pt-BR" sz="2000" dirty="0"/>
              <a:t>(Winnicott , 1971r/1975). </a:t>
            </a:r>
            <a:r>
              <a:rPr lang="pt-BR" sz="2000" dirty="0">
                <a:highlight>
                  <a:srgbClr val="FFFF00"/>
                </a:highlight>
              </a:rPr>
              <a:t>O brincar corresponde a um gesto espontâneo do </a:t>
            </a:r>
            <a:r>
              <a:rPr lang="pt-BR" sz="2000" dirty="0" err="1">
                <a:highlight>
                  <a:srgbClr val="FFFF00"/>
                </a:highlight>
              </a:rPr>
              <a:t>si-mesmo</a:t>
            </a:r>
            <a:r>
              <a:rPr lang="pt-BR" sz="2000" dirty="0">
                <a:highlight>
                  <a:srgbClr val="FFFF00"/>
                </a:highlight>
              </a:rPr>
              <a:t>; o oposto desse gesto é justamente a submissão ou invasão que aniquila o ser, obrigando-o à reação</a:t>
            </a:r>
            <a:r>
              <a:rPr lang="pt-BR" sz="2000" dirty="0"/>
              <a:t>. Como diz Phillips (1988, p. 200): “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Para Winnicott, o oposto do brincar não é o trabalhar, mas a coerção”.</a:t>
            </a:r>
          </a:p>
        </p:txBody>
      </p:sp>
    </p:spTree>
    <p:extLst>
      <p:ext uri="{BB962C8B-B14F-4D97-AF65-F5344CB8AC3E}">
        <p14:creationId xmlns:p14="http://schemas.microsoft.com/office/powerpoint/2010/main" val="252507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231A9-C771-462A-870A-7541C922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306" y="277814"/>
            <a:ext cx="9985094" cy="1139825"/>
          </a:xfrm>
        </p:spPr>
        <p:txBody>
          <a:bodyPr/>
          <a:lstStyle/>
          <a:p>
            <a:r>
              <a:rPr lang="pt-BR" sz="4000" i="1" dirty="0"/>
              <a:t>Ser confiável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5FF06-A428-46EE-9552-05CFFD836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77" y="1600200"/>
            <a:ext cx="10162573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dirty="0" err="1"/>
              <a:t>Fulgencio</a:t>
            </a:r>
            <a:r>
              <a:rPr lang="pt-BR" sz="2400" dirty="0"/>
              <a:t> (2011): Comparando a atividade terapêutica com o tipo de cuidado ambiental que a mãe fornece ao bebê, Winnicott (1965vc/1983, pp. 67-68) afirma:</a:t>
            </a:r>
          </a:p>
          <a:p>
            <a:pPr marL="552450" lvl="1" indent="0">
              <a:lnSpc>
                <a:spcPct val="150000"/>
              </a:lnSpc>
              <a:buNone/>
            </a:pPr>
            <a:r>
              <a:rPr lang="pt-BR" sz="1800" dirty="0"/>
              <a:t>Nós, como as mães, precisamos saber a importância: </a:t>
            </a:r>
            <a:r>
              <a:rPr lang="pt-BR" sz="1800" dirty="0">
                <a:highlight>
                  <a:srgbClr val="FFFF00"/>
                </a:highlight>
              </a:rPr>
              <a:t>da </a:t>
            </a:r>
            <a:r>
              <a:rPr lang="pt-BR" sz="1800" i="1" dirty="0">
                <a:highlight>
                  <a:srgbClr val="FFFF00"/>
                </a:highlight>
              </a:rPr>
              <a:t>continuidade </a:t>
            </a:r>
            <a:r>
              <a:rPr lang="pt-BR" sz="1800" dirty="0">
                <a:highlight>
                  <a:srgbClr val="FFFF00"/>
                </a:highlight>
              </a:rPr>
              <a:t>do ambiente humano</a:t>
            </a:r>
            <a:r>
              <a:rPr lang="pt-BR" sz="1800" dirty="0"/>
              <a:t>, e do mesmo modo, do ambiente não humano, que auxilia a integração da personalidade do indivíduo; </a:t>
            </a:r>
            <a:r>
              <a:rPr lang="pt-BR" sz="1800" dirty="0">
                <a:highlight>
                  <a:srgbClr val="FFFF00"/>
                </a:highlight>
              </a:rPr>
              <a:t>da </a:t>
            </a:r>
            <a:r>
              <a:rPr lang="pt-BR" sz="1800" i="1" dirty="0">
                <a:highlight>
                  <a:srgbClr val="FFFF00"/>
                </a:highlight>
              </a:rPr>
              <a:t>confiança</a:t>
            </a:r>
            <a:r>
              <a:rPr lang="pt-BR" sz="1800" dirty="0"/>
              <a:t>, que torna o comportamento da mãe previsível; </a:t>
            </a:r>
            <a:r>
              <a:rPr lang="pt-BR" sz="1800" dirty="0">
                <a:highlight>
                  <a:srgbClr val="FFFF00"/>
                </a:highlight>
              </a:rPr>
              <a:t>da </a:t>
            </a:r>
            <a:r>
              <a:rPr lang="pt-BR" sz="1800" i="1" dirty="0">
                <a:highlight>
                  <a:srgbClr val="FFFF00"/>
                </a:highlight>
              </a:rPr>
              <a:t>adaptação gradativa </a:t>
            </a:r>
            <a:r>
              <a:rPr lang="pt-BR" sz="1800" dirty="0">
                <a:highlight>
                  <a:srgbClr val="FFFF00"/>
                </a:highlight>
              </a:rPr>
              <a:t>às necessidades cambiantes </a:t>
            </a:r>
            <a:r>
              <a:rPr lang="pt-BR" sz="1800" dirty="0"/>
              <a:t>em expansão da criança, cujo processo de crescimento a impele no sentido da independência e da aventura; </a:t>
            </a:r>
            <a:r>
              <a:rPr lang="pt-BR" sz="1800" dirty="0">
                <a:highlight>
                  <a:srgbClr val="FFFF00"/>
                </a:highlight>
              </a:rPr>
              <a:t>da </a:t>
            </a:r>
            <a:r>
              <a:rPr lang="pt-BR" sz="1800" i="1" dirty="0">
                <a:highlight>
                  <a:srgbClr val="FFFF00"/>
                </a:highlight>
              </a:rPr>
              <a:t>provisão para concretizar o impulso criativo da criança</a:t>
            </a:r>
            <a:r>
              <a:rPr lang="pt-BR" sz="1800" dirty="0"/>
              <a:t>. (...). </a:t>
            </a:r>
            <a:r>
              <a:rPr lang="pt-BR" sz="1800" dirty="0">
                <a:highlight>
                  <a:srgbClr val="FFFF00"/>
                </a:highlight>
              </a:rPr>
              <a:t>Isto se relaciona com a provisão que fazemos ao nos defrontarmos com crises </a:t>
            </a:r>
            <a:r>
              <a:rPr lang="pt-BR" sz="1800" dirty="0"/>
              <a:t>– o que é diferente de prover psicanálise, que é outra coisa bem diferente.</a:t>
            </a:r>
          </a:p>
        </p:txBody>
      </p:sp>
    </p:spTree>
    <p:extLst>
      <p:ext uri="{BB962C8B-B14F-4D97-AF65-F5344CB8AC3E}">
        <p14:creationId xmlns:p14="http://schemas.microsoft.com/office/powerpoint/2010/main" val="129671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AB022-486B-4FC7-8F61-0433DD98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86" y="277814"/>
            <a:ext cx="10205013" cy="1139825"/>
          </a:xfrm>
        </p:spPr>
        <p:txBody>
          <a:bodyPr/>
          <a:lstStyle/>
          <a:p>
            <a:r>
              <a:rPr lang="pt-BR" sz="3600" i="1" dirty="0"/>
              <a:t>Ocupar-se para não entrar em contato com si mesmo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21E232-1EFF-409D-8FFF-5DC60A212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000" dirty="0"/>
              <a:t>Ao se referir à terapia ocupacional e à </a:t>
            </a:r>
            <a:r>
              <a:rPr lang="pt-BR" sz="2000" dirty="0" err="1"/>
              <a:t>arteterapia</a:t>
            </a:r>
            <a:r>
              <a:rPr lang="pt-BR" sz="2000" dirty="0"/>
              <a:t>, Winnicott (1949o/1994) ressalta </a:t>
            </a:r>
            <a:r>
              <a:rPr lang="pt-BR" sz="2000" dirty="0">
                <a:highlight>
                  <a:srgbClr val="FFFF00"/>
                </a:highlight>
              </a:rPr>
              <a:t>o perigo de tomar tais atividades como modo de “ocupar” o paciente, separando-o dele mesmo</a:t>
            </a:r>
            <a:r>
              <a:rPr lang="pt-BR" sz="2000" dirty="0"/>
              <a:t>. De acordo com ele, a atividade terapêutica que pode ser realizada (por um terapeuta ocupacional, músico, artista, etc.) </a:t>
            </a:r>
            <a:r>
              <a:rPr lang="pt-BR" sz="2000" dirty="0">
                <a:highlight>
                  <a:srgbClr val="FFFF00"/>
                </a:highlight>
              </a:rPr>
              <a:t>corresponde a uma maneira de capacitar o paciente, com esses instrumentos que lhe são familiares, a “criar uma ponte entre o inconsciente e o viver comum consciente” (p. 423), possibilitando a ele que essas atividades possam levá-lo a descobrirem a si mesmo e a crescer, ou seja, amadurecer no sentido da saúde aqui comentada.</a:t>
            </a:r>
          </a:p>
        </p:txBody>
      </p:sp>
    </p:spTree>
    <p:extLst>
      <p:ext uri="{BB962C8B-B14F-4D97-AF65-F5344CB8AC3E}">
        <p14:creationId xmlns:p14="http://schemas.microsoft.com/office/powerpoint/2010/main" val="331136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86995-D77F-45B2-8F13-8B522C8A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cuidado</a:t>
            </a:r>
          </a:p>
        </p:txBody>
      </p:sp>
      <p:pic>
        <p:nvPicPr>
          <p:cNvPr id="6" name="Espaço Reservado para Imagem 5" descr="Uma imagem contendo comida, frutas&#10;&#10;Descrição gerada automaticamente">
            <a:extLst>
              <a:ext uri="{FF2B5EF4-FFF2-40B4-BE49-F238E27FC236}">
                <a16:creationId xmlns:a16="http://schemas.microsoft.com/office/drawing/2014/main" id="{D349F438-E2E6-428E-89C6-010A692E6D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21816" b="21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79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A dimensão ética do cuidado</a:t>
            </a:r>
            <a:endParaRPr lang="es-A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15214" y="1972790"/>
            <a:ext cx="10754843" cy="4299994"/>
          </a:xfrm>
        </p:spPr>
        <p:txBody>
          <a:bodyPr>
            <a:noAutofit/>
          </a:bodyPr>
          <a:lstStyle/>
          <a:p>
            <a:r>
              <a:rPr lang="pt-BR" sz="20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produção de cuidado é ética, e o papel do cuidador e a qualidade da provisão de cuidados são decisivos para a produção da própria vida.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Sendo essa produção de cuidado potente, é possível ao sujeito </a:t>
            </a:r>
            <a:r>
              <a:rPr lang="pt-BR" sz="20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ampliação de suas potências de vida. </a:t>
            </a:r>
          </a:p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prática de cuidado é mobilizada em um campo do sensível, reconhece a circulação dos afetos e de suas intensidades, precisa ser inventiva para construir modos de atenção inéditos de modo a atender às singularidades dos sujeitos. </a:t>
            </a: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dimensões da ética e do cuidar se articulam na medida em que são condições necessárias ao acontecer humano: </a:t>
            </a:r>
            <a:r>
              <a:rPr lang="pt-BR" sz="20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 sujeito vir a ser no mundo é preciso que de alguma forma sejam construídas possibilidade de ele habitar o mundo ou mesmo que haja uma abertura e disposição do mundo para recebê-lo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(SAFRA, 2004). 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(Braga et al, 2017b, s/n)</a:t>
            </a:r>
          </a:p>
          <a:p>
            <a:pPr marL="697230" lvl="1" indent="-285750">
              <a:buFont typeface="Courier New" panose="02070309020205020404" pitchFamily="49" charset="0"/>
              <a:buChar char="o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endParaRPr lang="es-A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2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4F68C-AF1B-49CB-B100-BE5E0ED7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Escuta e vínculo</a:t>
            </a:r>
          </a:p>
        </p:txBody>
      </p:sp>
      <p:pic>
        <p:nvPicPr>
          <p:cNvPr id="6" name="Espaço Reservado para Imagem 5" descr="Uma imagem contendo pessoa, mulher, deitado, segurando&#10;&#10;Descrição gerada automaticamente">
            <a:extLst>
              <a:ext uri="{FF2B5EF4-FFF2-40B4-BE49-F238E27FC236}">
                <a16:creationId xmlns:a16="http://schemas.microsoft.com/office/drawing/2014/main" id="{2CA224FA-8E2C-4E83-81E8-8DAF1BBE88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20614" b="20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380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A dimensão ética e a escuta</a:t>
            </a:r>
            <a:endParaRPr lang="es-A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24129" y="1939917"/>
            <a:ext cx="10328500" cy="4332867"/>
          </a:xfrm>
        </p:spPr>
        <p:txBody>
          <a:bodyPr>
            <a:noAutofit/>
          </a:bodyPr>
          <a:lstStyle/>
          <a:p>
            <a:pPr marL="95250" indent="0">
              <a:lnSpc>
                <a:spcPct val="150000"/>
              </a:lnSpc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Nessa aproximação com o outro é preciso, disponibilidade de: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escuta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estar disposto ao encontro de dois e a sustentar o que desse encontro pode advir, de modo atento às demandas, aos desejos e aos sofrimentos apresentados pelos sujeitos, de modo a orientar a compreensão das necessidades de cuidado. 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>
              <a:lnSpc>
                <a:spcPct val="150000"/>
              </a:lnSpc>
            </a:pPr>
            <a:br>
              <a:rPr lang="pt-BR" dirty="0"/>
            </a:b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>
              <a:lnSpc>
                <a:spcPct val="150000"/>
              </a:lnSpc>
              <a:buNone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s-A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21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A dimensão ética e o vínculo</a:t>
            </a:r>
            <a:endParaRPr lang="es-A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24129" y="1603717"/>
            <a:ext cx="10328500" cy="4669067"/>
          </a:xfrm>
        </p:spPr>
        <p:txBody>
          <a:bodyPr>
            <a:noAutofit/>
          </a:bodyPr>
          <a:lstStyle/>
          <a:p>
            <a:endParaRPr lang="pt-BR" sz="24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Construção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vínculo: </a:t>
            </a:r>
            <a:r>
              <a:rPr lang="pt-BR" sz="2400" dirty="0">
                <a:highlight>
                  <a:srgbClr val="FFFF00"/>
                </a:highlight>
                <a:latin typeface="Calibri" panose="020F0502020204030204" pitchFamily="34" charset="0"/>
              </a:rPr>
              <a:t>É no processo de vinculação que se forma a capacidade essencial para a identificação</a:t>
            </a:r>
            <a:r>
              <a:rPr lang="pt-BR" sz="2400" dirty="0">
                <a:latin typeface="Calibri" panose="020F0502020204030204" pitchFamily="34" charset="0"/>
              </a:rPr>
              <a:t>. Esta capacidade se dá num primeiro momento quando a pessoa imita quase que automaticamente as expressões faciais e gestos de </a:t>
            </a:r>
            <a:r>
              <a:rPr lang="pt-BR" sz="2400" dirty="0">
                <a:highlight>
                  <a:srgbClr val="FFFF00"/>
                </a:highlight>
                <a:latin typeface="Calibri" panose="020F0502020204030204" pitchFamily="34" charset="0"/>
              </a:rPr>
              <a:t>outros; e, concomitantemente, ela é suscetível ao contágio emocional do outro: </a:t>
            </a:r>
            <a:r>
              <a:rPr lang="pt-BR" sz="2400" i="1" dirty="0">
                <a:highlight>
                  <a:srgbClr val="FFFF00"/>
                </a:highlight>
                <a:latin typeface="Calibri" panose="020F0502020204030204" pitchFamily="34" charset="0"/>
              </a:rPr>
              <a:t>“o estado emocional de outra pessoa invade você, por assim dizer, estabelece uma emoção responsiva dentro de você” </a:t>
            </a:r>
            <a:r>
              <a:rPr lang="pt-BR" sz="2400" dirty="0">
                <a:latin typeface="Calibri" panose="020F0502020204030204" pitchFamily="34" charset="0"/>
              </a:rPr>
              <a:t>(STERN, 1991, p. 60). </a:t>
            </a:r>
          </a:p>
          <a:p>
            <a:r>
              <a:rPr lang="pt-BR" sz="2400" dirty="0">
                <a:highlight>
                  <a:srgbClr val="FFFF00"/>
                </a:highlight>
                <a:latin typeface="Calibri" panose="020F0502020204030204" pitchFamily="34" charset="0"/>
              </a:rPr>
              <a:t>Paciente e terapeuta viverão uma experiência singular, uma experiência compartilhada</a:t>
            </a:r>
            <a:r>
              <a:rPr lang="pt-BR" sz="2400" dirty="0">
                <a:latin typeface="Calibri" panose="020F0502020204030204" pitchFamily="34" charset="0"/>
              </a:rPr>
              <a:t> que favorece uma aproximação, que </a:t>
            </a:r>
            <a:r>
              <a:rPr lang="pt-BR" sz="2400" i="1" dirty="0">
                <a:latin typeface="Calibri" panose="020F0502020204030204" pitchFamily="34" charset="0"/>
              </a:rPr>
              <a:t>“não é semelhante a qualquer outra experiência interpessoal. Você parece sentir e acompanhar vagamente a vida mental do outro” </a:t>
            </a:r>
            <a:r>
              <a:rPr lang="pt-BR" sz="2400" dirty="0">
                <a:latin typeface="Calibri" panose="020F0502020204030204" pitchFamily="34" charset="0"/>
              </a:rPr>
              <a:t>(STERN, 1991, p. 60).</a:t>
            </a:r>
          </a:p>
          <a:p>
            <a:r>
              <a:rPr lang="pt-BR" dirty="0"/>
              <a:t>CASTRO, E. D. de. Inscrições da relação terapeuta-paciente. </a:t>
            </a:r>
            <a:r>
              <a:rPr lang="pt-BR" b="1" dirty="0"/>
              <a:t>Rev. Ter. </a:t>
            </a:r>
            <a:r>
              <a:rPr lang="pt-BR" b="1" dirty="0" err="1"/>
              <a:t>Ocup</a:t>
            </a:r>
            <a:r>
              <a:rPr lang="pt-BR" b="1" dirty="0"/>
              <a:t>. Univ. São Paulo</a:t>
            </a:r>
            <a:r>
              <a:rPr lang="pt-BR" dirty="0"/>
              <a:t>, v. 16, n. 1, p. 14-21, jan./abr., 2005.</a:t>
            </a:r>
            <a:br>
              <a:rPr lang="pt-BR" dirty="0"/>
            </a:b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>
              <a:buNone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endParaRPr lang="es-A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DE323-7BB0-4FB9-AAC2-C1816BCE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faces do cuidar</a:t>
            </a:r>
          </a:p>
        </p:txBody>
      </p:sp>
      <p:pic>
        <p:nvPicPr>
          <p:cNvPr id="6" name="Espaço Reservado para Imagem 5" descr="Uma imagem contendo Mapa&#10;&#10;Descrição gerada automaticamente">
            <a:extLst>
              <a:ext uri="{FF2B5EF4-FFF2-40B4-BE49-F238E27FC236}">
                <a16:creationId xmlns:a16="http://schemas.microsoft.com/office/drawing/2014/main" id="{0EC365CE-669A-468E-A52F-5D09D5ACD1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717" b="20717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F938A7-B314-4070-A5C5-1B92F3B1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BR" dirty="0"/>
              <a:t>Luís Claudio Figueiredo</a:t>
            </a:r>
          </a:p>
        </p:txBody>
      </p:sp>
    </p:spTree>
    <p:extLst>
      <p:ext uri="{BB962C8B-B14F-4D97-AF65-F5344CB8AC3E}">
        <p14:creationId xmlns:p14="http://schemas.microsoft.com/office/powerpoint/2010/main" val="91697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60748-CE6B-4770-AEF7-42DD94DA8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cuidado  e a produção de sentido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B2A56-D1F9-4AAB-9CBB-4ED4DA820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18741"/>
            <a:ext cx="10623229" cy="4390619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O cuidado  - com o outro e consigo –como forma de permitir ou facilitar que se crie e forme um sentido humano.</a:t>
            </a:r>
          </a:p>
          <a:p>
            <a:endParaRPr lang="pt-BR" dirty="0"/>
          </a:p>
          <a:p>
            <a:r>
              <a:rPr lang="pt-BR" dirty="0"/>
              <a:t>Este fazer sentido – seja o atraso da mãe, seja a presença de um estranho ( o médico, por exemplo), seja uma doença, etc. Se dá e é requerido em oposição aos excessos traumáticos que uma vida, (...) comporta.</a:t>
            </a:r>
          </a:p>
          <a:p>
            <a:endParaRPr lang="pt-BR" dirty="0"/>
          </a:p>
          <a:p>
            <a:r>
              <a:rPr lang="pt-BR" dirty="0"/>
              <a:t>Fazer sentido – constituir para o sujeito uma experiência integrada, uma experiência de integração. </a:t>
            </a:r>
          </a:p>
        </p:txBody>
      </p:sp>
    </p:spTree>
    <p:extLst>
      <p:ext uri="{BB962C8B-B14F-4D97-AF65-F5344CB8AC3E}">
        <p14:creationId xmlns:p14="http://schemas.microsoft.com/office/powerpoint/2010/main" val="2773536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A dimensão ética : modos de cuidar  </a:t>
            </a:r>
            <a:endParaRPr lang="es-A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24128" y="1771105"/>
            <a:ext cx="10839923" cy="4700033"/>
          </a:xfrm>
        </p:spPr>
        <p:txBody>
          <a:bodyPr>
            <a:noAutofit/>
          </a:bodyPr>
          <a:lstStyle/>
          <a:p>
            <a:pPr marL="95250" indent="0">
              <a:lnSpc>
                <a:spcPct val="150000"/>
              </a:lnSpc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de  estratégias de cuidado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2336" lvl="1" indent="0">
              <a:lnSpc>
                <a:spcPct val="150000"/>
              </a:lnSpc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uma presença implicada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02336" lvl="1" indent="0">
              <a:lnSpc>
                <a:spcPct val="150000"/>
              </a:lnSpc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um presença em reserva </a:t>
            </a:r>
            <a:r>
              <a:rPr 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(abrir espaço, ausentando-se, mas conservando-se em reserva) </a:t>
            </a:r>
            <a:endParaRPr lang="pt-BR" sz="2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2336" lvl="1" indent="0">
              <a:lnSpc>
                <a:spcPct val="150000"/>
              </a:lnSpc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obvia a insuficiência da pura reserva, entendida como neutralidade indiferença e silêncio na vida ou em qualquer experiência de cuidado.</a:t>
            </a:r>
          </a:p>
          <a:p>
            <a:pPr marL="402336" lvl="1" indent="0">
              <a:lnSpc>
                <a:spcPct val="150000"/>
              </a:lnSpc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Mas,  são inegáveis os malefícios da implicação pura - os extravios e excessos das funções cuidadoras, mesmo quando e, principalmente quando, são justificadas pelas melhores razões humanitárias tais como salvar, socorrer e curar a qualquer custo.</a:t>
            </a:r>
          </a:p>
          <a:p>
            <a:pPr>
              <a:lnSpc>
                <a:spcPct val="150000"/>
              </a:lnSpc>
            </a:pPr>
            <a:br>
              <a:rPr lang="pt-BR" dirty="0"/>
            </a:b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480" lvl="1" indent="0">
              <a:lnSpc>
                <a:spcPct val="150000"/>
              </a:lnSpc>
              <a:buNone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s-A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1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236664"/>
            <a:ext cx="10839922" cy="1499616"/>
          </a:xfrm>
        </p:spPr>
        <p:txBody>
          <a:bodyPr>
            <a:noAutofit/>
          </a:bodyPr>
          <a:lstStyle/>
          <a:p>
            <a:r>
              <a:rPr lang="pt-BR" sz="3600" dirty="0"/>
              <a:t>A dimensão ética : modos de cuidar 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uma presença implicada</a:t>
            </a:r>
            <a:br>
              <a:rPr lang="pt-BR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A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24127" y="1391277"/>
            <a:ext cx="10839923" cy="5047179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Sustentar </a:t>
            </a:r>
          </a:p>
          <a:p>
            <a:pPr lvl="2">
              <a:spcBef>
                <a:spcPts val="0"/>
              </a:spcBef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Sustentação - holding (acolhimento) (Winnicott) </a:t>
            </a:r>
          </a:p>
          <a:p>
            <a:pPr lvl="2">
              <a:spcBef>
                <a:spcPts val="0"/>
              </a:spcBef>
            </a:pPr>
            <a:r>
              <a:rPr lang="pt-BR" sz="1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garantia de continuidade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––- ambiente suficientemente bom </a:t>
            </a:r>
          </a:p>
          <a:p>
            <a:pPr lvl="2">
              <a:spcBef>
                <a:spcPts val="0"/>
              </a:spcBef>
            </a:pPr>
            <a:r>
              <a:rPr lang="pt-BR" sz="1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“Segura a barra” </a:t>
            </a: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famílias, grupos, instituições oferecem holding ao longo da vida</a:t>
            </a:r>
          </a:p>
          <a:p>
            <a:pPr lvl="1">
              <a:spcBef>
                <a:spcPts val="0"/>
              </a:spcBef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continência (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Bion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condições para crescer, expandir, transformar</a:t>
            </a:r>
          </a:p>
          <a:p>
            <a:pPr marL="411480" lvl="1" indent="0"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Precisamos do outro para nos dar continência </a:t>
            </a:r>
            <a:r>
              <a:rPr lang="pt-BR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outro é que quem pode nos oferecer condições e vias para transformação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exemplo uma obra artística, um filme, um bom romance, poesias, são extremamente capazes de conter nossas angústias, nossos desejos e obrigações, nossas curiosidades e nossos medos. Por exemplo, </a:t>
            </a:r>
            <a:r>
              <a:rPr lang="pt-BR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histórias infantis ajudam a criança nomear entender aceitar e tolerar muitos elementos de sua vida corporal e mental primitiva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Esta é a base para sua transformação e crescimento emocional. </a:t>
            </a:r>
            <a:r>
              <a:rPr lang="pt-BR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 capacidade de transformação corresponde a capacidade de sonhar ,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também grupos instituições e indivíduos isolados podem nos ajudar nessas transformações ajudando a sonhar ajudando da forma colorido palavra e voz aos extratos mais profundos.</a:t>
            </a: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endParaRPr lang="es-A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33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20D69-6C20-4EFC-9BF8-99F2A7D0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66124" cy="1499616"/>
          </a:xfrm>
        </p:spPr>
        <p:txBody>
          <a:bodyPr>
            <a:noAutofit/>
          </a:bodyPr>
          <a:lstStyle/>
          <a:p>
            <a:r>
              <a:rPr lang="pt-BR" sz="3600" dirty="0"/>
              <a:t>A dimensão ética : modos de cuidar 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uma presença implicada</a:t>
            </a:r>
            <a:br>
              <a:rPr lang="pt-BR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A276CA-2A9B-4A98-BE71-6A60B924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Tanto para a experiência da continuidade quanto para a de transformação, a presença implicada do outro é, portanto, indispensável, segurando, hospedando, agasalhando, alimentando e sonhando das maneiras mais diversas desde as mais concretas até as mais sutis e espirituais.</a:t>
            </a:r>
          </a:p>
          <a:p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92664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360133"/>
            <a:ext cx="10567650" cy="1499616"/>
          </a:xfrm>
        </p:spPr>
        <p:txBody>
          <a:bodyPr>
            <a:noAutofit/>
          </a:bodyPr>
          <a:lstStyle/>
          <a:p>
            <a:r>
              <a:rPr lang="pt-BR" sz="3600" dirty="0"/>
              <a:t>A dimensão ética : modos de cuidar 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uma presença implicada</a:t>
            </a:r>
            <a:endParaRPr lang="es-A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24127" y="1574157"/>
            <a:ext cx="10839923" cy="5047179"/>
          </a:xfrm>
        </p:spPr>
        <p:txBody>
          <a:bodyPr>
            <a:noAutofit/>
          </a:bodyPr>
          <a:lstStyle/>
          <a:p>
            <a:pPr marL="128016" lvl="1" indent="0">
              <a:spcBef>
                <a:spcPts val="0"/>
              </a:spcBef>
              <a:buNone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Reconhecer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lvl="1">
              <a:spcBef>
                <a:spcPts val="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ser desdobrável em dois níveis: o de </a:t>
            </a:r>
            <a:r>
              <a:rPr lang="pt-BR" sz="2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testemunhar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o de </a:t>
            </a:r>
            <a:r>
              <a:rPr lang="pt-BR" sz="2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refletir/espelhar</a:t>
            </a:r>
          </a:p>
          <a:p>
            <a:pPr lvl="1">
              <a:spcBef>
                <a:spcPts val="0"/>
              </a:spcBef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espelhamento que não inclua o </a:t>
            </a:r>
            <a:r>
              <a:rPr lang="pt-BR" sz="2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autêntico testemunho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poderá efetivar a tarefa de reconhecimento, criando imagens falseadas e alienantes.</a:t>
            </a:r>
          </a:p>
          <a:p>
            <a:pPr lvl="1">
              <a:spcBef>
                <a:spcPts val="0"/>
              </a:spcBef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Muitas vezes </a:t>
            </a:r>
            <a:r>
              <a:rPr lang="pt-BR" sz="2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cuidar é basicamente ser capaz de prestar atenção e reconhecer o objeto dos cuidados no que ele tem de próprio e singular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dando disso testemunho e se possível levando de volta ao sujeito sua própria imagem.</a:t>
            </a:r>
          </a:p>
          <a:p>
            <a:pPr lvl="1">
              <a:spcBef>
                <a:spcPts val="0"/>
              </a:spcBef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buNone/>
            </a:pPr>
            <a:endParaRPr lang="es-A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2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B37F2-901C-42A3-9041-BC10A197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13B053-5AEF-4863-8C49-0AC2A2F89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Cuidado em saúde significa dar atenção, tratar, </a:t>
            </a:r>
            <a:r>
              <a:rPr lang="pt-BR" dirty="0" err="1"/>
              <a:t>respeitar,acolher</a:t>
            </a:r>
            <a:r>
              <a:rPr lang="pt-BR" dirty="0"/>
              <a:t> o ser humano. O cuidado em saúde é uma dimensão da integralidade em saúde que deve permear as práticas de saúde.</a:t>
            </a:r>
          </a:p>
          <a:p>
            <a:r>
              <a:rPr lang="pt-BR" dirty="0"/>
              <a:t>As pessoas querem se sentir cuidadas, acolhidas em suas necessidades de saúde.</a:t>
            </a:r>
          </a:p>
          <a:p>
            <a:endParaRPr lang="pt-BR" dirty="0"/>
          </a:p>
          <a:p>
            <a:pPr algn="r"/>
            <a:r>
              <a:rPr lang="pt-BR" dirty="0"/>
              <a:t>(Rede Humaniza SUS)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404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360133"/>
            <a:ext cx="10567650" cy="1499616"/>
          </a:xfrm>
        </p:spPr>
        <p:txBody>
          <a:bodyPr>
            <a:noAutofit/>
          </a:bodyPr>
          <a:lstStyle/>
          <a:p>
            <a:r>
              <a:rPr lang="pt-BR" sz="3600" dirty="0"/>
              <a:t>A dimensão ética : modos de cuidar 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uma presença implicada</a:t>
            </a:r>
            <a:endParaRPr lang="es-A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024127" y="1574157"/>
            <a:ext cx="10839923" cy="5047179"/>
          </a:xfrm>
        </p:spPr>
        <p:txBody>
          <a:bodyPr>
            <a:noAutofit/>
          </a:bodyPr>
          <a:lstStyle/>
          <a:p>
            <a:pPr marL="128016" lvl="1" indent="0">
              <a:spcBef>
                <a:spcPts val="0"/>
              </a:spcBef>
              <a:buNone/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Interpelar e reclamar 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modo aparentemente casual de intimar ocorre quando </a:t>
            </a:r>
            <a:r>
              <a:rPr lang="pt-BR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damos um nome ou um apelido a alguém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Isto é, </a:t>
            </a:r>
            <a:r>
              <a:rPr lang="pt-BR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levamos o sujeito a responder pelo seu nome, pela sua pessoa por sua existência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 isto corresponde a função de excitar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“chamar para fora”, “chamar as falas”.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Além disso, o outro que interpela e reclama funciona </a:t>
            </a:r>
            <a:r>
              <a:rPr lang="pt-BR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agente do confronto e do limite, fazendo com que o sujeito entre em contato com os fatos da existência, a morte, a finitude, alteridade e a lei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Ambas as funções de “chamar a vida”,  “chamar as falas”,  “chamar a ordem” são tão necessárias aos processos de constituição psíquica, quanto as funções do acolhimento e do reconhecimento.</a:t>
            </a:r>
          </a:p>
          <a:p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A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24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1EB47-E99D-4EA2-A416-9002F165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49004" cy="1499616"/>
          </a:xfrm>
        </p:spPr>
        <p:txBody>
          <a:bodyPr>
            <a:noAutofit/>
          </a:bodyPr>
          <a:lstStyle/>
          <a:p>
            <a:r>
              <a:rPr lang="pt-BR" sz="3600" dirty="0"/>
              <a:t>Como introduzir a dimensão do Cuidado em um ambiente tão asséptico administrado e tecnológico como o hospital?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7810B4-2D08-44FB-ADA7-D2BE4A3C5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tendência mais forte será a de cuidar de aspectos isolados do paciente perdendo-se justamente uma das mais importantes virtudes do Cuidado – a de oferecer ao sujeito uma experiência de integração.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Recuperar esta capacidade me parece uma tarefa urgente preciosa de dar vida e levar ao mundo em que vivemos um sentido e um valor humano. </a:t>
            </a:r>
          </a:p>
          <a:p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53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FC2FF-956D-4344-A69D-BCA428F9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77" y="4960138"/>
            <a:ext cx="8370277" cy="1463040"/>
          </a:xfrm>
        </p:spPr>
        <p:txBody>
          <a:bodyPr>
            <a:normAutofit fontScale="90000"/>
          </a:bodyPr>
          <a:lstStyle/>
          <a:p>
            <a:r>
              <a:rPr lang="pt-BR" dirty="0"/>
              <a:t>Terapia ocupacional e o compromisso técnico, ético, estético e político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8EF51705-B6D3-4564-B7FC-2D6E8CBC8E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 t="23743" b="23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435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198899-2C14-46B8-902D-2A01DC6C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F938368-2BA3-4F98-988F-A238E4A1CAB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128874" y="3419475"/>
            <a:ext cx="3290887" cy="70643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400" dirty="0"/>
              <a:t>DIREITOS HUMANOS E EMANCIPAÇÃO SOCIAL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C28475-ACDC-4B26-8FD6-030075FEEE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901" y="1350169"/>
            <a:ext cx="4887913" cy="4845050"/>
          </a:xfrm>
        </p:spPr>
        <p:txBody>
          <a:bodyPr>
            <a:normAutofit/>
          </a:bodyPr>
          <a:lstStyle/>
          <a:p>
            <a:r>
              <a:rPr lang="pt-BR" sz="4000" dirty="0"/>
              <a:t>Horizonte dos saberes e práticas críticos e emancipatórios para a terapia ocupacional</a:t>
            </a:r>
            <a:br>
              <a:rPr lang="pt-BR" sz="4000" dirty="0"/>
            </a:br>
            <a:endParaRPr lang="pt-BR" sz="40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5BAF4F3-7BA0-40A4-8149-B7A010E9B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961823"/>
              </p:ext>
            </p:extLst>
          </p:nvPr>
        </p:nvGraphicFramePr>
        <p:xfrm>
          <a:off x="4921757" y="1063360"/>
          <a:ext cx="70162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32500ADE-A9DA-496E-AD1D-4FF6ED7F07D1}"/>
              </a:ext>
            </a:extLst>
          </p:cNvPr>
          <p:cNvSpPr/>
          <p:nvPr/>
        </p:nvSpPr>
        <p:spPr>
          <a:xfrm>
            <a:off x="890262" y="850006"/>
            <a:ext cx="48138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/>
              <a:t>Compromisso técnico, ético e político</a:t>
            </a:r>
          </a:p>
        </p:txBody>
      </p:sp>
    </p:spTree>
    <p:extLst>
      <p:ext uri="{BB962C8B-B14F-4D97-AF65-F5344CB8AC3E}">
        <p14:creationId xmlns:p14="http://schemas.microsoft.com/office/powerpoint/2010/main" val="1215203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F48A4-C08A-4A90-A1C5-D357B019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8" y="585216"/>
            <a:ext cx="11244105" cy="1499616"/>
          </a:xfrm>
        </p:spPr>
        <p:txBody>
          <a:bodyPr>
            <a:normAutofit/>
          </a:bodyPr>
          <a:lstStyle/>
          <a:p>
            <a:r>
              <a:rPr lang="pt-BR" sz="4800" dirty="0"/>
              <a:t>práticas de TO  construídas a partir do </a:t>
            </a:r>
            <a:br>
              <a:rPr lang="pt-BR" sz="4800" dirty="0"/>
            </a:br>
            <a:r>
              <a:rPr lang="pt-BR" sz="4800" dirty="0"/>
              <a:t> “encontro com o outro” em cenários da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8AF2D8-8558-4DF0-8789-A0259BC0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Sensível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/>
              <a:t>pelo acolhimento das ideias, afetos e experiências desses sujeitos e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crítico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/>
              <a:t>pela leitura problematizadora dos macro e micro processos nos quais as vidas de sujeitos e coletivos estão imbricadas e, pela compreensão da possibilidade emancipatória que pode ter a transformação da ação humana e dos cotidianos de vida. </a:t>
            </a:r>
          </a:p>
          <a:p>
            <a:r>
              <a:rPr lang="pt-BR" sz="2000" dirty="0"/>
              <a:t>As práticas se dão a partir de um compromisso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técnico</a:t>
            </a:r>
            <a:r>
              <a:rPr lang="pt-BR" sz="2000" dirty="0"/>
              <a:t> por disponibilizar tecnologias e recursos teórico-metodológicos para a produção de cuidado e de mudanças no modo de se viver a vida dos sujeitos e coletivos. </a:t>
            </a:r>
          </a:p>
          <a:p>
            <a:r>
              <a:rPr lang="pt-BR" sz="2000" dirty="0"/>
              <a:t>Um compromisso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ético</a:t>
            </a:r>
            <a:r>
              <a:rPr lang="pt-BR" sz="2000" dirty="0"/>
              <a:t>, por intervir no plano da vida, em seus movimentos de resistência e afirmação; um compromisso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estético</a:t>
            </a:r>
            <a:r>
              <a:rPr lang="pt-B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t-BR" sz="2000" dirty="0"/>
              <a:t>por convocar a força criativa que desloca instituídos e cria novas possibilidades de vida, novos projetos de sociedade e de mundo.</a:t>
            </a:r>
          </a:p>
          <a:p>
            <a:r>
              <a:rPr lang="pt-BR" sz="2000" dirty="0"/>
              <a:t>Um compromisso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político</a:t>
            </a:r>
            <a:r>
              <a:rPr lang="pt-BR" sz="2000" dirty="0"/>
              <a:t>, pela contínua explicitação dos jogos de forças macro e micropolíticos existentes, pela defesa da autonomia, da cidadania e dos direitos, e pela busca de novas estratégias de construção e/ou fortalecimento dos coletivos.</a:t>
            </a:r>
          </a:p>
        </p:txBody>
      </p:sp>
    </p:spTree>
    <p:extLst>
      <p:ext uri="{BB962C8B-B14F-4D97-AF65-F5344CB8AC3E}">
        <p14:creationId xmlns:p14="http://schemas.microsoft.com/office/powerpoint/2010/main" val="996290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t-BR" sz="4400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Referências Bibliográficas</a:t>
            </a:r>
            <a:endParaRPr dirty="0"/>
          </a:p>
        </p:txBody>
      </p:sp>
      <p:sp>
        <p:nvSpPr>
          <p:cNvPr id="529" name="Google Shape;529;p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CECÍLIO, L.C. e MERHY, E. E. “Integralidade do cuidado como eixo da gestão hospitalar” Inhttp://www.uff.br/saudecoletiva/professores/merhy/capitulos-07.pdf. Acessado em: 01/03/08.</a:t>
            </a:r>
            <a:endParaRPr/>
          </a:p>
          <a:p>
            <a:pPr marL="342900" indent="-342900"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GALHEIGO, S M. Terapia ocupacional, a produção do cuidado em saúde e o lugar do hospital: reflexões sobre a constituição de um campo de saber e prática. </a:t>
            </a:r>
            <a:r>
              <a:rPr lang="pt-BR" sz="1600" i="1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Rev. Ter. Ocup. Univ. São Paulo</a:t>
            </a:r>
            <a:r>
              <a:rPr lang="pt-B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, v. 19, nº 1, p.20-28, 2008.</a:t>
            </a:r>
            <a:endParaRPr/>
          </a:p>
          <a:p>
            <a:pPr marL="342900" indent="-342900"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MATTOS, R. Os Sentidos da Integralidade: algumas reflexões acerca de valores que merecem ser defendidos. In: Pinheiro, R. e Mattos, R. (org) </a:t>
            </a:r>
            <a:r>
              <a:rPr lang="pt-BR" sz="1600" b="1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Os Sentidos da INTEGRALIDADE </a:t>
            </a:r>
            <a:r>
              <a:rPr lang="pt-BR" sz="1600" i="1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na atenção e no cuidado à saúde. </a:t>
            </a:r>
            <a:r>
              <a:rPr lang="pt-B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Rio de Janeiro: UERJ, IMS: ABRASCO, 2001</a:t>
            </a:r>
            <a:endParaRPr/>
          </a:p>
          <a:p>
            <a:pPr marL="342900" indent="-342900"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PINHEIRO, R e LUZ, M.. Práticas Eficazes X Modelos Idéias: ação e pensamento na Construção da integralidade. In: Pinheiro, R. e Mattos, R. (org) </a:t>
            </a:r>
            <a:r>
              <a:rPr lang="pt-BR" sz="1600" b="1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A Construção da Integralidade: cotidiano, saberes e práticas em saúde</a:t>
            </a:r>
            <a:r>
              <a:rPr lang="pt-B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. Rio de Janeiro: UERJ, IMS: ABRASCO, 2003. </a:t>
            </a:r>
            <a:endParaRPr/>
          </a:p>
          <a:p>
            <a:pPr marL="342900" indent="-342900">
              <a:lnSpc>
                <a:spcPct val="8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ROCHA e MELLO. Os Sentidos do Corpo e da Intervenção Hospitalar.  In: De Carlo, M. e Luzo, M.C. (orgs.) Terapia ocupacional: reabilitação física e contextos hospitalares. São Paulo: Rocca,  2004, pp.29-46.</a:t>
            </a:r>
            <a:endParaRPr/>
          </a:p>
          <a:p>
            <a:pPr marL="342900" indent="-342900">
              <a:lnSpc>
                <a:spcPct val="80000"/>
              </a:lnSpc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•"/>
            </a:pPr>
            <a:r>
              <a:rPr lang="pt-BR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SARRACENO, B. A concepção de reabilitação psicossocial como referencial para as intervenções terapêuticas em saúde mental. Revista de Terapia Ocupacional da Universidade de São Paulo,  v. 9, n. 1, p. 26-31, 1998 </a:t>
            </a:r>
            <a:endParaRPr/>
          </a:p>
          <a:p>
            <a:pPr marL="342900" indent="-266700"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endParaRPr sz="1600" b="1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266700">
              <a:spcBef>
                <a:spcPts val="152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7" name="Google Shape;527;p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r"/>
            <a:fld id="{00000000-1234-1234-1234-123412341234}" type="slidenum">
              <a:rPr lang="pt-BR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algn="r"/>
              <a:t>35</a:t>
            </a:fld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0086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09297-795E-418A-B6C3-52BD251B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41402"/>
            <a:ext cx="9720072" cy="952107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b="1" dirty="0"/>
              <a:t>CUIDADO EM SAÚDE	</a:t>
            </a:r>
            <a:r>
              <a:rPr lang="pt-BR" sz="900" b="1" dirty="0"/>
              <a:t>	</a:t>
            </a:r>
            <a:r>
              <a:rPr lang="pt-BR" b="1" dirty="0"/>
              <a:t>		</a:t>
            </a:r>
            <a:r>
              <a:rPr lang="pt-BR" sz="3100" dirty="0" err="1"/>
              <a:t>Roseni</a:t>
            </a:r>
            <a:r>
              <a:rPr lang="pt-BR" sz="3100" dirty="0"/>
              <a:t> Pinheiro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A03723-811C-4EED-9A38-3A25B7ADA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3" y="1263192"/>
            <a:ext cx="11384563" cy="5217736"/>
          </a:xfrm>
        </p:spPr>
        <p:txBody>
          <a:bodyPr>
            <a:noAutofit/>
          </a:bodyPr>
          <a:lstStyle/>
          <a:p>
            <a:pPr marL="310896" lvl="2" indent="0">
              <a:buNone/>
            </a:pPr>
            <a:r>
              <a:rPr lang="pt-BR" sz="2400" b="1" cap="all" dirty="0"/>
              <a:t>CUIDADO E A VIDA COTIDIANA</a:t>
            </a:r>
          </a:p>
          <a:p>
            <a:r>
              <a:rPr lang="pt-BR" sz="1800" dirty="0"/>
              <a:t>Cuidado é um ‘modo de fazer na vida cotidiana’ que se caracteriza pela ‘atenção’, responsabilidade’, ‘zelo’ e ‘desvelo’ ‘com pessoas e coisas’ em lugares e tempos distintos de sua realização. A importância da vida cotidiana na produção do ‘cuidado’ está na oferta de múltiplas questões específicas que circulam no espaço da vida social e nos conteúdos históricos que carregam. O cotidiano é produzido social e historicamente sob dois ângulos: primeiro, porque se trata – como noção geral e dimensão do conhecimento – do ‘vivido’, quer dizer, do repetitivo-singular, do conjuntural-estrutural: no cotidiano ‘as coisas acontecem sempre’. Segundo, porque essa noção se constrói e se identifica com o dia-após-dia em que tudo é igual e tudo muda – ‘nada como um dia após o outro’ – ao menos em algumas sociedades, não em todas.</a:t>
            </a:r>
          </a:p>
          <a:p>
            <a:r>
              <a:rPr lang="pt-BR" sz="1800" dirty="0"/>
              <a:t>O dia-após-dia assim concebido é uma dimensão da vida social singular- específica, o que significa dizer que ele delimita tempos, espaços, interações, ou seja, um modo de vida, cuja produção de ‘cuidado’ se faz contextualizada exercendo efeitos e repercussões na vida dos sujeitos e se transformando em ‘experiência humana’. O ‘cuidado’ consiste em um modo de agir que é produzido como ‘experiência de um modo de vida específico e delineado’ por aspectos políticos, sociais, culturais e históricos, que se traduzem em ‘práticas’ de ‘espaço’ e na ‘ação’ de ‘cidadãos’ sobre os ‘outros’ em uma dada sociedade.</a:t>
            </a:r>
          </a:p>
          <a:p>
            <a:r>
              <a:rPr lang="pt-BR" sz="1800" dirty="0"/>
              <a:t>Daí o ‘cuidado como ato’ resulta na ‘prática do cuidar’, que, ao ser exercida por um cidadão, um sujeito, reveste-se de novos sentidos imprimindo uma identidade ou domínio próprio sobre um conjunto de conhecimentos voltados para o ‘outro’. O outro é o lugar do ‘cuidado’. O outro tem no seu olhar o caminho para construção do seu ‘cuidado’, cujo sujeito que se responsabiliza por praticá-lo tem a tarefa de garantir-lhe a autonomia acerca do modo de andar de sua própria vida.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Dicionário da Educação Profissional em Saúde - http://www.sites.epsjv.fiocruz.br/dicionario/verbetes/cuisau.html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26134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D566-A8B8-4D5F-9E85-358AD0B4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Cuidado </a:t>
            </a:r>
            <a:r>
              <a:rPr lang="pt-BR" sz="2800" dirty="0"/>
              <a:t>(Aurélio)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A954D2-A6F1-472A-A9CD-4C44DAB1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Cuidado – substantivo masculino</a:t>
            </a:r>
          </a:p>
          <a:p>
            <a:r>
              <a:rPr lang="pt-BR" dirty="0"/>
              <a:t>1. Atenção</a:t>
            </a:r>
          </a:p>
          <a:p>
            <a:r>
              <a:rPr lang="pt-BR" dirty="0"/>
              <a:t>2. Precaução, cautela</a:t>
            </a:r>
          </a:p>
          <a:p>
            <a:r>
              <a:rPr lang="pt-BR" dirty="0"/>
              <a:t>3. Diligência, desvelo, zelo</a:t>
            </a:r>
          </a:p>
          <a:p>
            <a:r>
              <a:rPr lang="pt-BR" dirty="0"/>
              <a:t>4. Encargo,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414339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A28B8-122F-403E-AD83-44843841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Cuidado de si e do outro: perspectivas 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3A0F9636-EA4D-4C92-A991-E6A30B430D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82" b="20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036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9EAFC-DC88-4AAF-9045-9D8F670C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cuidar e o sonhar 				</a:t>
            </a:r>
            <a:r>
              <a:rPr lang="pt-BR" sz="3200" dirty="0"/>
              <a:t>Rubens </a:t>
            </a:r>
            <a:r>
              <a:rPr lang="pt-BR" sz="3200" dirty="0" err="1"/>
              <a:t>Volich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136229-1CBD-4EB3-B8AB-4C665234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experiência do cuidar é herdeira de todas essas vivências. </a:t>
            </a:r>
            <a:r>
              <a:rPr lang="pt-BR" dirty="0">
                <a:highlight>
                  <a:srgbClr val="FFFF00"/>
                </a:highlight>
              </a:rPr>
              <a:t>No encontro terapêutico ou educativo reatualizam-se para cada protagonista suas experiências mais remotas diante do desamparo, do sofrimento, do desconhecido, da qualidade da presença ou ausência daquele de quem o sujeito esperava o alívio para os mesmos.</a:t>
            </a:r>
          </a:p>
          <a:p>
            <a:endParaRPr lang="pt-BR" dirty="0"/>
          </a:p>
          <a:p>
            <a:r>
              <a:rPr lang="pt-BR" dirty="0">
                <a:highlight>
                  <a:srgbClr val="FFFF00"/>
                </a:highlight>
              </a:rPr>
              <a:t>O cuidar pressupõe, portanto, colocar-se ao lado do sujeito, inclinar-se diante de sua dor. </a:t>
            </a:r>
            <a:r>
              <a:rPr lang="pt-BR" dirty="0"/>
              <a:t>Mesmo sem percebê-lo, o educador tem que se haver com o desamparo da criança e do discípulo, com seu medo diante do desconhecido. Por sua vez, o terapeuta é confrontado com o desamparo do paciente, com sua angústia diante da invalidez ou da morte, sendo também convocado a educá-lo, </a:t>
            </a:r>
            <a:r>
              <a:rPr lang="pt-BR" dirty="0">
                <a:highlight>
                  <a:srgbClr val="FFFF00"/>
                </a:highlight>
              </a:rPr>
              <a:t>conduzi-lo por um caminho que este não foi capaz de percorrer sozinho, ou para o qual não contou com a ajuda de alguém que pudesse indicar sua existência ou acompanhá-lo.</a:t>
            </a:r>
          </a:p>
        </p:txBody>
      </p:sp>
    </p:spTree>
    <p:extLst>
      <p:ext uri="{BB962C8B-B14F-4D97-AF65-F5344CB8AC3E}">
        <p14:creationId xmlns:p14="http://schemas.microsoft.com/office/powerpoint/2010/main" val="418327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9EAFC-DC88-4AAF-9045-9D8F670C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cuidar e o </a:t>
            </a:r>
            <a:r>
              <a:rPr lang="pt-BR"/>
              <a:t>sonhar 				</a:t>
            </a:r>
            <a:r>
              <a:rPr lang="pt-BR" sz="3200"/>
              <a:t>Rubens </a:t>
            </a:r>
            <a:r>
              <a:rPr lang="pt-BR" sz="3200" dirty="0" err="1"/>
              <a:t>Volich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136229-1CBD-4EB3-B8AB-4C665234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highlight>
                  <a:srgbClr val="FFFF00"/>
                </a:highlight>
              </a:rPr>
              <a:t>O cuidar convoca portanto o terapeuta e o educador àquela experiência primordial de nossa história em que a superação do desamparo, da fragilidade e da desorganização depende primordialmente da presença de um outro humano</a:t>
            </a:r>
            <a:r>
              <a:rPr lang="pt-BR" dirty="0"/>
              <a:t>. Como a mãe com o bebê, o cuidador é convocado ao exercício da função materna, podendo ser o outro que protege o discípulo ou o paciente diante de estímulos e situações que ele não é capaz de suportar e elaborar em um certo momento da vida. </a:t>
            </a:r>
            <a:r>
              <a:rPr lang="pt-BR" dirty="0">
                <a:highlight>
                  <a:srgbClr val="FFFF00"/>
                </a:highlight>
              </a:rPr>
              <a:t>A função materna, tal como a compreendemos, constitui-se como paradigma do cuidar.</a:t>
            </a:r>
          </a:p>
          <a:p>
            <a:r>
              <a:rPr lang="pt-BR" dirty="0"/>
              <a:t>Em seu trabalho, </a:t>
            </a:r>
            <a:r>
              <a:rPr lang="pt-BR" dirty="0">
                <a:highlight>
                  <a:srgbClr val="FFFF00"/>
                </a:highlight>
              </a:rPr>
              <a:t>o terapeuta e o educador são assim constantemente solicitados ao exercício de uma função de intérprete de sinais minimalistas e de níveis bastante primitivos de comunicação.</a:t>
            </a:r>
            <a:r>
              <a:rPr lang="pt-BR" dirty="0"/>
              <a:t> Essas condições se constituem muitas vezes como verdadeiros pré-requisitos para atingir os objetivos aos quais normalmente eles se propõem. Nesse sentido, eles necessitam </a:t>
            </a:r>
            <a:r>
              <a:rPr lang="pt-BR" dirty="0" err="1"/>
              <a:t>freqüentemente</a:t>
            </a:r>
            <a:r>
              <a:rPr lang="pt-BR" dirty="0"/>
              <a:t> </a:t>
            </a:r>
            <a:r>
              <a:rPr lang="pt-BR" dirty="0">
                <a:highlight>
                  <a:srgbClr val="FFFF00"/>
                </a:highlight>
              </a:rPr>
              <a:t>resgatar os mínimos indícios sensoriais, dos gestos, do olhar, do toque para que seja possível estabelecer com o paciente ou com o aluno uma relação que promova, antes de tudo, o desenvolvimento de recursos mais evoluídos de comunicação e de reação diante das dificuldades vitais, cotidianas do aprendizado ou da doença.</a:t>
            </a:r>
          </a:p>
        </p:txBody>
      </p:sp>
    </p:spTree>
    <p:extLst>
      <p:ext uri="{BB962C8B-B14F-4D97-AF65-F5344CB8AC3E}">
        <p14:creationId xmlns:p14="http://schemas.microsoft.com/office/powerpoint/2010/main" val="34421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9EAFC-DC88-4AAF-9045-9D8F670C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cuidar e o </a:t>
            </a:r>
            <a:r>
              <a:rPr lang="pt-BR"/>
              <a:t>sonhar 				</a:t>
            </a:r>
            <a:r>
              <a:rPr lang="pt-BR" sz="3200"/>
              <a:t>Rubens </a:t>
            </a:r>
            <a:r>
              <a:rPr lang="pt-BR" sz="3200" dirty="0" err="1"/>
              <a:t>Volich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136229-1CBD-4EB3-B8AB-4C665234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Assim, o cuidar pressupõe um exercício permanente de liberdade que permita ao cuidador entrar em contato com as sensações, fantasias e emoções do outro e também com aquelas mobilizadas em si pelo paciente ou pelo aluno para poder compreendê-las como informações importantes a respeito daquilo que ocorre com eles na consulta ou no ambiente de ensino</a:t>
            </a:r>
            <a:r>
              <a:rPr lang="pt-BR" dirty="0"/>
              <a:t>. Portanto, é necessário reservar nesses contextos, junto com o enquadre e com os procedimentos específicos, dos protocolos terapêuticos ou dos métodos educacionais, </a:t>
            </a:r>
            <a:r>
              <a:rPr lang="pt-BR" dirty="0">
                <a:highlight>
                  <a:srgbClr val="FFFF00"/>
                </a:highlight>
              </a:rPr>
              <a:t>um espaço de ilusão, de sonho, onde um encontro de outra ordem possa acontecer.</a:t>
            </a:r>
            <a:br>
              <a:rPr lang="pt-BR" dirty="0">
                <a:highlight>
                  <a:srgbClr val="FFFF00"/>
                </a:highlight>
              </a:rPr>
            </a:b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1198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303</TotalTime>
  <Words>4286</Words>
  <Application>Microsoft Office PowerPoint</Application>
  <PresentationFormat>Widescreen</PresentationFormat>
  <Paragraphs>160</Paragraphs>
  <Slides>35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Calibri</vt:lpstr>
      <vt:lpstr>Courier New</vt:lpstr>
      <vt:lpstr>Garamond</vt:lpstr>
      <vt:lpstr>Noto Sans Symbols</vt:lpstr>
      <vt:lpstr>Tw Cen MT</vt:lpstr>
      <vt:lpstr>Tw Cen MT Condensed</vt:lpstr>
      <vt:lpstr>Verdana</vt:lpstr>
      <vt:lpstr>Wingdings 3</vt:lpstr>
      <vt:lpstr>Integral</vt:lpstr>
      <vt:lpstr>A dimensão ética do cuidado e as práticas de terapia ocupacional frente ao adoecimento e a hospitalização</vt:lpstr>
      <vt:lpstr>cuidado</vt:lpstr>
      <vt:lpstr>cuidado</vt:lpstr>
      <vt:lpstr> CUIDADO EM SAÚDE    Roseni Pinheiro</vt:lpstr>
      <vt:lpstr>Cuidado (Aurélio)</vt:lpstr>
      <vt:lpstr>Cuidado de si e do outro: perspectivas </vt:lpstr>
      <vt:lpstr>O cuidar e o sonhar     Rubens Volich</vt:lpstr>
      <vt:lpstr>O cuidar e o sonhar     Rubens Volich</vt:lpstr>
      <vt:lpstr>O cuidar e o sonhar     Rubens Volich</vt:lpstr>
      <vt:lpstr>A dimensão ética do cuidado</vt:lpstr>
      <vt:lpstr>Agir por si mesmo</vt:lpstr>
      <vt:lpstr>Cuidar de si mesmo</vt:lpstr>
      <vt:lpstr>Cuidar dos outros</vt:lpstr>
      <vt:lpstr>Agir por si mesmo</vt:lpstr>
      <vt:lpstr>Pessoa saudável</vt:lpstr>
      <vt:lpstr> Capacidade de brincar</vt:lpstr>
      <vt:lpstr>Brincar como gesto espontâneo de si mesmo</vt:lpstr>
      <vt:lpstr>Ser confiável</vt:lpstr>
      <vt:lpstr>Ocupar-se para não entrar em contato com si mesmo</vt:lpstr>
      <vt:lpstr>A dimensão ética do cuidado</vt:lpstr>
      <vt:lpstr>Escuta e vínculo</vt:lpstr>
      <vt:lpstr>A dimensão ética e a escuta</vt:lpstr>
      <vt:lpstr>A dimensão ética e o vínculo</vt:lpstr>
      <vt:lpstr>As faces do cuidar</vt:lpstr>
      <vt:lpstr>O cuidado  e a produção de sentido</vt:lpstr>
      <vt:lpstr>A dimensão ética : modos de cuidar  </vt:lpstr>
      <vt:lpstr>A dimensão ética : modos de cuidar  Em uma presença implicada </vt:lpstr>
      <vt:lpstr>A dimensão ética : modos de cuidar  Em uma presença implicada </vt:lpstr>
      <vt:lpstr>A dimensão ética : modos de cuidar  Em uma presença implicada</vt:lpstr>
      <vt:lpstr>A dimensão ética : modos de cuidar  Em uma presença implicada</vt:lpstr>
      <vt:lpstr>Como introduzir a dimensão do Cuidado em um ambiente tão asséptico administrado e tecnológico como o hospital? </vt:lpstr>
      <vt:lpstr>Terapia ocupacional e o compromisso técnico, ético, estético e político</vt:lpstr>
      <vt:lpstr>Horizonte dos saberes e práticas críticos e emancipatórios para a terapia ocupacional </vt:lpstr>
      <vt:lpstr>práticas de TO  construídas a partir do   “encontro com o outro” em cenários da vida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dimensão ética do cuidado</dc:title>
  <dc:creator>Sandra</dc:creator>
  <cp:lastModifiedBy>Sandra Galheigo</cp:lastModifiedBy>
  <cp:revision>25</cp:revision>
  <dcterms:created xsi:type="dcterms:W3CDTF">2020-08-31T21:24:58Z</dcterms:created>
  <dcterms:modified xsi:type="dcterms:W3CDTF">2023-08-16T23:00:19Z</dcterms:modified>
</cp:coreProperties>
</file>