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410" r:id="rId3"/>
    <p:sldId id="398" r:id="rId4"/>
    <p:sldId id="400" r:id="rId5"/>
    <p:sldId id="411" r:id="rId6"/>
    <p:sldId id="415" r:id="rId7"/>
    <p:sldId id="413" r:id="rId8"/>
    <p:sldId id="416" r:id="rId9"/>
    <p:sldId id="417" r:id="rId10"/>
    <p:sldId id="418" r:id="rId11"/>
    <p:sldId id="414" r:id="rId12"/>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11/05/2023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11/05/2023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11/05/2023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Marcus </a:t>
            </a:r>
            <a:r>
              <a:rPr lang="pt-BR" sz="3600" dirty="0" err="1" smtClean="0"/>
              <a:t>Orione</a:t>
            </a:r>
            <a:r>
              <a:rPr lang="pt-BR" sz="3600" dirty="0" smtClean="0"/>
              <a:t> – A invenção da classe trabalhadora</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perguntas</a:t>
            </a:r>
            <a:endParaRPr lang="pt-BR" dirty="0"/>
          </a:p>
        </p:txBody>
      </p:sp>
      <p:sp>
        <p:nvSpPr>
          <p:cNvPr id="3" name="Espaço Reservado para Conteúdo 2"/>
          <p:cNvSpPr>
            <a:spLocks noGrp="1"/>
          </p:cNvSpPr>
          <p:nvPr>
            <p:ph idx="1"/>
          </p:nvPr>
        </p:nvSpPr>
        <p:spPr/>
        <p:txBody>
          <a:bodyPr>
            <a:normAutofit fontScale="25000" lnSpcReduction="20000"/>
          </a:bodyPr>
          <a:lstStyle/>
          <a:p>
            <a:pPr algn="just"/>
            <a:r>
              <a:rPr lang="pt-BR" sz="7200" dirty="0" smtClean="0">
                <a:latin typeface="+mj-lt"/>
              </a:rPr>
              <a:t>Também me chamou a atenção, ainda no âmbito de meu tema de pesquisa, na página 257, a lista dos “incapazes”, entre os quais mulheres, deficientes mentais, mendigos e indígenas, e também do papel dos imigrantes, para além das políticas de branqueamento, com suas tradições de luta à parit do anarquismo e socialismo, que viriam a influenciar positivamente, ao menos do ponto de vista do trabalhador, a formação de nossa classe operária. Enfim, tentando me restringir ao âmbito do texto, a constituição da forma jurídica brasileira, surgida na transição do escravismo colonial para o capitalismo, seria então, por um lado, a tentativa bem sucedida até certo ponto de conciliação de classes, mas ao mesmo tempo uma farsa que, sob o manto dos “ideais” de liberdade e igualdade, “valores” estes indispensáveis à forma capitalista, protege as relações de desigualdade e aprisionamentos outros inerentes à exploração da classe trabalhadora pelos detentores do capital? Comemora-se a aprovação de determinadas leis com vistas à garantia de direitos no sentido da igualdade para mais tarde se constatar que, na prática, jamais ganham a materialidade desejada? (Flávio)</a:t>
            </a:r>
            <a:endParaRPr lang="pt-BR" sz="72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386061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perguntas</a:t>
            </a:r>
            <a:endParaRPr lang="pt-BR" dirty="0"/>
          </a:p>
        </p:txBody>
      </p:sp>
      <p:sp>
        <p:nvSpPr>
          <p:cNvPr id="3" name="Espaço Reservado para Conteúdo 2"/>
          <p:cNvSpPr>
            <a:spLocks noGrp="1"/>
          </p:cNvSpPr>
          <p:nvPr>
            <p:ph idx="1"/>
          </p:nvPr>
        </p:nvSpPr>
        <p:spPr/>
        <p:txBody>
          <a:bodyPr>
            <a:normAutofit fontScale="55000" lnSpcReduction="20000"/>
          </a:bodyPr>
          <a:lstStyle/>
          <a:p>
            <a:pPr marL="0" indent="0" algn="just">
              <a:buNone/>
            </a:pPr>
            <a:r>
              <a:rPr lang="pt-BR" sz="3300" dirty="0" err="1">
                <a:latin typeface="+mj-lt"/>
              </a:rPr>
              <a:t>Meritoctacia</a:t>
            </a:r>
            <a:r>
              <a:rPr lang="pt-BR" sz="3300" dirty="0">
                <a:latin typeface="+mj-lt"/>
              </a:rPr>
              <a:t> e a constituição do EIR </a:t>
            </a:r>
            <a:r>
              <a:rPr lang="pt-BR" sz="3300" dirty="0" err="1">
                <a:latin typeface="+mj-lt"/>
              </a:rPr>
              <a:t>racializado</a:t>
            </a:r>
            <a:endParaRPr lang="pt-BR" sz="3300" dirty="0">
              <a:latin typeface="+mj-lt"/>
            </a:endParaRPr>
          </a:p>
          <a:p>
            <a:pPr marL="0" indent="0" algn="just">
              <a:buNone/>
            </a:pPr>
            <a:r>
              <a:rPr lang="pt-BR" sz="3300" dirty="0">
                <a:latin typeface="+mj-lt"/>
              </a:rPr>
              <a:t> </a:t>
            </a:r>
          </a:p>
          <a:p>
            <a:pPr marL="0" indent="0" algn="just">
              <a:buNone/>
            </a:pPr>
            <a:r>
              <a:rPr lang="pt-BR" sz="3300" dirty="0">
                <a:latin typeface="+mj-lt"/>
              </a:rPr>
              <a:t>Em citação de Florestan Fernandes é afirmado na tese que "Deve-se insistir que não havia condições já iniciais para que o escravizado pudesse ser tratado como igual no incipiente capitalismo brasileiro, já que “[...] a escravidão deformou o seu agente do trabalho [...]”, impossibilitando ao negro e à negra “[...] plenas possibilidades de colher os frutos da universalização do trabalho livre em condições de forte competição imediata [...]” com o contingente branco" (FERNANDES, 2008, p. 68 apud ORIONE, 2022, p. 261). A concorrência dentro da classe trabalhadora é observada desde Engels em </a:t>
            </a:r>
            <a:r>
              <a:rPr lang="pt-BR" sz="3300" i="1" dirty="0">
                <a:latin typeface="+mj-lt"/>
              </a:rPr>
              <a:t>Situação da Classe Trabalhadora na Inglaterra</a:t>
            </a:r>
            <a:r>
              <a:rPr lang="pt-BR" sz="3300" dirty="0">
                <a:latin typeface="+mj-lt"/>
              </a:rPr>
              <a:t>, assim a definindo: "A concorrência é a expressão mais completa da guerra de todos contra todos que impera na moderna sociedade burguesa. (...), cada um constitui um obstáculo para o outro (...). Essa concorrência entre os trabalhadores, no entanto, é o que existe de pior nas atuais condições de vida do proletariado: constitui a arma mais eficiente da burguesia em sua luta contra ele." (ENGELS, 2010, p. 117-118). Essa perspectiva será resgatada em Marx ao definir os elementos fundamentais da "Lei Geral da Acumulação Capitalista" (MARX, 2013, p. 683-778. Cap. 23) dentro da definição de </a:t>
            </a:r>
            <a:r>
              <a:rPr lang="pt-BR" sz="3300" i="1" dirty="0">
                <a:latin typeface="+mj-lt"/>
              </a:rPr>
              <a:t>Exército Industrial de Reserva</a:t>
            </a:r>
            <a:r>
              <a:rPr lang="pt-BR" sz="3300" dirty="0">
                <a:latin typeface="+mj-lt"/>
              </a:rPr>
              <a:t>. Podemos traçar um paralelo entre o EIR, </a:t>
            </a:r>
            <a:r>
              <a:rPr lang="pt-BR" sz="3300" dirty="0" err="1">
                <a:latin typeface="+mj-lt"/>
              </a:rPr>
              <a:t>racialização</a:t>
            </a:r>
            <a:r>
              <a:rPr lang="pt-BR" sz="3300" dirty="0">
                <a:latin typeface="+mj-lt"/>
              </a:rPr>
              <a:t> e a competição entre trabalhadores negros e brancos na formação do capitalismo brasileiro</a:t>
            </a:r>
            <a:r>
              <a:rPr lang="pt-BR" sz="3300" dirty="0" smtClean="0">
                <a:latin typeface="+mj-lt"/>
              </a:rPr>
              <a:t>? (CAIO)</a:t>
            </a:r>
            <a:endParaRPr lang="pt-BR" sz="33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331067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4000" dirty="0" smtClean="0"/>
              <a:t>Questões basilares </a:t>
            </a:r>
            <a:endParaRPr lang="pt-BR" sz="4000" dirty="0"/>
          </a:p>
        </p:txBody>
      </p:sp>
      <p:sp>
        <p:nvSpPr>
          <p:cNvPr id="3" name="Espaço Reservado para Conteúdo 2"/>
          <p:cNvSpPr>
            <a:spLocks noGrp="1"/>
          </p:cNvSpPr>
          <p:nvPr>
            <p:ph idx="1"/>
          </p:nvPr>
        </p:nvSpPr>
        <p:spPr>
          <a:xfrm>
            <a:off x="334387" y="1844824"/>
            <a:ext cx="8363272" cy="4733880"/>
          </a:xfrm>
        </p:spPr>
        <p:txBody>
          <a:bodyPr>
            <a:noAutofit/>
          </a:bodyPr>
          <a:lstStyle/>
          <a:p>
            <a:pPr marL="342900" indent="-342900" algn="just">
              <a:buAutoNum type="arabicParenR"/>
            </a:pPr>
            <a:r>
              <a:rPr lang="pt-BR" sz="1700" dirty="0" smtClean="0">
                <a:latin typeface="+mj-lt"/>
              </a:rPr>
              <a:t>As formas sociais de produção</a:t>
            </a:r>
          </a:p>
          <a:p>
            <a:pPr marL="342900" indent="-342900" algn="just">
              <a:buAutoNum type="arabicParenR"/>
            </a:pPr>
            <a:r>
              <a:rPr lang="pt-BR" sz="1700" dirty="0" smtClean="0">
                <a:latin typeface="+mj-lt"/>
              </a:rPr>
              <a:t>A forma jurídica (ou contratual) como específica do capitalismo</a:t>
            </a:r>
          </a:p>
          <a:p>
            <a:pPr marL="342900" indent="-342900" algn="just">
              <a:buAutoNum type="arabicParenR"/>
            </a:pPr>
            <a:r>
              <a:rPr lang="pt-BR" sz="1700" dirty="0" smtClean="0">
                <a:latin typeface="+mj-lt"/>
              </a:rPr>
              <a:t>As duas faces da forma jurídica: o sujeito de direito e a ideologia jurídica</a:t>
            </a:r>
          </a:p>
          <a:p>
            <a:pPr marL="342900" indent="-342900" algn="just">
              <a:buAutoNum type="arabicParenR"/>
            </a:pPr>
            <a:r>
              <a:rPr lang="pt-BR" sz="1700" dirty="0" smtClean="0">
                <a:latin typeface="+mj-lt"/>
              </a:rPr>
              <a:t>A inviabilidade da forma jurídica no escravismo colonial</a:t>
            </a:r>
          </a:p>
          <a:p>
            <a:pPr marL="342900" indent="-342900" algn="just">
              <a:buAutoNum type="arabicParenR"/>
            </a:pPr>
            <a:r>
              <a:rPr lang="pt-BR" sz="1700" dirty="0" smtClean="0">
                <a:latin typeface="+mj-lt"/>
              </a:rPr>
              <a:t>Características específicas da forma </a:t>
            </a:r>
            <a:r>
              <a:rPr lang="pt-BR" sz="1700" dirty="0" err="1" smtClean="0">
                <a:latin typeface="+mj-lt"/>
              </a:rPr>
              <a:t>plantagem</a:t>
            </a:r>
            <a:r>
              <a:rPr lang="pt-BR" sz="1700" dirty="0" smtClean="0">
                <a:latin typeface="+mj-lt"/>
              </a:rPr>
              <a:t> e da forma escravizado no escravismo colonial</a:t>
            </a:r>
          </a:p>
          <a:p>
            <a:pPr marL="342900" indent="-342900" algn="just">
              <a:buAutoNum type="arabicParenR"/>
            </a:pPr>
            <a:r>
              <a:rPr lang="pt-BR" sz="1700" dirty="0" smtClean="0">
                <a:latin typeface="+mj-lt"/>
              </a:rPr>
              <a:t>O ocaso de um modo de produção (Pergunta de Lucas na aula passada e da </a:t>
            </a:r>
            <a:r>
              <a:rPr lang="pt-BR" sz="1700" dirty="0" err="1" smtClean="0">
                <a:latin typeface="+mj-lt"/>
              </a:rPr>
              <a:t>Odara</a:t>
            </a:r>
            <a:r>
              <a:rPr lang="pt-BR" sz="1700" dirty="0" smtClean="0">
                <a:latin typeface="+mj-lt"/>
              </a:rPr>
              <a:t> para a aula de hoje)</a:t>
            </a:r>
          </a:p>
          <a:p>
            <a:pPr marL="342900" indent="-342900" algn="just">
              <a:buAutoNum type="arabicParenR"/>
            </a:pPr>
            <a:r>
              <a:rPr lang="pt-BR" sz="1700" dirty="0" smtClean="0">
                <a:latin typeface="+mj-lt"/>
              </a:rPr>
              <a:t>As noções de resíduos na transição (o que é transição e o que a decadência de um modo de produção) e no modo de produção já consolidado</a:t>
            </a:r>
          </a:p>
          <a:p>
            <a:pPr marL="342900" indent="-342900" algn="just">
              <a:buFont typeface="Wingdings 2"/>
              <a:buAutoNum type="arabicParenR"/>
            </a:pPr>
            <a:r>
              <a:rPr lang="pt-BR" sz="1700" dirty="0" smtClean="0">
                <a:latin typeface="+mj-lt"/>
              </a:rPr>
              <a:t>O </a:t>
            </a:r>
            <a:r>
              <a:rPr lang="pt-BR" sz="1700" dirty="0">
                <a:latin typeface="+mj-lt"/>
              </a:rPr>
              <a:t>Processo de abstração do trabalho como “uniformizador” do trabalho sem a consideração da especificidade racial.</a:t>
            </a:r>
          </a:p>
          <a:p>
            <a:pPr marL="342900" indent="-342900" algn="just">
              <a:buAutoNum type="arabicParenR"/>
            </a:pPr>
            <a:r>
              <a:rPr lang="pt-BR" sz="1700" dirty="0" smtClean="0">
                <a:latin typeface="+mj-lt"/>
              </a:rPr>
              <a:t>A igualdade e a liberdade nos modos de produção anteriores ao capitalismo e a universalização da igualdade e da liberdade no modo de produção capitalista (Pergunta de </a:t>
            </a:r>
            <a:r>
              <a:rPr lang="pt-BR" sz="1700" dirty="0" err="1" smtClean="0">
                <a:latin typeface="+mj-lt"/>
              </a:rPr>
              <a:t>Marianna</a:t>
            </a:r>
            <a:r>
              <a:rPr lang="pt-BR" sz="1700" dirty="0" smtClean="0">
                <a:latin typeface="+mj-lt"/>
              </a:rPr>
              <a:t> </a:t>
            </a:r>
            <a:r>
              <a:rPr lang="pt-BR" sz="1700" dirty="0" err="1" smtClean="0">
                <a:latin typeface="+mj-lt"/>
              </a:rPr>
              <a:t>Haug</a:t>
            </a:r>
            <a:r>
              <a:rPr lang="pt-BR" sz="1700" dirty="0" smtClean="0">
                <a:latin typeface="+mj-lt"/>
              </a:rPr>
              <a:t>)</a:t>
            </a:r>
          </a:p>
          <a:p>
            <a:pPr marL="0" indent="0" algn="just">
              <a:buNone/>
            </a:pPr>
            <a:endParaRPr lang="pt-BR" sz="1600" dirty="0">
              <a:latin typeface="+mj-lt"/>
            </a:endParaRPr>
          </a:p>
          <a:p>
            <a:pPr algn="just"/>
            <a:endParaRPr lang="pt-BR" sz="1600" dirty="0">
              <a:latin typeface="+mj-lt"/>
            </a:endParaRPr>
          </a:p>
          <a:p>
            <a:pPr algn="just"/>
            <a:endParaRPr lang="pt-BR" sz="1800" dirty="0">
              <a:latin typeface="+mj-lt"/>
            </a:endParaRPr>
          </a:p>
        </p:txBody>
      </p:sp>
    </p:spTree>
    <p:extLst>
      <p:ext uri="{BB962C8B-B14F-4D97-AF65-F5344CB8AC3E}">
        <p14:creationId xmlns:p14="http://schemas.microsoft.com/office/powerpoint/2010/main" val="391224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0" y="2708048"/>
            <a:ext cx="9144000" cy="430764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674595"/>
            <a:ext cx="9648700" cy="646331"/>
          </a:xfrm>
          <a:prstGeom prst="rect">
            <a:avLst/>
          </a:prstGeom>
          <a:noFill/>
        </p:spPr>
        <p:txBody>
          <a:bodyPr wrap="square" rtlCol="0">
            <a:spAutoFit/>
          </a:bodyPr>
          <a:lstStyle/>
          <a:p>
            <a:r>
              <a:rPr lang="pt-BR" sz="3600" dirty="0" smtClean="0"/>
              <a:t>IDEOLOGIA  RACIAL DO CONTRATO</a:t>
            </a:r>
            <a:endParaRPr lang="pt-BR" sz="3600" dirty="0"/>
          </a:p>
        </p:txBody>
      </p:sp>
      <p:sp>
        <p:nvSpPr>
          <p:cNvPr id="2" name="Título 1"/>
          <p:cNvSpPr>
            <a:spLocks noGrp="1"/>
          </p:cNvSpPr>
          <p:nvPr>
            <p:ph type="title"/>
          </p:nvPr>
        </p:nvSpPr>
        <p:spPr>
          <a:xfrm>
            <a:off x="539552" y="260648"/>
            <a:ext cx="8229600" cy="1143000"/>
          </a:xfrm>
        </p:spPr>
        <p:txBody>
          <a:bodyPr>
            <a:normAutofit/>
          </a:bodyPr>
          <a:lstStyle/>
          <a:p>
            <a:pPr algn="ctr"/>
            <a:r>
              <a:rPr lang="pt-BR" sz="2400" dirty="0" smtClean="0"/>
              <a:t>MODELO </a:t>
            </a:r>
            <a:r>
              <a:rPr lang="pt-BR" sz="2400" dirty="0"/>
              <a:t>I</a:t>
            </a:r>
            <a:r>
              <a:rPr lang="pt-BR" sz="2400" dirty="0" smtClean="0"/>
              <a:t>I - SUGERIDO A PARTIR DE MARX/ PACHUKANIS/ EDELMAN COM O USO DA SOBREDETERMINAÇÃO DE ALTHUSSER PARA ANÁLISE DO CAPITALISMO BRASILEIRO EM GERAL</a:t>
            </a:r>
            <a:endParaRPr lang="pt-BR" sz="2400" dirty="0"/>
          </a:p>
        </p:txBody>
      </p:sp>
      <p:sp>
        <p:nvSpPr>
          <p:cNvPr id="4" name="Retângulo 3"/>
          <p:cNvSpPr/>
          <p:nvPr/>
        </p:nvSpPr>
        <p:spPr>
          <a:xfrm>
            <a:off x="179512" y="1916832"/>
            <a:ext cx="381642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MERCADORIA</a:t>
            </a:r>
            <a:endParaRPr lang="pt-BR" sz="1200" dirty="0"/>
          </a:p>
        </p:txBody>
      </p:sp>
      <p:sp>
        <p:nvSpPr>
          <p:cNvPr id="10" name="Retângulo de cantos arredondados 9"/>
          <p:cNvSpPr/>
          <p:nvPr/>
        </p:nvSpPr>
        <p:spPr>
          <a:xfrm>
            <a:off x="7143768" y="3786190"/>
            <a:ext cx="1512168"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ESTADO – direito público e direito privado</a:t>
            </a:r>
            <a:endParaRPr lang="pt-BR" sz="1050" dirty="0"/>
          </a:p>
        </p:txBody>
      </p:sp>
      <p:sp>
        <p:nvSpPr>
          <p:cNvPr id="12" name="Retângulo de cantos arredondados 11"/>
          <p:cNvSpPr/>
          <p:nvPr/>
        </p:nvSpPr>
        <p:spPr>
          <a:xfrm>
            <a:off x="4716016" y="1916832"/>
            <a:ext cx="252028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JURÍDICA</a:t>
            </a:r>
            <a:endParaRPr lang="pt-BR" dirty="0"/>
          </a:p>
        </p:txBody>
      </p:sp>
      <p:sp>
        <p:nvSpPr>
          <p:cNvPr id="18" name="Retângulo de cantos arredondados 17"/>
          <p:cNvSpPr/>
          <p:nvPr/>
        </p:nvSpPr>
        <p:spPr>
          <a:xfrm>
            <a:off x="4643438" y="5643578"/>
            <a:ext cx="1656184"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IDENTIDADE</a:t>
            </a:r>
            <a:endParaRPr lang="pt-BR" sz="1200" dirty="0"/>
          </a:p>
        </p:txBody>
      </p:sp>
      <p:sp>
        <p:nvSpPr>
          <p:cNvPr id="27" name="Retângulo de cantos arredondados 26"/>
          <p:cNvSpPr/>
          <p:nvPr/>
        </p:nvSpPr>
        <p:spPr>
          <a:xfrm>
            <a:off x="8028384" y="2321745"/>
            <a:ext cx="1115616"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900" dirty="0" smtClean="0"/>
              <a:t>Forma Sujeito de direito – direito subjetivo e direito objetivo</a:t>
            </a:r>
            <a:endParaRPr lang="pt-BR" sz="900" dirty="0"/>
          </a:p>
        </p:txBody>
      </p:sp>
      <p:sp>
        <p:nvSpPr>
          <p:cNvPr id="34" name="Seta para a esquerda e para a direita 33"/>
          <p:cNvSpPr/>
          <p:nvPr/>
        </p:nvSpPr>
        <p:spPr>
          <a:xfrm rot="1565892">
            <a:off x="7380312" y="2276872"/>
            <a:ext cx="576064" cy="144016"/>
          </a:xfrm>
          <a:prstGeom prst="lef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a esquerda e para a direita 18"/>
          <p:cNvSpPr/>
          <p:nvPr/>
        </p:nvSpPr>
        <p:spPr>
          <a:xfrm>
            <a:off x="4067944" y="2132856"/>
            <a:ext cx="648072" cy="4126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de cantos arredondados 19"/>
          <p:cNvSpPr/>
          <p:nvPr/>
        </p:nvSpPr>
        <p:spPr>
          <a:xfrm flipH="1">
            <a:off x="5000628" y="3786190"/>
            <a:ext cx="1285884"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SOCIEDADE CIVIL</a:t>
            </a:r>
            <a:endParaRPr lang="pt-BR" sz="1050" dirty="0"/>
          </a:p>
        </p:txBody>
      </p:sp>
      <p:sp>
        <p:nvSpPr>
          <p:cNvPr id="23" name="Retângulo de cantos arredondados 22"/>
          <p:cNvSpPr/>
          <p:nvPr/>
        </p:nvSpPr>
        <p:spPr>
          <a:xfrm flipH="1">
            <a:off x="1928794" y="3643314"/>
            <a:ext cx="1571636" cy="8496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DINHEIRO</a:t>
            </a:r>
            <a:endParaRPr lang="pt-BR" sz="1050" dirty="0"/>
          </a:p>
        </p:txBody>
      </p:sp>
      <p:sp>
        <p:nvSpPr>
          <p:cNvPr id="24" name="Retângulo de cantos arredondados 23"/>
          <p:cNvSpPr/>
          <p:nvPr/>
        </p:nvSpPr>
        <p:spPr>
          <a:xfrm flipH="1">
            <a:off x="2786050" y="5643578"/>
            <a:ext cx="1071570"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PREÇO</a:t>
            </a:r>
            <a:endParaRPr lang="pt-BR" sz="1200" dirty="0"/>
          </a:p>
        </p:txBody>
      </p:sp>
      <p:sp>
        <p:nvSpPr>
          <p:cNvPr id="25" name="Retângulo de cantos arredondados 24"/>
          <p:cNvSpPr/>
          <p:nvPr/>
        </p:nvSpPr>
        <p:spPr>
          <a:xfrm flipH="1">
            <a:off x="428596" y="5572140"/>
            <a:ext cx="2071702"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SALÁRIO</a:t>
            </a:r>
            <a:endParaRPr lang="pt-BR" sz="1200" dirty="0"/>
          </a:p>
        </p:txBody>
      </p:sp>
      <p:sp>
        <p:nvSpPr>
          <p:cNvPr id="30" name="Retângulo de cantos arredondados 29"/>
          <p:cNvSpPr/>
          <p:nvPr/>
        </p:nvSpPr>
        <p:spPr>
          <a:xfrm>
            <a:off x="7358082" y="5643578"/>
            <a:ext cx="1214446" cy="7143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política pública</a:t>
            </a:r>
            <a:endParaRPr lang="pt-BR" dirty="0"/>
          </a:p>
        </p:txBody>
      </p:sp>
      <p:sp>
        <p:nvSpPr>
          <p:cNvPr id="31" name="Seta para baixo 30"/>
          <p:cNvSpPr/>
          <p:nvPr/>
        </p:nvSpPr>
        <p:spPr>
          <a:xfrm>
            <a:off x="2428860" y="4786322"/>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Arco 2"/>
          <p:cNvSpPr/>
          <p:nvPr/>
        </p:nvSpPr>
        <p:spPr>
          <a:xfrm>
            <a:off x="3857620" y="3212976"/>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Seta para Cima e para Baixo 5"/>
          <p:cNvSpPr/>
          <p:nvPr/>
        </p:nvSpPr>
        <p:spPr>
          <a:xfrm>
            <a:off x="4310257" y="2924944"/>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4256690" y="3383281"/>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4100902" y="2688624"/>
            <a:ext cx="510148" cy="12025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Seta para Cima e para Baixo 34"/>
          <p:cNvSpPr/>
          <p:nvPr/>
        </p:nvSpPr>
        <p:spPr>
          <a:xfrm>
            <a:off x="2437774" y="4499635"/>
            <a:ext cx="484632" cy="93325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Cima e para Baixo 8"/>
          <p:cNvSpPr/>
          <p:nvPr/>
        </p:nvSpPr>
        <p:spPr>
          <a:xfrm>
            <a:off x="5351266" y="4344105"/>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Cima e para Baixo 10"/>
          <p:cNvSpPr/>
          <p:nvPr/>
        </p:nvSpPr>
        <p:spPr>
          <a:xfrm>
            <a:off x="7657536" y="4382674"/>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18190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61476" y="2164294"/>
            <a:ext cx="9205476" cy="492613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120598"/>
            <a:ext cx="9648700" cy="1754326"/>
          </a:xfrm>
          <a:prstGeom prst="rect">
            <a:avLst/>
          </a:prstGeom>
          <a:noFill/>
        </p:spPr>
        <p:txBody>
          <a:bodyPr wrap="square" rtlCol="0">
            <a:spAutoFit/>
          </a:bodyPr>
          <a:lstStyle/>
          <a:p>
            <a:r>
              <a:rPr lang="pt-BR" sz="3600" dirty="0" smtClean="0"/>
              <a:t>IDEOLOGIA  RELIGIOSA (PATRIARCAL ESCRAVISTA)     –                  VIOLÊNCIA DIRETA</a:t>
            </a:r>
            <a:endParaRPr lang="pt-BR" sz="3600" dirty="0"/>
          </a:p>
        </p:txBody>
      </p:sp>
      <p:sp>
        <p:nvSpPr>
          <p:cNvPr id="2" name="Título 1"/>
          <p:cNvSpPr>
            <a:spLocks noGrp="1"/>
          </p:cNvSpPr>
          <p:nvPr>
            <p:ph type="title"/>
          </p:nvPr>
        </p:nvSpPr>
        <p:spPr>
          <a:xfrm>
            <a:off x="539552" y="260648"/>
            <a:ext cx="8229600" cy="1143000"/>
          </a:xfrm>
        </p:spPr>
        <p:txBody>
          <a:bodyPr>
            <a:normAutofit/>
          </a:bodyPr>
          <a:lstStyle/>
          <a:p>
            <a:pPr algn="ctr"/>
            <a:r>
              <a:rPr lang="pt-BR" sz="2400" dirty="0" smtClean="0"/>
              <a:t>MODELO III - SUGERIDO A PARTIR DE MARX/ PACHUKANIS/ EDELMAN COM O USO DA SOBREDETERMINAÇÃO DE ALTHUSSER PARA ANÁLISE DO ESCRAVISMO COLONIAL NO BRASIL</a:t>
            </a:r>
            <a:endParaRPr lang="pt-BR" sz="2400" dirty="0"/>
          </a:p>
        </p:txBody>
      </p:sp>
      <p:sp>
        <p:nvSpPr>
          <p:cNvPr id="4" name="Retângulo 3"/>
          <p:cNvSpPr/>
          <p:nvPr/>
        </p:nvSpPr>
        <p:spPr>
          <a:xfrm>
            <a:off x="2447764" y="1411739"/>
            <a:ext cx="3924436" cy="6169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PLANTAGEM/FORMA ESCRAVIZADO (FORMA ESCRAVISTA COLONIAL) </a:t>
            </a:r>
            <a:endParaRPr lang="pt-BR" sz="1200" dirty="0"/>
          </a:p>
        </p:txBody>
      </p:sp>
      <p:sp>
        <p:nvSpPr>
          <p:cNvPr id="23" name="Retângulo de cantos arredondados 22"/>
          <p:cNvSpPr/>
          <p:nvPr/>
        </p:nvSpPr>
        <p:spPr>
          <a:xfrm flipH="1">
            <a:off x="3547298" y="3993792"/>
            <a:ext cx="1571636" cy="6486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PATRIARCADO COLONIAL</a:t>
            </a:r>
            <a:endParaRPr lang="pt-BR" sz="1050" dirty="0"/>
          </a:p>
        </p:txBody>
      </p:sp>
      <p:sp>
        <p:nvSpPr>
          <p:cNvPr id="3" name="Arco 2"/>
          <p:cNvSpPr/>
          <p:nvPr/>
        </p:nvSpPr>
        <p:spPr>
          <a:xfrm>
            <a:off x="3857620" y="3212976"/>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Seta para Cima e para Baixo 5"/>
          <p:cNvSpPr/>
          <p:nvPr/>
        </p:nvSpPr>
        <p:spPr>
          <a:xfrm>
            <a:off x="4310257" y="2924944"/>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4256690" y="3383281"/>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4024475" y="2101492"/>
            <a:ext cx="510148" cy="12025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Cima e para Baixo 10"/>
          <p:cNvSpPr/>
          <p:nvPr/>
        </p:nvSpPr>
        <p:spPr>
          <a:xfrm rot="21437369">
            <a:off x="3572957" y="479233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etângulo de cantos arredondados 22"/>
          <p:cNvSpPr/>
          <p:nvPr/>
        </p:nvSpPr>
        <p:spPr>
          <a:xfrm flipH="1">
            <a:off x="1993554" y="6305474"/>
            <a:ext cx="1659530" cy="739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ORGANIZAÇÃO ADMINISTRATIVA DO PATRIARCADO COLONIAL</a:t>
            </a:r>
            <a:endParaRPr lang="pt-BR" sz="1050" dirty="0"/>
          </a:p>
        </p:txBody>
      </p:sp>
      <p:sp>
        <p:nvSpPr>
          <p:cNvPr id="32" name="Retângulo de cantos arredondados 22"/>
          <p:cNvSpPr/>
          <p:nvPr/>
        </p:nvSpPr>
        <p:spPr>
          <a:xfrm flipH="1">
            <a:off x="4948190" y="6305474"/>
            <a:ext cx="1571636" cy="739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FAMÍLIA PATRIARCAL COLONIAL</a:t>
            </a:r>
            <a:endParaRPr lang="pt-BR" sz="1050" dirty="0"/>
          </a:p>
        </p:txBody>
      </p:sp>
      <p:sp>
        <p:nvSpPr>
          <p:cNvPr id="33" name="Seta para Cima e para Baixo 32"/>
          <p:cNvSpPr/>
          <p:nvPr/>
        </p:nvSpPr>
        <p:spPr>
          <a:xfrm rot="21437369">
            <a:off x="4539009" y="4815183"/>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Esquerda e para a Direita 4"/>
          <p:cNvSpPr/>
          <p:nvPr/>
        </p:nvSpPr>
        <p:spPr>
          <a:xfrm>
            <a:off x="3692561" y="6509959"/>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88060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Lucas</a:t>
            </a:r>
            <a:endParaRPr lang="pt-BR" dirty="0"/>
          </a:p>
        </p:txBody>
      </p:sp>
      <p:sp>
        <p:nvSpPr>
          <p:cNvPr id="3" name="Espaço Reservado para Conteúdo 2"/>
          <p:cNvSpPr>
            <a:spLocks noGrp="1"/>
          </p:cNvSpPr>
          <p:nvPr>
            <p:ph idx="1"/>
          </p:nvPr>
        </p:nvSpPr>
        <p:spPr/>
        <p:txBody>
          <a:bodyPr>
            <a:noAutofit/>
          </a:bodyPr>
          <a:lstStyle/>
          <a:p>
            <a:pPr algn="just"/>
            <a:r>
              <a:rPr lang="pt-BR" sz="1600" dirty="0">
                <a:latin typeface="+mj-lt"/>
              </a:rPr>
              <a:t>“Como vemos, no </a:t>
            </a:r>
            <a:r>
              <a:rPr lang="pt-BR" sz="1600" i="1" dirty="0">
                <a:latin typeface="+mj-lt"/>
              </a:rPr>
              <a:t>escravismo tardio</a:t>
            </a:r>
            <a:r>
              <a:rPr lang="pt-BR" sz="1600" dirty="0">
                <a:latin typeface="+mj-lt"/>
              </a:rPr>
              <a:t>, entrecruzam-se e superpõem-se relações escravistas e capitalistas, conforme veremos analiticamente mais adiante. Mas há uma característica particularizada e significativa, senão a preponderante: essas relações capitalistas, naquilo que elas têm de mais importante e significativo, não surgem quase nunca da nossa acumulação interna, mas foram injetadas de fora, implantadas por todo o complexo subordinado que atuava dinamicamente no polo externo, condicionando-nos econômica, social e culturalmente. Era um transplante vindo do centro para a periferia, sem contrapartida. Pelo contrário, éramos o receptor, e o centro, injetor de tudo aquilo que entendamos por </a:t>
            </a:r>
            <a:r>
              <a:rPr lang="pt-BR" sz="1600" i="1" dirty="0">
                <a:latin typeface="+mj-lt"/>
              </a:rPr>
              <a:t>modernização </a:t>
            </a:r>
            <a:r>
              <a:rPr lang="pt-BR" sz="1600" dirty="0">
                <a:latin typeface="+mj-lt"/>
              </a:rPr>
              <a:t> no sentido do modelo capitalista”. (p .129</a:t>
            </a:r>
            <a:r>
              <a:rPr lang="pt-BR" sz="1600" dirty="0" smtClean="0">
                <a:latin typeface="+mj-lt"/>
              </a:rPr>
              <a:t>). Professor</a:t>
            </a:r>
            <a:r>
              <a:rPr lang="pt-BR" sz="1600" dirty="0">
                <a:latin typeface="+mj-lt"/>
              </a:rPr>
              <a:t>, ao longo de sua obra o senhor faz questão de afirmar que sua leitura acerca do modo de produção em vigor no Brasil parte das relações de produção. Quer dizer, não acompanha a leitura dos “sentidos da colonização”, que olha para o país “de fora pra dentro”. Em alguns trechos, como nesse acima, tive a impressão que Clóvis Moura pensa, sem deixar reconhecer as rebeliões negras, que o capitalismo foi instaurado em função de contradições na esfera de circulação - na relação colônia-metrópole. O senhor concorda com essa leitura? Que o motor para a implementação do capitalismo no Brasil esteve nas contradições na esfera da circulação, e não da produção</a:t>
            </a:r>
            <a:r>
              <a:rPr lang="pt-BR" sz="1600" dirty="0" smtClean="0">
                <a:latin typeface="+mj-lt"/>
              </a:rPr>
              <a:t>? (LUCAS DA AULA ANTERIOR)</a:t>
            </a:r>
            <a:endParaRPr lang="pt-BR" sz="1600" dirty="0">
              <a:latin typeface="+mj-lt"/>
            </a:endParaRPr>
          </a:p>
        </p:txBody>
      </p:sp>
    </p:spTree>
    <p:extLst>
      <p:ext uri="{BB962C8B-B14F-4D97-AF65-F5344CB8AC3E}">
        <p14:creationId xmlns:p14="http://schemas.microsoft.com/office/powerpoint/2010/main" val="287738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ODARA</a:t>
            </a:r>
            <a:endParaRPr lang="pt-BR" dirty="0"/>
          </a:p>
        </p:txBody>
      </p:sp>
      <p:sp>
        <p:nvSpPr>
          <p:cNvPr id="3" name="Espaço Reservado para Conteúdo 2"/>
          <p:cNvSpPr>
            <a:spLocks noGrp="1"/>
          </p:cNvSpPr>
          <p:nvPr>
            <p:ph idx="1"/>
          </p:nvPr>
        </p:nvSpPr>
        <p:spPr/>
        <p:txBody>
          <a:bodyPr>
            <a:noAutofit/>
          </a:bodyPr>
          <a:lstStyle/>
          <a:p>
            <a:pPr algn="just"/>
            <a:r>
              <a:rPr lang="pt-BR" sz="1800" dirty="0">
                <a:latin typeface="+mj-lt"/>
              </a:rPr>
              <a:t>A partir da afirmação “Os produtos primários que existiram no Brasil durante a escravidão (açúcar, ouro ou café) foram produzidos a partir de uma relação de trabalho em que não havia liberdade ou igualdade, indispensáveis ao modo de produção capitalista. A circulação desses produtos no comércio internacional não é suficiente para indicar o nosso modo de produção durante o período de vigência da escravidão. O escravizado era um objeto, um bem móvel, não era dotado da conhecida “autonomia de vontade”, tão necessária à caracterização do sujeito de direito.” (..)Onde não há liberdade, não há como se dar início ao processo de igualdade. Livre, igual e proprietário(a), somente assim surge o sujeito de direito indispensável ao capitalismo.  (p. 230/231)” compreendemos a passagem do modo de produção escravista para o capitalismo. Assim sendo, quando falamos da “circulação” e da influência do comércio internacional nesta, quais as influências (ou como compreender tais influencias) desta na conformação dos sujeitos de direito, dado que é  “Ela é o reino exclusivo da liberdade, da igualdade, da propriedade e de </a:t>
            </a:r>
            <a:r>
              <a:rPr lang="pt-BR" sz="1800" dirty="0" err="1">
                <a:latin typeface="+mj-lt"/>
              </a:rPr>
              <a:t>Bentham</a:t>
            </a:r>
            <a:r>
              <a:rPr lang="pt-BR" sz="1800" dirty="0">
                <a:latin typeface="+mj-lt"/>
              </a:rPr>
              <a:t>” (MARX, Karl. O capital: crítica da economia política. Livro I. Trad. Rubens </a:t>
            </a:r>
            <a:r>
              <a:rPr lang="pt-BR" sz="1800" dirty="0" err="1">
                <a:latin typeface="+mj-lt"/>
              </a:rPr>
              <a:t>Enderle</a:t>
            </a:r>
            <a:r>
              <a:rPr lang="pt-BR" sz="1800" dirty="0">
                <a:latin typeface="+mj-lt"/>
              </a:rPr>
              <a:t>. São Paulo: </a:t>
            </a:r>
            <a:r>
              <a:rPr lang="pt-BR" sz="1800" dirty="0" err="1">
                <a:latin typeface="+mj-lt"/>
              </a:rPr>
              <a:t>Boitempo</a:t>
            </a:r>
            <a:r>
              <a:rPr lang="pt-BR" sz="1800" dirty="0">
                <a:latin typeface="+mj-lt"/>
              </a:rPr>
              <a:t>, 2013. p. 250)? </a:t>
            </a:r>
          </a:p>
        </p:txBody>
      </p:sp>
    </p:spTree>
    <p:extLst>
      <p:ext uri="{BB962C8B-B14F-4D97-AF65-F5344CB8AC3E}">
        <p14:creationId xmlns:p14="http://schemas.microsoft.com/office/powerpoint/2010/main" val="83103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Marianna</a:t>
            </a:r>
            <a:r>
              <a:rPr lang="pt-BR" dirty="0" smtClean="0"/>
              <a:t> </a:t>
            </a:r>
            <a:r>
              <a:rPr lang="pt-BR" dirty="0" err="1" smtClean="0"/>
              <a:t>Haug</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sz="2700" dirty="0">
                <a:latin typeface="+mj-lt"/>
              </a:rPr>
              <a:t>Há indícios de que as mulheres escravizadas foram as últimas a terem a “liberdade” nos moldes do que se constituiria enquanto capitalismo porque, se as crianças poderiam a “obter” diante da Lei do Ventre Livre (ORIONE, 2022, p. 234) e os homens adultos a “negociar” diante da “recompensa” por lutarem na Guerra do Paraguai, às mulheres não foi aberta nenhuma brecha de transição. Muitas delas seguiram trabalhando enquanto amas de leite século XX adentro. Tendo isso em vista e os debates trazidos no texto, em espacial em relação aos processos de constituição dos aparelhos ideológicos no Brasil, da forma jurídica e de seu desdobramento da consolidação do sujeito de direito com a abstração do trabalho e subsunção real do trabalho ao capital e ao que é trazido na página 251 (ORIONE, 2022, p. 251): </a:t>
            </a:r>
            <a:r>
              <a:rPr lang="pt-BR" sz="2700" dirty="0" smtClean="0">
                <a:latin typeface="+mj-lt"/>
              </a:rPr>
              <a:t>Portanto</a:t>
            </a:r>
            <a:r>
              <a:rPr lang="pt-BR" sz="2700" dirty="0">
                <a:latin typeface="+mj-lt"/>
              </a:rPr>
              <a:t>, existem resíduos de formas sociais de produção anteriores, por exemplo, que convivem conflituosamente, na transição, com as formas sociais do capitalismo, o que tende a dificultar o assentamento das novas relações de produção (...). </a:t>
            </a:r>
            <a:r>
              <a:rPr lang="pt-BR" sz="2700" dirty="0" smtClean="0">
                <a:latin typeface="+mj-lt"/>
              </a:rPr>
              <a:t> É </a:t>
            </a:r>
            <a:r>
              <a:rPr lang="pt-BR" sz="2700" dirty="0">
                <a:latin typeface="+mj-lt"/>
              </a:rPr>
              <a:t>possível verificar um processo de constituição do sujeito de direito que não atendia a todas as pessoas ou apenas podemos falar em sujeito de direito com sua universalização que, necessariamente, incluiria as mulheres? </a:t>
            </a:r>
            <a:r>
              <a:rPr lang="pt-BR" sz="2700" dirty="0" smtClean="0">
                <a:latin typeface="+mj-lt"/>
              </a:rPr>
              <a:t>(</a:t>
            </a:r>
            <a:r>
              <a:rPr lang="pt-BR" sz="2700" dirty="0" err="1" smtClean="0">
                <a:latin typeface="+mj-lt"/>
              </a:rPr>
              <a:t>Marianna</a:t>
            </a:r>
            <a:r>
              <a:rPr lang="pt-BR" sz="2700" dirty="0" smtClean="0">
                <a:latin typeface="+mj-lt"/>
              </a:rPr>
              <a:t> </a:t>
            </a:r>
            <a:r>
              <a:rPr lang="pt-BR" sz="2700" dirty="0" err="1" smtClean="0">
                <a:latin typeface="+mj-lt"/>
              </a:rPr>
              <a:t>Haug</a:t>
            </a:r>
            <a:r>
              <a:rPr lang="pt-BR" sz="2700" dirty="0" smtClean="0">
                <a:latin typeface="+mj-lt"/>
              </a:rPr>
              <a:t>)</a:t>
            </a:r>
            <a:endParaRPr lang="pt-BR" sz="27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13893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perguntas</a:t>
            </a:r>
            <a:endParaRPr lang="pt-BR" dirty="0"/>
          </a:p>
        </p:txBody>
      </p:sp>
      <p:sp>
        <p:nvSpPr>
          <p:cNvPr id="3" name="Espaço Reservado para Conteúdo 2"/>
          <p:cNvSpPr>
            <a:spLocks noGrp="1"/>
          </p:cNvSpPr>
          <p:nvPr>
            <p:ph idx="1"/>
          </p:nvPr>
        </p:nvSpPr>
        <p:spPr/>
        <p:txBody>
          <a:bodyPr>
            <a:normAutofit fontScale="25000" lnSpcReduction="20000"/>
          </a:bodyPr>
          <a:lstStyle/>
          <a:p>
            <a:pPr algn="just"/>
            <a:r>
              <a:rPr lang="pt-BR" sz="7200" dirty="0">
                <a:latin typeface="+mj-lt"/>
              </a:rPr>
              <a:t>Como pesquisador na área da educação, mais precisamente da história da educação com foco na invenção do trabalhador com deficiência, não pude deixar de, neste capítulo, colher algumas informações muito significativas. O Código Criminal do império, conforme apontado na página 227, considerava justificado, não passível de punição, o “castigo moderado que os pais deram a seus filhos, os senhores a seus escravos, e os mestres a seus discípulos”. Sei que não se trata do escopo da disciplina, mas é de se notar que estas três possibilidades se referem, de algum modo, à educação, afinal trata-se dos pais a seus filhos, dos mestres aos seus discípulos, ou seja, alunos e, em última instância, do senhor ao seu escravo a fim de </a:t>
            </a:r>
            <a:r>
              <a:rPr lang="pt-BR" sz="7200" i="1" dirty="0">
                <a:latin typeface="+mj-lt"/>
              </a:rPr>
              <a:t>discipliná-lo</a:t>
            </a:r>
            <a:r>
              <a:rPr lang="pt-BR" sz="7200" dirty="0">
                <a:latin typeface="+mj-lt"/>
              </a:rPr>
              <a:t>. A educação, durante o período do escravismo colonial, seria deste modo um exercício de poder e de violência? A ideia de “</a:t>
            </a:r>
            <a:r>
              <a:rPr lang="pt-BR" sz="7200" i="1" dirty="0">
                <a:latin typeface="+mj-lt"/>
              </a:rPr>
              <a:t>disciplina</a:t>
            </a:r>
            <a:r>
              <a:rPr lang="pt-BR" sz="7200" dirty="0">
                <a:latin typeface="+mj-lt"/>
              </a:rPr>
              <a:t>”, tão coloquial em nosso jargão acadêmico ainda hoje, seria um eco tardio destas relações, ainda que no capitalismo tenha outras determinações? No modo de produção capitalista, os estatutos, os regimentos internos, além das regulamentações mais amplas, fariam hoje este papel de terceiro neutro a criar uma ideologia educacional de dominação e submissão? Voltando ao tema em si, embora escamoteada a violência por vernizes ideológicos, a ideia, na página 234, de que “somente no capitalismo é possível que cada pessoa seja detentora de um poder”, ao menos em tese, poderia representar, apesar de tudo, um elogio, mesmo que transitório, ao modo de produção capitalista? </a:t>
            </a:r>
          </a:p>
          <a:p>
            <a:pPr algn="just"/>
            <a:endParaRPr lang="pt-BR" dirty="0"/>
          </a:p>
          <a:p>
            <a:pPr algn="just"/>
            <a:endParaRPr lang="pt-BR" dirty="0"/>
          </a:p>
        </p:txBody>
      </p:sp>
    </p:spTree>
    <p:extLst>
      <p:ext uri="{BB962C8B-B14F-4D97-AF65-F5344CB8AC3E}">
        <p14:creationId xmlns:p14="http://schemas.microsoft.com/office/powerpoint/2010/main" val="363817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Algumas perguntas</a:t>
            </a:r>
            <a:endParaRPr lang="pt-BR" dirty="0"/>
          </a:p>
        </p:txBody>
      </p:sp>
      <p:sp>
        <p:nvSpPr>
          <p:cNvPr id="3" name="Espaço Reservado para Conteúdo 2"/>
          <p:cNvSpPr>
            <a:spLocks noGrp="1"/>
          </p:cNvSpPr>
          <p:nvPr>
            <p:ph idx="1"/>
          </p:nvPr>
        </p:nvSpPr>
        <p:spPr/>
        <p:txBody>
          <a:bodyPr>
            <a:normAutofit fontScale="25000" lnSpcReduction="20000"/>
          </a:bodyPr>
          <a:lstStyle/>
          <a:p>
            <a:pPr algn="just"/>
            <a:r>
              <a:rPr lang="pt-BR" sz="7200" dirty="0" smtClean="0">
                <a:latin typeface="+mj-lt"/>
              </a:rPr>
              <a:t>Outro </a:t>
            </a:r>
            <a:r>
              <a:rPr lang="pt-BR" sz="7200" dirty="0">
                <a:latin typeface="+mj-lt"/>
              </a:rPr>
              <a:t>ponto que me chamou a atenção foi a instituição da “curatela” e a questão do “depósito”. Embora não se possa, como vimos, à maneira de uma perspectiva evolucionista, simplesmente conectar fatos ocorridos sob determinações diversas, isto diria algo, voltando ao meu tema de estudo, sobre a moderna concepção de “curatela”? E se, na escravidão dominante, não existiam os pressupostos necessários à forma jurídica, quais os limites impostos pelo capitalismo atual à verdadeira possibilidade da “igualdade”, não à maneira ideológica apenas, mas factual, em nossos dias? Nossos pressupostos capitalistas inviabilizam totalmente esta possibilidade, sendo ela, por isto mesmo, frequentemente apontada como uma mera “utopia”, no sentido pejorativo em que este termo por vezes é utilizado? Esta seria, por exemplo, uma solução característica do socialismo, jamais podendo ser admitida no modo de produção atual? Seriam, por outro lado, as tentativas de novas regulamentações ou desregulamentações que </a:t>
            </a:r>
            <a:r>
              <a:rPr lang="pt-BR" sz="7200" dirty="0" err="1">
                <a:latin typeface="+mj-lt"/>
              </a:rPr>
              <a:t>precarizam</a:t>
            </a:r>
            <a:r>
              <a:rPr lang="pt-BR" sz="7200" dirty="0">
                <a:latin typeface="+mj-lt"/>
              </a:rPr>
              <a:t> totalmente o trabalho, formas desastrosas de sustentar um modelo que já dá indícios de estar se exaurindo? Enfim, são questões que ultrapassam os limites do texto, mas que inevitavelmente ele suscita. Emocionante a história de </a:t>
            </a:r>
            <a:r>
              <a:rPr lang="pt-BR" sz="7200" dirty="0" err="1">
                <a:latin typeface="+mj-lt"/>
              </a:rPr>
              <a:t>Luis</a:t>
            </a:r>
            <a:r>
              <a:rPr lang="pt-BR" sz="7200" dirty="0">
                <a:latin typeface="+mj-lt"/>
              </a:rPr>
              <a:t> Gama, nunca “tido como aluno regular”, o que também nos remete à várias reflexões. Do nosso Lima Barreto, a trajetória também de internação em hospitais psiquiátricos, que marcou tanto sua vida e sua obra, é algo digno de nota. </a:t>
            </a:r>
            <a:r>
              <a:rPr lang="pt-BR" sz="7200" dirty="0" smtClean="0">
                <a:latin typeface="+mj-lt"/>
              </a:rPr>
              <a:t>T</a:t>
            </a:r>
            <a:endParaRPr lang="pt-BR" sz="72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185531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3590</TotalTime>
  <Words>2078</Words>
  <Application>Microsoft Office PowerPoint</Application>
  <PresentationFormat>Apresentação na tela (4:3)</PresentationFormat>
  <Paragraphs>47</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Calibri</vt:lpstr>
      <vt:lpstr>Constantia</vt:lpstr>
      <vt:lpstr>Wingdings 2</vt:lpstr>
      <vt:lpstr>Fluxo</vt:lpstr>
      <vt:lpstr>    </vt:lpstr>
      <vt:lpstr>Questões basilares </vt:lpstr>
      <vt:lpstr>MODELO II - SUGERIDO A PARTIR DE MARX/ PACHUKANIS/ EDELMAN COM O USO DA SOBREDETERMINAÇÃO DE ALTHUSSER PARA ANÁLISE DO CAPITALISMO BRASILEIRO EM GERAL</vt:lpstr>
      <vt:lpstr>MODELO III - SUGERIDO A PARTIR DE MARX/ PACHUKANIS/ EDELMAN COM O USO DA SOBREDETERMINAÇÃO DE ALTHUSSER PARA ANÁLISE DO ESCRAVISMO COLONIAL NO BRASIL</vt:lpstr>
      <vt:lpstr>Lucas</vt:lpstr>
      <vt:lpstr>ODARA</vt:lpstr>
      <vt:lpstr>Marianna Haug</vt:lpstr>
      <vt:lpstr>Algumas perguntas</vt:lpstr>
      <vt:lpstr>Algumas perguntas</vt:lpstr>
      <vt:lpstr>Algumas perguntas</vt:lpstr>
      <vt:lpstr>Algumas perguntas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341</cp:revision>
  <cp:lastPrinted>2023-01-31T18:23:50Z</cp:lastPrinted>
  <dcterms:created xsi:type="dcterms:W3CDTF">2015-03-04T10:08:54Z</dcterms:created>
  <dcterms:modified xsi:type="dcterms:W3CDTF">2023-05-11T20:29:33Z</dcterms:modified>
</cp:coreProperties>
</file>