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96" r:id="rId3"/>
    <p:sldId id="297" r:id="rId4"/>
    <p:sldId id="298" r:id="rId5"/>
    <p:sldId id="295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3CBE-D511-4A73-8F89-313E26A1524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ABB3-5BB7-441E-B09A-C8CC23595B5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24385E-8968-4BAE-836E-3974E0977B48}" type="slidenum">
              <a:rPr lang="pt-BR" altLang="pt-BR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5D091C22-C9F1-4765-929A-D16CA62680CA}" type="slidenum">
              <a:rPr lang="pt-BR" altLang="pt-BR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C5BF49A-EF3D-4A60-9433-C473555E3041}" type="slidenum">
              <a:rPr lang="pt-BR" altLang="pt-BR"/>
              <a:pPr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4CCD9E9D-0CEA-4ECE-924A-09DE2CC2FF74}" type="slidenum">
              <a:rPr lang="pt-BR" altLang="pt-BR"/>
              <a:pPr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3D75F-38CD-4E42-A0E0-73B5F063CD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163160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ABFE-21A4-44ED-BF9E-44000813E5BE}" type="datetimeFigureOut">
              <a:rPr lang="pt-BR" smtClean="0"/>
              <a:pPr/>
              <a:t>05/11/2017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CC134-954C-42E4-A06B-8AAC43F7647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.br/url?sa=i&amp;rct=j&amp;q=&amp;esrc=s&amp;frm=1&amp;source=images&amp;cd=&amp;cad=rja&amp;uact=8&amp;ved=0ahUKEwja4_G4t_DWAhWIPpAKHX0jDK0QjRwIBw&amp;url=http://www.ebah.com.br/content/ABAAABtYQAI/resumo-articulacoes&amp;psig=AOvVaw1TwXRj_dtsj6hYSwR8vb8R&amp;ust=150808141537729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www.google.com.br/url?sa=i&amp;rct=j&amp;q=&amp;esrc=s&amp;source=images&amp;cd=&amp;cad=rja&amp;uact=8&amp;ved=0ahUKEwjG2e_yzLjVAhVCDpAKHUSRCo8QjRwIBw&amp;url=http://www.cram.com/flashcards/gross-anatomy-unit-2-skull-session-ii-1900345&amp;psig=AFQjCNH1mAdwTfN3LkjNrNHrrozrfaruEw&amp;ust=150176496428109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br/url?sa=i&amp;rct=j&amp;q=&amp;esrc=s&amp;source=images&amp;cd=&amp;cad=rja&amp;uact=8&amp;ved=0ahUKEwi67omWk9fWAhWJHpAKHV7CB3QQjRwIBw&amp;url=https://pt.slideshare.net/lysduarte/anatomia-geral-25828221&amp;psig=AOvVaw3HCFk-h8w37sYXxqDQZV34&amp;ust=150721269263456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55576" y="332656"/>
            <a:ext cx="7704856" cy="6264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23528" y="2060848"/>
            <a:ext cx="8496944" cy="2808312"/>
          </a:xfrm>
          <a:prstGeom prst="rect">
            <a:avLst/>
          </a:prstGeom>
          <a:solidFill>
            <a:schemeClr val="tx2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RCG 0147 </a:t>
            </a: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Morfologia da cabeça e do pescoço</a:t>
            </a:r>
            <a:b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2017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Ossos do crânio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Neurocrânio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Frontal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Parietais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Occipital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Temporais</a:t>
            </a: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Etmóide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Esfenóide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495800" cy="4525963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Viscerocrânio</a:t>
            </a: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Nasais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Lacrimais</a:t>
            </a:r>
          </a:p>
          <a:p>
            <a:pPr algn="just"/>
            <a:r>
              <a:rPr lang="pt-BR" dirty="0" err="1" smtClean="0">
                <a:latin typeface="Arial" pitchFamily="34" charset="0"/>
                <a:cs typeface="Arial" pitchFamily="34" charset="0"/>
              </a:rPr>
              <a:t>Zigomáticos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Maxilares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Mandíbula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Vômer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Palatinos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Conchas nasais inferiores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Articulações do crânio: sinartroses e diartroses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Suturas </a:t>
            </a:r>
            <a:r>
              <a:rPr lang="pt-B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serrátil</a:t>
            </a:r>
            <a:r>
              <a:rPr lang="pt-BR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denteada. escamosa e plana).</a:t>
            </a:r>
            <a:endParaRPr lang="pt-BR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Imagem 2" descr="Articulação fibro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1438"/>
            <a:ext cx="2233613" cy="2374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7172" name="Imagem 5" descr="Crân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3333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6" descr="http://www.portalsaofrancisco.com.br/alfa/corpo-humano-sistema-esqueletico/imagens/sistema-esqueletico-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333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841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tter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764704"/>
            <a:ext cx="3024187" cy="5399088"/>
          </a:xfrm>
        </p:spPr>
      </p:pic>
      <p:pic>
        <p:nvPicPr>
          <p:cNvPr id="7177" name="Picture 9" descr="F:\DCIM\101MSDCF\DSC00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45370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4046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Sincondrose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esfenoccipital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Esquindilese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83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Mandíbula</a:t>
            </a:r>
            <a:br>
              <a:rPr lang="pt-BR" sz="32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Gonfoses</a:t>
            </a:r>
          </a:p>
        </p:txBody>
      </p:sp>
      <p:pic>
        <p:nvPicPr>
          <p:cNvPr id="8197" name="Picture 5" descr="F:\DCIM\101MSDCF\DSC0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6226646" cy="4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Resultado de imagem para ligamento period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46" y="1124744"/>
            <a:ext cx="2829218" cy="3456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Conector de seta reta 7"/>
          <p:cNvCxnSpPr/>
          <p:nvPr/>
        </p:nvCxnSpPr>
        <p:spPr>
          <a:xfrm flipH="1" flipV="1">
            <a:off x="2195736" y="4005064"/>
            <a:ext cx="1728192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82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Suturas: </a:t>
            </a:r>
            <a:r>
              <a:rPr lang="pt-BR" sz="3100" dirty="0" smtClean="0">
                <a:solidFill>
                  <a:schemeClr val="tx2"/>
                </a:solidFill>
              </a:rPr>
              <a:t>A. </a:t>
            </a:r>
            <a:r>
              <a:rPr lang="pt-BR" sz="3100" dirty="0" err="1" smtClean="0">
                <a:solidFill>
                  <a:schemeClr val="tx2"/>
                </a:solidFill>
              </a:rPr>
              <a:t>Serrátil</a:t>
            </a:r>
            <a:r>
              <a:rPr lang="pt-BR" sz="3100" dirty="0" smtClean="0">
                <a:solidFill>
                  <a:schemeClr val="tx2"/>
                </a:solidFill>
              </a:rPr>
              <a:t>; B. Escamosa e C. Plana;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4000" dirty="0" smtClean="0"/>
              <a:t>D. Esquindilese</a:t>
            </a:r>
            <a:endParaRPr lang="pt-BR" sz="4000" dirty="0"/>
          </a:p>
        </p:txBody>
      </p:sp>
      <p:pic>
        <p:nvPicPr>
          <p:cNvPr id="38914" name="Picture 2" descr="Resultado de imagem para esquindiles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7663665" cy="3744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7813"/>
            <a:ext cx="3826768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Díploe</a:t>
            </a:r>
          </a:p>
        </p:txBody>
      </p:sp>
      <p:pic>
        <p:nvPicPr>
          <p:cNvPr id="19460" name="Picture 4" descr="netter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3797393" cy="4525963"/>
          </a:xfrm>
        </p:spPr>
      </p:pic>
      <p:pic>
        <p:nvPicPr>
          <p:cNvPr id="19459" name="Picture 3" descr="netter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35" y="1484784"/>
            <a:ext cx="51133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07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Sinostose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craniana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netter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550" y="2205038"/>
            <a:ext cx="37449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F:\DCIM\101MSDCF\DSC0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26300"/>
            <a:ext cx="7236048" cy="542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:\DCIM\101MSDCF\DSC0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7272808" cy="540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:\DCIM\101MSDCF\DSC000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6724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084168" y="5949280"/>
            <a:ext cx="2592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Sutura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metópica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8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84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Base interna do crânio </a:t>
            </a:r>
            <a:br>
              <a:rPr lang="pt-BR" sz="31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Fossas </a:t>
            </a:r>
            <a:r>
              <a:rPr lang="pt-BR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crânicas</a:t>
            </a:r>
            <a:endParaRPr lang="pt-BR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netter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14488"/>
            <a:ext cx="5664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4140200" y="3933825"/>
            <a:ext cx="431800" cy="9350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4572000" y="4005263"/>
            <a:ext cx="647700" cy="12239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65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66122-008-f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7913"/>
            <a:ext cx="705485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pt-BR" sz="8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-144016" y="116632"/>
            <a:ext cx="939653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anterior: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frontal,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etmóide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esfenóide</a:t>
            </a:r>
            <a:endParaRPr lang="pt-BR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 flipV="1">
            <a:off x="5795963" y="3933825"/>
            <a:ext cx="64770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7" name="Picture 5" descr="netter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600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14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66122-008-f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113"/>
            <a:ext cx="7199313" cy="432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-118864" y="188640"/>
            <a:ext cx="9443392" cy="1000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2.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média: </a:t>
            </a:r>
            <a:r>
              <a:rPr lang="pt-BR" sz="24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esfenóide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temporais e parietais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932363" y="2997200"/>
            <a:ext cx="43180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5" name="Picture 5" descr="netter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6004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381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RCG 0147 </a:t>
            </a: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Morfologia da cabeça e do pescoço</a:t>
            </a:r>
            <a:b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Anatomia: 70%  (peso na média final)     </a:t>
            </a:r>
          </a:p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Embriologia: 30% (peso na média final)</a:t>
            </a:r>
          </a:p>
          <a:p>
            <a:pPr>
              <a:buNone/>
            </a:pPr>
            <a:r>
              <a:rPr lang="pt-BR" dirty="0" smtClean="0"/>
              <a:t>Frequência de 70%</a:t>
            </a:r>
          </a:p>
          <a:p>
            <a:pPr>
              <a:buNone/>
            </a:pPr>
            <a:r>
              <a:rPr lang="pt-BR" dirty="0" smtClean="0"/>
              <a:t>Material de apoio STOA</a:t>
            </a:r>
            <a:r>
              <a:rPr lang="pt-BR" dirty="0" smtClean="0">
                <a:solidFill>
                  <a:srgbClr val="C00000"/>
                </a:solidFill>
              </a:rPr>
              <a:t>*</a:t>
            </a:r>
          </a:p>
          <a:p>
            <a:pPr>
              <a:buNone/>
            </a:pPr>
            <a:r>
              <a:rPr lang="pt-BR" sz="1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*Aulas teóricas</a:t>
            </a:r>
          </a:p>
          <a:p>
            <a:r>
              <a:rPr lang="pt-BR" dirty="0" smtClean="0"/>
              <a:t> Anatomia: 3 avaliações: </a:t>
            </a:r>
          </a:p>
          <a:p>
            <a:pPr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P1: Teórica + prática (35%) Aulas teóricas 1 a 4 </a:t>
            </a:r>
            <a:r>
              <a:rPr lang="pt-BR" sz="2200" b="1" dirty="0" smtClean="0">
                <a:solidFill>
                  <a:srgbClr val="00B050"/>
                </a:solidFill>
              </a:rPr>
              <a:t>(1 a 10 </a:t>
            </a:r>
            <a:r>
              <a:rPr lang="pt-BR" sz="2200" b="1" dirty="0" err="1" smtClean="0">
                <a:solidFill>
                  <a:srgbClr val="00B050"/>
                </a:solidFill>
              </a:rPr>
              <a:t>stoa</a:t>
            </a:r>
            <a:r>
              <a:rPr lang="pt-BR" sz="22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P2: </a:t>
            </a:r>
            <a:r>
              <a:rPr lang="pt-BR" sz="2800" b="1" dirty="0" err="1" smtClean="0">
                <a:solidFill>
                  <a:srgbClr val="FF0000"/>
                </a:solidFill>
              </a:rPr>
              <a:t>Teórico-prática</a:t>
            </a:r>
            <a:r>
              <a:rPr lang="pt-BR" sz="2800" b="1" dirty="0" smtClean="0">
                <a:solidFill>
                  <a:srgbClr val="FF0000"/>
                </a:solidFill>
              </a:rPr>
              <a:t> (30%) Aulas teóricas 5 a 7</a:t>
            </a:r>
            <a:r>
              <a:rPr lang="pt-BR" sz="2800" b="1" dirty="0" smtClean="0"/>
              <a:t> </a:t>
            </a:r>
            <a:r>
              <a:rPr lang="pt-BR" sz="2200" b="1" dirty="0" smtClean="0">
                <a:solidFill>
                  <a:srgbClr val="00B050"/>
                </a:solidFill>
              </a:rPr>
              <a:t>(11 a 17 </a:t>
            </a:r>
            <a:r>
              <a:rPr lang="pt-BR" sz="2200" b="1" dirty="0" err="1" smtClean="0">
                <a:solidFill>
                  <a:srgbClr val="00B050"/>
                </a:solidFill>
              </a:rPr>
              <a:t>stoa</a:t>
            </a:r>
            <a:r>
              <a:rPr lang="pt-BR" sz="2200" b="1" dirty="0" smtClean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P3: </a:t>
            </a:r>
            <a:r>
              <a:rPr lang="pt-BR" sz="2800" b="1" dirty="0" err="1" smtClean="0">
                <a:solidFill>
                  <a:srgbClr val="FF0000"/>
                </a:solidFill>
              </a:rPr>
              <a:t>Teórico-prática</a:t>
            </a:r>
            <a:r>
              <a:rPr lang="pt-BR" sz="2800" b="1" dirty="0" smtClean="0">
                <a:solidFill>
                  <a:srgbClr val="FF0000"/>
                </a:solidFill>
              </a:rPr>
              <a:t> (35%) Aulas teóricas 8 a 11</a:t>
            </a:r>
            <a:r>
              <a:rPr lang="pt-BR" sz="2800" b="1" dirty="0" smtClean="0"/>
              <a:t> </a:t>
            </a:r>
            <a:r>
              <a:rPr lang="pt-BR" sz="2200" b="1" dirty="0" smtClean="0">
                <a:solidFill>
                  <a:srgbClr val="00B050"/>
                </a:solidFill>
              </a:rPr>
              <a:t>(18 a 32 </a:t>
            </a:r>
            <a:r>
              <a:rPr lang="pt-BR" sz="2200" b="1" dirty="0" err="1" smtClean="0">
                <a:solidFill>
                  <a:srgbClr val="00B050"/>
                </a:solidFill>
              </a:rPr>
              <a:t>stoa</a:t>
            </a:r>
            <a:r>
              <a:rPr lang="pt-BR" sz="2200" b="1" dirty="0" smtClean="0">
                <a:solidFill>
                  <a:srgbClr val="00B050"/>
                </a:solidFill>
              </a:rPr>
              <a:t>)</a:t>
            </a:r>
            <a:endParaRPr lang="pt-BR" sz="2200" b="1" dirty="0">
              <a:solidFill>
                <a:srgbClr val="00B050"/>
              </a:solidFill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179512" y="4509120"/>
            <a:ext cx="360040" cy="151216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66122-008-f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272337" cy="4319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-216024" y="-99392"/>
            <a:ext cx="961256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3. Fossa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crânica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posterior: </a:t>
            </a:r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temporais, parietais e occipital</a:t>
            </a:r>
          </a:p>
        </p:txBody>
      </p:sp>
      <p:pic>
        <p:nvPicPr>
          <p:cNvPr id="16389" name="Picture 5" descr="netter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403225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93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208"/>
            <a:ext cx="8229600" cy="598488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Nervos cranianos: </a:t>
            </a:r>
            <a:r>
              <a:rPr lang="pt-B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origem aparente no crânio</a:t>
            </a:r>
            <a:endParaRPr lang="pt-B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nett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836613"/>
            <a:ext cx="2952750" cy="5689600"/>
          </a:xfrm>
          <a:ln>
            <a:solidFill>
              <a:schemeClr val="tx1"/>
            </a:solidFill>
          </a:ln>
        </p:spPr>
      </p:pic>
      <p:pic>
        <p:nvPicPr>
          <p:cNvPr id="6" name="Picture 6" descr="lamina 112 -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5005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Origem aparente no crânio dos 12 pares de nervos cranianos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 par: n. olfatório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lâmina crivosa do </a:t>
            </a:r>
            <a:r>
              <a:rPr lang="pt-BR" sz="18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etmóide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II par: n. óptico:</a:t>
            </a:r>
            <a:r>
              <a:rPr lang="pt-BR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canal óptico;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III par: n.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oculomotor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IV par: n. troclear               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fissura orbital superior;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 par: n. abducente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 par: n. trigêmeo:              V1: raiz oftálmica: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fissura orbital superior;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			      V2: raiz maxilar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redondo;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				      V3: raiz mandibular: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oval;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VII par: n. facial-intermédio</a:t>
            </a:r>
            <a:endParaRPr lang="pt-BR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VIII par: n. vestíbulo-coclear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IX par: n. glossofaríngeo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X par: n. vago</a:t>
            </a:r>
            <a:endParaRPr lang="pt-BR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XI par: n. acessório</a:t>
            </a:r>
          </a:p>
          <a:p>
            <a:r>
              <a:rPr lang="pt-BR" sz="1800" smtClean="0">
                <a:latin typeface="Arial" pitchFamily="34" charset="0"/>
                <a:cs typeface="Arial" pitchFamily="34" charset="0"/>
              </a:rPr>
              <a:t>XII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par: n. hipoglosso</a:t>
            </a:r>
            <a:r>
              <a:rPr lang="pt-BR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canal do hipoglosso.</a:t>
            </a:r>
          </a:p>
          <a:p>
            <a:pPr lvl="7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3131840" y="2276872"/>
            <a:ext cx="360040" cy="9361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3779912" y="4077072"/>
            <a:ext cx="360040" cy="6480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direita 5"/>
          <p:cNvSpPr/>
          <p:nvPr/>
        </p:nvSpPr>
        <p:spPr>
          <a:xfrm>
            <a:off x="3419872" y="4797152"/>
            <a:ext cx="360040" cy="72008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139952" y="42117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meato acústico interno;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779912" y="500388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forame jugular;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627784" y="3645599"/>
            <a:ext cx="6265391" cy="4031873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Compartimentos da cabeça</a:t>
            </a: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Crânio: </a:t>
            </a:r>
            <a:r>
              <a:rPr lang="pt-BR" altLang="pt-BR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ossos do neurocrânio e </a:t>
            </a:r>
            <a:r>
              <a:rPr lang="pt-BR" altLang="pt-BR" sz="20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viscerocrânio</a:t>
            </a:r>
            <a:endParaRPr lang="pt-BR" altLang="pt-BR" sz="2000" b="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Articulações do crânio</a:t>
            </a:r>
            <a:endParaRPr lang="pt-BR" altLang="pt-BR" sz="2000" b="1" dirty="0" smtClean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Fontanelas ou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fontículos</a:t>
            </a:r>
            <a:endParaRPr lang="pt-BR" altLang="pt-BR" sz="20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Fossas </a:t>
            </a:r>
            <a:r>
              <a:rPr lang="pt-BR" altLang="pt-BR" sz="20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crânicas</a:t>
            </a: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anterior, média e posterior</a:t>
            </a: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Principais orifícios da base interna do crânio</a:t>
            </a:r>
          </a:p>
          <a:p>
            <a:pPr marL="0" indent="0" algn="ctr">
              <a:spcBef>
                <a:spcPct val="0"/>
              </a:spcBef>
            </a:pPr>
            <a:r>
              <a:rPr lang="pt-BR" altLang="pt-BR" sz="20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Origem aparente dos nervos cranianos</a:t>
            </a: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6" name="Picture 2" descr="F:\ANATOMIA CABEÇA E PESCOÇO 2017 RCG 0147\NEWS CABEÇA E PESCOÇO crani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624"/>
            <a:ext cx="4523994" cy="3392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5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ASSUNTOS TEÓRICOS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686800" cy="4525963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Crânio: </a:t>
            </a:r>
            <a:r>
              <a:rPr lang="pt-BR" dirty="0" smtClean="0">
                <a:solidFill>
                  <a:srgbClr val="FF0000"/>
                </a:solidFill>
              </a:rPr>
              <a:t>aulas teóricas 1 a 3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Plano profundo do crânio: </a:t>
            </a:r>
            <a:r>
              <a:rPr lang="pt-BR" dirty="0" smtClean="0">
                <a:solidFill>
                  <a:srgbClr val="FF0000"/>
                </a:solidFill>
              </a:rPr>
              <a:t>aulas teóricas 4 e 5 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Planos superficiais da cabeça: </a:t>
            </a:r>
            <a:r>
              <a:rPr lang="pt-BR" dirty="0" smtClean="0">
                <a:solidFill>
                  <a:srgbClr val="FF0000"/>
                </a:solidFill>
              </a:rPr>
              <a:t>aulas teóricas 6 a 8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Planos profundos da face: </a:t>
            </a:r>
            <a:r>
              <a:rPr lang="pt-BR" dirty="0" smtClean="0">
                <a:solidFill>
                  <a:srgbClr val="FF0000"/>
                </a:solidFill>
              </a:rPr>
              <a:t>aulas teóricas 9 e 10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 Órbitas e conteúdo: </a:t>
            </a:r>
            <a:r>
              <a:rPr lang="pt-BR" dirty="0" smtClean="0">
                <a:solidFill>
                  <a:srgbClr val="FF0000"/>
                </a:solidFill>
              </a:rPr>
              <a:t>aulas teóricas 11 a 14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Orelhas: </a:t>
            </a:r>
            <a:r>
              <a:rPr lang="pt-BR" dirty="0" smtClean="0">
                <a:solidFill>
                  <a:srgbClr val="FF0000"/>
                </a:solidFill>
              </a:rPr>
              <a:t>aulas teóricas 15 a 17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Cavidades nasais: </a:t>
            </a:r>
            <a:r>
              <a:rPr lang="pt-BR" dirty="0" smtClean="0">
                <a:solidFill>
                  <a:srgbClr val="FF0000"/>
                </a:solidFill>
              </a:rPr>
              <a:t>aulas teóricas 18 e 19 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Cavidade oral: </a:t>
            </a:r>
            <a:r>
              <a:rPr lang="pt-BR" dirty="0" smtClean="0">
                <a:solidFill>
                  <a:srgbClr val="FF0000"/>
                </a:solidFill>
              </a:rPr>
              <a:t>aulas teóricas 20 a 23</a:t>
            </a: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Pescoço: introdução e músculos: </a:t>
            </a:r>
            <a:r>
              <a:rPr lang="pt-BR" dirty="0" smtClean="0">
                <a:solidFill>
                  <a:srgbClr val="FF0000"/>
                </a:solidFill>
              </a:rPr>
              <a:t>aulas teóricas 24 e 25</a:t>
            </a:r>
            <a:endParaRPr lang="pt-BR" dirty="0" smtClean="0">
              <a:solidFill>
                <a:schemeClr val="tx2"/>
              </a:solidFill>
            </a:endParaRP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Vascularização e inervação do pescoço: </a:t>
            </a:r>
            <a:r>
              <a:rPr lang="pt-BR" dirty="0" smtClean="0">
                <a:solidFill>
                  <a:srgbClr val="FF0000"/>
                </a:solidFill>
              </a:rPr>
              <a:t>aulas teóricas 26 a 28</a:t>
            </a:r>
            <a:endParaRPr lang="pt-BR" dirty="0" smtClean="0">
              <a:solidFill>
                <a:schemeClr val="tx2"/>
              </a:solidFill>
            </a:endParaRPr>
          </a:p>
          <a:p>
            <a:pPr marL="514350" indent="-514350" algn="ctr"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Vísceras cervicais: </a:t>
            </a:r>
            <a:r>
              <a:rPr lang="pt-BR" dirty="0" smtClean="0">
                <a:solidFill>
                  <a:srgbClr val="FF0000"/>
                </a:solidFill>
              </a:rPr>
              <a:t>aulas teóricas 29 a 32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dirty="0" smtClean="0"/>
              <a:t>AULAS TEÓRICAS GRAVADAS</a:t>
            </a:r>
            <a:br>
              <a:rPr lang="pt-BR" dirty="0" smtClean="0"/>
            </a:br>
            <a:r>
              <a:rPr lang="pt-BR" sz="3100" b="1" dirty="0" smtClean="0">
                <a:solidFill>
                  <a:srgbClr val="FF0000"/>
                </a:solidFill>
              </a:rPr>
              <a:t>ASSUNTOS E TEMPOS</a:t>
            </a:r>
            <a:endParaRPr lang="pt-BR" sz="31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1: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Introdução. Ossos do crânio (29ʼ: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58ˮ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Principais orifícios da base do crânio (23ʼ:36ˮ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Normas do crânio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29ʼ:04ˮ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Planos profundos da cabeça. Meninges encefálicas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23ʼ: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59ˮ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5: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Planos profundos da cabeça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Encéfalo (31ʼ: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15ˮ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Planos superficiais da cabeça. Couro cabeludo (12ʼ: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13ˮ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Planos superficiais da cabeça.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Mm, da mímica (17ʼ: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14ˮ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8: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Vascularização da face e couro cabeludo (22ʼ:28ˮ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9: Fossa temporal e infratemporal (25ʼ:36ˮ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10: Fossa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pterigopalatina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(11ʼ:38ˮ)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11: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Órbita óssea e globo ocular (36ʼ:48ˮ)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Mm. Extrínsecos do globo ocular (17ʼ: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55ˮ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Inervação sensitiva e vascularização da órbita (22ʼ:28ˮ)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14: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Aparelho lacrimal (10ʼ:25ˮ)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15: Orelhas externa e média (38ʼ:20ˮ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16: Artéria carótida externa e veia jugular interna (22ʼ:32ˮ)</a:t>
            </a:r>
          </a:p>
          <a:p>
            <a:pPr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Aula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17: Orelha interna (18ʼ:01ˮ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755576" y="1556792"/>
            <a:ext cx="45719" cy="7920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esquerda 4"/>
          <p:cNvSpPr/>
          <p:nvPr/>
        </p:nvSpPr>
        <p:spPr>
          <a:xfrm>
            <a:off x="755576" y="2420888"/>
            <a:ext cx="72008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have esquerda 5"/>
          <p:cNvSpPr/>
          <p:nvPr/>
        </p:nvSpPr>
        <p:spPr>
          <a:xfrm>
            <a:off x="827584" y="3140968"/>
            <a:ext cx="45719" cy="72008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esquerda 6"/>
          <p:cNvSpPr/>
          <p:nvPr/>
        </p:nvSpPr>
        <p:spPr>
          <a:xfrm>
            <a:off x="827584" y="4005064"/>
            <a:ext cx="45719" cy="5040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844824"/>
            <a:ext cx="2880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2555612"/>
            <a:ext cx="288032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3275692"/>
            <a:ext cx="28803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5536" y="4067780"/>
            <a:ext cx="288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0" y="4437112"/>
            <a:ext cx="9144000" cy="7200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37112"/>
            <a:ext cx="8568952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1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RCG 0147 ANATOMIA TOPOGRÁFICA DA  CABEÇA e PESCOÇO</a:t>
            </a:r>
          </a:p>
          <a:p>
            <a:r>
              <a:rPr lang="pt-BR" sz="9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do crânio: introdução.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635896" y="4221088"/>
            <a:ext cx="187220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52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pt-BR" sz="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Compartimentos da cabeça</a:t>
            </a:r>
          </a:p>
        </p:txBody>
      </p:sp>
      <p:pic>
        <p:nvPicPr>
          <p:cNvPr id="4106" name="Picture 10" descr="F66122-008-f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3" y="736965"/>
            <a:ext cx="8785225" cy="5788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esultado de imagem para fossa infratempora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3" y="1593288"/>
            <a:ext cx="3781943" cy="34358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051720" y="3573016"/>
            <a:ext cx="360040" cy="6480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879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t-BR" dirty="0" smtClean="0"/>
              <a:t>Compartimentos da cabeça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Cavidade craniana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Órbitas ósseas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Orelhas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Cavidades nasais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Cavidade oral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Fossa temporal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Fossa infratemporal</a:t>
            </a:r>
          </a:p>
          <a:p>
            <a:pPr marL="514350" indent="-514350" algn="ctr">
              <a:buAutoNum type="arabicPeriod"/>
            </a:pPr>
            <a:r>
              <a:rPr lang="pt-BR" sz="2800" dirty="0" smtClean="0">
                <a:solidFill>
                  <a:schemeClr val="tx2"/>
                </a:solidFill>
              </a:rPr>
              <a:t>Fossa </a:t>
            </a:r>
            <a:r>
              <a:rPr lang="pt-BR" sz="2800" dirty="0" err="1" smtClean="0">
                <a:solidFill>
                  <a:schemeClr val="tx2"/>
                </a:solidFill>
              </a:rPr>
              <a:t>pterigopalatina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6300192" y="4365104"/>
            <a:ext cx="216024" cy="13681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60232" y="4941168"/>
            <a:ext cx="23775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Planos prof. da face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Crânio (22 ossos) </a:t>
            </a:r>
            <a:endParaRPr lang="pt-BR" sz="2200" b="1" dirty="0" smtClean="0">
              <a:solidFill>
                <a:srgbClr val="0070C0"/>
              </a:solidFill>
            </a:endParaRPr>
          </a:p>
        </p:txBody>
      </p:sp>
      <p:pic>
        <p:nvPicPr>
          <p:cNvPr id="16390" name="Picture 6" descr="Resultado de imagem para separação dos osso do neurocranio e viscerocran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8" y="846179"/>
            <a:ext cx="7348290" cy="5679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encrypted-tbn2.gstatic.com/images?q=tbn:ANd9GcTo6WuC_bzLZJkLV3LcKv0fBLHPhhNR1dMnrSh5nlPtpRK8n7XRP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" y="3501008"/>
            <a:ext cx="2381250" cy="1914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17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96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Crânio (22 ossos) </a:t>
            </a:r>
            <a:b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 smtClean="0">
                <a:solidFill>
                  <a:srgbClr val="0070C0"/>
                </a:solidFill>
              </a:rPr>
              <a:t>1. </a:t>
            </a:r>
            <a:r>
              <a:rPr lang="pt-BR" sz="2200" b="1" dirty="0" err="1" smtClean="0">
                <a:solidFill>
                  <a:srgbClr val="0070C0"/>
                </a:solidFill>
              </a:rPr>
              <a:t>Neurocrânio</a:t>
            </a:r>
            <a:r>
              <a:rPr lang="pt-BR" sz="2200" b="1" dirty="0" smtClean="0">
                <a:solidFill>
                  <a:srgbClr val="0070C0"/>
                </a:solidFill>
              </a:rPr>
              <a:t> e 2. </a:t>
            </a:r>
            <a:r>
              <a:rPr lang="pt-BR" sz="2200" b="1" dirty="0" err="1" smtClean="0">
                <a:solidFill>
                  <a:srgbClr val="0070C0"/>
                </a:solidFill>
              </a:rPr>
              <a:t>Viscerocrânio</a:t>
            </a:r>
            <a:endParaRPr lang="pt-BR" sz="2200" b="1" dirty="0" smtClean="0">
              <a:solidFill>
                <a:srgbClr val="0070C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54550" y="1600200"/>
            <a:ext cx="4032250" cy="4530725"/>
          </a:xfrm>
        </p:spPr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9220" name="Picture 4" descr="F66122-008-f00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08050"/>
            <a:ext cx="6192837" cy="4808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3" descr="netter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29038"/>
            <a:ext cx="345757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DCIM\101MSDCF\DSC0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8" y="1124744"/>
            <a:ext cx="4249738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netter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1232806"/>
            <a:ext cx="2917130" cy="2088467"/>
          </a:xfrm>
        </p:spPr>
      </p:pic>
    </p:spTree>
    <p:extLst>
      <p:ext uri="{BB962C8B-B14F-4D97-AF65-F5344CB8AC3E}">
        <p14:creationId xmlns="" xmlns:p14="http://schemas.microsoft.com/office/powerpoint/2010/main" val="9355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830</Words>
  <Application>Microsoft Office PowerPoint</Application>
  <PresentationFormat>Apresentação na tela (4:3)</PresentationFormat>
  <Paragraphs>156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RCG 0147 Morfologia da cabeça e do pescoço 2017 </vt:lpstr>
      <vt:lpstr>ASSUNTOS TEÓRICOS</vt:lpstr>
      <vt:lpstr>AULAS TEÓRICAS GRAVADAS ASSUNTOS E TEMPOS</vt:lpstr>
      <vt:lpstr>Slide 5</vt:lpstr>
      <vt:lpstr>Compartimentos da cabeça</vt:lpstr>
      <vt:lpstr>Compartimentos da cabeça</vt:lpstr>
      <vt:lpstr>Crânio (22 ossos) </vt:lpstr>
      <vt:lpstr>Crânio (22 ossos)  1. Neurocrânio e 2. Viscerocrânio</vt:lpstr>
      <vt:lpstr>Ossos do crânio</vt:lpstr>
      <vt:lpstr>Articulações do crânio: sinartroses e diartroses Suturas (serrátil, denteada. escamosa e plana).</vt:lpstr>
      <vt:lpstr>Slide 12</vt:lpstr>
      <vt:lpstr>Mandíbula Gonfoses</vt:lpstr>
      <vt:lpstr>Suturas: A. Serrátil; B. Escamosa e C. Plana; D. Esquindilese</vt:lpstr>
      <vt:lpstr>Díploe</vt:lpstr>
      <vt:lpstr>Sinostose craniana </vt:lpstr>
      <vt:lpstr>Base interna do crânio  Fossas crânicas</vt:lpstr>
      <vt:lpstr>1. Fossa crânica anterior: frontal, etmóide e esfenóide</vt:lpstr>
      <vt:lpstr>2. Fossa crânica média: esfenóide, temporais e parietais</vt:lpstr>
      <vt:lpstr>3. Fossa crânica posterior: temporais, parietais e occipital</vt:lpstr>
      <vt:lpstr>Nervos cranianos: origem aparente no crânio</vt:lpstr>
      <vt:lpstr>Origem aparente no crânio dos 12 pares de nervos cranianos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6</cp:revision>
  <dcterms:created xsi:type="dcterms:W3CDTF">2017-11-05T13:56:24Z</dcterms:created>
  <dcterms:modified xsi:type="dcterms:W3CDTF">2017-11-05T16:17:20Z</dcterms:modified>
</cp:coreProperties>
</file>